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5"/>
  </p:notesMasterIdLst>
  <p:handoutMasterIdLst>
    <p:handoutMasterId r:id="rId86"/>
  </p:handoutMasterIdLst>
  <p:sldIdLst>
    <p:sldId id="1543" r:id="rId3"/>
    <p:sldId id="1544" r:id="rId4"/>
    <p:sldId id="1545" r:id="rId5"/>
    <p:sldId id="1546" r:id="rId6"/>
    <p:sldId id="1598" r:id="rId7"/>
    <p:sldId id="1599" r:id="rId8"/>
    <p:sldId id="1600" r:id="rId9"/>
    <p:sldId id="1601" r:id="rId10"/>
    <p:sldId id="1548" r:id="rId11"/>
    <p:sldId id="1552" r:id="rId12"/>
    <p:sldId id="1553" r:id="rId13"/>
    <p:sldId id="1653" r:id="rId14"/>
    <p:sldId id="1554" r:id="rId15"/>
    <p:sldId id="1555" r:id="rId16"/>
    <p:sldId id="1556" r:id="rId17"/>
    <p:sldId id="1654" r:id="rId18"/>
    <p:sldId id="1655" r:id="rId19"/>
    <p:sldId id="1656" r:id="rId20"/>
    <p:sldId id="1657" r:id="rId21"/>
    <p:sldId id="1704" r:id="rId22"/>
    <p:sldId id="1559" r:id="rId23"/>
    <p:sldId id="1774" r:id="rId24"/>
    <p:sldId id="1560" r:id="rId25"/>
    <p:sldId id="1561" r:id="rId26"/>
    <p:sldId id="1658" r:id="rId27"/>
    <p:sldId id="1659" r:id="rId28"/>
    <p:sldId id="1565" r:id="rId29"/>
    <p:sldId id="1660" r:id="rId30"/>
    <p:sldId id="1661" r:id="rId31"/>
    <p:sldId id="1662" r:id="rId32"/>
    <p:sldId id="1764" r:id="rId33"/>
    <p:sldId id="1663" r:id="rId34"/>
    <p:sldId id="1664" r:id="rId35"/>
    <p:sldId id="1665" r:id="rId36"/>
    <p:sldId id="1765" r:id="rId37"/>
    <p:sldId id="1772" r:id="rId38"/>
    <p:sldId id="1666" r:id="rId39"/>
    <p:sldId id="1667" r:id="rId40"/>
    <p:sldId id="1766" r:id="rId41"/>
    <p:sldId id="1775" r:id="rId42"/>
    <p:sldId id="1668" r:id="rId43"/>
    <p:sldId id="1669" r:id="rId44"/>
    <p:sldId id="1670" r:id="rId45"/>
    <p:sldId id="1577" r:id="rId46"/>
    <p:sldId id="1579" r:id="rId47"/>
    <p:sldId id="1580" r:id="rId48"/>
    <p:sldId id="1581" r:id="rId49"/>
    <p:sldId id="1671" r:id="rId50"/>
    <p:sldId id="1584" r:id="rId51"/>
    <p:sldId id="1586" r:id="rId52"/>
    <p:sldId id="1672" r:id="rId53"/>
    <p:sldId id="1673" r:id="rId54"/>
    <p:sldId id="1761" r:id="rId55"/>
    <p:sldId id="1762" r:id="rId56"/>
    <p:sldId id="1763" r:id="rId57"/>
    <p:sldId id="1848" r:id="rId58"/>
    <p:sldId id="1776" r:id="rId59"/>
    <p:sldId id="1588" r:id="rId60"/>
    <p:sldId id="1674" r:id="rId61"/>
    <p:sldId id="1675" r:id="rId62"/>
    <p:sldId id="1773" r:id="rId63"/>
    <p:sldId id="1676" r:id="rId64"/>
    <p:sldId id="1677" r:id="rId65"/>
    <p:sldId id="1591" r:id="rId66"/>
    <p:sldId id="1760" r:id="rId67"/>
    <p:sldId id="1754" r:id="rId68"/>
    <p:sldId id="1755" r:id="rId69"/>
    <p:sldId id="1592" r:id="rId70"/>
    <p:sldId id="1751" r:id="rId71"/>
    <p:sldId id="1593" r:id="rId72"/>
    <p:sldId id="1835" r:id="rId73"/>
    <p:sldId id="1836" r:id="rId74"/>
    <p:sldId id="1594" r:id="rId75"/>
    <p:sldId id="1756" r:id="rId76"/>
    <p:sldId id="1757" r:id="rId77"/>
    <p:sldId id="1767" r:id="rId78"/>
    <p:sldId id="1768" r:id="rId79"/>
    <p:sldId id="1769" r:id="rId80"/>
    <p:sldId id="1770" r:id="rId81"/>
    <p:sldId id="1771" r:id="rId82"/>
    <p:sldId id="1758" r:id="rId83"/>
    <p:sldId id="771" r:id="rId8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3300"/>
    <a:srgbClr val="FFFFFF"/>
    <a:srgbClr val="006699"/>
    <a:srgbClr val="000066"/>
    <a:srgbClr val="E20000"/>
    <a:srgbClr val="E46C0A"/>
    <a:srgbClr val="990000"/>
    <a:srgbClr val="88A7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87" autoAdjust="0"/>
    <p:restoredTop sz="95320" autoAdjust="0"/>
  </p:normalViewPr>
  <p:slideViewPr>
    <p:cSldViewPr>
      <p:cViewPr varScale="1">
        <p:scale>
          <a:sx n="84" d="100"/>
          <a:sy n="84" d="100"/>
        </p:scale>
        <p:origin x="456" y="53"/>
      </p:cViewPr>
      <p:guideLst>
        <p:guide orient="horz" pos="2078"/>
        <p:guide pos="38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312" y="-108"/>
      </p:cViewPr>
      <p:guideLst>
        <p:guide orient="horz" pos="2770"/>
        <p:guide pos="214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handoutMaster" Target="handoutMasters/handoutMaster1.xml"/><Relationship Id="rId85" Type="http://schemas.openxmlformats.org/officeDocument/2006/relationships/notesMaster" Target="notesMasters/notesMaster1.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5EA9DD4-4950-4A07-AC52-EE7CA334EB2C}" type="doc">
      <dgm:prSet loTypeId="urn:microsoft.com/office/officeart/2005/8/layout/arrow1" loCatId="relationship" qsTypeId="urn:microsoft.com/office/officeart/2005/8/quickstyle/simple1" qsCatId="simple" csTypeId="urn:microsoft.com/office/officeart/2005/8/colors/accent1_2" csCatId="accent1" phldr="0"/>
      <dgm:spPr/>
      <dgm:t>
        <a:bodyPr/>
        <a:lstStyle/>
        <a:p>
          <a:endParaRPr lang="zh-CN" altLang="en-US"/>
        </a:p>
      </dgm:t>
    </dgm:pt>
    <dgm:pt modelId="{6A3B4105-CCD3-4538-8C8C-61544BCD26FF}" type="pres">
      <dgm:prSet presAssocID="{95EA9DD4-4950-4A07-AC52-EE7CA334EB2C}" presName="cycle" presStyleCnt="0">
        <dgm:presLayoutVars>
          <dgm:dir/>
          <dgm:resizeHandles val="exact"/>
        </dgm:presLayoutVars>
      </dgm:prSet>
      <dgm:spPr/>
      <dgm:t>
        <a:bodyPr/>
        <a:lstStyle/>
        <a:p>
          <a:endParaRPr lang="zh-CN" altLang="en-US"/>
        </a:p>
      </dgm:t>
    </dgm:pt>
  </dgm:ptLst>
  <dgm:cxnLst>
    <dgm:cxn modelId="{227ACD77-D483-4C5D-8788-3FDAF5277365}" type="presOf" srcId="{95EA9DD4-4950-4A07-AC52-EE7CA334EB2C}" destId="{6A3B4105-CCD3-4538-8C8C-61544BCD26FF}" srcOrd="0"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CA22DD-A28D-4FEF-B026-4FFD8F292BB6}" type="doc">
      <dgm:prSet loTypeId="urn:microsoft.com/office/officeart/2009/3/layout/DescendingProcess" loCatId="process" qsTypeId="urn:microsoft.com/office/officeart/2005/8/quickstyle/3d1" qsCatId="3D" csTypeId="urn:microsoft.com/office/officeart/2005/8/colors/colorful1" csCatId="colorful" phldr="1"/>
      <dgm:spPr/>
      <dgm:t>
        <a:bodyPr/>
        <a:lstStyle/>
        <a:p>
          <a:endParaRPr lang="zh-CN" altLang="en-US"/>
        </a:p>
      </dgm:t>
    </dgm:pt>
    <dgm:pt modelId="{A68AB78F-5864-43FF-9661-0E83200178D4}">
      <dgm:prSet phldrT="[文本]" phldr="1"/>
      <dgm:spPr/>
      <dgm:t>
        <a:bodyPr/>
        <a:lstStyle/>
        <a:p>
          <a:endParaRPr lang="zh-CN" altLang="en-US" dirty="0"/>
        </a:p>
      </dgm:t>
    </dgm:pt>
    <dgm:pt modelId="{5C6E0F9A-8232-4982-B38E-983228652FCB}" cxnId="{6D8151AF-3034-49C8-971F-12AE5A7A145B}" type="sibTrans">
      <dgm:prSet/>
      <dgm:spPr/>
      <dgm:t>
        <a:bodyPr/>
        <a:lstStyle/>
        <a:p>
          <a:endParaRPr lang="zh-CN" altLang="en-US"/>
        </a:p>
      </dgm:t>
    </dgm:pt>
    <dgm:pt modelId="{CECC1294-9781-4495-8BDA-92F00657DD8C}" cxnId="{6D8151AF-3034-49C8-971F-12AE5A7A145B}" type="parTrans">
      <dgm:prSet/>
      <dgm:spPr/>
      <dgm:t>
        <a:bodyPr/>
        <a:lstStyle/>
        <a:p>
          <a:endParaRPr lang="zh-CN" altLang="en-US"/>
        </a:p>
      </dgm:t>
    </dgm:pt>
    <dgm:pt modelId="{6636AA7D-09BE-4A9C-B39E-C6A82CD477D3}" type="pres">
      <dgm:prSet presAssocID="{1ACA22DD-A28D-4FEF-B026-4FFD8F292BB6}" presName="Name0" presStyleCnt="0">
        <dgm:presLayoutVars>
          <dgm:chMax val="7"/>
          <dgm:chPref val="5"/>
        </dgm:presLayoutVars>
      </dgm:prSet>
      <dgm:spPr/>
      <dgm:t>
        <a:bodyPr/>
        <a:lstStyle/>
        <a:p>
          <a:endParaRPr lang="zh-CN" altLang="en-US"/>
        </a:p>
      </dgm:t>
    </dgm:pt>
    <dgm:pt modelId="{552BC413-ED89-4A3B-920D-B303D9D2DA66}" type="pres">
      <dgm:prSet presAssocID="{1ACA22DD-A28D-4FEF-B026-4FFD8F292BB6}" presName="arrowNode" presStyleLbl="node1" presStyleIdx="0" presStyleCnt="1" custAng="5124692" custScaleX="74602" custScaleY="57855" custLinFactNeighborX="63058" custLinFactNeighborY="-6843"/>
      <dgm:spPr/>
    </dgm:pt>
    <dgm:pt modelId="{AFAAA440-1415-48C6-939E-25548F405975}" type="pres">
      <dgm:prSet presAssocID="{A68AB78F-5864-43FF-9661-0E83200178D4}" presName="txNode1" presStyleLbl="revTx" presStyleIdx="0" presStyleCnt="1">
        <dgm:presLayoutVars>
          <dgm:bulletEnabled val="1"/>
        </dgm:presLayoutVars>
      </dgm:prSet>
      <dgm:spPr/>
      <dgm:t>
        <a:bodyPr/>
        <a:lstStyle/>
        <a:p>
          <a:endParaRPr lang="zh-CN" altLang="en-US"/>
        </a:p>
      </dgm:t>
    </dgm:pt>
  </dgm:ptLst>
  <dgm:cxnLst>
    <dgm:cxn modelId="{F25A75A0-BA98-47A7-B419-E912D775086F}" type="presOf" srcId="{A68AB78F-5864-43FF-9661-0E83200178D4}" destId="{AFAAA440-1415-48C6-939E-25548F405975}" srcOrd="0" destOrd="0" presId="urn:microsoft.com/office/officeart/2009/3/layout/DescendingProcess"/>
    <dgm:cxn modelId="{8C847CC3-7C5A-4188-8A8B-510F95460F47}" type="presOf" srcId="{1ACA22DD-A28D-4FEF-B026-4FFD8F292BB6}" destId="{6636AA7D-09BE-4A9C-B39E-C6A82CD477D3}" srcOrd="0" destOrd="0" presId="urn:microsoft.com/office/officeart/2009/3/layout/DescendingProcess"/>
    <dgm:cxn modelId="{6D8151AF-3034-49C8-971F-12AE5A7A145B}" srcId="{1ACA22DD-A28D-4FEF-B026-4FFD8F292BB6}" destId="{A68AB78F-5864-43FF-9661-0E83200178D4}" srcOrd="0" destOrd="0" parTransId="{CECC1294-9781-4495-8BDA-92F00657DD8C}" sibTransId="{5C6E0F9A-8232-4982-B38E-983228652FCB}"/>
    <dgm:cxn modelId="{0E709E0E-42FA-480F-A326-354AE2EB21B9}" type="presParOf" srcId="{6636AA7D-09BE-4A9C-B39E-C6A82CD477D3}" destId="{552BC413-ED89-4A3B-920D-B303D9D2DA66}" srcOrd="0" destOrd="0" presId="urn:microsoft.com/office/officeart/2009/3/layout/DescendingProcess"/>
    <dgm:cxn modelId="{6E0A4E32-10B9-4B6A-A16F-8BB65CF6230D}" type="presParOf" srcId="{6636AA7D-09BE-4A9C-B39E-C6A82CD477D3}" destId="{AFAAA440-1415-48C6-939E-25548F405975}" srcOrd="1"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CA22DD-A28D-4FEF-B026-4FFD8F292BB6}" type="doc">
      <dgm:prSet loTypeId="urn:microsoft.com/office/officeart/2009/3/layout/DescendingProcess" loCatId="process" qsTypeId="urn:microsoft.com/office/officeart/2005/8/quickstyle/3d1" qsCatId="3D" csTypeId="urn:microsoft.com/office/officeart/2005/8/colors/colorful1" csCatId="colorful" phldr="1"/>
      <dgm:spPr/>
      <dgm:t>
        <a:bodyPr/>
        <a:lstStyle/>
        <a:p>
          <a:endParaRPr lang="zh-CN" altLang="en-US"/>
        </a:p>
      </dgm:t>
    </dgm:pt>
    <dgm:pt modelId="{A68AB78F-5864-43FF-9661-0E83200178D4}">
      <dgm:prSet phldrT="[文本]" phldr="1"/>
      <dgm:spPr/>
      <dgm:t>
        <a:bodyPr/>
        <a:lstStyle/>
        <a:p>
          <a:endParaRPr lang="zh-CN" altLang="en-US" dirty="0"/>
        </a:p>
      </dgm:t>
    </dgm:pt>
    <dgm:pt modelId="{5C6E0F9A-8232-4982-B38E-983228652FCB}" cxnId="{6D8151AF-3034-49C8-971F-12AE5A7A145B}" type="sibTrans">
      <dgm:prSet/>
      <dgm:spPr/>
      <dgm:t>
        <a:bodyPr/>
        <a:lstStyle/>
        <a:p>
          <a:endParaRPr lang="zh-CN" altLang="en-US"/>
        </a:p>
      </dgm:t>
    </dgm:pt>
    <dgm:pt modelId="{CECC1294-9781-4495-8BDA-92F00657DD8C}" cxnId="{6D8151AF-3034-49C8-971F-12AE5A7A145B}" type="parTrans">
      <dgm:prSet/>
      <dgm:spPr/>
      <dgm:t>
        <a:bodyPr/>
        <a:lstStyle/>
        <a:p>
          <a:endParaRPr lang="zh-CN" altLang="en-US"/>
        </a:p>
      </dgm:t>
    </dgm:pt>
    <dgm:pt modelId="{6636AA7D-09BE-4A9C-B39E-C6A82CD477D3}" type="pres">
      <dgm:prSet presAssocID="{1ACA22DD-A28D-4FEF-B026-4FFD8F292BB6}" presName="Name0" presStyleCnt="0">
        <dgm:presLayoutVars>
          <dgm:chMax val="7"/>
          <dgm:chPref val="5"/>
        </dgm:presLayoutVars>
      </dgm:prSet>
      <dgm:spPr/>
      <dgm:t>
        <a:bodyPr/>
        <a:lstStyle/>
        <a:p>
          <a:endParaRPr lang="zh-CN" altLang="en-US"/>
        </a:p>
      </dgm:t>
    </dgm:pt>
    <dgm:pt modelId="{552BC413-ED89-4A3B-920D-B303D9D2DA66}" type="pres">
      <dgm:prSet presAssocID="{1ACA22DD-A28D-4FEF-B026-4FFD8F292BB6}" presName="arrowNode" presStyleLbl="node1" presStyleIdx="0" presStyleCnt="1" custAng="5124692" custScaleX="74602" custScaleY="57855" custLinFactNeighborX="62808" custLinFactNeighborY="-6596"/>
      <dgm:spPr/>
    </dgm:pt>
    <dgm:pt modelId="{AFAAA440-1415-48C6-939E-25548F405975}" type="pres">
      <dgm:prSet presAssocID="{A68AB78F-5864-43FF-9661-0E83200178D4}" presName="txNode1" presStyleLbl="revTx" presStyleIdx="0" presStyleCnt="1">
        <dgm:presLayoutVars>
          <dgm:bulletEnabled val="1"/>
        </dgm:presLayoutVars>
      </dgm:prSet>
      <dgm:spPr/>
      <dgm:t>
        <a:bodyPr/>
        <a:lstStyle/>
        <a:p>
          <a:endParaRPr lang="zh-CN" altLang="en-US"/>
        </a:p>
      </dgm:t>
    </dgm:pt>
  </dgm:ptLst>
  <dgm:cxnLst>
    <dgm:cxn modelId="{F25A75A0-BA98-47A7-B419-E912D775086F}" type="presOf" srcId="{A68AB78F-5864-43FF-9661-0E83200178D4}" destId="{AFAAA440-1415-48C6-939E-25548F405975}" srcOrd="0" destOrd="0" presId="urn:microsoft.com/office/officeart/2009/3/layout/DescendingProcess"/>
    <dgm:cxn modelId="{8C847CC3-7C5A-4188-8A8B-510F95460F47}" type="presOf" srcId="{1ACA22DD-A28D-4FEF-B026-4FFD8F292BB6}" destId="{6636AA7D-09BE-4A9C-B39E-C6A82CD477D3}" srcOrd="0" destOrd="0" presId="urn:microsoft.com/office/officeart/2009/3/layout/DescendingProcess"/>
    <dgm:cxn modelId="{6D8151AF-3034-49C8-971F-12AE5A7A145B}" srcId="{1ACA22DD-A28D-4FEF-B026-4FFD8F292BB6}" destId="{A68AB78F-5864-43FF-9661-0E83200178D4}" srcOrd="0" destOrd="0" parTransId="{CECC1294-9781-4495-8BDA-92F00657DD8C}" sibTransId="{5C6E0F9A-8232-4982-B38E-983228652FCB}"/>
    <dgm:cxn modelId="{0E709E0E-42FA-480F-A326-354AE2EB21B9}" type="presParOf" srcId="{6636AA7D-09BE-4A9C-B39E-C6A82CD477D3}" destId="{552BC413-ED89-4A3B-920D-B303D9D2DA66}" srcOrd="0" destOrd="0" presId="urn:microsoft.com/office/officeart/2009/3/layout/DescendingProcess"/>
    <dgm:cxn modelId="{6E0A4E32-10B9-4B6A-A16F-8BB65CF6230D}" type="presParOf" srcId="{6636AA7D-09BE-4A9C-B39E-C6A82CD477D3}" destId="{AFAAA440-1415-48C6-939E-25548F405975}" srcOrd="1" destOrd="0" presId="urn:microsoft.com/office/officeart/2009/3/layout/Descending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BC413-ED89-4A3B-920D-B303D9D2DA66}">
      <dsp:nvSpPr>
        <dsp:cNvPr id="0" name=""/>
        <dsp:cNvSpPr/>
      </dsp:nvSpPr>
      <dsp:spPr>
        <a:xfrm rot="9521066">
          <a:off x="2272103" y="413587"/>
          <a:ext cx="659106" cy="739506"/>
        </a:xfrm>
        <a:prstGeom prst="swooshArrow">
          <a:avLst>
            <a:gd name="adj1" fmla="val 16310"/>
            <a:gd name="adj2" fmla="val 3137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FAAA440-1415-48C6-939E-25548F405975}">
      <dsp:nvSpPr>
        <dsp:cNvPr id="0" name=""/>
        <dsp:cNvSpPr/>
      </dsp:nvSpPr>
      <dsp:spPr>
        <a:xfrm>
          <a:off x="1128545" y="153715"/>
          <a:ext cx="593779" cy="233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b" anchorCtr="0">
          <a:noAutofit/>
        </a:bodyPr>
        <a:lstStyle/>
        <a:p>
          <a:pPr lvl="0" algn="ctr" defTabSz="577850">
            <a:lnSpc>
              <a:spcPct val="90000"/>
            </a:lnSpc>
            <a:spcBef>
              <a:spcPct val="0"/>
            </a:spcBef>
            <a:spcAft>
              <a:spcPct val="35000"/>
            </a:spcAft>
          </a:pPr>
          <a:endParaRPr lang="zh-CN" altLang="en-US" sz="1300" kern="1200" dirty="0"/>
        </a:p>
      </dsp:txBody>
      <dsp:txXfrm>
        <a:off x="1128545" y="153715"/>
        <a:ext cx="593779" cy="2334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BC413-ED89-4A3B-920D-B303D9D2DA66}">
      <dsp:nvSpPr>
        <dsp:cNvPr id="0" name=""/>
        <dsp:cNvSpPr/>
      </dsp:nvSpPr>
      <dsp:spPr>
        <a:xfrm rot="9521066">
          <a:off x="2269094" y="417190"/>
          <a:ext cx="659106" cy="739506"/>
        </a:xfrm>
        <a:prstGeom prst="swooshArrow">
          <a:avLst>
            <a:gd name="adj1" fmla="val 16310"/>
            <a:gd name="adj2" fmla="val 3137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FAAA440-1415-48C6-939E-25548F405975}">
      <dsp:nvSpPr>
        <dsp:cNvPr id="0" name=""/>
        <dsp:cNvSpPr/>
      </dsp:nvSpPr>
      <dsp:spPr>
        <a:xfrm>
          <a:off x="1128545" y="153715"/>
          <a:ext cx="593779" cy="233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b" anchorCtr="0">
          <a:noAutofit/>
        </a:bodyPr>
        <a:lstStyle/>
        <a:p>
          <a:pPr lvl="0" algn="ctr" defTabSz="577850">
            <a:lnSpc>
              <a:spcPct val="90000"/>
            </a:lnSpc>
            <a:spcBef>
              <a:spcPct val="0"/>
            </a:spcBef>
            <a:spcAft>
              <a:spcPct val="35000"/>
            </a:spcAft>
          </a:pPr>
          <a:endParaRPr lang="zh-CN" altLang="en-US" sz="1300" kern="1200" dirty="0"/>
        </a:p>
      </dsp:txBody>
      <dsp:txXfrm>
        <a:off x="1128545" y="153715"/>
        <a:ext cx="593779" cy="233426"/>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type="swooshArrow" r:blip="" rot="73.2729">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type="swooshArrow" r:blip="" rot="73.2729">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F6E4F5-AFD9-452D-978C-A65E37BD2A75}" type="datetimeFigureOut">
              <a:rPr lang="en-US" smtClean="0"/>
            </a:fld>
            <a:endParaRPr 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70C2A1-C45C-4D11-8087-34234E5428BA}"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779D53-1687-4629-A7C4-5F633C48289A}" type="datetimeFigureOut">
              <a:rPr lang="en-US" smtClean="0"/>
            </a:fld>
            <a:endParaRPr 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F48F07-6AC5-47AF-9B36-9B4E83AB260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1_首页">
    <p:bg>
      <p:bgPr>
        <a:blipFill dpi="0" rotWithShape="1">
          <a:blip r:embed="rId2" cstate="print">
            <a:lum/>
          </a:blip>
          <a:srcRect/>
          <a:stretch>
            <a:fillRect t="-28000" b="-28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Tree>
  </p:cSld>
  <p:clrMapOvr>
    <a:masterClrMapping/>
  </p:clrMapOvr>
  <p:transition spd="slow">
    <p:comb/>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7" y="260350"/>
            <a:ext cx="11243733"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642938"/>
            <a:ext cx="10972800" cy="7747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a:xfrm>
            <a:off x="609600" y="6356351"/>
            <a:ext cx="2844800" cy="365125"/>
          </a:xfrm>
          <a:prstGeom prst="rect">
            <a:avLst/>
          </a:prstGeom>
        </p:spPr>
        <p:txBody>
          <a:bodyPr/>
          <a:lstStyle>
            <a:lvl1pPr>
              <a:defRPr/>
            </a:lvl1pPr>
          </a:lstStyle>
          <a:p>
            <a:pPr>
              <a:defRPr/>
            </a:pPr>
            <a:fld id="{1D95D038-90B5-4DEF-9180-08039166D58B}" type="datetimeFigureOut">
              <a:rPr lang="zh-CN" altLang="en-US"/>
            </a:fld>
            <a:endParaRPr lang="zh-CN" altLang="en-US"/>
          </a:p>
        </p:txBody>
      </p:sp>
      <p:sp>
        <p:nvSpPr>
          <p:cNvPr id="6" name="页脚占位符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296A8F90-5A3D-4E69-965A-0EC4E86D6E8D}"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10" name="TextBox 3"/>
          <p:cNvSpPr txBox="1"/>
          <p:nvPr userDrawn="1"/>
        </p:nvSpPr>
        <p:spPr>
          <a:xfrm>
            <a:off x="2280569" y="692254"/>
            <a:ext cx="1451475"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目录页</a:t>
            </a:r>
            <a:endParaRPr lang="zh-CN" altLang="en-US" sz="18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24"/>
          <p:cNvSpPr>
            <a:spLocks noChangeArrowheads="1"/>
          </p:cNvSpPr>
          <p:nvPr userDrawn="1"/>
        </p:nvSpPr>
        <p:spPr bwMode="auto">
          <a:xfrm>
            <a:off x="1056757" y="704309"/>
            <a:ext cx="1079839" cy="492443"/>
          </a:xfrm>
          <a:prstGeom prst="rect">
            <a:avLst/>
          </a:prstGeom>
          <a:noFill/>
          <a:ln w="9525">
            <a:noFill/>
            <a:miter lim="800000"/>
          </a:ln>
        </p:spPr>
        <p:txBody>
          <a:bodyPr wrap="square" lIns="0" tIns="0" rIns="0" bIns="0">
            <a:spAutoFit/>
          </a:bodyPr>
          <a:lstStyle/>
          <a:p>
            <a:pPr algn="ctr"/>
            <a:r>
              <a:rPr lang="en-US" altLang="zh-CN" sz="1600" b="0" dirty="0" smtClean="0">
                <a:solidFill>
                  <a:schemeClr val="bg1"/>
                </a:solidFill>
                <a:ea typeface="微软雅黑" panose="020B0503020204020204" pitchFamily="34" charset="-122"/>
                <a:cs typeface="Arial Unicode MS" panose="020B0604020202020204" pitchFamily="34" charset="-122"/>
              </a:rPr>
              <a:t>CONTENTS</a:t>
            </a:r>
            <a:endParaRPr lang="en-US" altLang="zh-CN" sz="1600" b="0" dirty="0" smtClean="0">
              <a:solidFill>
                <a:schemeClr val="bg1"/>
              </a:solidFill>
              <a:ea typeface="微软雅黑" panose="020B0503020204020204" pitchFamily="34" charset="-122"/>
              <a:cs typeface="Arial Unicode MS" panose="020B0604020202020204" pitchFamily="34" charset="-122"/>
            </a:endParaRPr>
          </a:p>
          <a:p>
            <a:pPr algn="ctr"/>
            <a:r>
              <a:rPr lang="en-US" altLang="zh-CN" sz="1600" b="0" dirty="0" smtClean="0">
                <a:solidFill>
                  <a:schemeClr val="bg1"/>
                </a:solidFill>
                <a:ea typeface="微软雅黑" panose="020B0503020204020204" pitchFamily="34" charset="-122"/>
                <a:cs typeface="Arial Unicode MS" panose="020B0604020202020204" pitchFamily="34" charset="-122"/>
              </a:rPr>
              <a:t> PAGE</a:t>
            </a:r>
            <a:endParaRPr lang="en-US" altLang="zh-CN" sz="1600" b="0" dirty="0">
              <a:solidFill>
                <a:schemeClr val="bg1"/>
              </a:solidFill>
              <a:ea typeface="微软雅黑" panose="020B0503020204020204" pitchFamily="34" charset="-122"/>
              <a:cs typeface="Arial Unicode MS" panose="020B0604020202020204" pitchFamily="34" charset="-122"/>
            </a:endParaRPr>
          </a:p>
        </p:txBody>
      </p:sp>
      <p:grpSp>
        <p:nvGrpSpPr>
          <p:cNvPr id="4" name="Group 4"/>
          <p:cNvGrpSpPr/>
          <p:nvPr userDrawn="1"/>
        </p:nvGrpSpPr>
        <p:grpSpPr bwMode="auto">
          <a:xfrm>
            <a:off x="3504508" y="1707158"/>
            <a:ext cx="6911975" cy="1092200"/>
            <a:chOff x="0" y="0"/>
            <a:chExt cx="4354" cy="688"/>
          </a:xfrm>
        </p:grpSpPr>
        <p:sp>
          <p:nvSpPr>
            <p:cNvPr id="5" name="Rectangle 5"/>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6" name="Rectangle 6"/>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7" name="AutoShape 9"/>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8"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9" name="Group 11"/>
          <p:cNvGrpSpPr/>
          <p:nvPr userDrawn="1"/>
        </p:nvGrpSpPr>
        <p:grpSpPr bwMode="auto">
          <a:xfrm>
            <a:off x="3504508" y="2772370"/>
            <a:ext cx="6911975" cy="1092200"/>
            <a:chOff x="0" y="0"/>
            <a:chExt cx="4354" cy="688"/>
          </a:xfrm>
        </p:grpSpPr>
        <p:sp>
          <p:nvSpPr>
            <p:cNvPr id="12" name="Rectangle 12"/>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3" name="Rectangle 13"/>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4" name="AutoShape 16"/>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15" name="AutoShape 17"/>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16" name="Group 18"/>
          <p:cNvGrpSpPr/>
          <p:nvPr userDrawn="1"/>
        </p:nvGrpSpPr>
        <p:grpSpPr bwMode="auto">
          <a:xfrm>
            <a:off x="3504508" y="3810595"/>
            <a:ext cx="6911975" cy="1092200"/>
            <a:chOff x="0" y="0"/>
            <a:chExt cx="4354" cy="688"/>
          </a:xfrm>
        </p:grpSpPr>
        <p:sp>
          <p:nvSpPr>
            <p:cNvPr id="17" name="Rectangle 19"/>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8" name="Rectangle 20"/>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9"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20"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21" name="Group 25"/>
          <p:cNvGrpSpPr/>
          <p:nvPr userDrawn="1"/>
        </p:nvGrpSpPr>
        <p:grpSpPr bwMode="auto">
          <a:xfrm>
            <a:off x="3504508" y="4875808"/>
            <a:ext cx="6911975" cy="1092200"/>
            <a:chOff x="0" y="0"/>
            <a:chExt cx="4354" cy="688"/>
          </a:xfrm>
        </p:grpSpPr>
        <p:sp>
          <p:nvSpPr>
            <p:cNvPr id="22" name="Rectangle 26"/>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23" name="Rectangle 27"/>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24" name="AutoShape 30"/>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25" name="AutoShape 31"/>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sp>
        <p:nvSpPr>
          <p:cNvPr id="26" name="TextBox 1"/>
          <p:cNvSpPr txBox="1"/>
          <p:nvPr userDrawn="1"/>
        </p:nvSpPr>
        <p:spPr>
          <a:xfrm>
            <a:off x="4195069" y="1700811"/>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TextBox 65"/>
          <p:cNvSpPr txBox="1"/>
          <p:nvPr userDrawn="1"/>
        </p:nvSpPr>
        <p:spPr>
          <a:xfrm>
            <a:off x="4204597" y="2770788"/>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TextBox 66"/>
          <p:cNvSpPr txBox="1"/>
          <p:nvPr userDrawn="1"/>
        </p:nvSpPr>
        <p:spPr>
          <a:xfrm>
            <a:off x="4204597" y="3818537"/>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TextBox 67"/>
          <p:cNvSpPr txBox="1"/>
          <p:nvPr userDrawn="1"/>
        </p:nvSpPr>
        <p:spPr>
          <a:xfrm>
            <a:off x="4204597" y="4878988"/>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0" name="TextBox 64"/>
          <p:cNvSpPr txBox="1"/>
          <p:nvPr userDrawn="1"/>
        </p:nvSpPr>
        <p:spPr>
          <a:xfrm>
            <a:off x="6647761" y="1924645"/>
            <a:ext cx="3457575" cy="40005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资源与人力资源</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69"/>
          <p:cNvSpPr txBox="1"/>
          <p:nvPr userDrawn="1"/>
        </p:nvSpPr>
        <p:spPr>
          <a:xfrm>
            <a:off x="6662049" y="2989858"/>
            <a:ext cx="3457575" cy="40011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人事管理与人力资源管理</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70"/>
          <p:cNvSpPr txBox="1"/>
          <p:nvPr userDrawn="1"/>
        </p:nvSpPr>
        <p:spPr>
          <a:xfrm>
            <a:off x="6662043" y="4056658"/>
            <a:ext cx="3744912" cy="40011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中国人力资源管理的四个阶段</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71"/>
          <p:cNvSpPr txBox="1"/>
          <p:nvPr userDrawn="1"/>
        </p:nvSpPr>
        <p:spPr>
          <a:xfrm>
            <a:off x="6662045" y="5104408"/>
            <a:ext cx="3455987" cy="40005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人力资源从业概述</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TextBox 68"/>
          <p:cNvSpPr txBox="1"/>
          <p:nvPr userDrawn="1"/>
        </p:nvSpPr>
        <p:spPr>
          <a:xfrm>
            <a:off x="2235113" y="2672365"/>
            <a:ext cx="923330" cy="2973387"/>
          </a:xfrm>
          <a:prstGeom prst="rect">
            <a:avLst/>
          </a:prstGeom>
          <a:noFill/>
        </p:spPr>
        <p:txBody>
          <a:bodyPr vert="eaVert">
            <a:spAutoFit/>
          </a:bodyPr>
          <a:lstStyle/>
          <a:p>
            <a:pPr fontAlgn="base">
              <a:spcBef>
                <a:spcPct val="0"/>
              </a:spcBef>
              <a:spcAft>
                <a:spcPct val="0"/>
              </a:spcAft>
              <a:defRPr/>
            </a:pPr>
            <a:r>
              <a:rPr lang="zh-CN" altLang="en-US" sz="4800" b="1" dirty="0" smtClean="0">
                <a:solidFill>
                  <a:srgbClr val="0066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主要内容</a:t>
            </a:r>
            <a:endParaRPr lang="zh-CN" altLang="en-US" sz="4800" b="1" dirty="0">
              <a:solidFill>
                <a:srgbClr val="0066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0-#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1+#ppt_w/2"/>
                                          </p:val>
                                        </p:tav>
                                        <p:tav tm="100000">
                                          <p:val>
                                            <p:strVal val="#ppt_x"/>
                                          </p:val>
                                        </p:tav>
                                      </p:tavLst>
                                    </p:anim>
                                    <p:anim calcmode="lin" valueType="num">
                                      <p:cBhvr additive="base">
                                        <p:cTn id="40" dur="500" fill="hold"/>
                                        <p:tgtEl>
                                          <p:spTgt spid="2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ppt_x"/>
                                          </p:val>
                                        </p:tav>
                                        <p:tav tm="100000">
                                          <p:val>
                                            <p:strVal val="#ppt_x"/>
                                          </p:val>
                                        </p:tav>
                                      </p:tavLst>
                                    </p:anim>
                                    <p:anim calcmode="lin" valueType="num">
                                      <p:cBhvr additive="base">
                                        <p:cTn id="5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TextBox 3"/>
          <p:cNvSpPr txBox="1"/>
          <p:nvPr userDrawn="1"/>
        </p:nvSpPr>
        <p:spPr>
          <a:xfrm>
            <a:off x="2280573" y="692256"/>
            <a:ext cx="3167527"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人事管理与人力资源管理</a:t>
            </a:r>
            <a:endPar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第二章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7" name="矩形 6"/>
          <p:cNvSpPr/>
          <p:nvPr userDrawn="1"/>
        </p:nvSpPr>
        <p:spPr>
          <a:xfrm>
            <a:off x="5088151" y="692254"/>
            <a:ext cx="2267661"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2.2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zh-CN" altLang="en-US" sz="1800" b="0" baseline="0" dirty="0" smtClean="0">
                <a:solidFill>
                  <a:schemeClr val="bg1"/>
                </a:solidFill>
                <a:ea typeface="微软雅黑" panose="020B0503020204020204" pitchFamily="34" charset="-122"/>
                <a:cs typeface="Arial Unicode MS" panose="020B0604020202020204" pitchFamily="34" charset="-122"/>
              </a:rPr>
              <a:t>人力资源管理</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尾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3"/>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8"/>
            <a:ext cx="2844800" cy="365125"/>
          </a:xfrm>
          <a:prstGeom prst="rect">
            <a:avLst/>
          </a:prstGeom>
        </p:spPr>
        <p:txBody>
          <a:bodyPr/>
          <a:lstStyle>
            <a:lvl1pPr>
              <a:defRPr/>
            </a:lvl1pPr>
          </a:lstStyle>
          <a:p>
            <a:pPr>
              <a:defRPr/>
            </a:pPr>
            <a:fld id="{DFCBD113-544D-42C8-A1A8-4157321161CD}" type="datetimeFigureOut">
              <a:rPr lang="zh-CN" altLang="en-US"/>
            </a:fld>
            <a:endParaRPr lang="zh-CN" altLang="en-US"/>
          </a:p>
        </p:txBody>
      </p:sp>
      <p:sp>
        <p:nvSpPr>
          <p:cNvPr id="5" name="页脚占位符 4"/>
          <p:cNvSpPr>
            <a:spLocks noGrp="1"/>
          </p:cNvSpPr>
          <p:nvPr>
            <p:ph type="ftr" sz="quarter" idx="11"/>
          </p:nvPr>
        </p:nvSpPr>
        <p:spPr>
          <a:xfrm>
            <a:off x="4165600" y="6356358"/>
            <a:ext cx="38608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737600" y="6356358"/>
            <a:ext cx="2844800" cy="365125"/>
          </a:xfrm>
          <a:prstGeom prst="rect">
            <a:avLst/>
          </a:prstGeom>
        </p:spPr>
        <p:txBody>
          <a:bodyPr/>
          <a:lstStyle>
            <a:lvl1pPr>
              <a:defRPr/>
            </a:lvl1pPr>
          </a:lstStyle>
          <a:p>
            <a:pPr>
              <a:defRPr/>
            </a:pPr>
            <a:fld id="{13CA4149-6E4A-4024-A1F5-EA955721A5AF}" type="slidenum">
              <a:rPr lang="zh-CN" altLang="en-US"/>
            </a:fld>
            <a:endParaRPr lang="zh-CN" altLang="en-US"/>
          </a:p>
        </p:txBody>
      </p:sp>
    </p:spTree>
  </p:cSld>
  <p:clrMapOvr>
    <a:masterClrMapping/>
  </p:clrMapOvr>
  <p:transition spd="med">
    <p:split orient="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5" name="对角圆角矩形 4"/>
          <p:cNvSpPr/>
          <p:nvPr userDrawn="1"/>
        </p:nvSpPr>
        <p:spPr>
          <a:xfrm>
            <a:off x="952464" y="71414"/>
            <a:ext cx="8023856" cy="71435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56640" y="88900"/>
            <a:ext cx="10583976" cy="679450"/>
          </a:xfrm>
          <a:prstGeom prst="rect">
            <a:avLst/>
          </a:prstGeom>
        </p:spPr>
        <p:txBody>
          <a:bodyPr/>
          <a:lstStyle>
            <a:lvl1pPr algn="l">
              <a:defRPr sz="36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4400" y="1071245"/>
            <a:ext cx="10730230" cy="4611370"/>
          </a:xfrm>
          <a:prstGeom prst="rect">
            <a:avLst/>
          </a:prstGeom>
        </p:spPr>
        <p:txBody>
          <a:bodyPr/>
          <a:lstStyle>
            <a:lvl1pPr algn="just">
              <a:defRPr>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5" name="对角圆角矩形 4"/>
          <p:cNvSpPr/>
          <p:nvPr userDrawn="1"/>
        </p:nvSpPr>
        <p:spPr>
          <a:xfrm>
            <a:off x="952464" y="71414"/>
            <a:ext cx="8023856" cy="71435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56640" y="88900"/>
            <a:ext cx="10583976" cy="679450"/>
          </a:xfrm>
          <a:prstGeom prst="rect">
            <a:avLst/>
          </a:prstGeom>
        </p:spPr>
        <p:txBody>
          <a:bodyPr/>
          <a:lstStyle>
            <a:lvl1pPr algn="l">
              <a:defRPr sz="36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2464" y="44624"/>
            <a:ext cx="10688152" cy="839788"/>
          </a:xfrm>
          <a:prstGeom prst="rect">
            <a:avLst/>
          </a:prstGeom>
        </p:spPr>
        <p:txBody>
          <a:bodyPr/>
          <a:lstStyle>
            <a:lvl1pPr marL="0" algn="l" defTabSz="914400" rtl="0" eaLnBrk="1" latinLnBrk="0" hangingPunct="1">
              <a:defRPr lang="zh-CN" altLang="en-US" sz="4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4" y="1071546"/>
            <a:ext cx="10729192" cy="4611687"/>
          </a:xfrm>
          <a:prstGeom prst="rect">
            <a:avLst/>
          </a:prstGeom>
        </p:spPr>
        <p:txBody>
          <a:bodyPr/>
          <a:lstStyle>
            <a:lvl1pPr algn="just">
              <a:defRPr>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2464" y="44624"/>
            <a:ext cx="10688152" cy="839788"/>
          </a:xfrm>
          <a:prstGeom prst="rect">
            <a:avLst/>
          </a:prstGeom>
        </p:spPr>
        <p:txBody>
          <a:bodyPr/>
          <a:lstStyle>
            <a:lvl1pPr marL="0" algn="ctr" defTabSz="914400" rtl="0" eaLnBrk="1" latinLnBrk="0" hangingPunct="1">
              <a:defRPr lang="zh-CN" altLang="en-US" sz="4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弦形 5"/>
          <p:cNvSpPr/>
          <p:nvPr userDrawn="1"/>
        </p:nvSpPr>
        <p:spPr>
          <a:xfrm rot="6746465">
            <a:off x="5734413" y="6451453"/>
            <a:ext cx="720000" cy="719625"/>
          </a:xfrm>
          <a:prstGeom prst="chord">
            <a:avLst>
              <a:gd name="adj1" fmla="val 3577158"/>
              <a:gd name="adj2" fmla="val 15329001"/>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dirty="0"/>
          </a:p>
        </p:txBody>
      </p:sp>
      <p:cxnSp>
        <p:nvCxnSpPr>
          <p:cNvPr id="7" name="直接连接符 6"/>
          <p:cNvCxnSpPr/>
          <p:nvPr userDrawn="1"/>
        </p:nvCxnSpPr>
        <p:spPr>
          <a:xfrm>
            <a:off x="6554163" y="6741368"/>
            <a:ext cx="5634665" cy="0"/>
          </a:xfrm>
          <a:prstGeom prst="line">
            <a:avLst/>
          </a:prstGeom>
          <a:ln w="22479">
            <a:solidFill>
              <a:srgbClr val="3B79CE"/>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6741368"/>
            <a:ext cx="5634665" cy="0"/>
          </a:xfrm>
          <a:prstGeom prst="line">
            <a:avLst/>
          </a:prstGeom>
          <a:ln w="22479">
            <a:solidFill>
              <a:srgbClr val="3B79CE"/>
            </a:solidFill>
          </a:ln>
        </p:spPr>
        <p:style>
          <a:lnRef idx="1">
            <a:schemeClr val="accent1"/>
          </a:lnRef>
          <a:fillRef idx="0">
            <a:schemeClr val="accent1"/>
          </a:fillRef>
          <a:effectRef idx="0">
            <a:schemeClr val="accent1"/>
          </a:effectRef>
          <a:fontRef idx="minor">
            <a:schemeClr val="tx1"/>
          </a:fontRef>
        </p:style>
      </p:cxnSp>
      <p:sp>
        <p:nvSpPr>
          <p:cNvPr id="10" name="弧形 9"/>
          <p:cNvSpPr/>
          <p:nvPr userDrawn="1"/>
        </p:nvSpPr>
        <p:spPr>
          <a:xfrm>
            <a:off x="5626604" y="6343232"/>
            <a:ext cx="935617" cy="936104"/>
          </a:xfrm>
          <a:prstGeom prst="arc">
            <a:avLst>
              <a:gd name="adj1" fmla="val 11317002"/>
              <a:gd name="adj2" fmla="val 21097504"/>
            </a:avLst>
          </a:prstGeom>
          <a:ln w="22479">
            <a:solidFill>
              <a:srgbClr val="3B79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sp>
        <p:nvSpPr>
          <p:cNvPr id="11" name="TextBox 15"/>
          <p:cNvSpPr txBox="1"/>
          <p:nvPr userDrawn="1"/>
        </p:nvSpPr>
        <p:spPr>
          <a:xfrm>
            <a:off x="5894212" y="6531996"/>
            <a:ext cx="425116" cy="338554"/>
          </a:xfrm>
          <a:prstGeom prst="rect">
            <a:avLst/>
          </a:prstGeom>
          <a:noFill/>
        </p:spPr>
        <p:txBody>
          <a:bodyPr wrap="none" rtlCol="0">
            <a:spAutoFit/>
          </a:bodyPr>
          <a:lstStyle/>
          <a:p>
            <a:pPr algn="ctr"/>
            <a:fld id="{2EEF1883-7A0E-4F66-9932-E581691AD397}" type="slidenum">
              <a:rPr lang="zh-CN" altLang="en-US" sz="1600" smtClean="0">
                <a:solidFill>
                  <a:schemeClr val="bg1"/>
                </a:solidFill>
              </a:rPr>
            </a:fld>
            <a:endParaRPr lang="zh-CN" altLang="en-US" sz="1600" b="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userDrawn="1"/>
        </p:nvCxnSpPr>
        <p:spPr>
          <a:xfrm>
            <a:off x="952464" y="928670"/>
            <a:ext cx="10715700" cy="1588"/>
          </a:xfrm>
          <a:prstGeom prst="line">
            <a:avLst/>
          </a:prstGeom>
          <a:ln w="101600" cmpd="thickThin"/>
        </p:spPr>
        <p:style>
          <a:lnRef idx="1">
            <a:schemeClr val="accent1"/>
          </a:lnRef>
          <a:fillRef idx="0">
            <a:schemeClr val="accent1"/>
          </a:fillRef>
          <a:effectRef idx="0">
            <a:schemeClr val="accent1"/>
          </a:effectRef>
          <a:fontRef idx="minor">
            <a:schemeClr val="tx1"/>
          </a:fontRef>
        </p:style>
      </p:cxnSp>
      <p:pic>
        <p:nvPicPr>
          <p:cNvPr id="12" name="Picture 1" descr="C:\Users\Puhb\Pictures\川农图片\川农图标.jpg"/>
          <p:cNvPicPr>
            <a:picLocks noChangeAspect="1" noChangeArrowheads="1"/>
          </p:cNvPicPr>
          <p:nvPr userDrawn="1"/>
        </p:nvPicPr>
        <p:blipFill>
          <a:blip r:embed="rId14" cstate="print">
            <a:duotone>
              <a:schemeClr val="accent5">
                <a:shade val="45000"/>
                <a:satMod val="135000"/>
              </a:schemeClr>
              <a:prstClr val="white"/>
            </a:duotone>
          </a:blip>
          <a:srcRect/>
          <a:stretch>
            <a:fillRect/>
          </a:stretch>
        </p:blipFill>
        <p:spPr bwMode="auto">
          <a:xfrm>
            <a:off x="119336" y="116632"/>
            <a:ext cx="785818" cy="78581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3.xml"/><Relationship Id="rId2" Type="http://schemas.openxmlformats.org/officeDocument/2006/relationships/image" Target="../media/image5.jpe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4.xml"/><Relationship Id="rId2" Type="http://schemas.openxmlformats.org/officeDocument/2006/relationships/image" Target="../media/image5.jpeg"/><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xml"/><Relationship Id="rId2" Type="http://schemas.openxmlformats.org/officeDocument/2006/relationships/image" Target="../media/image5.jpe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1.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2.xml"/><Relationship Id="rId2" Type="http://schemas.openxmlformats.org/officeDocument/2006/relationships/image" Target="../media/image5.jpeg"/><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jpeg"/><Relationship Id="rId1" Type="http://schemas.openxmlformats.org/officeDocument/2006/relationships/image" Target="../media/image20.png"/></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2.wmf"/><Relationship Id="rId1"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5.xml"/><Relationship Id="rId2" Type="http://schemas.openxmlformats.org/officeDocument/2006/relationships/image" Target="../media/image5.jpeg"/><Relationship Id="rId1" Type="http://schemas.openxmlformats.org/officeDocument/2006/relationships/image" Target="../media/image4.jpe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6.xml"/><Relationship Id="rId2" Type="http://schemas.openxmlformats.org/officeDocument/2006/relationships/image" Target="../media/image5.jpeg"/><Relationship Id="rId1" Type="http://schemas.openxmlformats.org/officeDocument/2006/relationships/image" Target="../media/image4.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9.png"/><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61.xml.rels><?xml version="1.0" encoding="UTF-8" standalone="yes"?>
<Relationships xmlns="http://schemas.openxmlformats.org/package/2006/relationships"><Relationship Id="rId9" Type="http://schemas.openxmlformats.org/officeDocument/2006/relationships/diagramQuickStyle" Target="../diagrams/quickStyle3.xml"/><Relationship Id="rId8" Type="http://schemas.openxmlformats.org/officeDocument/2006/relationships/diagramLayout" Target="../diagrams/layout3.xml"/><Relationship Id="rId7" Type="http://schemas.openxmlformats.org/officeDocument/2006/relationships/diagramData" Target="../diagrams/data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2" Type="http://schemas.openxmlformats.org/officeDocument/2006/relationships/slideLayout" Target="../slideLayouts/slideLayout7.xml"/><Relationship Id="rId11" Type="http://schemas.microsoft.com/office/2007/relationships/diagramDrawing" Target="../diagrams/drawing3.xml"/><Relationship Id="rId10" Type="http://schemas.openxmlformats.org/officeDocument/2006/relationships/diagramColors" Target="../diagrams/colors3.xml"/><Relationship Id="rId1" Type="http://schemas.openxmlformats.org/officeDocument/2006/relationships/image" Target="../media/image27.jpeg"/></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7.xml"/><Relationship Id="rId2" Type="http://schemas.openxmlformats.org/officeDocument/2006/relationships/image" Target="../media/image5.jpeg"/><Relationship Id="rId1" Type="http://schemas.openxmlformats.org/officeDocument/2006/relationships/image" Target="../media/image4.jpeg"/></Relationships>
</file>

<file path=ppt/slides/_rels/slide6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8.xml"/><Relationship Id="rId2" Type="http://schemas.openxmlformats.org/officeDocument/2006/relationships/image" Target="../media/image5.jpeg"/><Relationship Id="rId1" Type="http://schemas.openxmlformats.org/officeDocument/2006/relationships/image" Target="../media/image4.jpe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jpe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29.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NULL" TargetMode="External"/><Relationship Id="rId2" Type="http://schemas.openxmlformats.org/officeDocument/2006/relationships/image" Target="../media/image32.png"/><Relationship Id="rId1" Type="http://schemas.openxmlformats.org/officeDocument/2006/relationships/tags" Target="../tags/tag9.xml"/></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NULL" TargetMode="External"/><Relationship Id="rId2" Type="http://schemas.openxmlformats.org/officeDocument/2006/relationships/image" Target="../media/image32.png"/><Relationship Id="rId1" Type="http://schemas.openxmlformats.org/officeDocument/2006/relationships/tags" Target="../tags/tag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jpe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jpe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image" Target="../media/image36.jpe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jpe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1.jpe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image" Target="../media/image4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t="-28000" b="-28000"/>
          </a:stretch>
        </a:blipFill>
        <a:effectLst/>
      </p:bgPr>
    </p:bg>
    <p:spTree>
      <p:nvGrpSpPr>
        <p:cNvPr id="1" name=""/>
        <p:cNvGrpSpPr/>
        <p:nvPr/>
      </p:nvGrpSpPr>
      <p:grpSpPr>
        <a:xfrm>
          <a:off x="0" y="0"/>
          <a:ext cx="0" cy="0"/>
          <a:chOff x="0" y="0"/>
          <a:chExt cx="0" cy="0"/>
        </a:xfrm>
      </p:grpSpPr>
      <p:sp>
        <p:nvSpPr>
          <p:cNvPr id="2" name="Rectangle 2"/>
          <p:cNvSpPr txBox="1"/>
          <p:nvPr/>
        </p:nvSpPr>
        <p:spPr>
          <a:xfrm>
            <a:off x="551384" y="416729"/>
            <a:ext cx="11668164" cy="3093494"/>
          </a:xfrm>
          <a:prstGeom prst="rect">
            <a:avLst/>
          </a:prstGeom>
        </p:spPr>
        <p:txBody>
          <a:bodyPr/>
          <a:lstStyle/>
          <a:p>
            <a:pPr marL="914400" lvl="0" indent="-914400">
              <a:lnSpc>
                <a:spcPct val="150000"/>
              </a:lnSpc>
              <a:spcBef>
                <a:spcPct val="20000"/>
              </a:spcBef>
              <a:defRPr/>
            </a:pPr>
            <a:endParaRPr lang="zh-CN" altLang="en-US" sz="3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endParaRPr>
          </a:p>
          <a:p>
            <a:pPr marL="914400" lvl="0" indent="-914400">
              <a:lnSpc>
                <a:spcPct val="150000"/>
              </a:lnSpc>
              <a:spcBef>
                <a:spcPct val="20000"/>
              </a:spcBef>
              <a:defRPr/>
            </a:pPr>
            <a:r>
              <a:rPr lang="zh-CN" altLang="en-US" sz="3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无线传感器网络及其应用</a:t>
            </a:r>
            <a:endParaRPr lang="zh-CN" altLang="en-US" sz="3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endParaRPr>
          </a:p>
          <a:p>
            <a:pPr marL="914400" indent="-914400" algn="ctr">
              <a:lnSpc>
                <a:spcPct val="150000"/>
              </a:lnSpc>
              <a:spcBef>
                <a:spcPct val="20000"/>
              </a:spcBef>
              <a:defRPr/>
            </a:pPr>
            <a:r>
              <a:rPr lang="zh-CN" altLang="en-US"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第</a:t>
            </a:r>
            <a:r>
              <a:rPr lang="en-US" altLang="zh-CN"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2</a:t>
            </a:r>
            <a:r>
              <a:rPr lang="zh-CN" altLang="zh-CN"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章</a:t>
            </a:r>
            <a:r>
              <a:rPr lang="zh-CN" altLang="en-US"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  物理层及信道接入技术</a:t>
            </a:r>
            <a:endParaRPr lang="zh-CN" altLang="en-US"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endParaRPr>
          </a:p>
        </p:txBody>
      </p:sp>
      <p:sp>
        <p:nvSpPr>
          <p:cNvPr id="3" name="Rectangle 3"/>
          <p:cNvSpPr txBox="1"/>
          <p:nvPr/>
        </p:nvSpPr>
        <p:spPr>
          <a:xfrm>
            <a:off x="2309786" y="4801874"/>
            <a:ext cx="8429683" cy="1052736"/>
          </a:xfrm>
          <a:prstGeom prst="rect">
            <a:avLst/>
          </a:prstGeom>
        </p:spPr>
        <p:txBody>
          <a:bodyPr/>
          <a:lstStyle/>
          <a:p>
            <a:pPr lvl="0" algn="ctr">
              <a:spcBef>
                <a:spcPct val="20000"/>
              </a:spcBef>
              <a:defRPr/>
            </a:pPr>
            <a:r>
              <a:rPr lang="zh-CN" altLang="en-US" sz="4400" dirty="0" smtClean="0">
                <a:solidFill>
                  <a:srgbClr val="FF3300"/>
                </a:solidFill>
                <a:effectLst>
                  <a:glow rad="76200">
                    <a:srgbClr val="FFFF00"/>
                  </a:glow>
                </a:effectLst>
                <a:latin typeface="微软雅黑" panose="020B0503020204020204" pitchFamily="34" charset="-122"/>
                <a:ea typeface="微软雅黑" panose="020B0503020204020204" pitchFamily="34" charset="-122"/>
                <a:sym typeface="Calibri" panose="020F0502020204030204" pitchFamily="34" charset="0"/>
              </a:rPr>
              <a:t>授课教师：蒲海波</a:t>
            </a:r>
            <a:endParaRPr lang="en-US" altLang="zh-CN" sz="4400" dirty="0" smtClean="0">
              <a:solidFill>
                <a:srgbClr val="FF3300"/>
              </a:solidFill>
              <a:effectLst>
                <a:glow rad="76200">
                  <a:srgbClr val="FFFF00"/>
                </a:glow>
              </a:effectLst>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a:t>
            </a:r>
            <a:r>
              <a:rPr lang="en-US" altLang="zh-CN"/>
              <a:t>2</a:t>
            </a:r>
            <a:r>
              <a:rPr lang="zh-CN" altLang="en-US"/>
              <a:t>）物理层设计</a:t>
            </a:r>
            <a:endParaRPr lang="zh-CN" altLang="en-US"/>
          </a:p>
        </p:txBody>
      </p:sp>
      <p:sp>
        <p:nvSpPr>
          <p:cNvPr id="11" name="矩形 10"/>
          <p:cNvSpPr/>
          <p:nvPr/>
        </p:nvSpPr>
        <p:spPr>
          <a:xfrm>
            <a:off x="2238375" y="2283778"/>
            <a:ext cx="3439160" cy="583565"/>
          </a:xfrm>
          <a:prstGeom prst="rect">
            <a:avLst/>
          </a:prstGeom>
          <a:noFill/>
          <a:ln w="9525">
            <a:noFill/>
          </a:ln>
        </p:spPr>
        <p:txBody>
          <a:bodyPr wrap="none">
            <a:spAutoFit/>
          </a:bodyPr>
          <a:lstStyle/>
          <a:p>
            <a:r>
              <a:rPr lang="zh-CN" altLang="en-US" sz="3200" b="1" dirty="0">
                <a:solidFill>
                  <a:srgbClr val="FF0000"/>
                </a:solidFill>
                <a:latin typeface="微软雅黑" panose="020B0503020204020204" pitchFamily="34" charset="-122"/>
                <a:ea typeface="微软雅黑" panose="020B0503020204020204" pitchFamily="34" charset="-122"/>
              </a:rPr>
              <a:t>物理层的设计目标</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cxnSp>
        <p:nvCxnSpPr>
          <p:cNvPr id="13" name="直接箭头连接符 12"/>
          <p:cNvCxnSpPr/>
          <p:nvPr/>
        </p:nvCxnSpPr>
        <p:spPr>
          <a:xfrm>
            <a:off x="5956935" y="2569528"/>
            <a:ext cx="85725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十角星 13"/>
          <p:cNvSpPr/>
          <p:nvPr/>
        </p:nvSpPr>
        <p:spPr>
          <a:xfrm>
            <a:off x="7028815" y="1340485"/>
            <a:ext cx="4330700" cy="1729105"/>
          </a:xfrm>
          <a:prstGeom prst="star10">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endParaRPr>
          </a:p>
        </p:txBody>
      </p:sp>
      <p:sp>
        <p:nvSpPr>
          <p:cNvPr id="16" name="矩形 15"/>
          <p:cNvSpPr/>
          <p:nvPr/>
        </p:nvSpPr>
        <p:spPr>
          <a:xfrm>
            <a:off x="7581900" y="1784985"/>
            <a:ext cx="3343910" cy="829945"/>
          </a:xfrm>
          <a:prstGeom prst="rect">
            <a:avLst/>
          </a:prstGeom>
          <a:noFill/>
          <a:ln w="9525">
            <a:noFill/>
          </a:ln>
        </p:spPr>
        <p:txBody>
          <a:bodyPr wrap="square">
            <a:spAutoFit/>
          </a:bodyPr>
          <a:lstStyle/>
          <a:p>
            <a:r>
              <a:rPr lang="zh-CN" altLang="en-US" sz="2400" b="1" dirty="0">
                <a:solidFill>
                  <a:schemeClr val="tx1"/>
                </a:solidFill>
                <a:latin typeface="微软雅黑" panose="020B0503020204020204" pitchFamily="34" charset="-122"/>
                <a:ea typeface="微软雅黑" panose="020B0503020204020204" pitchFamily="34" charset="-122"/>
              </a:rPr>
              <a:t>以尽可能少的能量消耗获得较大的链路容量</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2166938" y="4284028"/>
            <a:ext cx="4253230" cy="5835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物理层需要考虑的问题</a:t>
            </a:r>
            <a:endPar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20" name="矩形 19"/>
          <p:cNvSpPr/>
          <p:nvPr/>
        </p:nvSpPr>
        <p:spPr>
          <a:xfrm>
            <a:off x="7459028" y="3426778"/>
            <a:ext cx="2320290" cy="52197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accent6">
                    <a:lumMod val="50000"/>
                  </a:schemeClr>
                </a:solidFill>
                <a:effectLst/>
                <a:uLnTx/>
                <a:uFillTx/>
                <a:latin typeface="微软雅黑" panose="020B0503020204020204" pitchFamily="34" charset="-122"/>
                <a:ea typeface="微软雅黑" panose="020B0503020204020204" pitchFamily="34" charset="-122"/>
              </a:rPr>
              <a:t>编码调制技术</a:t>
            </a:r>
            <a:endParaRPr kumimoji="0" lang="zh-CN" altLang="en-US" sz="2800" b="1" i="0" u="none" strike="noStrike" kern="1200" cap="none" spc="0" normalizeH="0" baseline="0" noProof="0" dirty="0">
              <a:ln>
                <a:noFill/>
              </a:ln>
              <a:solidFill>
                <a:schemeClr val="accent6">
                  <a:lumMod val="50000"/>
                </a:schemeClr>
              </a:solidFill>
              <a:effectLst/>
              <a:uLnTx/>
              <a:uFillTx/>
              <a:latin typeface="微软雅黑" panose="020B0503020204020204" pitchFamily="34" charset="-122"/>
              <a:ea typeface="微软雅黑" panose="020B0503020204020204" pitchFamily="34" charset="-122"/>
            </a:endParaRPr>
          </a:p>
        </p:txBody>
      </p:sp>
      <p:sp>
        <p:nvSpPr>
          <p:cNvPr id="21" name="矩形 20"/>
          <p:cNvSpPr/>
          <p:nvPr/>
        </p:nvSpPr>
        <p:spPr>
          <a:xfrm>
            <a:off x="7601903" y="4284028"/>
            <a:ext cx="1607820" cy="52197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accent6">
                    <a:lumMod val="50000"/>
                  </a:schemeClr>
                </a:solidFill>
                <a:effectLst/>
                <a:uLnTx/>
                <a:uFillTx/>
                <a:latin typeface="微软雅黑" panose="020B0503020204020204" pitchFamily="34" charset="-122"/>
                <a:ea typeface="微软雅黑" panose="020B0503020204020204" pitchFamily="34" charset="-122"/>
              </a:rPr>
              <a:t>通信速率</a:t>
            </a:r>
            <a:endParaRPr kumimoji="0" lang="zh-CN" altLang="en-US" sz="2800" b="1" i="0" u="none" strike="noStrike" kern="1200" cap="none" spc="0" normalizeH="0" baseline="0" noProof="0" dirty="0">
              <a:ln>
                <a:noFill/>
              </a:ln>
              <a:solidFill>
                <a:schemeClr val="accent6">
                  <a:lumMod val="50000"/>
                </a:schemeClr>
              </a:solidFill>
              <a:effectLst/>
              <a:uLnTx/>
              <a:uFillTx/>
              <a:latin typeface="微软雅黑" panose="020B0503020204020204" pitchFamily="34" charset="-122"/>
              <a:ea typeface="微软雅黑" panose="020B0503020204020204" pitchFamily="34" charset="-122"/>
            </a:endParaRPr>
          </a:p>
        </p:txBody>
      </p:sp>
      <p:sp>
        <p:nvSpPr>
          <p:cNvPr id="22" name="矩形 21"/>
          <p:cNvSpPr/>
          <p:nvPr/>
        </p:nvSpPr>
        <p:spPr>
          <a:xfrm>
            <a:off x="7601903" y="5141278"/>
            <a:ext cx="1607820" cy="52197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accent6">
                    <a:lumMod val="50000"/>
                  </a:schemeClr>
                </a:solidFill>
                <a:effectLst/>
                <a:uLnTx/>
                <a:uFillTx/>
                <a:latin typeface="微软雅黑" panose="020B0503020204020204" pitchFamily="34" charset="-122"/>
                <a:ea typeface="微软雅黑" panose="020B0503020204020204" pitchFamily="34" charset="-122"/>
              </a:rPr>
              <a:t>通信频段</a:t>
            </a:r>
            <a:endParaRPr kumimoji="0" lang="zh-CN" altLang="en-US" sz="2800" b="1" i="0" u="none" strike="noStrike" kern="1200" cap="none" spc="0" normalizeH="0" baseline="0" noProof="0" dirty="0">
              <a:ln>
                <a:noFill/>
              </a:ln>
              <a:solidFill>
                <a:schemeClr val="accent6">
                  <a:lumMod val="50000"/>
                </a:schemeClr>
              </a:solidFill>
              <a:effectLst/>
              <a:uLnTx/>
              <a:uFillTx/>
              <a:latin typeface="微软雅黑" panose="020B0503020204020204" pitchFamily="34" charset="-122"/>
              <a:ea typeface="微软雅黑" panose="020B0503020204020204" pitchFamily="34" charset="-122"/>
            </a:endParaRPr>
          </a:p>
        </p:txBody>
      </p:sp>
      <p:sp>
        <p:nvSpPr>
          <p:cNvPr id="24" name="左大括号 23"/>
          <p:cNvSpPr/>
          <p:nvPr/>
        </p:nvSpPr>
        <p:spPr>
          <a:xfrm>
            <a:off x="6528435" y="3641090"/>
            <a:ext cx="500063" cy="1714500"/>
          </a:xfrm>
          <a:prstGeom prst="leftBrace">
            <a:avLst/>
          </a:prstGeom>
          <a:ln>
            <a:solidFill>
              <a:srgbClr val="5DD5FF"/>
            </a:solidFill>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lt">
                                    <p:tmPct val="0"/>
                                  </p:iterate>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2"/>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14" dur="500"/>
                                        <p:tgtEl>
                                          <p:spTgt spid="13"/>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par>
                          <p:cTn id="19" fill="hold">
                            <p:stCondLst>
                              <p:cond delay="1500"/>
                            </p:stCondLst>
                            <p:childTnLst>
                              <p:par>
                                <p:cTn id="20" presetID="3" presetClass="entr" presetSubtype="10" fill="hold" nodeType="after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blinds(horizontal)">
                                      <p:cBhvr>
                                        <p:cTn id="22" dur="500"/>
                                        <p:tgtEl>
                                          <p:spTgt spid="16">
                                            <p:txEl>
                                              <p:pRg st="0" end="0"/>
                                            </p:txEl>
                                          </p:spTgt>
                                        </p:tgtEl>
                                      </p:cBhvr>
                                    </p:animEffect>
                                  </p:childTnLst>
                                </p:cTn>
                              </p:par>
                            </p:childTnLst>
                          </p:cTn>
                        </p:par>
                        <p:par>
                          <p:cTn id="23" fill="hold">
                            <p:stCondLst>
                              <p:cond delay="2000"/>
                            </p:stCondLst>
                            <p:childTnLst>
                              <p:par>
                                <p:cTn id="24" presetID="2" presetClass="entr" presetSubtype="8" fill="hold" nodeType="afterEffect">
                                  <p:stCondLst>
                                    <p:cond delay="0"/>
                                  </p:stCondLst>
                                  <p:iterate type="lt">
                                    <p:tmPct val="0"/>
                                  </p:iterate>
                                  <p:childTnLst>
                                    <p:set>
                                      <p:cBhvr>
                                        <p:cTn id="25" dur="1" fill="hold">
                                          <p:stCondLst>
                                            <p:cond delay="0"/>
                                          </p:stCondLst>
                                        </p:cTn>
                                        <p:tgtEl>
                                          <p:spTgt spid="19">
                                            <p:txEl>
                                              <p:pRg st="0" end="0"/>
                                            </p:txEl>
                                          </p:spTgt>
                                        </p:tgtEl>
                                        <p:attrNameLst>
                                          <p:attrName>style.visibility</p:attrName>
                                        </p:attrNameLst>
                                      </p:cBhvr>
                                      <p:to>
                                        <p:strVal val="visible"/>
                                      </p:to>
                                    </p:set>
                                    <p:anim calcmode="lin" valueType="num">
                                      <p:cBhvr additive="base">
                                        <p:cTn id="26"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9"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1000" fill="hold"/>
                                        <p:tgtEl>
                                          <p:spTgt spid="24"/>
                                        </p:tgtEl>
                                        <p:attrNameLst>
                                          <p:attrName>ppt_x</p:attrName>
                                        </p:attrNameLst>
                                      </p:cBhvr>
                                      <p:tavLst>
                                        <p:tav tm="0">
                                          <p:val>
                                            <p:strVal val="#ppt_x-.2"/>
                                          </p:val>
                                        </p:tav>
                                        <p:tav tm="100000">
                                          <p:val>
                                            <p:strVal val="#ppt_x"/>
                                          </p:val>
                                        </p:tav>
                                      </p:tavLst>
                                    </p:anim>
                                    <p:anim calcmode="lin" valueType="num">
                                      <p:cBhvr>
                                        <p:cTn id="32"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33" dur="1000"/>
                                        <p:tgtEl>
                                          <p:spTgt spid="24"/>
                                        </p:tgtEl>
                                      </p:cBhvr>
                                    </p:animEffect>
                                  </p:childTnLst>
                                </p:cTn>
                              </p:par>
                              <p:par>
                                <p:cTn id="34" presetID="29" presetClass="entr" presetSubtype="0" fill="hold" nodeType="withEffect">
                                  <p:stCondLst>
                                    <p:cond delay="0"/>
                                  </p:stCondLst>
                                  <p:childTnLst>
                                    <p:set>
                                      <p:cBhvr>
                                        <p:cTn id="35" dur="1" fill="hold">
                                          <p:stCondLst>
                                            <p:cond delay="0"/>
                                          </p:stCondLst>
                                        </p:cTn>
                                        <p:tgtEl>
                                          <p:spTgt spid="20">
                                            <p:txEl>
                                              <p:pRg st="0" end="0"/>
                                            </p:txEl>
                                          </p:spTgt>
                                        </p:tgtEl>
                                        <p:attrNameLst>
                                          <p:attrName>style.visibility</p:attrName>
                                        </p:attrNameLst>
                                      </p:cBhvr>
                                      <p:to>
                                        <p:strVal val="visible"/>
                                      </p:to>
                                    </p:set>
                                    <p:anim calcmode="lin" valueType="num">
                                      <p:cBhvr>
                                        <p:cTn id="36" dur="1000" fill="hold"/>
                                        <p:tgtEl>
                                          <p:spTgt spid="20">
                                            <p:txEl>
                                              <p:pRg st="0" end="0"/>
                                            </p:txEl>
                                          </p:spTgt>
                                        </p:tgtEl>
                                        <p:attrNameLst>
                                          <p:attrName>ppt_x</p:attrName>
                                        </p:attrNameLst>
                                      </p:cBhvr>
                                      <p:tavLst>
                                        <p:tav tm="0">
                                          <p:val>
                                            <p:strVal val="#ppt_x-.2"/>
                                          </p:val>
                                        </p:tav>
                                        <p:tav tm="100000">
                                          <p:val>
                                            <p:strVal val="#ppt_x"/>
                                          </p:val>
                                        </p:tav>
                                      </p:tavLst>
                                    </p:anim>
                                    <p:anim calcmode="lin" valueType="num">
                                      <p:cBhvr>
                                        <p:cTn id="37" dur="1000" fill="hold"/>
                                        <p:tgtEl>
                                          <p:spTgt spid="20">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20">
                                            <p:txEl>
                                              <p:pRg st="0" end="0"/>
                                            </p:txEl>
                                          </p:spTgt>
                                        </p:tgtEl>
                                      </p:cBhvr>
                                    </p:animEffect>
                                  </p:childTnLst>
                                </p:cTn>
                              </p:par>
                              <p:par>
                                <p:cTn id="39" presetID="29" presetClass="entr" presetSubtype="0" fill="hold" nodeType="with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anim calcmode="lin" valueType="num">
                                      <p:cBhvr>
                                        <p:cTn id="41" dur="1000" fill="hold"/>
                                        <p:tgtEl>
                                          <p:spTgt spid="21">
                                            <p:txEl>
                                              <p:pRg st="0" end="0"/>
                                            </p:txEl>
                                          </p:spTgt>
                                        </p:tgtEl>
                                        <p:attrNameLst>
                                          <p:attrName>ppt_x</p:attrName>
                                        </p:attrNameLst>
                                      </p:cBhvr>
                                      <p:tavLst>
                                        <p:tav tm="0">
                                          <p:val>
                                            <p:strVal val="#ppt_x-.2"/>
                                          </p:val>
                                        </p:tav>
                                        <p:tav tm="100000">
                                          <p:val>
                                            <p:strVal val="#ppt_x"/>
                                          </p:val>
                                        </p:tav>
                                      </p:tavLst>
                                    </p:anim>
                                    <p:anim calcmode="lin" valueType="num">
                                      <p:cBhvr>
                                        <p:cTn id="42" dur="1000" fill="hold"/>
                                        <p:tgtEl>
                                          <p:spTgt spid="2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43" dur="1000"/>
                                        <p:tgtEl>
                                          <p:spTgt spid="21">
                                            <p:txEl>
                                              <p:pRg st="0" end="0"/>
                                            </p:txEl>
                                          </p:spTgt>
                                        </p:tgtEl>
                                      </p:cBhvr>
                                    </p:animEffect>
                                  </p:childTnLst>
                                </p:cTn>
                              </p:par>
                              <p:par>
                                <p:cTn id="44" presetID="29" presetClass="entr" presetSubtype="0" fill="hold" nodeType="withEffect">
                                  <p:stCondLst>
                                    <p:cond delay="0"/>
                                  </p:stCondLst>
                                  <p:childTnLst>
                                    <p:set>
                                      <p:cBhvr>
                                        <p:cTn id="45" dur="1" fill="hold">
                                          <p:stCondLst>
                                            <p:cond delay="0"/>
                                          </p:stCondLst>
                                        </p:cTn>
                                        <p:tgtEl>
                                          <p:spTgt spid="22">
                                            <p:txEl>
                                              <p:pRg st="0" end="0"/>
                                            </p:txEl>
                                          </p:spTgt>
                                        </p:tgtEl>
                                        <p:attrNameLst>
                                          <p:attrName>style.visibility</p:attrName>
                                        </p:attrNameLst>
                                      </p:cBhvr>
                                      <p:to>
                                        <p:strVal val="visible"/>
                                      </p:to>
                                    </p:set>
                                    <p:anim calcmode="lin" valueType="num">
                                      <p:cBhvr>
                                        <p:cTn id="46" dur="1000" fill="hold"/>
                                        <p:tgtEl>
                                          <p:spTgt spid="22">
                                            <p:txEl>
                                              <p:pRg st="0" end="0"/>
                                            </p:txEl>
                                          </p:spTgt>
                                        </p:tgtEl>
                                        <p:attrNameLst>
                                          <p:attrName>ppt_x</p:attrName>
                                        </p:attrNameLst>
                                      </p:cBhvr>
                                      <p:tavLst>
                                        <p:tav tm="0">
                                          <p:val>
                                            <p:strVal val="#ppt_x-.2"/>
                                          </p:val>
                                        </p:tav>
                                        <p:tav tm="100000">
                                          <p:val>
                                            <p:strVal val="#ppt_x"/>
                                          </p:val>
                                        </p:tav>
                                      </p:tavLst>
                                    </p:anim>
                                    <p:anim calcmode="lin" valueType="num">
                                      <p:cBhvr>
                                        <p:cTn id="47" dur="1000" fill="hold"/>
                                        <p:tgtEl>
                                          <p:spTgt spid="2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48"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14" grpId="0" bldLvl="0" animBg="1"/>
      <p:bldP spid="2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sym typeface="+mn-ea"/>
              </a:rPr>
              <a:t>（</a:t>
            </a:r>
            <a:r>
              <a:rPr lang="en-US" altLang="zh-CN">
                <a:sym typeface="+mn-ea"/>
              </a:rPr>
              <a:t>2</a:t>
            </a:r>
            <a:r>
              <a:rPr lang="zh-CN" altLang="en-US">
                <a:sym typeface="+mn-ea"/>
              </a:rPr>
              <a:t>）物理层设计</a:t>
            </a:r>
            <a:endParaRPr lang="zh-CN" altLang="en-US"/>
          </a:p>
        </p:txBody>
      </p:sp>
      <p:sp>
        <p:nvSpPr>
          <p:cNvPr id="11" name="Text Box 10"/>
          <p:cNvSpPr txBox="1">
            <a:spLocks noChangeArrowheads="1"/>
          </p:cNvSpPr>
          <p:nvPr/>
        </p:nvSpPr>
        <p:spPr bwMode="auto">
          <a:xfrm>
            <a:off x="2165350" y="1211580"/>
            <a:ext cx="3510915" cy="583565"/>
          </a:xfrm>
          <a:prstGeom prst="rect">
            <a:avLst/>
          </a:prstGeom>
          <a:solidFill>
            <a:srgbClr val="FFC000"/>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spcBef>
                <a:spcPct val="50000"/>
              </a:spcBef>
              <a:buClrTx/>
              <a:buSzTx/>
              <a:buFontTx/>
              <a:buNone/>
              <a:defRPr/>
            </a:pPr>
            <a:r>
              <a:rPr kumimoji="0" lang="zh-CN" altLang="en-US" sz="3200" b="1" kern="1200" cap="none" spc="0" normalizeH="0" baseline="0" noProof="0" dirty="0">
                <a:latin typeface="Arial" panose="020B0604020202020204" pitchFamily="34" charset="0"/>
                <a:ea typeface="华文楷体" panose="02010600040101010101" pitchFamily="2" charset="-122"/>
                <a:cs typeface="+mn-cs"/>
              </a:rPr>
              <a:t>编码调制技术</a:t>
            </a:r>
            <a:endParaRPr kumimoji="0" lang="zh-CN" altLang="en-US" sz="3200" b="1" kern="1200" cap="none" spc="0" normalizeH="0" baseline="0" noProof="0" dirty="0">
              <a:latin typeface="Arial" panose="020B0604020202020204" pitchFamily="34" charset="0"/>
              <a:ea typeface="华文楷体" panose="02010600040101010101" pitchFamily="2" charset="-122"/>
              <a:cs typeface="+mn-cs"/>
            </a:endParaRPr>
          </a:p>
        </p:txBody>
      </p:sp>
      <p:sp>
        <p:nvSpPr>
          <p:cNvPr id="10" name="Oval 6"/>
          <p:cNvSpPr>
            <a:spLocks noChangeArrowheads="1"/>
          </p:cNvSpPr>
          <p:nvPr/>
        </p:nvSpPr>
        <p:spPr bwMode="auto">
          <a:xfrm>
            <a:off x="1379538" y="1068705"/>
            <a:ext cx="865188" cy="8636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dirty="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1" lang="en-US" altLang="zh-CN" sz="4000" b="1" i="0" u="none" strike="noStrike" kern="1200" cap="none" spc="0" normalizeH="0" baseline="0" noProof="0" dirty="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3" name="TextBox 12"/>
          <p:cNvSpPr txBox="1"/>
          <p:nvPr/>
        </p:nvSpPr>
        <p:spPr>
          <a:xfrm>
            <a:off x="720090" y="3570605"/>
            <a:ext cx="3944620" cy="583565"/>
          </a:xfrm>
          <a:prstGeom prst="rect">
            <a:avLst/>
          </a:prstGeom>
          <a:noFill/>
          <a:ln w="9525">
            <a:noFill/>
          </a:ln>
        </p:spPr>
        <p:txBody>
          <a:bodyPr wrap="square">
            <a:spAutoFit/>
          </a:bodyPr>
          <a:lstStyle/>
          <a:p>
            <a:r>
              <a:rPr lang="zh-CN" altLang="en-US" sz="3200" b="1" dirty="0">
                <a:solidFill>
                  <a:srgbClr val="033C8F"/>
                </a:solidFill>
                <a:latin typeface="华文楷体" panose="02010600040101010101" pitchFamily="2" charset="-122"/>
                <a:ea typeface="华文楷体" panose="02010600040101010101" pitchFamily="2" charset="-122"/>
              </a:rPr>
              <a:t>常见的编码调制技术</a:t>
            </a:r>
            <a:endParaRPr lang="zh-CN" altLang="en-US" sz="3200" b="1" dirty="0">
              <a:solidFill>
                <a:srgbClr val="033C8F"/>
              </a:solidFill>
              <a:latin typeface="华文楷体" panose="02010600040101010101" pitchFamily="2" charset="-122"/>
              <a:ea typeface="华文楷体" panose="02010600040101010101" pitchFamily="2" charset="-122"/>
            </a:endParaRPr>
          </a:p>
        </p:txBody>
      </p:sp>
      <p:sp>
        <p:nvSpPr>
          <p:cNvPr id="15" name="矩形 14"/>
          <p:cNvSpPr/>
          <p:nvPr/>
        </p:nvSpPr>
        <p:spPr>
          <a:xfrm>
            <a:off x="5235575" y="1994853"/>
            <a:ext cx="6951345" cy="953135"/>
          </a:xfrm>
          <a:prstGeom prst="rect">
            <a:avLst/>
          </a:prstGeom>
          <a:noFill/>
          <a:ln w="9525">
            <a:noFill/>
          </a:ln>
        </p:spPr>
        <p:txBody>
          <a:bodyPr wrap="none">
            <a:spAutoFit/>
          </a:bodyPr>
          <a:lstStyle/>
          <a:p>
            <a:pPr algn="l" fontAlgn="auto"/>
            <a:r>
              <a:rPr lang="zh-CN" altLang="en-US" sz="2800" b="1" dirty="0">
                <a:solidFill>
                  <a:srgbClr val="FF0000"/>
                </a:solidFill>
                <a:latin typeface="华文楷体" panose="02010600040101010101" pitchFamily="2" charset="-122"/>
                <a:ea typeface="华文楷体" panose="02010600040101010101" pitchFamily="2" charset="-122"/>
              </a:rPr>
              <a:t>⑴窄带调制技术：</a:t>
            </a:r>
            <a:r>
              <a:rPr lang="zh-CN" altLang="en-US" sz="2800" b="1" dirty="0">
                <a:solidFill>
                  <a:schemeClr val="tx2"/>
                </a:solidFill>
                <a:latin typeface="华文楷体" panose="02010600040101010101" pitchFamily="2" charset="-122"/>
                <a:ea typeface="华文楷体" panose="02010600040101010101" pitchFamily="2" charset="-122"/>
              </a:rPr>
              <a:t>包含幅移键控、频移键控</a:t>
            </a:r>
            <a:endParaRPr lang="zh-CN" altLang="en-US" sz="2800" b="1" dirty="0">
              <a:solidFill>
                <a:schemeClr val="tx2"/>
              </a:solidFill>
              <a:latin typeface="华文楷体" panose="02010600040101010101" pitchFamily="2" charset="-122"/>
              <a:ea typeface="华文楷体" panose="02010600040101010101" pitchFamily="2" charset="-122"/>
            </a:endParaRPr>
          </a:p>
          <a:p>
            <a:pPr algn="l" fontAlgn="auto"/>
            <a:r>
              <a:rPr lang="zh-CN" altLang="en-US" sz="2800" b="1" dirty="0">
                <a:solidFill>
                  <a:schemeClr val="tx2"/>
                </a:solidFill>
                <a:latin typeface="华文楷体" panose="02010600040101010101" pitchFamily="2" charset="-122"/>
                <a:ea typeface="华文楷体" panose="02010600040101010101" pitchFamily="2" charset="-122"/>
              </a:rPr>
              <a:t>、相移</a:t>
            </a:r>
            <a:r>
              <a:rPr lang="zh-CN" altLang="en-US" sz="2800" b="1" dirty="0">
                <a:solidFill>
                  <a:schemeClr val="tx2"/>
                </a:solidFill>
                <a:latin typeface="华文楷体" panose="02010600040101010101" pitchFamily="2" charset="-122"/>
                <a:ea typeface="华文楷体" panose="02010600040101010101" pitchFamily="2" charset="-122"/>
                <a:sym typeface="+mn-ea"/>
              </a:rPr>
              <a:t>键控</a:t>
            </a:r>
            <a:endParaRPr lang="zh-CN" altLang="en-US" sz="2800" b="1" dirty="0">
              <a:solidFill>
                <a:schemeClr val="tx2"/>
              </a:solidFill>
              <a:latin typeface="华文楷体" panose="02010600040101010101" pitchFamily="2" charset="-122"/>
              <a:ea typeface="华文楷体" panose="02010600040101010101" pitchFamily="2" charset="-122"/>
              <a:sym typeface="+mn-ea"/>
            </a:endParaRPr>
          </a:p>
        </p:txBody>
      </p:sp>
      <p:sp>
        <p:nvSpPr>
          <p:cNvPr id="16" name="矩形 15"/>
          <p:cNvSpPr/>
          <p:nvPr/>
        </p:nvSpPr>
        <p:spPr>
          <a:xfrm>
            <a:off x="5235575" y="3211830"/>
            <a:ext cx="6951345" cy="1383665"/>
          </a:xfrm>
          <a:prstGeom prst="rect">
            <a:avLst/>
          </a:prstGeom>
          <a:noFill/>
          <a:ln w="9525">
            <a:noFill/>
          </a:ln>
        </p:spPr>
        <p:txBody>
          <a:bodyPr wrap="none">
            <a:spAutoFit/>
          </a:bodyPr>
          <a:lstStyle/>
          <a:p>
            <a:r>
              <a:rPr lang="zh-CN" altLang="en-US" sz="2800" b="1" dirty="0">
                <a:solidFill>
                  <a:srgbClr val="FF0000"/>
                </a:solidFill>
                <a:latin typeface="华文楷体" panose="02010600040101010101" pitchFamily="2" charset="-122"/>
                <a:ea typeface="华文楷体" panose="02010600040101010101" pitchFamily="2" charset="-122"/>
              </a:rPr>
              <a:t>⑵扩频调制技术：</a:t>
            </a:r>
            <a:r>
              <a:rPr lang="zh-CN" altLang="en-US" sz="2800" b="1" dirty="0">
                <a:solidFill>
                  <a:schemeClr val="tx2"/>
                </a:solidFill>
                <a:latin typeface="华文楷体" panose="02010600040101010101" pitchFamily="2" charset="-122"/>
                <a:ea typeface="华文楷体" panose="02010600040101010101" pitchFamily="2" charset="-122"/>
              </a:rPr>
              <a:t>在发送端和接收端用相同</a:t>
            </a:r>
            <a:endParaRPr lang="zh-CN" altLang="en-US" sz="2800" b="1" dirty="0">
              <a:solidFill>
                <a:schemeClr val="tx2"/>
              </a:solidFill>
              <a:latin typeface="华文楷体" panose="02010600040101010101" pitchFamily="2" charset="-122"/>
              <a:ea typeface="华文楷体" panose="02010600040101010101" pitchFamily="2" charset="-122"/>
            </a:endParaRPr>
          </a:p>
          <a:p>
            <a:r>
              <a:rPr lang="zh-CN" altLang="en-US" sz="2800" b="1" dirty="0">
                <a:solidFill>
                  <a:schemeClr val="tx2"/>
                </a:solidFill>
                <a:latin typeface="华文楷体" panose="02010600040101010101" pitchFamily="2" charset="-122"/>
                <a:ea typeface="华文楷体" panose="02010600040101010101" pitchFamily="2" charset="-122"/>
              </a:rPr>
              <a:t>的伪随机编码来进行信号的调制与解调。调</a:t>
            </a:r>
            <a:endParaRPr lang="zh-CN" altLang="en-US" sz="2800" b="1" dirty="0">
              <a:solidFill>
                <a:schemeClr val="tx2"/>
              </a:solidFill>
              <a:latin typeface="华文楷体" panose="02010600040101010101" pitchFamily="2" charset="-122"/>
              <a:ea typeface="华文楷体" panose="02010600040101010101" pitchFamily="2" charset="-122"/>
            </a:endParaRPr>
          </a:p>
          <a:p>
            <a:r>
              <a:rPr lang="zh-CN" altLang="en-US" sz="2800" b="1" dirty="0">
                <a:solidFill>
                  <a:schemeClr val="tx2"/>
                </a:solidFill>
                <a:latin typeface="华文楷体" panose="02010600040101010101" pitchFamily="2" charset="-122"/>
                <a:ea typeface="华文楷体" panose="02010600040101010101" pitchFamily="2" charset="-122"/>
              </a:rPr>
              <a:t>制后的信号带宽远大于原信号带宽。</a:t>
            </a:r>
            <a:endParaRPr lang="zh-CN" altLang="en-US" sz="2800" b="1" dirty="0">
              <a:solidFill>
                <a:schemeClr val="tx2"/>
              </a:solidFill>
              <a:latin typeface="华文楷体" panose="02010600040101010101" pitchFamily="2" charset="-122"/>
              <a:ea typeface="华文楷体" panose="02010600040101010101" pitchFamily="2" charset="-122"/>
            </a:endParaRPr>
          </a:p>
        </p:txBody>
      </p:sp>
      <p:sp>
        <p:nvSpPr>
          <p:cNvPr id="17" name="矩形 16"/>
          <p:cNvSpPr/>
          <p:nvPr/>
        </p:nvSpPr>
        <p:spPr>
          <a:xfrm>
            <a:off x="5235575" y="4931093"/>
            <a:ext cx="7399783" cy="1384995"/>
          </a:xfrm>
          <a:prstGeom prst="rect">
            <a:avLst/>
          </a:prstGeom>
          <a:noFill/>
          <a:ln w="9525">
            <a:noFill/>
          </a:ln>
        </p:spPr>
        <p:txBody>
          <a:bodyPr wrap="none">
            <a:spAutoFit/>
          </a:bodyPr>
          <a:lstStyle/>
          <a:p>
            <a:r>
              <a:rPr lang="zh-CN" altLang="en-US" sz="2800" b="1" dirty="0">
                <a:solidFill>
                  <a:srgbClr val="FF0000"/>
                </a:solidFill>
                <a:latin typeface="华文楷体" panose="02010600040101010101" pitchFamily="2" charset="-122"/>
                <a:ea typeface="华文楷体" panose="02010600040101010101" pitchFamily="2" charset="-122"/>
              </a:rPr>
              <a:t>⑶超宽带</a:t>
            </a:r>
            <a:r>
              <a:rPr lang="en-US" altLang="zh-CN" sz="28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UWB</a:t>
            </a:r>
            <a:r>
              <a:rPr lang="zh-CN" altLang="en-US" sz="2800" b="1" dirty="0">
                <a:solidFill>
                  <a:srgbClr val="FF0000"/>
                </a:solidFill>
                <a:latin typeface="华文楷体" panose="02010600040101010101" pitchFamily="2" charset="-122"/>
                <a:ea typeface="华文楷体" panose="02010600040101010101" pitchFamily="2" charset="-122"/>
              </a:rPr>
              <a:t>调制技术：</a:t>
            </a:r>
            <a:r>
              <a:rPr lang="zh-CN" altLang="en-US" sz="2800" b="1" dirty="0">
                <a:solidFill>
                  <a:schemeClr val="tx2"/>
                </a:solidFill>
                <a:latin typeface="华文楷体" panose="02010600040101010101" pitchFamily="2" charset="-122"/>
                <a:ea typeface="华文楷体" panose="02010600040101010101" pitchFamily="2" charset="-122"/>
              </a:rPr>
              <a:t>采用纳秒至微秒级</a:t>
            </a:r>
            <a:endParaRPr lang="zh-CN" altLang="en-US" sz="2800" b="1" dirty="0">
              <a:solidFill>
                <a:schemeClr val="tx2"/>
              </a:solidFill>
              <a:latin typeface="华文楷体" panose="02010600040101010101" pitchFamily="2" charset="-122"/>
              <a:ea typeface="华文楷体" panose="02010600040101010101" pitchFamily="2" charset="-122"/>
            </a:endParaRPr>
          </a:p>
          <a:p>
            <a:r>
              <a:rPr lang="zh-CN" altLang="en-US" sz="2800" b="1" dirty="0">
                <a:solidFill>
                  <a:schemeClr val="tx2"/>
                </a:solidFill>
                <a:latin typeface="华文楷体" panose="02010600040101010101" pitchFamily="2" charset="-122"/>
                <a:ea typeface="华文楷体" panose="02010600040101010101" pitchFamily="2" charset="-122"/>
              </a:rPr>
              <a:t>的非正弦波窄脉冲来传输数据。可在</a:t>
            </a:r>
            <a:r>
              <a:rPr lang="en-US" altLang="zh-CN" sz="2800" b="1" dirty="0">
                <a:solidFill>
                  <a:schemeClr val="tx2"/>
                </a:solidFill>
                <a:latin typeface="华文楷体" panose="02010600040101010101" pitchFamily="2" charset="-122"/>
                <a:ea typeface="华文楷体" panose="02010600040101010101" pitchFamily="2" charset="-122"/>
              </a:rPr>
              <a:t>10</a:t>
            </a:r>
            <a:r>
              <a:rPr lang="zh-CN" altLang="en-US" sz="2800" b="1" dirty="0">
                <a:solidFill>
                  <a:schemeClr val="tx2"/>
                </a:solidFill>
                <a:latin typeface="华文楷体" panose="02010600040101010101" pitchFamily="2" charset="-122"/>
                <a:ea typeface="华文楷体" panose="02010600040101010101" pitchFamily="2" charset="-122"/>
              </a:rPr>
              <a:t>米范</a:t>
            </a:r>
            <a:endParaRPr lang="zh-CN" altLang="en-US" sz="2800" b="1" dirty="0">
              <a:solidFill>
                <a:schemeClr val="tx2"/>
              </a:solidFill>
              <a:latin typeface="华文楷体" panose="02010600040101010101" pitchFamily="2" charset="-122"/>
              <a:ea typeface="华文楷体" panose="02010600040101010101" pitchFamily="2" charset="-122"/>
            </a:endParaRPr>
          </a:p>
          <a:p>
            <a:r>
              <a:rPr lang="zh-CN" altLang="en-US" sz="2800" b="1" dirty="0">
                <a:solidFill>
                  <a:schemeClr val="tx2"/>
                </a:solidFill>
                <a:latin typeface="华文楷体" panose="02010600040101010101" pitchFamily="2" charset="-122"/>
                <a:ea typeface="华文楷体" panose="02010600040101010101" pitchFamily="2" charset="-122"/>
              </a:rPr>
              <a:t>围内实现数百</a:t>
            </a:r>
            <a:r>
              <a:rPr lang="en-US" altLang="zh-CN" sz="2800" b="1" dirty="0">
                <a:solidFill>
                  <a:schemeClr val="tx2"/>
                </a:solidFill>
                <a:latin typeface="华文楷体" panose="02010600040101010101" pitchFamily="2" charset="-122"/>
                <a:ea typeface="华文楷体" panose="02010600040101010101" pitchFamily="2" charset="-122"/>
              </a:rPr>
              <a:t>Mb/s</a:t>
            </a:r>
            <a:r>
              <a:rPr lang="zh-CN" altLang="en-US" sz="2800" b="1" dirty="0">
                <a:solidFill>
                  <a:schemeClr val="tx2"/>
                </a:solidFill>
                <a:latin typeface="华文楷体" panose="02010600040101010101" pitchFamily="2" charset="-122"/>
                <a:ea typeface="华文楷体" panose="02010600040101010101" pitchFamily="2" charset="-122"/>
              </a:rPr>
              <a:t>至数</a:t>
            </a:r>
            <a:r>
              <a:rPr lang="en-US" altLang="zh-CN" sz="2800" b="1" dirty="0">
                <a:solidFill>
                  <a:schemeClr val="tx2"/>
                </a:solidFill>
                <a:latin typeface="华文楷体" panose="02010600040101010101" pitchFamily="2" charset="-122"/>
                <a:ea typeface="华文楷体" panose="02010600040101010101" pitchFamily="2" charset="-122"/>
              </a:rPr>
              <a:t>Gb/s</a:t>
            </a:r>
            <a:r>
              <a:rPr lang="zh-CN" altLang="en-US" sz="2800" b="1" dirty="0">
                <a:solidFill>
                  <a:schemeClr val="tx2"/>
                </a:solidFill>
                <a:latin typeface="华文楷体" panose="02010600040101010101" pitchFamily="2" charset="-122"/>
                <a:ea typeface="华文楷体" panose="02010600040101010101" pitchFamily="2" charset="-122"/>
              </a:rPr>
              <a:t>的数据传输率。</a:t>
            </a:r>
            <a:endParaRPr lang="zh-CN" altLang="en-US" sz="2800" b="1" dirty="0">
              <a:solidFill>
                <a:schemeClr val="tx2"/>
              </a:solidFill>
              <a:latin typeface="华文楷体" panose="02010600040101010101" pitchFamily="2" charset="-122"/>
              <a:ea typeface="华文楷体" panose="02010600040101010101" pitchFamily="2" charset="-122"/>
            </a:endParaRPr>
          </a:p>
        </p:txBody>
      </p:sp>
      <p:sp>
        <p:nvSpPr>
          <p:cNvPr id="21" name="左大括号 20"/>
          <p:cNvSpPr/>
          <p:nvPr/>
        </p:nvSpPr>
        <p:spPr>
          <a:xfrm>
            <a:off x="4735830" y="2138045"/>
            <a:ext cx="285750" cy="3524250"/>
          </a:xfrm>
          <a:prstGeom prst="leftBrace">
            <a:avLst/>
          </a:prstGeom>
          <a:ln>
            <a:solidFill>
              <a:srgbClr val="00B050"/>
            </a:solidFill>
          </a:ln>
        </p:spPr>
        <p:style>
          <a:lnRef idx="2">
            <a:schemeClr val="accent6"/>
          </a:lnRef>
          <a:fillRef idx="0">
            <a:schemeClr val="accent6"/>
          </a:fillRef>
          <a:effectRef idx="1">
            <a:schemeClr val="accent6"/>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childTnLst>
                          </p:cTn>
                        </p:par>
                        <p:par>
                          <p:cTn id="10" fill="hold">
                            <p:stCondLst>
                              <p:cond delay="1000"/>
                            </p:stCondLst>
                            <p:childTnLst>
                              <p:par>
                                <p:cTn id="11" presetID="26" presetClass="entr" presetSubtype="0" fill="hold" nodeType="after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wipe(down)">
                                      <p:cBhvr>
                                        <p:cTn id="13" dur="580">
                                          <p:stCondLst>
                                            <p:cond delay="0"/>
                                          </p:stCondLst>
                                        </p:cTn>
                                        <p:tgtEl>
                                          <p:spTgt spid="13">
                                            <p:txEl>
                                              <p:pRg st="0" end="0"/>
                                            </p:txEl>
                                          </p:spTgt>
                                        </p:tgtEl>
                                      </p:cBhvr>
                                    </p:animEffect>
                                    <p:anim calcmode="lin" valueType="num">
                                      <p:cBhvr>
                                        <p:cTn id="14" dur="1822" tmFilter="0,0; 0.14,0.36; 0.43,0.73; 0.71,0.91; 1.0,1.0">
                                          <p:stCondLst>
                                            <p:cond delay="0"/>
                                          </p:stCondLst>
                                        </p:cTn>
                                        <p:tgtEl>
                                          <p:spTgt spid="1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13">
                                            <p:txEl>
                                              <p:pRg st="0" end="0"/>
                                            </p:txEl>
                                          </p:spTgt>
                                        </p:tgtEl>
                                      </p:cBhvr>
                                      <p:to x="100000" y="60000"/>
                                    </p:animScale>
                                    <p:animScale>
                                      <p:cBhvr>
                                        <p:cTn id="20" dur="166" decel="50000">
                                          <p:stCondLst>
                                            <p:cond delay="676"/>
                                          </p:stCondLst>
                                        </p:cTn>
                                        <p:tgtEl>
                                          <p:spTgt spid="13">
                                            <p:txEl>
                                              <p:pRg st="0" end="0"/>
                                            </p:txEl>
                                          </p:spTgt>
                                        </p:tgtEl>
                                      </p:cBhvr>
                                      <p:to x="100000" y="100000"/>
                                    </p:animScale>
                                    <p:animScale>
                                      <p:cBhvr>
                                        <p:cTn id="21" dur="26">
                                          <p:stCondLst>
                                            <p:cond delay="1312"/>
                                          </p:stCondLst>
                                        </p:cTn>
                                        <p:tgtEl>
                                          <p:spTgt spid="13">
                                            <p:txEl>
                                              <p:pRg st="0" end="0"/>
                                            </p:txEl>
                                          </p:spTgt>
                                        </p:tgtEl>
                                      </p:cBhvr>
                                      <p:to x="100000" y="80000"/>
                                    </p:animScale>
                                    <p:animScale>
                                      <p:cBhvr>
                                        <p:cTn id="22" dur="166" decel="50000">
                                          <p:stCondLst>
                                            <p:cond delay="1338"/>
                                          </p:stCondLst>
                                        </p:cTn>
                                        <p:tgtEl>
                                          <p:spTgt spid="13">
                                            <p:txEl>
                                              <p:pRg st="0" end="0"/>
                                            </p:txEl>
                                          </p:spTgt>
                                        </p:tgtEl>
                                      </p:cBhvr>
                                      <p:to x="100000" y="100000"/>
                                    </p:animScale>
                                    <p:animScale>
                                      <p:cBhvr>
                                        <p:cTn id="23" dur="26">
                                          <p:stCondLst>
                                            <p:cond delay="1642"/>
                                          </p:stCondLst>
                                        </p:cTn>
                                        <p:tgtEl>
                                          <p:spTgt spid="13">
                                            <p:txEl>
                                              <p:pRg st="0" end="0"/>
                                            </p:txEl>
                                          </p:spTgt>
                                        </p:tgtEl>
                                      </p:cBhvr>
                                      <p:to x="100000" y="90000"/>
                                    </p:animScale>
                                    <p:animScale>
                                      <p:cBhvr>
                                        <p:cTn id="24" dur="166" decel="50000">
                                          <p:stCondLst>
                                            <p:cond delay="1668"/>
                                          </p:stCondLst>
                                        </p:cTn>
                                        <p:tgtEl>
                                          <p:spTgt spid="13">
                                            <p:txEl>
                                              <p:pRg st="0" end="0"/>
                                            </p:txEl>
                                          </p:spTgt>
                                        </p:tgtEl>
                                      </p:cBhvr>
                                      <p:to x="100000" y="100000"/>
                                    </p:animScale>
                                    <p:animScale>
                                      <p:cBhvr>
                                        <p:cTn id="25" dur="26">
                                          <p:stCondLst>
                                            <p:cond delay="1808"/>
                                          </p:stCondLst>
                                        </p:cTn>
                                        <p:tgtEl>
                                          <p:spTgt spid="13">
                                            <p:txEl>
                                              <p:pRg st="0" end="0"/>
                                            </p:txEl>
                                          </p:spTgt>
                                        </p:tgtEl>
                                      </p:cBhvr>
                                      <p:to x="100000" y="95000"/>
                                    </p:animScale>
                                    <p:animScale>
                                      <p:cBhvr>
                                        <p:cTn id="26" dur="166" decel="50000">
                                          <p:stCondLst>
                                            <p:cond delay="1834"/>
                                          </p:stCondLst>
                                        </p:cTn>
                                        <p:tgtEl>
                                          <p:spTgt spid="13">
                                            <p:txEl>
                                              <p:pRg st="0" end="0"/>
                                            </p:txEl>
                                          </p:spTgt>
                                        </p:tgtEl>
                                      </p:cBhvr>
                                      <p:to x="100000" y="100000"/>
                                    </p:animScale>
                                  </p:childTnLst>
                                </p:cTn>
                              </p:par>
                            </p:childTnLst>
                          </p:cTn>
                        </p:par>
                        <p:par>
                          <p:cTn id="27" fill="hold">
                            <p:stCondLst>
                              <p:cond delay="3000"/>
                            </p:stCondLst>
                            <p:childTnLst>
                              <p:par>
                                <p:cTn id="28" presetID="17" presetClass="entr" presetSubtype="1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fltVal val="0"/>
                                          </p:val>
                                        </p:tav>
                                        <p:tav tm="100000">
                                          <p:val>
                                            <p:strVal val="#ppt_w"/>
                                          </p:val>
                                        </p:tav>
                                      </p:tavLst>
                                    </p:anim>
                                    <p:anim calcmode="lin" valueType="num">
                                      <p:cBhvr>
                                        <p:cTn id="31" dur="500" fill="hold"/>
                                        <p:tgtEl>
                                          <p:spTgt spid="21"/>
                                        </p:tgtEl>
                                        <p:attrNameLst>
                                          <p:attrName>ppt_h</p:attrName>
                                        </p:attrNameLst>
                                      </p:cBhvr>
                                      <p:tavLst>
                                        <p:tav tm="0">
                                          <p:val>
                                            <p:strVal val="#ppt_h"/>
                                          </p:val>
                                        </p:tav>
                                        <p:tav tm="100000">
                                          <p:val>
                                            <p:strVal val="#ppt_h"/>
                                          </p:val>
                                        </p:tav>
                                      </p:tavLst>
                                    </p:anim>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childTnLst>
                                </p:cTn>
                              </p:par>
                            </p:childTnLst>
                          </p:cTn>
                        </p:par>
                        <p:par>
                          <p:cTn id="40" fill="hold">
                            <p:stCondLst>
                              <p:cond delay="5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5" grpId="0"/>
      <p:bldP spid="16" grpId="0"/>
      <p:bldP spid="17" grpId="0"/>
      <p:bldP spid="2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3种编码调制技术性能比较</a:t>
            </a:r>
            <a:endParaRPr>
              <a:sym typeface="+mn-ea"/>
            </a:endParaRPr>
          </a:p>
        </p:txBody>
      </p:sp>
      <p:graphicFrame>
        <p:nvGraphicFramePr>
          <p:cNvPr id="13320" name="内容占位符 13319"/>
          <p:cNvGraphicFramePr>
            <a:graphicFrameLocks noGrp="1"/>
          </p:cNvGraphicFramePr>
          <p:nvPr>
            <p:ph idx="4294967295"/>
          </p:nvPr>
        </p:nvGraphicFramePr>
        <p:xfrm>
          <a:off x="1174750" y="1358265"/>
          <a:ext cx="10179050" cy="4114800"/>
        </p:xfrm>
        <a:graphic>
          <a:graphicData uri="http://schemas.openxmlformats.org/drawingml/2006/table">
            <a:tbl>
              <a:tblPr/>
              <a:tblGrid>
                <a:gridCol w="3045460"/>
                <a:gridCol w="2044700"/>
                <a:gridCol w="2544445"/>
                <a:gridCol w="2544445"/>
              </a:tblGrid>
              <a:tr h="36576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zh-CN" altLang="en-US" sz="2400" dirty="0">
                          <a:solidFill>
                            <a:schemeClr val="tx1"/>
                          </a:solidFill>
                          <a:latin typeface="华文楷体" panose="02010600040101010101" pitchFamily="2" charset="-122"/>
                          <a:ea typeface="华文楷体" panose="02010600040101010101" pitchFamily="2" charset="-122"/>
                        </a:rPr>
                        <a:t>分    类 </a:t>
                      </a:r>
                      <a:endParaRPr lang="zh-CN" altLang="en-US" sz="2400" dirty="0">
                        <a:solidFill>
                          <a:schemeClr val="tx1"/>
                        </a:solidFill>
                        <a:latin typeface="华文楷体" panose="02010600040101010101" pitchFamily="2" charset="-122"/>
                        <a:ea typeface="华文楷体" panose="0201060004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zh-CN" altLang="en-US" sz="2400" dirty="0">
                          <a:solidFill>
                            <a:schemeClr val="tx1"/>
                          </a:solidFill>
                          <a:latin typeface="华文楷体" panose="02010600040101010101" pitchFamily="2" charset="-122"/>
                          <a:ea typeface="华文楷体" panose="02010600040101010101" pitchFamily="2" charset="-122"/>
                        </a:rPr>
                        <a:t>窄    带</a:t>
                      </a:r>
                      <a:endParaRPr lang="zh-CN" altLang="en-US" sz="2400" dirty="0">
                        <a:solidFill>
                          <a:schemeClr val="tx1"/>
                        </a:solidFill>
                        <a:latin typeface="华文楷体" panose="02010600040101010101" pitchFamily="2" charset="-122"/>
                        <a:ea typeface="华文楷体" panose="0201060004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zh-CN" altLang="en-US" sz="2400" dirty="0">
                          <a:solidFill>
                            <a:schemeClr val="tx1"/>
                          </a:solidFill>
                          <a:latin typeface="华文楷体" panose="02010600040101010101" pitchFamily="2" charset="-122"/>
                          <a:ea typeface="华文楷体" panose="02010600040101010101" pitchFamily="2" charset="-122"/>
                        </a:rPr>
                        <a:t>扩    频</a:t>
                      </a:r>
                      <a:endParaRPr lang="zh-CN" altLang="en-US" sz="2400" dirty="0">
                        <a:solidFill>
                          <a:schemeClr val="tx1"/>
                        </a:solidFill>
                        <a:latin typeface="华文楷体" panose="02010600040101010101" pitchFamily="2" charset="-122"/>
                        <a:ea typeface="华文楷体" panose="0201060004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UWB</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20000"/>
                        <a:lumOff val="80000"/>
                      </a:schemeClr>
                    </a:solidFill>
                  </a:tcPr>
                </a:tc>
              </a:tr>
              <a:tr h="36703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zh-CN" altLang="en-US" sz="2400" dirty="0">
                          <a:solidFill>
                            <a:schemeClr val="tx1"/>
                          </a:solidFill>
                          <a:latin typeface="华文楷体" panose="02010600040101010101" pitchFamily="2" charset="-122"/>
                          <a:ea typeface="华文楷体" panose="02010600040101010101" pitchFamily="2" charset="-122"/>
                        </a:rPr>
                        <a:t>成    本</a:t>
                      </a:r>
                      <a:endParaRPr lang="zh-CN" altLang="en-US" sz="2400" dirty="0">
                        <a:solidFill>
                          <a:schemeClr val="tx1"/>
                        </a:solidFill>
                        <a:latin typeface="华文楷体" panose="02010600040101010101" pitchFamily="2" charset="-122"/>
                        <a:ea typeface="华文楷体" panose="0201060004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3</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4</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3</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zh-CN" altLang="en-US" sz="2400" dirty="0">
                          <a:solidFill>
                            <a:schemeClr val="tx1"/>
                          </a:solidFill>
                          <a:latin typeface="华文楷体" panose="02010600040101010101" pitchFamily="2" charset="-122"/>
                          <a:ea typeface="华文楷体" panose="02010600040101010101" pitchFamily="2" charset="-122"/>
                        </a:rPr>
                        <a:t>功    耗</a:t>
                      </a:r>
                      <a:endParaRPr lang="zh-CN" altLang="en-US" sz="2400" dirty="0">
                        <a:solidFill>
                          <a:schemeClr val="tx1"/>
                        </a:solidFill>
                        <a:latin typeface="华文楷体" panose="02010600040101010101" pitchFamily="2" charset="-122"/>
                        <a:ea typeface="华文楷体" panose="0201060004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2</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rgbClr val="FF0000"/>
                          </a:solidFill>
                          <a:latin typeface="经典特宋简" panose="02010609010101010101" pitchFamily="49" charset="-122"/>
                          <a:ea typeface="经典特宋简" panose="02010609010101010101" pitchFamily="49" charset="-122"/>
                        </a:rPr>
                        <a:t>5</a:t>
                      </a:r>
                      <a:endParaRPr lang="en-US" altLang="zh-CN" sz="2400" dirty="0">
                        <a:solidFill>
                          <a:srgbClr val="FF0000"/>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4</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259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zh-CN" altLang="en-US" sz="2400" dirty="0">
                          <a:solidFill>
                            <a:schemeClr val="tx1"/>
                          </a:solidFill>
                          <a:latin typeface="华文楷体" panose="02010600040101010101" pitchFamily="2" charset="-122"/>
                          <a:ea typeface="华文楷体" panose="02010600040101010101" pitchFamily="2" charset="-122"/>
                        </a:rPr>
                        <a:t>低传输范围和低速率</a:t>
                      </a:r>
                      <a:endParaRPr lang="zh-CN" altLang="en-US" sz="2400" dirty="0">
                        <a:solidFill>
                          <a:schemeClr val="tx1"/>
                        </a:solidFill>
                        <a:latin typeface="华文楷体" panose="02010600040101010101" pitchFamily="2" charset="-122"/>
                        <a:ea typeface="华文楷体" panose="0201060004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3</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rgbClr val="FF0000"/>
                          </a:solidFill>
                          <a:latin typeface="经典特宋简" panose="02010609010101010101" pitchFamily="49" charset="-122"/>
                          <a:ea typeface="经典特宋简" panose="02010609010101010101" pitchFamily="49" charset="-122"/>
                        </a:rPr>
                        <a:t>5</a:t>
                      </a:r>
                      <a:endParaRPr lang="en-US" altLang="zh-CN" sz="2400" dirty="0">
                        <a:solidFill>
                          <a:srgbClr val="FF0000"/>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4</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395">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zh-CN" altLang="en-US" sz="2400" dirty="0">
                          <a:solidFill>
                            <a:schemeClr val="tx1"/>
                          </a:solidFill>
                          <a:latin typeface="华文楷体" panose="02010600040101010101" pitchFamily="2" charset="-122"/>
                          <a:ea typeface="华文楷体" panose="02010600040101010101" pitchFamily="2" charset="-122"/>
                        </a:rPr>
                        <a:t>抗干扰能力</a:t>
                      </a:r>
                      <a:endParaRPr lang="zh-CN" altLang="en-US" sz="2400" dirty="0">
                        <a:solidFill>
                          <a:schemeClr val="tx1"/>
                        </a:solidFill>
                        <a:latin typeface="华文楷体" panose="02010600040101010101" pitchFamily="2" charset="-122"/>
                        <a:ea typeface="华文楷体" panose="0201060004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1</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rgbClr val="FF0000"/>
                          </a:solidFill>
                          <a:latin typeface="经典特宋简" panose="02010609010101010101" pitchFamily="49" charset="-122"/>
                          <a:ea typeface="经典特宋简" panose="02010609010101010101" pitchFamily="49" charset="-122"/>
                        </a:rPr>
                        <a:t>5</a:t>
                      </a:r>
                      <a:endParaRPr lang="en-US" altLang="zh-CN" sz="2400" dirty="0">
                        <a:solidFill>
                          <a:srgbClr val="FF0000"/>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4</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zh-CN" altLang="en-US" sz="2400" dirty="0">
                          <a:solidFill>
                            <a:schemeClr val="tx1"/>
                          </a:solidFill>
                          <a:latin typeface="华文楷体" panose="02010600040101010101" pitchFamily="2" charset="-122"/>
                          <a:ea typeface="华文楷体" panose="02010600040101010101" pitchFamily="2" charset="-122"/>
                        </a:rPr>
                        <a:t>抗背景噪声能力</a:t>
                      </a:r>
                      <a:endParaRPr lang="zh-CN" altLang="en-US" sz="2400" dirty="0">
                        <a:solidFill>
                          <a:schemeClr val="tx1"/>
                        </a:solidFill>
                        <a:latin typeface="华文楷体" panose="02010600040101010101" pitchFamily="2" charset="-122"/>
                        <a:ea typeface="华文楷体" panose="0201060004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2</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rgbClr val="FF0000"/>
                          </a:solidFill>
                          <a:latin typeface="经典特宋简" panose="02010609010101010101" pitchFamily="49" charset="-122"/>
                          <a:ea typeface="经典特宋简" panose="02010609010101010101" pitchFamily="49" charset="-122"/>
                        </a:rPr>
                        <a:t>5</a:t>
                      </a:r>
                      <a:endParaRPr lang="en-US" altLang="zh-CN" sz="2400" dirty="0">
                        <a:solidFill>
                          <a:srgbClr val="FF0000"/>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2</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zh-CN" altLang="en-US" sz="2400" dirty="0">
                          <a:solidFill>
                            <a:schemeClr val="tx1"/>
                          </a:solidFill>
                          <a:latin typeface="华文楷体" panose="02010600040101010101" pitchFamily="2" charset="-122"/>
                          <a:ea typeface="华文楷体" panose="02010600040101010101" pitchFamily="2" charset="-122"/>
                        </a:rPr>
                        <a:t>同步难易度</a:t>
                      </a:r>
                      <a:endParaRPr lang="zh-CN" altLang="en-US" sz="2400" dirty="0">
                        <a:solidFill>
                          <a:schemeClr val="tx1"/>
                        </a:solidFill>
                        <a:latin typeface="华文楷体" panose="02010600040101010101" pitchFamily="2" charset="-122"/>
                        <a:ea typeface="华文楷体" panose="0201060004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3</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2</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2</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703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zh-CN" altLang="en-US" sz="2400" dirty="0">
                          <a:solidFill>
                            <a:schemeClr val="tx1"/>
                          </a:solidFill>
                          <a:latin typeface="华文楷体" panose="02010600040101010101" pitchFamily="2" charset="-122"/>
                          <a:ea typeface="华文楷体" panose="02010600040101010101" pitchFamily="2" charset="-122"/>
                        </a:rPr>
                        <a:t>频谱利用率</a:t>
                      </a:r>
                      <a:endParaRPr lang="zh-CN" altLang="en-US" sz="2400" dirty="0">
                        <a:solidFill>
                          <a:schemeClr val="tx1"/>
                        </a:solidFill>
                        <a:latin typeface="华文楷体" panose="02010600040101010101" pitchFamily="2" charset="-122"/>
                        <a:ea typeface="华文楷体" panose="0201060004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2</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4</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5</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zh-CN" altLang="en-US" sz="2400" dirty="0">
                          <a:solidFill>
                            <a:schemeClr val="tx1"/>
                          </a:solidFill>
                          <a:latin typeface="华文楷体" panose="02010600040101010101" pitchFamily="2" charset="-122"/>
                          <a:ea typeface="华文楷体" panose="02010600040101010101" pitchFamily="2" charset="-122"/>
                        </a:rPr>
                        <a:t>多播能力</a:t>
                      </a:r>
                      <a:endParaRPr lang="zh-CN" altLang="en-US" sz="2400" dirty="0">
                        <a:solidFill>
                          <a:schemeClr val="tx1"/>
                        </a:solidFill>
                        <a:latin typeface="华文楷体" panose="02010600040101010101" pitchFamily="2" charset="-122"/>
                        <a:ea typeface="华文楷体" panose="0201060004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1</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3</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bg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Arial" panose="020B0604020202020204" pitchFamily="34" charset="0"/>
                        <a:buNone/>
                      </a:pPr>
                      <a:r>
                        <a:rPr lang="en-US" altLang="zh-CN" sz="2400" dirty="0">
                          <a:solidFill>
                            <a:schemeClr val="tx1"/>
                          </a:solidFill>
                          <a:latin typeface="经典特宋简" panose="02010609010101010101" pitchFamily="49" charset="-122"/>
                          <a:ea typeface="经典特宋简" panose="02010609010101010101" pitchFamily="49" charset="-122"/>
                        </a:rPr>
                        <a:t>4</a:t>
                      </a:r>
                      <a:endParaRPr lang="en-US" altLang="zh-CN" sz="2400" dirty="0">
                        <a:solidFill>
                          <a:schemeClr val="tx1"/>
                        </a:solidFill>
                        <a:latin typeface="经典特宋简" panose="02010609010101010101" pitchFamily="49" charset="-122"/>
                        <a:ea typeface="经典特宋简" panose="02010609010101010101" pitchFamily="49"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3320"/>
                                        </p:tgtEl>
                                        <p:attrNameLst>
                                          <p:attrName>style.visibility</p:attrName>
                                        </p:attrNameLst>
                                      </p:cBhvr>
                                      <p:to>
                                        <p:strVal val="visible"/>
                                      </p:to>
                                    </p:set>
                                    <p:animEffect transition="in" filter="box(in)">
                                      <p:cBhvr>
                                        <p:cTn id="7" dur="5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a:t>
            </a:r>
            <a:r>
              <a:rPr lang="en-US" altLang="zh-CN">
                <a:sym typeface="+mn-ea"/>
              </a:rPr>
              <a:t>2</a:t>
            </a:r>
            <a:r>
              <a:rPr lang="zh-CN" altLang="en-US">
                <a:sym typeface="+mn-ea"/>
              </a:rPr>
              <a:t>）物理层设计</a:t>
            </a:r>
            <a:endParaRPr lang="zh-CN" altLang="en-US"/>
          </a:p>
        </p:txBody>
      </p:sp>
      <p:sp>
        <p:nvSpPr>
          <p:cNvPr id="6" name="对角圆角矩形 5"/>
          <p:cNvSpPr>
            <a:spLocks noChangeArrowheads="1"/>
          </p:cNvSpPr>
          <p:nvPr/>
        </p:nvSpPr>
        <p:spPr bwMode="auto">
          <a:xfrm>
            <a:off x="3164840" y="2536824"/>
            <a:ext cx="8403768" cy="2980408"/>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rgbClr val="FFFFCC"/>
          </a:solidFill>
          <a:ln w="19050" algn="ctr">
            <a:solidFill>
              <a:srgbClr val="00B0F0"/>
            </a:solidFill>
            <a:miter lim="800000"/>
          </a:ln>
          <a:effectLst>
            <a:outerShdw dist="23000" dir="5400000" rotWithShape="0">
              <a:srgbClr val="000000">
                <a:alpha val="34999"/>
              </a:srgbClr>
            </a:outerShdw>
          </a:effectLst>
        </p:spPr>
        <p:txBody>
          <a:bodyPr anchor="ctr"/>
          <a:lstStyle/>
          <a:p>
            <a:pPr marL="0" marR="0" lvl="0" indent="0" algn="just" defTabSz="914400" rtl="0" eaLnBrk="1" fontAlgn="base" latinLnBrk="0" hangingPunct="1">
              <a:lnSpc>
                <a:spcPct val="200000"/>
              </a:lnSpc>
              <a:spcBef>
                <a:spcPct val="50000"/>
              </a:spcBef>
              <a:spcAft>
                <a:spcPct val="0"/>
              </a:spcAft>
              <a:buClrTx/>
              <a:buSzTx/>
              <a:buFontTx/>
              <a:buNone/>
              <a:defRPr/>
            </a:pPr>
            <a:r>
              <a:rPr kumimoji="0" lang="zh-CN" altLang="en-US" sz="32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提高数据传输速率可以减少数据收发时间，对于节能有一定的好处，但需要同时考虑提高网络速度对误码的影响。</a:t>
            </a:r>
            <a:endParaRPr kumimoji="0" lang="zh-CN" altLang="en-US" sz="32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46090" name="Text Box 10"/>
          <p:cNvSpPr txBox="1">
            <a:spLocks noChangeArrowheads="1"/>
          </p:cNvSpPr>
          <p:nvPr/>
        </p:nvSpPr>
        <p:spPr bwMode="auto">
          <a:xfrm>
            <a:off x="1993265" y="1336675"/>
            <a:ext cx="2202815" cy="583565"/>
          </a:xfrm>
          <a:prstGeom prst="rect">
            <a:avLst/>
          </a:prstGeom>
          <a:solidFill>
            <a:srgbClr val="FFC000"/>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spcBef>
                <a:spcPct val="50000"/>
              </a:spcBef>
              <a:buClrTx/>
              <a:buSzTx/>
              <a:buFontTx/>
              <a:buNone/>
              <a:defRPr/>
            </a:pPr>
            <a:r>
              <a:rPr kumimoji="0" lang="zh-CN" altLang="en-US" sz="3200" b="1" kern="1200" cap="none" spc="0" normalizeH="0" baseline="0" noProof="0">
                <a:latin typeface="Arial" panose="020B0604020202020204" pitchFamily="34" charset="0"/>
                <a:ea typeface="华文楷体" panose="02010600040101010101" pitchFamily="2" charset="-122"/>
                <a:cs typeface="+mn-cs"/>
              </a:rPr>
              <a:t>通信速率</a:t>
            </a:r>
            <a:endParaRPr kumimoji="0" lang="zh-CN" altLang="en-US" sz="3200" b="1" kern="1200" cap="none" spc="0" normalizeH="0" baseline="0" noProof="0">
              <a:latin typeface="Arial" panose="020B0604020202020204" pitchFamily="34" charset="0"/>
              <a:ea typeface="华文楷体" panose="02010600040101010101" pitchFamily="2" charset="-122"/>
              <a:cs typeface="+mn-cs"/>
            </a:endParaRPr>
          </a:p>
        </p:txBody>
      </p:sp>
      <p:sp>
        <p:nvSpPr>
          <p:cNvPr id="287750" name="Oval 6"/>
          <p:cNvSpPr>
            <a:spLocks noChangeArrowheads="1"/>
          </p:cNvSpPr>
          <p:nvPr/>
        </p:nvSpPr>
        <p:spPr bwMode="auto">
          <a:xfrm>
            <a:off x="1345565" y="1200150"/>
            <a:ext cx="865188" cy="8636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2</a:t>
            </a:r>
            <a:endPar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燕尾形 11"/>
          <p:cNvSpPr/>
          <p:nvPr/>
        </p:nvSpPr>
        <p:spPr>
          <a:xfrm>
            <a:off x="2093278" y="2639378"/>
            <a:ext cx="785813" cy="571500"/>
          </a:xfrm>
          <a:prstGeom prst="chevron">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46090"/>
                                        </p:tgtEl>
                                        <p:attrNameLst>
                                          <p:attrName>style.visibility</p:attrName>
                                        </p:attrNameLst>
                                      </p:cBhvr>
                                      <p:to>
                                        <p:strVal val="visible"/>
                                      </p:to>
                                    </p:set>
                                    <p:anim calcmode="lin" valueType="num">
                                      <p:cBhvr>
                                        <p:cTn id="7" dur="1000" fill="hold"/>
                                        <p:tgtEl>
                                          <p:spTgt spid="46090"/>
                                        </p:tgtEl>
                                        <p:attrNameLst>
                                          <p:attrName>ppt_x</p:attrName>
                                        </p:attrNameLst>
                                      </p:cBhvr>
                                      <p:tavLst>
                                        <p:tav tm="0">
                                          <p:val>
                                            <p:strVal val="#ppt_x-.2"/>
                                          </p:val>
                                        </p:tav>
                                        <p:tav tm="100000">
                                          <p:val>
                                            <p:strVal val="#ppt_x"/>
                                          </p:val>
                                        </p:tav>
                                      </p:tavLst>
                                    </p:anim>
                                    <p:anim calcmode="lin" valueType="num">
                                      <p:cBhvr>
                                        <p:cTn id="8" dur="1000" fill="hold"/>
                                        <p:tgtEl>
                                          <p:spTgt spid="46090"/>
                                        </p:tgtEl>
                                        <p:attrNameLst>
                                          <p:attrName>ppt_y</p:attrName>
                                        </p:attrNameLst>
                                      </p:cBhvr>
                                      <p:tavLst>
                                        <p:tav tm="0">
                                          <p:val>
                                            <p:strVal val="#ppt_y"/>
                                          </p:val>
                                        </p:tav>
                                        <p:tav tm="100000">
                                          <p:val>
                                            <p:strVal val="#ppt_y"/>
                                          </p:val>
                                        </p:tav>
                                      </p:tavLst>
                                    </p:anim>
                                    <p:animEffect transition="in" filter="wipe(right)" prLst="gradientSize: 0.1">
                                      <p:cBhvr>
                                        <p:cTn id="9" dur="1000"/>
                                        <p:tgtEl>
                                          <p:spTgt spid="46090"/>
                                        </p:tgtEl>
                                      </p:cBhvr>
                                    </p:animEffect>
                                  </p:childTnLst>
                                </p:cTn>
                              </p:par>
                            </p:childTnLst>
                          </p:cTn>
                        </p:par>
                        <p:par>
                          <p:cTn id="10" fill="hold">
                            <p:stCondLst>
                              <p:cond delay="1000"/>
                            </p:stCondLst>
                            <p:childTnLst>
                              <p:par>
                                <p:cTn id="11" presetID="17" presetClass="entr" presetSubtype="1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strVal val="#ppt_h"/>
                                          </p:val>
                                        </p:tav>
                                        <p:tav tm="100000">
                                          <p:val>
                                            <p:strVal val="#ppt_h"/>
                                          </p:val>
                                        </p:tav>
                                      </p:tavLst>
                                    </p:anim>
                                  </p:childTnLst>
                                </p:cTn>
                              </p:par>
                            </p:childTnLst>
                          </p:cTn>
                        </p:par>
                        <p:par>
                          <p:cTn id="15" fill="hold">
                            <p:stCondLst>
                              <p:cond delay="1500"/>
                            </p:stCondLst>
                            <p:childTnLst>
                              <p:par>
                                <p:cTn id="16" presetID="4" presetClass="entr" presetSubtype="1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ox(i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46090" grpId="0" bldLvl="0" animBg="1"/>
      <p:bldP spid="1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sym typeface="+mn-ea"/>
              </a:rPr>
              <a:t>（</a:t>
            </a:r>
            <a:r>
              <a:rPr lang="en-US" altLang="zh-CN">
                <a:sym typeface="+mn-ea"/>
              </a:rPr>
              <a:t>2</a:t>
            </a:r>
            <a:r>
              <a:rPr lang="zh-CN" altLang="en-US">
                <a:sym typeface="+mn-ea"/>
              </a:rPr>
              <a:t>）物理层设计</a:t>
            </a:r>
            <a:endParaRPr lang="zh-CN" altLang="en-US"/>
          </a:p>
        </p:txBody>
      </p:sp>
      <p:sp>
        <p:nvSpPr>
          <p:cNvPr id="46090" name="Text Box 10"/>
          <p:cNvSpPr txBox="1">
            <a:spLocks noChangeArrowheads="1"/>
          </p:cNvSpPr>
          <p:nvPr/>
        </p:nvSpPr>
        <p:spPr bwMode="auto">
          <a:xfrm>
            <a:off x="2093595" y="1352550"/>
            <a:ext cx="3468370" cy="583565"/>
          </a:xfrm>
          <a:prstGeom prst="rect">
            <a:avLst/>
          </a:prstGeom>
          <a:solidFill>
            <a:srgbClr val="FFC000"/>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spcBef>
                <a:spcPct val="50000"/>
              </a:spcBef>
              <a:buClrTx/>
              <a:buSzTx/>
              <a:buFontTx/>
              <a:buNone/>
              <a:defRPr/>
            </a:pPr>
            <a:r>
              <a:rPr kumimoji="0" lang="zh-CN" altLang="en-US" sz="3200" b="1" kern="1200" cap="none" spc="0" normalizeH="0" baseline="0" noProof="0" dirty="0">
                <a:latin typeface="Arial" panose="020B0604020202020204" pitchFamily="34" charset="0"/>
                <a:ea typeface="华文楷体" panose="02010600040101010101" pitchFamily="2" charset="-122"/>
                <a:cs typeface="+mn-cs"/>
              </a:rPr>
              <a:t>通信频率的选择</a:t>
            </a:r>
            <a:endParaRPr kumimoji="0" lang="zh-CN" altLang="en-US" sz="3200" b="1" kern="1200" cap="none" spc="0" normalizeH="0" baseline="0" noProof="0" dirty="0">
              <a:latin typeface="Arial" panose="020B0604020202020204" pitchFamily="34" charset="0"/>
              <a:ea typeface="华文楷体" panose="02010600040101010101" pitchFamily="2" charset="-122"/>
              <a:cs typeface="+mn-cs"/>
            </a:endParaRPr>
          </a:p>
        </p:txBody>
      </p:sp>
      <p:sp>
        <p:nvSpPr>
          <p:cNvPr id="287750" name="Oval 6"/>
          <p:cNvSpPr>
            <a:spLocks noChangeArrowheads="1"/>
          </p:cNvSpPr>
          <p:nvPr/>
        </p:nvSpPr>
        <p:spPr bwMode="auto">
          <a:xfrm>
            <a:off x="1307465" y="1209993"/>
            <a:ext cx="865188" cy="8636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dirty="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3</a:t>
            </a:r>
            <a:endParaRPr kumimoji="1" lang="en-US" altLang="zh-CN" sz="4000" b="1" i="0" u="none" strike="noStrike" kern="1200" cap="none" spc="0" normalizeH="0" baseline="0" noProof="0" dirty="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7" name="矩形 16"/>
          <p:cNvSpPr/>
          <p:nvPr/>
        </p:nvSpPr>
        <p:spPr>
          <a:xfrm>
            <a:off x="6816080" y="2357755"/>
            <a:ext cx="4153701" cy="584775"/>
          </a:xfrm>
          <a:prstGeom prst="rect">
            <a:avLst/>
          </a:prstGeom>
          <a:noFill/>
          <a:ln w="9525">
            <a:noFill/>
          </a:ln>
        </p:spPr>
        <p:txBody>
          <a:bodyPr wrap="none">
            <a:spAutoFit/>
          </a:bodyPr>
          <a:lstStyle/>
          <a:p>
            <a:r>
              <a:rPr lang="en-US" altLang="zh-CN" sz="3200" b="1" dirty="0">
                <a:solidFill>
                  <a:srgbClr val="FF0000"/>
                </a:solidFill>
                <a:latin typeface="华文楷体" panose="02010600040101010101" pitchFamily="2" charset="-122"/>
                <a:ea typeface="华文楷体" panose="02010600040101010101" pitchFamily="2" charset="-122"/>
              </a:rPr>
              <a:t>ISM</a:t>
            </a:r>
            <a:r>
              <a:rPr lang="zh-CN" altLang="en-US" sz="3200" b="1" dirty="0">
                <a:solidFill>
                  <a:srgbClr val="FF0000"/>
                </a:solidFill>
                <a:latin typeface="华文楷体" panose="02010600040101010101" pitchFamily="2" charset="-122"/>
                <a:ea typeface="华文楷体" panose="02010600040101010101" pitchFamily="2" charset="-122"/>
              </a:rPr>
              <a:t>波段是首要的选择</a:t>
            </a:r>
            <a:endParaRPr lang="zh-CN" altLang="en-US" sz="3200" b="1" dirty="0">
              <a:solidFill>
                <a:srgbClr val="FF0000"/>
              </a:solidFill>
              <a:latin typeface="华文楷体" panose="02010600040101010101" pitchFamily="2" charset="-122"/>
              <a:ea typeface="华文楷体" panose="02010600040101010101" pitchFamily="2" charset="-122"/>
            </a:endParaRPr>
          </a:p>
        </p:txBody>
      </p:sp>
      <p:sp>
        <p:nvSpPr>
          <p:cNvPr id="18" name="矩形 17"/>
          <p:cNvSpPr/>
          <p:nvPr/>
        </p:nvSpPr>
        <p:spPr>
          <a:xfrm>
            <a:off x="6667500" y="3230880"/>
            <a:ext cx="4475480" cy="2675255"/>
          </a:xfrm>
          <a:prstGeom prst="rect">
            <a:avLst/>
          </a:prstGeom>
          <a:noFill/>
          <a:ln w="9525" cap="flat" cmpd="sng">
            <a:solidFill>
              <a:srgbClr val="C00000"/>
            </a:solidFill>
            <a:prstDash val="solid"/>
            <a:miter/>
            <a:headEnd type="none" w="med" len="med"/>
            <a:tailEnd type="none" w="med" len="med"/>
          </a:ln>
        </p:spPr>
        <p:txBody>
          <a:bodyPr wrap="square">
            <a:spAutoFit/>
          </a:bodyPr>
          <a:lstStyle/>
          <a:p>
            <a:pPr>
              <a:lnSpc>
                <a:spcPct val="120000"/>
              </a:lnSpc>
              <a:spcBef>
                <a:spcPct val="50000"/>
              </a:spcBef>
            </a:pPr>
            <a:r>
              <a:rPr lang="en-US" altLang="zh-CN" sz="2800" b="1" dirty="0">
                <a:solidFill>
                  <a:schemeClr val="tx2"/>
                </a:solidFill>
                <a:latin typeface="华文楷体" panose="02010600040101010101" pitchFamily="2" charset="-122"/>
                <a:ea typeface="华文楷体" panose="02010600040101010101" pitchFamily="2" charset="-122"/>
              </a:rPr>
              <a:t>ISM</a:t>
            </a:r>
            <a:r>
              <a:rPr lang="zh-CN" altLang="en-US" sz="2800" b="1" dirty="0">
                <a:solidFill>
                  <a:schemeClr val="tx2"/>
                </a:solidFill>
                <a:latin typeface="华文楷体" panose="02010600040101010101" pitchFamily="2" charset="-122"/>
                <a:ea typeface="华文楷体" panose="02010600040101010101" pitchFamily="2" charset="-122"/>
              </a:rPr>
              <a:t>波段在高频和特高频的频率范围上都有分布，但信号在不同的频度上</a:t>
            </a:r>
            <a:r>
              <a:rPr lang="zh-CN" altLang="en-US" sz="2800" b="1" dirty="0">
                <a:solidFill>
                  <a:srgbClr val="C00000"/>
                </a:solidFill>
                <a:latin typeface="华文楷体" panose="02010600040101010101" pitchFamily="2" charset="-122"/>
                <a:ea typeface="华文楷体" panose="02010600040101010101" pitchFamily="2" charset="-122"/>
              </a:rPr>
              <a:t>传播特性</a:t>
            </a:r>
            <a:r>
              <a:rPr lang="zh-CN" altLang="en-US" sz="2800" b="1" dirty="0">
                <a:solidFill>
                  <a:srgbClr val="0671BA"/>
                </a:solidFill>
                <a:latin typeface="华文楷体" panose="02010600040101010101" pitchFamily="2" charset="-122"/>
                <a:ea typeface="华文楷体" panose="02010600040101010101" pitchFamily="2" charset="-122"/>
              </a:rPr>
              <a:t>、</a:t>
            </a:r>
            <a:r>
              <a:rPr lang="zh-CN" altLang="en-US" sz="2800" b="1" dirty="0">
                <a:solidFill>
                  <a:srgbClr val="C00000"/>
                </a:solidFill>
                <a:latin typeface="华文楷体" panose="02010600040101010101" pitchFamily="2" charset="-122"/>
                <a:ea typeface="华文楷体" panose="02010600040101010101" pitchFamily="2" charset="-122"/>
              </a:rPr>
              <a:t>功率消耗</a:t>
            </a:r>
            <a:r>
              <a:rPr lang="zh-CN" altLang="en-US" sz="2800" b="1" dirty="0">
                <a:solidFill>
                  <a:schemeClr val="tx2"/>
                </a:solidFill>
                <a:latin typeface="华文楷体" panose="02010600040101010101" pitchFamily="2" charset="-122"/>
                <a:ea typeface="华文楷体" panose="02010600040101010101" pitchFamily="2" charset="-122"/>
              </a:rPr>
              <a:t>以及对</a:t>
            </a:r>
            <a:r>
              <a:rPr lang="zh-CN" altLang="en-US" sz="2800" b="1" dirty="0">
                <a:solidFill>
                  <a:srgbClr val="C00000"/>
                </a:solidFill>
                <a:latin typeface="华文楷体" panose="02010600040101010101" pitchFamily="2" charset="-122"/>
                <a:ea typeface="华文楷体" panose="02010600040101010101" pitchFamily="2" charset="-122"/>
              </a:rPr>
              <a:t>器件性能</a:t>
            </a:r>
            <a:r>
              <a:rPr lang="zh-CN" altLang="en-US" sz="2800" b="1" dirty="0">
                <a:solidFill>
                  <a:schemeClr val="tx2"/>
                </a:solidFill>
                <a:latin typeface="华文楷体" panose="02010600040101010101" pitchFamily="2" charset="-122"/>
                <a:ea typeface="华文楷体" panose="02010600040101010101" pitchFamily="2" charset="-122"/>
              </a:rPr>
              <a:t>和</a:t>
            </a:r>
            <a:r>
              <a:rPr lang="zh-CN" altLang="en-US" sz="2800" b="1" dirty="0">
                <a:solidFill>
                  <a:srgbClr val="C00000"/>
                </a:solidFill>
                <a:latin typeface="华文楷体" panose="02010600040101010101" pitchFamily="2" charset="-122"/>
                <a:ea typeface="华文楷体" panose="02010600040101010101" pitchFamily="2" charset="-122"/>
              </a:rPr>
              <a:t>天线</a:t>
            </a:r>
            <a:r>
              <a:rPr lang="zh-CN" altLang="en-US" sz="2800" b="1" dirty="0" smtClean="0">
                <a:solidFill>
                  <a:schemeClr val="tx2"/>
                </a:solidFill>
                <a:latin typeface="华文楷体" panose="02010600040101010101" pitchFamily="2" charset="-122"/>
                <a:ea typeface="华文楷体" panose="02010600040101010101" pitchFamily="2" charset="-122"/>
              </a:rPr>
              <a:t>要求有</a:t>
            </a:r>
            <a:r>
              <a:rPr lang="zh-CN" altLang="en-US" sz="2800" b="1" dirty="0">
                <a:solidFill>
                  <a:schemeClr val="tx2"/>
                </a:solidFill>
                <a:latin typeface="华文楷体" panose="02010600040101010101" pitchFamily="2" charset="-122"/>
                <a:ea typeface="华文楷体" panose="02010600040101010101" pitchFamily="2" charset="-122"/>
              </a:rPr>
              <a:t>很大区别</a:t>
            </a:r>
            <a:r>
              <a:rPr lang="zh-CN" altLang="en-US" sz="2800" b="1" dirty="0">
                <a:solidFill>
                  <a:srgbClr val="0671BA"/>
                </a:solidFill>
                <a:latin typeface="华文楷体" panose="02010600040101010101" pitchFamily="2" charset="-122"/>
                <a:ea typeface="华文楷体" panose="02010600040101010101" pitchFamily="2" charset="-122"/>
              </a:rPr>
              <a:t>。  </a:t>
            </a:r>
            <a:endParaRPr lang="zh-CN" altLang="en-US" sz="2800" b="1" dirty="0">
              <a:solidFill>
                <a:srgbClr val="0671BA"/>
              </a:solidFill>
              <a:latin typeface="华文楷体" panose="02010600040101010101" pitchFamily="2" charset="-122"/>
              <a:ea typeface="华文楷体" panose="02010600040101010101" pitchFamily="2" charset="-122"/>
            </a:endParaRPr>
          </a:p>
        </p:txBody>
      </p:sp>
      <p:sp>
        <p:nvSpPr>
          <p:cNvPr id="19" name="爆炸形 2 18"/>
          <p:cNvSpPr/>
          <p:nvPr/>
        </p:nvSpPr>
        <p:spPr>
          <a:xfrm>
            <a:off x="551384" y="2285365"/>
            <a:ext cx="5831001" cy="3903980"/>
          </a:xfrm>
          <a:prstGeom prst="irregularSeal2">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1740060" y="3357562"/>
            <a:ext cx="3347828" cy="1815882"/>
          </a:xfrm>
          <a:prstGeom prst="rect">
            <a:avLst/>
          </a:prstGeom>
          <a:noFill/>
          <a:ln w="9525">
            <a:noFill/>
          </a:ln>
        </p:spPr>
        <p:txBody>
          <a:bodyPr wrap="square">
            <a:spAutoFit/>
          </a:bodyPr>
          <a:lstStyle/>
          <a:p>
            <a:r>
              <a:rPr lang="zh-CN" altLang="en-US" sz="2800" b="1" dirty="0">
                <a:solidFill>
                  <a:schemeClr val="tx1"/>
                </a:solidFill>
                <a:latin typeface="华文楷体" panose="02010600040101010101" pitchFamily="2" charset="-122"/>
                <a:ea typeface="华文楷体" panose="02010600040101010101" pitchFamily="2" charset="-122"/>
              </a:rPr>
              <a:t>频率的选择是影响无线传感器网络性能、成本的一个重要参数</a:t>
            </a:r>
            <a:r>
              <a:rPr lang="en-US" altLang="zh-CN" sz="2800" b="1" dirty="0">
                <a:solidFill>
                  <a:schemeClr val="tx1"/>
                </a:solidFill>
                <a:latin typeface="华文楷体" panose="02010600040101010101" pitchFamily="2" charset="-122"/>
                <a:ea typeface="华文楷体" panose="02010600040101010101" pitchFamily="2" charset="-122"/>
              </a:rPr>
              <a:t>.</a:t>
            </a:r>
            <a:endParaRPr lang="en-US" altLang="zh-CN" sz="2800" b="1" dirty="0">
              <a:solidFill>
                <a:schemeClr val="tx1"/>
              </a:solidFill>
              <a:latin typeface="华文楷体" panose="02010600040101010101" pitchFamily="2" charset="-122"/>
              <a:ea typeface="华文楷体" panose="02010600040101010101" pitchFamily="2" charset="-122"/>
            </a:endParaRPr>
          </a:p>
        </p:txBody>
      </p:sp>
      <p:cxnSp>
        <p:nvCxnSpPr>
          <p:cNvPr id="22" name="直接箭头连接符 21"/>
          <p:cNvCxnSpPr/>
          <p:nvPr/>
        </p:nvCxnSpPr>
        <p:spPr>
          <a:xfrm flipV="1">
            <a:off x="5453380" y="2708910"/>
            <a:ext cx="1290955" cy="64897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46090"/>
                                        </p:tgtEl>
                                        <p:attrNameLst>
                                          <p:attrName>style.visibility</p:attrName>
                                        </p:attrNameLst>
                                      </p:cBhvr>
                                      <p:to>
                                        <p:strVal val="visible"/>
                                      </p:to>
                                    </p:set>
                                    <p:anim calcmode="lin" valueType="num">
                                      <p:cBhvr>
                                        <p:cTn id="7" dur="1000" fill="hold"/>
                                        <p:tgtEl>
                                          <p:spTgt spid="46090"/>
                                        </p:tgtEl>
                                        <p:attrNameLst>
                                          <p:attrName>ppt_x</p:attrName>
                                        </p:attrNameLst>
                                      </p:cBhvr>
                                      <p:tavLst>
                                        <p:tav tm="0">
                                          <p:val>
                                            <p:strVal val="#ppt_x-.2"/>
                                          </p:val>
                                        </p:tav>
                                        <p:tav tm="100000">
                                          <p:val>
                                            <p:strVal val="#ppt_x"/>
                                          </p:val>
                                        </p:tav>
                                      </p:tavLst>
                                    </p:anim>
                                    <p:anim calcmode="lin" valueType="num">
                                      <p:cBhvr>
                                        <p:cTn id="8" dur="1000" fill="hold"/>
                                        <p:tgtEl>
                                          <p:spTgt spid="46090"/>
                                        </p:tgtEl>
                                        <p:attrNameLst>
                                          <p:attrName>ppt_y</p:attrName>
                                        </p:attrNameLst>
                                      </p:cBhvr>
                                      <p:tavLst>
                                        <p:tav tm="0">
                                          <p:val>
                                            <p:strVal val="#ppt_y"/>
                                          </p:val>
                                        </p:tav>
                                        <p:tav tm="100000">
                                          <p:val>
                                            <p:strVal val="#ppt_y"/>
                                          </p:val>
                                        </p:tav>
                                      </p:tavLst>
                                    </p:anim>
                                    <p:animEffect transition="in" filter="wipe(right)" prLst="gradientSize: 0.1">
                                      <p:cBhvr>
                                        <p:cTn id="9" dur="1000"/>
                                        <p:tgtEl>
                                          <p:spTgt spid="46090"/>
                                        </p:tgtEl>
                                      </p:cBhvr>
                                    </p:animEffect>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heckerboard(across)">
                                      <p:cBhvr>
                                        <p:cTn id="13" dur="500"/>
                                        <p:tgtEl>
                                          <p:spTgt spid="19"/>
                                        </p:tgtEl>
                                      </p:cBhvr>
                                    </p:animEffect>
                                  </p:childTnLst>
                                </p:cTn>
                              </p:par>
                            </p:childTnLst>
                          </p:cTn>
                        </p:par>
                        <p:par>
                          <p:cTn id="14" fill="hold">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par>
                          <p:cTn id="18" fill="hold">
                            <p:stCondLst>
                              <p:cond delay="2000"/>
                            </p:stCondLst>
                            <p:childTnLst>
                              <p:par>
                                <p:cTn id="19" presetID="29" presetClass="entr" presetSubtype="0"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1000" fill="hold"/>
                                        <p:tgtEl>
                                          <p:spTgt spid="22"/>
                                        </p:tgtEl>
                                        <p:attrNameLst>
                                          <p:attrName>ppt_x</p:attrName>
                                        </p:attrNameLst>
                                      </p:cBhvr>
                                      <p:tavLst>
                                        <p:tav tm="0">
                                          <p:val>
                                            <p:strVal val="#ppt_x-.2"/>
                                          </p:val>
                                        </p:tav>
                                        <p:tav tm="100000">
                                          <p:val>
                                            <p:strVal val="#ppt_x"/>
                                          </p:val>
                                        </p:tav>
                                      </p:tavLst>
                                    </p:anim>
                                    <p:anim calcmode="lin" valueType="num">
                                      <p:cBhvr>
                                        <p:cTn id="22"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2"/>
                                        </p:tgtEl>
                                      </p:cBhvr>
                                    </p:animEffect>
                                  </p:childTnLst>
                                </p:cTn>
                              </p:par>
                            </p:childTnLst>
                          </p:cTn>
                        </p:par>
                        <p:par>
                          <p:cTn id="24" fill="hold">
                            <p:stCondLst>
                              <p:cond delay="3000"/>
                            </p:stCondLst>
                            <p:childTnLst>
                              <p:par>
                                <p:cTn id="25" presetID="12" presetClass="entr" presetSubtype="4"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lide(fromBottom)">
                                      <p:cBhvr>
                                        <p:cTn id="27" dur="500"/>
                                        <p:tgtEl>
                                          <p:spTgt spid="17"/>
                                        </p:tgtEl>
                                      </p:cBhvr>
                                    </p:animEffect>
                                  </p:childTnLst>
                                </p:cTn>
                              </p:par>
                            </p:childTnLst>
                          </p:cTn>
                        </p:par>
                        <p:par>
                          <p:cTn id="28" fill="hold">
                            <p:stCondLst>
                              <p:cond delay="3500"/>
                            </p:stCondLst>
                            <p:childTnLst>
                              <p:par>
                                <p:cTn id="29" presetID="8"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amond(in)">
                                      <p:cBhvr>
                                        <p:cTn id="31"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0" grpId="0" bldLvl="0" animBg="1"/>
      <p:bldP spid="17" grpId="0"/>
      <p:bldP spid="18" grpId="0" bldLvl="0" animBg="1"/>
      <p:bldP spid="19" grpId="0" bldLvl="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sym typeface="+mn-ea"/>
              </a:rPr>
              <a:t>（</a:t>
            </a:r>
            <a:r>
              <a:rPr lang="en-US" altLang="zh-CN">
                <a:sym typeface="+mn-ea"/>
              </a:rPr>
              <a:t>2</a:t>
            </a:r>
            <a:r>
              <a:rPr lang="zh-CN" altLang="en-US">
                <a:sym typeface="+mn-ea"/>
              </a:rPr>
              <a:t>）物理层设计</a:t>
            </a:r>
            <a:endParaRPr lang="zh-CN" altLang="en-US"/>
          </a:p>
        </p:txBody>
      </p:sp>
      <p:sp>
        <p:nvSpPr>
          <p:cNvPr id="13" name="矩形 12"/>
          <p:cNvSpPr/>
          <p:nvPr/>
        </p:nvSpPr>
        <p:spPr>
          <a:xfrm>
            <a:off x="1880235" y="3717608"/>
            <a:ext cx="3439160" cy="583565"/>
          </a:xfrm>
          <a:prstGeom prst="rect">
            <a:avLst/>
          </a:prstGeom>
          <a:noFill/>
          <a:ln w="9525">
            <a:noFill/>
          </a:ln>
        </p:spPr>
        <p:txBody>
          <a:bodyPr wrap="none">
            <a:spAutoFit/>
          </a:bodyPr>
          <a:lstStyle/>
          <a:p>
            <a:r>
              <a:rPr lang="zh-CN" altLang="en-US" sz="3200" b="1" dirty="0">
                <a:solidFill>
                  <a:srgbClr val="033C8F"/>
                </a:solidFill>
                <a:latin typeface="华文楷体" panose="02010600040101010101" pitchFamily="2" charset="-122"/>
                <a:ea typeface="华文楷体" panose="02010600040101010101" pitchFamily="2" charset="-122"/>
              </a:rPr>
              <a:t>从天线长度的角度</a:t>
            </a:r>
            <a:endParaRPr lang="zh-CN" altLang="en-US" sz="3200" b="1" dirty="0">
              <a:solidFill>
                <a:srgbClr val="033C8F"/>
              </a:solidFill>
              <a:latin typeface="华文楷体" panose="02010600040101010101" pitchFamily="2" charset="-122"/>
              <a:ea typeface="华文楷体" panose="02010600040101010101" pitchFamily="2" charset="-122"/>
            </a:endParaRPr>
          </a:p>
        </p:txBody>
      </p:sp>
      <p:sp>
        <p:nvSpPr>
          <p:cNvPr id="16" name="矩形 15"/>
          <p:cNvSpPr/>
          <p:nvPr/>
        </p:nvSpPr>
        <p:spPr>
          <a:xfrm>
            <a:off x="5667375" y="2428875"/>
            <a:ext cx="5974080" cy="3192145"/>
          </a:xfrm>
          <a:prstGeom prst="rect">
            <a:avLst/>
          </a:prstGeom>
          <a:solidFill>
            <a:srgbClr val="FFFFCC"/>
          </a:solidFill>
          <a:ln w="12700" cap="flat" cmpd="sng">
            <a:solidFill>
              <a:srgbClr val="FFC000"/>
            </a:solidFill>
            <a:prstDash val="solid"/>
            <a:miter/>
            <a:headEnd type="none" w="med" len="med"/>
            <a:tailEnd type="none" w="med" len="med"/>
          </a:ln>
        </p:spPr>
        <p:txBody>
          <a:bodyPr wrap="square">
            <a:spAutoFit/>
          </a:bodyPr>
          <a:lstStyle/>
          <a:p>
            <a:pPr algn="just">
              <a:lnSpc>
                <a:spcPct val="120000"/>
              </a:lnSpc>
            </a:pPr>
            <a:r>
              <a:rPr lang="zh-CN" altLang="en-US" sz="2800" b="1" dirty="0">
                <a:solidFill>
                  <a:schemeClr val="tx1"/>
                </a:solidFill>
                <a:latin typeface="华文楷体" panose="02010600040101010101" pitchFamily="2" charset="-122"/>
                <a:ea typeface="华文楷体" panose="02010600040101010101" pitchFamily="2" charset="-122"/>
              </a:rPr>
              <a:t>在</a:t>
            </a:r>
            <a:r>
              <a:rPr lang="en-US" altLang="zh-CN" sz="2800" b="1" dirty="0">
                <a:solidFill>
                  <a:schemeClr val="tx1"/>
                </a:solidFill>
                <a:latin typeface="华文楷体" panose="02010600040101010101" pitchFamily="2" charset="-122"/>
                <a:ea typeface="华文楷体" panose="02010600040101010101" pitchFamily="2" charset="-122"/>
              </a:rPr>
              <a:t>ISM 13.5MHz</a:t>
            </a:r>
            <a:r>
              <a:rPr lang="zh-CN" altLang="en-US" sz="2800" b="1" dirty="0">
                <a:solidFill>
                  <a:schemeClr val="tx1"/>
                </a:solidFill>
                <a:latin typeface="华文楷体" panose="02010600040101010101" pitchFamily="2" charset="-122"/>
                <a:ea typeface="华文楷体" panose="02010600040101010101" pitchFamily="2" charset="-122"/>
              </a:rPr>
              <a:t>，如果采用对偶天线，天线长度将达</a:t>
            </a:r>
            <a:r>
              <a:rPr lang="en-US" altLang="zh-CN" sz="2800" b="1" dirty="0">
                <a:solidFill>
                  <a:schemeClr val="tx1"/>
                </a:solidFill>
                <a:latin typeface="华文楷体" panose="02010600040101010101" pitchFamily="2" charset="-122"/>
                <a:ea typeface="华文楷体" panose="02010600040101010101" pitchFamily="2" charset="-122"/>
              </a:rPr>
              <a:t>5.6m</a:t>
            </a:r>
            <a:r>
              <a:rPr lang="zh-CN" altLang="en-US" sz="2800" b="1" dirty="0">
                <a:solidFill>
                  <a:schemeClr val="tx1"/>
                </a:solidFill>
                <a:latin typeface="华文楷体" panose="02010600040101010101" pitchFamily="2" charset="-122"/>
                <a:ea typeface="华文楷体" panose="02010600040101010101" pitchFamily="2" charset="-122"/>
              </a:rPr>
              <a:t>，显然不适合小体积的无线传感器网络节点；</a:t>
            </a:r>
            <a:endParaRPr lang="zh-CN" altLang="en-US" sz="2800" b="1" dirty="0">
              <a:solidFill>
                <a:schemeClr val="tx1"/>
              </a:solidFill>
              <a:latin typeface="华文楷体" panose="02010600040101010101" pitchFamily="2" charset="-122"/>
              <a:ea typeface="华文楷体" panose="02010600040101010101" pitchFamily="2" charset="-122"/>
            </a:endParaRPr>
          </a:p>
          <a:p>
            <a:pPr algn="just">
              <a:lnSpc>
                <a:spcPct val="120000"/>
              </a:lnSpc>
            </a:pPr>
            <a:r>
              <a:rPr lang="zh-CN" altLang="en-US" sz="2800" b="1" dirty="0">
                <a:solidFill>
                  <a:schemeClr val="tx1"/>
                </a:solidFill>
                <a:latin typeface="华文楷体" panose="02010600040101010101" pitchFamily="2" charset="-122"/>
                <a:ea typeface="华文楷体" panose="02010600040101010101" pitchFamily="2" charset="-122"/>
              </a:rPr>
              <a:t>对于</a:t>
            </a:r>
            <a:r>
              <a:rPr lang="en-US" altLang="zh-CN" sz="2800" b="1" dirty="0">
                <a:solidFill>
                  <a:schemeClr val="tx1"/>
                </a:solidFill>
                <a:latin typeface="华文楷体" panose="02010600040101010101" pitchFamily="2" charset="-122"/>
                <a:ea typeface="华文楷体" panose="02010600040101010101" pitchFamily="2" charset="-122"/>
              </a:rPr>
              <a:t>ISM 2.4GHz</a:t>
            </a:r>
            <a:r>
              <a:rPr lang="zh-CN" altLang="en-US" sz="2800" b="1" dirty="0">
                <a:solidFill>
                  <a:schemeClr val="tx1"/>
                </a:solidFill>
                <a:latin typeface="华文楷体" panose="02010600040101010101" pitchFamily="2" charset="-122"/>
                <a:ea typeface="华文楷体" panose="02010600040101010101" pitchFamily="2" charset="-122"/>
              </a:rPr>
              <a:t>，其采用对偶天线，天线长度为</a:t>
            </a:r>
            <a:r>
              <a:rPr lang="en-US" altLang="zh-CN" sz="2800" b="1" dirty="0">
                <a:solidFill>
                  <a:schemeClr val="tx1"/>
                </a:solidFill>
                <a:latin typeface="华文楷体" panose="02010600040101010101" pitchFamily="2" charset="-122"/>
                <a:ea typeface="华文楷体" panose="02010600040101010101" pitchFamily="2" charset="-122"/>
              </a:rPr>
              <a:t>3.1cm</a:t>
            </a:r>
            <a:r>
              <a:rPr lang="zh-CN" altLang="en-US" sz="2800" b="1" dirty="0">
                <a:solidFill>
                  <a:schemeClr val="tx1"/>
                </a:solidFill>
                <a:latin typeface="华文楷体" panose="02010600040101010101" pitchFamily="2" charset="-122"/>
                <a:ea typeface="华文楷体" panose="02010600040101010101" pitchFamily="2" charset="-122"/>
              </a:rPr>
              <a:t>，就可以将节点做的很小，也有利于天线的</a:t>
            </a:r>
            <a:r>
              <a:rPr lang="en-US" altLang="zh-CN" sz="2800" b="1" dirty="0">
                <a:solidFill>
                  <a:schemeClr val="tx1"/>
                </a:solidFill>
                <a:latin typeface="华文楷体" panose="02010600040101010101" pitchFamily="2" charset="-122"/>
                <a:ea typeface="华文楷体" panose="02010600040101010101" pitchFamily="2" charset="-122"/>
              </a:rPr>
              <a:t>MEMS</a:t>
            </a:r>
            <a:r>
              <a:rPr lang="zh-CN" altLang="en-US" sz="2800" b="1" dirty="0">
                <a:solidFill>
                  <a:schemeClr val="tx1"/>
                </a:solidFill>
                <a:latin typeface="华文楷体" panose="02010600040101010101" pitchFamily="2" charset="-122"/>
                <a:ea typeface="华文楷体" panose="02010600040101010101" pitchFamily="2" charset="-122"/>
              </a:rPr>
              <a:t>集成。 </a:t>
            </a:r>
            <a:endParaRPr lang="zh-CN" altLang="en-US" sz="2800" b="1" dirty="0">
              <a:solidFill>
                <a:schemeClr val="tx1"/>
              </a:solidFill>
              <a:latin typeface="华文楷体" panose="02010600040101010101" pitchFamily="2" charset="-122"/>
              <a:ea typeface="华文楷体" panose="02010600040101010101" pitchFamily="2" charset="-122"/>
            </a:endParaRPr>
          </a:p>
        </p:txBody>
      </p:sp>
      <p:sp>
        <p:nvSpPr>
          <p:cNvPr id="46090" name="Text Box 10"/>
          <p:cNvSpPr txBox="1">
            <a:spLocks noChangeArrowheads="1"/>
          </p:cNvSpPr>
          <p:nvPr/>
        </p:nvSpPr>
        <p:spPr bwMode="auto">
          <a:xfrm>
            <a:off x="2093595" y="1352550"/>
            <a:ext cx="3468370" cy="583565"/>
          </a:xfrm>
          <a:prstGeom prst="rect">
            <a:avLst/>
          </a:prstGeom>
          <a:solidFill>
            <a:srgbClr val="FFC000"/>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spcBef>
                <a:spcPct val="50000"/>
              </a:spcBef>
              <a:buClrTx/>
              <a:buSzTx/>
              <a:buFontTx/>
              <a:buNone/>
              <a:defRPr/>
            </a:pPr>
            <a:r>
              <a:rPr kumimoji="0" lang="zh-CN" altLang="en-US" sz="3200" b="1" kern="1200" cap="none" spc="0" normalizeH="0" baseline="0" noProof="0" dirty="0">
                <a:latin typeface="Arial" panose="020B0604020202020204" pitchFamily="34" charset="0"/>
                <a:ea typeface="华文楷体" panose="02010600040101010101" pitchFamily="2" charset="-122"/>
                <a:cs typeface="+mn-cs"/>
              </a:rPr>
              <a:t>通信频率的选择</a:t>
            </a:r>
            <a:endParaRPr kumimoji="0" lang="zh-CN" altLang="en-US" sz="3200" b="1" kern="1200" cap="none" spc="0" normalizeH="0" baseline="0" noProof="0" dirty="0">
              <a:latin typeface="Arial" panose="020B0604020202020204" pitchFamily="34" charset="0"/>
              <a:ea typeface="华文楷体" panose="02010600040101010101" pitchFamily="2" charset="-122"/>
              <a:cs typeface="+mn-cs"/>
            </a:endParaRPr>
          </a:p>
        </p:txBody>
      </p:sp>
      <p:sp>
        <p:nvSpPr>
          <p:cNvPr id="287750" name="Oval 6"/>
          <p:cNvSpPr>
            <a:spLocks noChangeArrowheads="1"/>
          </p:cNvSpPr>
          <p:nvPr/>
        </p:nvSpPr>
        <p:spPr bwMode="auto">
          <a:xfrm>
            <a:off x="1307465" y="1209993"/>
            <a:ext cx="865188" cy="8636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dirty="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3</a:t>
            </a:r>
            <a:endParaRPr kumimoji="1" lang="en-US" altLang="zh-CN" sz="4000" b="1" i="0" u="none" strike="noStrike" kern="1200" cap="none" spc="0" normalizeH="0" baseline="0" noProof="0" dirty="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 name="椭圆形标注 2"/>
          <p:cNvSpPr/>
          <p:nvPr/>
        </p:nvSpPr>
        <p:spPr>
          <a:xfrm>
            <a:off x="6348095" y="188640"/>
            <a:ext cx="5580553" cy="1959991"/>
          </a:xfrm>
          <a:prstGeom prst="wedgeEllipseCallout">
            <a:avLst>
              <a:gd name="adj1" fmla="val -30321"/>
              <a:gd name="adj2" fmla="val 647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理论和实践证明，当天线的长度为无线电信号波长的</a:t>
            </a:r>
            <a:r>
              <a:rPr lang="en-US" altLang="zh-CN" sz="2400" b="1"/>
              <a:t>1/4</a:t>
            </a:r>
            <a:r>
              <a:rPr lang="zh-CN" altLang="en-US" sz="2400" b="1"/>
              <a:t>时，天线的发射和接收转换效率最高。</a:t>
            </a:r>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0"/>
                                  </p:iterate>
                                  <p:childTnLst>
                                    <p:set>
                                      <p:cBhvr>
                                        <p:cTn id="6" dur="1" fill="hold">
                                          <p:stCondLst>
                                            <p:cond delay="0"/>
                                          </p:stCondLst>
                                        </p:cTn>
                                        <p:tgtEl>
                                          <p:spTgt spid="13"/>
                                        </p:tgtEl>
                                        <p:attrNameLst>
                                          <p:attrName>style.visibility</p:attrName>
                                        </p:attrNameLst>
                                      </p:cBhvr>
                                      <p:to>
                                        <p:strVal val="visible"/>
                                      </p:to>
                                    </p:set>
                                    <p:animEffect transition="in" filter="slide(fromBottom)">
                                      <p:cBhvr>
                                        <p:cTn id="7" dur="500"/>
                                        <p:tgtEl>
                                          <p:spTgt spid="13"/>
                                        </p:tgtEl>
                                      </p:cBhvr>
                                    </p:animEffect>
                                  </p:childTnLst>
                                </p:cTn>
                              </p:par>
                            </p:childTnLst>
                          </p:cTn>
                        </p:par>
                        <p:par>
                          <p:cTn id="8" fill="hold">
                            <p:stCondLst>
                              <p:cond delay="500"/>
                            </p:stCondLst>
                            <p:childTnLst>
                              <p:par>
                                <p:cTn id="9" presetID="34" presetClass="emph" presetSubtype="0" fill="hold" grpId="1" nodeType="after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13"/>
                                        </p:tgtEl>
                                        <p:attrNameLst>
                                          <p:attrName>ppt_x</p:attrName>
                                          <p:attrName>ppt_y</p:attrName>
                                        </p:attrNameLst>
                                      </p:cBhvr>
                                    </p:animMotion>
                                    <p:animRot by="1500000">
                                      <p:cBhvr>
                                        <p:cTn id="11" dur="125" fill="hold">
                                          <p:stCondLst>
                                            <p:cond delay="0"/>
                                          </p:stCondLst>
                                        </p:cTn>
                                        <p:tgtEl>
                                          <p:spTgt spid="13"/>
                                        </p:tgtEl>
                                        <p:attrNameLst>
                                          <p:attrName>r</p:attrName>
                                        </p:attrNameLst>
                                      </p:cBhvr>
                                    </p:animRot>
                                    <p:animRot by="-1500000">
                                      <p:cBhvr>
                                        <p:cTn id="12" dur="125" fill="hold">
                                          <p:stCondLst>
                                            <p:cond delay="125"/>
                                          </p:stCondLst>
                                        </p:cTn>
                                        <p:tgtEl>
                                          <p:spTgt spid="13"/>
                                        </p:tgtEl>
                                        <p:attrNameLst>
                                          <p:attrName>r</p:attrName>
                                        </p:attrNameLst>
                                      </p:cBhvr>
                                    </p:animRot>
                                    <p:animRot by="-1500000">
                                      <p:cBhvr>
                                        <p:cTn id="13" dur="125" fill="hold">
                                          <p:stCondLst>
                                            <p:cond delay="250"/>
                                          </p:stCondLst>
                                        </p:cTn>
                                        <p:tgtEl>
                                          <p:spTgt spid="13"/>
                                        </p:tgtEl>
                                        <p:attrNameLst>
                                          <p:attrName>r</p:attrName>
                                        </p:attrNameLst>
                                      </p:cBhvr>
                                    </p:animRot>
                                    <p:animRot by="1500000">
                                      <p:cBhvr>
                                        <p:cTn id="14" dur="125" fill="hold">
                                          <p:stCondLst>
                                            <p:cond delay="375"/>
                                          </p:stCondLst>
                                        </p:cTn>
                                        <p:tgtEl>
                                          <p:spTgt spid="13"/>
                                        </p:tgtEl>
                                        <p:attrNameLst>
                                          <p:attrName>r</p:attrName>
                                        </p:attrNameLst>
                                      </p:cBhvr>
                                    </p:animRot>
                                  </p:childTnLst>
                                </p:cTn>
                              </p:par>
                            </p:childTnLst>
                          </p:cTn>
                        </p:par>
                        <p:par>
                          <p:cTn id="15" fill="hold">
                            <p:stCondLst>
                              <p:cond delay="1350"/>
                            </p:stCondLst>
                            <p:childTnLst>
                              <p:par>
                                <p:cTn id="16" presetID="4" presetClass="entr" presetSubtype="16"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ox(in)">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6" grpId="0" bldLvl="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sym typeface="+mn-ea"/>
              </a:rPr>
              <a:t>（</a:t>
            </a:r>
            <a:r>
              <a:rPr lang="en-US" altLang="zh-CN">
                <a:sym typeface="+mn-ea"/>
              </a:rPr>
              <a:t>2</a:t>
            </a:r>
            <a:r>
              <a:rPr lang="zh-CN" altLang="en-US">
                <a:sym typeface="+mn-ea"/>
              </a:rPr>
              <a:t>）物理层设计</a:t>
            </a:r>
            <a:endParaRPr lang="zh-CN" altLang="en-US"/>
          </a:p>
        </p:txBody>
      </p:sp>
      <p:sp>
        <p:nvSpPr>
          <p:cNvPr id="14" name="矩形 13"/>
          <p:cNvSpPr/>
          <p:nvPr/>
        </p:nvSpPr>
        <p:spPr>
          <a:xfrm>
            <a:off x="2308860" y="3644265"/>
            <a:ext cx="2625090" cy="583565"/>
          </a:xfrm>
          <a:prstGeom prst="rect">
            <a:avLst/>
          </a:prstGeom>
          <a:noFill/>
          <a:ln w="9525">
            <a:noFill/>
          </a:ln>
        </p:spPr>
        <p:txBody>
          <a:bodyPr wrap="none">
            <a:spAutoFit/>
          </a:bodyPr>
          <a:lstStyle/>
          <a:p>
            <a:r>
              <a:rPr lang="zh-CN" altLang="en-US" sz="3200" b="1" dirty="0">
                <a:solidFill>
                  <a:srgbClr val="033C8F"/>
                </a:solidFill>
                <a:latin typeface="Arial" panose="020B0604020202020204" pitchFamily="34" charset="0"/>
                <a:ea typeface="华文楷体" panose="02010600040101010101" pitchFamily="2" charset="-122"/>
              </a:rPr>
              <a:t>从功耗的角度</a:t>
            </a:r>
            <a:endParaRPr lang="zh-CN" altLang="en-US" sz="3200" b="1" dirty="0">
              <a:solidFill>
                <a:srgbClr val="033C8F"/>
              </a:solidFill>
              <a:latin typeface="Arial" panose="020B0604020202020204" pitchFamily="34" charset="0"/>
              <a:ea typeface="华文楷体" panose="02010600040101010101" pitchFamily="2" charset="-122"/>
            </a:endParaRPr>
          </a:p>
        </p:txBody>
      </p:sp>
      <p:sp>
        <p:nvSpPr>
          <p:cNvPr id="17" name="矩形 16"/>
          <p:cNvSpPr/>
          <p:nvPr/>
        </p:nvSpPr>
        <p:spPr>
          <a:xfrm>
            <a:off x="5688965" y="2499995"/>
            <a:ext cx="5951220" cy="3192145"/>
          </a:xfrm>
          <a:prstGeom prst="rect">
            <a:avLst/>
          </a:prstGeom>
          <a:solidFill>
            <a:srgbClr val="FFFFCC"/>
          </a:solidFill>
          <a:ln w="9525" cap="flat" cmpd="sng">
            <a:solidFill>
              <a:srgbClr val="FFC000"/>
            </a:solidFill>
            <a:prstDash val="solid"/>
            <a:miter/>
            <a:headEnd type="none" w="med" len="med"/>
            <a:tailEnd type="none" w="med" len="med"/>
          </a:ln>
        </p:spPr>
        <p:txBody>
          <a:bodyPr wrap="square">
            <a:spAutoFit/>
          </a:bodyPr>
          <a:lstStyle/>
          <a:p>
            <a:pPr algn="just">
              <a:lnSpc>
                <a:spcPct val="120000"/>
              </a:lnSpc>
            </a:pPr>
            <a:r>
              <a:rPr lang="zh-CN" altLang="en-US" sz="2800" b="1" dirty="0">
                <a:solidFill>
                  <a:schemeClr val="tx1"/>
                </a:solidFill>
                <a:latin typeface="Arial" panose="020B0604020202020204" pitchFamily="34" charset="0"/>
                <a:ea typeface="华文楷体" panose="02010600040101010101" pitchFamily="2" charset="-122"/>
              </a:rPr>
              <a:t>在传输相同的有效距离时，</a:t>
            </a:r>
            <a:r>
              <a:rPr lang="zh-CN" altLang="en-US" sz="2800" b="1" dirty="0">
                <a:solidFill>
                  <a:srgbClr val="FF0000"/>
                </a:solidFill>
                <a:latin typeface="Arial" panose="020B0604020202020204" pitchFamily="34" charset="0"/>
                <a:ea typeface="华文楷体" panose="02010600040101010101" pitchFamily="2" charset="-122"/>
              </a:rPr>
              <a:t>载波频率越高消耗能量越多</a:t>
            </a:r>
            <a:r>
              <a:rPr lang="en-US" altLang="zh-CN" sz="2800" b="1" dirty="0">
                <a:solidFill>
                  <a:schemeClr val="tx1"/>
                </a:solidFill>
                <a:latin typeface="Arial" panose="020B0604020202020204" pitchFamily="34" charset="0"/>
                <a:ea typeface="华文楷体" panose="02010600040101010101" pitchFamily="2" charset="-122"/>
              </a:rPr>
              <a:t>;</a:t>
            </a:r>
            <a:endParaRPr lang="en-US" altLang="zh-CN" sz="2800" b="1" dirty="0">
              <a:solidFill>
                <a:schemeClr val="tx1"/>
              </a:solidFill>
              <a:latin typeface="Arial" panose="020B0604020202020204" pitchFamily="34" charset="0"/>
              <a:ea typeface="华文楷体" panose="02010600040101010101" pitchFamily="2" charset="-122"/>
            </a:endParaRPr>
          </a:p>
          <a:p>
            <a:pPr algn="just">
              <a:lnSpc>
                <a:spcPct val="120000"/>
              </a:lnSpc>
            </a:pPr>
            <a:r>
              <a:rPr lang="zh-CN" altLang="en-US" sz="2800" b="1" dirty="0">
                <a:solidFill>
                  <a:schemeClr val="tx1"/>
                </a:solidFill>
                <a:latin typeface="Arial" panose="020B0604020202020204" pitchFamily="34" charset="0"/>
                <a:ea typeface="华文楷体" panose="02010600040101010101" pitchFamily="2" charset="-122"/>
              </a:rPr>
              <a:t>并且根据无线传输损耗理论，</a:t>
            </a:r>
            <a:r>
              <a:rPr lang="zh-CN" altLang="en-US" sz="2800" b="1" dirty="0">
                <a:solidFill>
                  <a:srgbClr val="FF0000"/>
                </a:solidFill>
                <a:latin typeface="Arial" panose="020B0604020202020204" pitchFamily="34" charset="0"/>
                <a:ea typeface="华文楷体" panose="02010600040101010101" pitchFamily="2" charset="-122"/>
              </a:rPr>
              <a:t>波长越短其传输损耗越大</a:t>
            </a:r>
            <a:r>
              <a:rPr lang="zh-CN" altLang="en-US" sz="2800" b="1" dirty="0">
                <a:solidFill>
                  <a:schemeClr val="tx1"/>
                </a:solidFill>
                <a:latin typeface="Arial" panose="020B0604020202020204" pitchFamily="34" charset="0"/>
                <a:ea typeface="华文楷体" panose="02010600040101010101" pitchFamily="2" charset="-122"/>
              </a:rPr>
              <a:t>，也就意味着高频率需要更大的发射功率来保证一定的传输距离。</a:t>
            </a:r>
            <a:r>
              <a:rPr lang="zh-CN" altLang="en-US" sz="2800" b="1" dirty="0">
                <a:solidFill>
                  <a:schemeClr val="tx1"/>
                </a:solidFill>
                <a:latin typeface="Arial" panose="020B0604020202020204" pitchFamily="34" charset="0"/>
              </a:rPr>
              <a:t> </a:t>
            </a:r>
            <a:endParaRPr lang="zh-CN" altLang="en-US" sz="2800" b="1" dirty="0">
              <a:solidFill>
                <a:schemeClr val="tx1"/>
              </a:solidFill>
              <a:latin typeface="Arial" panose="020B0604020202020204" pitchFamily="34" charset="0"/>
            </a:endParaRPr>
          </a:p>
        </p:txBody>
      </p:sp>
      <p:sp>
        <p:nvSpPr>
          <p:cNvPr id="46090" name="Text Box 10"/>
          <p:cNvSpPr txBox="1">
            <a:spLocks noChangeArrowheads="1"/>
          </p:cNvSpPr>
          <p:nvPr/>
        </p:nvSpPr>
        <p:spPr bwMode="auto">
          <a:xfrm>
            <a:off x="2093595" y="1352550"/>
            <a:ext cx="3468370" cy="583565"/>
          </a:xfrm>
          <a:prstGeom prst="rect">
            <a:avLst/>
          </a:prstGeom>
          <a:solidFill>
            <a:srgbClr val="FFC000"/>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spcBef>
                <a:spcPct val="50000"/>
              </a:spcBef>
              <a:buClrTx/>
              <a:buSzTx/>
              <a:buFontTx/>
              <a:buNone/>
              <a:defRPr/>
            </a:pPr>
            <a:r>
              <a:rPr kumimoji="0" lang="zh-CN" altLang="en-US" sz="3200" b="1" kern="1200" cap="none" spc="0" normalizeH="0" baseline="0" noProof="0" dirty="0">
                <a:latin typeface="Arial" panose="020B0604020202020204" pitchFamily="34" charset="0"/>
                <a:ea typeface="华文楷体" panose="02010600040101010101" pitchFamily="2" charset="-122"/>
                <a:cs typeface="+mn-cs"/>
              </a:rPr>
              <a:t>通信频率的选择</a:t>
            </a:r>
            <a:endParaRPr kumimoji="0" lang="zh-CN" altLang="en-US" sz="3200" b="1" kern="1200" cap="none" spc="0" normalizeH="0" baseline="0" noProof="0" dirty="0">
              <a:latin typeface="Arial" panose="020B0604020202020204" pitchFamily="34" charset="0"/>
              <a:ea typeface="华文楷体" panose="02010600040101010101" pitchFamily="2" charset="-122"/>
              <a:cs typeface="+mn-cs"/>
            </a:endParaRPr>
          </a:p>
        </p:txBody>
      </p:sp>
      <p:sp>
        <p:nvSpPr>
          <p:cNvPr id="287750" name="Oval 6"/>
          <p:cNvSpPr>
            <a:spLocks noChangeArrowheads="1"/>
          </p:cNvSpPr>
          <p:nvPr/>
        </p:nvSpPr>
        <p:spPr bwMode="auto">
          <a:xfrm>
            <a:off x="1307465" y="1209993"/>
            <a:ext cx="865188" cy="8636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dirty="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3</a:t>
            </a:r>
            <a:endParaRPr kumimoji="1" lang="en-US" altLang="zh-CN" sz="4000" b="1" i="0" u="none" strike="noStrike" kern="1200" cap="none" spc="0" normalizeH="0" baseline="0" noProof="0" dirty="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椭圆形标注 6"/>
          <p:cNvSpPr/>
          <p:nvPr/>
        </p:nvSpPr>
        <p:spPr>
          <a:xfrm>
            <a:off x="5735960" y="188640"/>
            <a:ext cx="6456039" cy="1959991"/>
          </a:xfrm>
          <a:prstGeom prst="wedgeEllipseCallout">
            <a:avLst>
              <a:gd name="adj1" fmla="val -40094"/>
              <a:gd name="adj2" fmla="val 647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其实，如果没有障碍物，频率与传输距离无关。但是当传播方向有障碍时，波长越长，越容易通过障碍；波长超短，穿透性越好。</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iterate type="lt">
                                    <p:tmPct val="0"/>
                                  </p:iterate>
                                  <p:childTnLst>
                                    <p:set>
                                      <p:cBhvr>
                                        <p:cTn id="6" dur="1" fill="hold">
                                          <p:stCondLst>
                                            <p:cond delay="0"/>
                                          </p:stCondLst>
                                        </p:cTn>
                                        <p:tgtEl>
                                          <p:spTgt spid="14">
                                            <p:txEl>
                                              <p:pRg st="0" end="0"/>
                                            </p:txEl>
                                          </p:spTgt>
                                        </p:tgtEl>
                                        <p:attrNameLst>
                                          <p:attrName>style.visibility</p:attrName>
                                        </p:attrNameLst>
                                      </p:cBhvr>
                                      <p:to>
                                        <p:strVal val="visible"/>
                                      </p:to>
                                    </p:set>
                                    <p:animEffect transition="in" filter="slide(fromBottom)">
                                      <p:cBhvr>
                                        <p:cTn id="7" dur="500"/>
                                        <p:tgtEl>
                                          <p:spTgt spid="14">
                                            <p:txEl>
                                              <p:pRg st="0" end="0"/>
                                            </p:txEl>
                                          </p:spTgt>
                                        </p:tgtEl>
                                      </p:cBhvr>
                                    </p:animEffect>
                                  </p:childTnLst>
                                </p:cTn>
                              </p:par>
                            </p:childTnLst>
                          </p:cTn>
                        </p:par>
                        <p:par>
                          <p:cTn id="8" fill="hold">
                            <p:stCondLst>
                              <p:cond delay="500"/>
                            </p:stCondLst>
                            <p:childTnLst>
                              <p:par>
                                <p:cTn id="9" presetID="34" presetClass="emph" presetSubtype="0" fill="hold" nodeType="after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14">
                                            <p:txEl>
                                              <p:pRg st="0" end="0"/>
                                            </p:txEl>
                                          </p:spTgt>
                                        </p:tgtEl>
                                        <p:attrNameLst>
                                          <p:attrName>ppt_x</p:attrName>
                                          <p:attrName>ppt_y</p:attrName>
                                        </p:attrNameLst>
                                      </p:cBhvr>
                                    </p:animMotion>
                                    <p:animRot by="1500000">
                                      <p:cBhvr>
                                        <p:cTn id="11" dur="125" fill="hold">
                                          <p:stCondLst>
                                            <p:cond delay="0"/>
                                          </p:stCondLst>
                                        </p:cTn>
                                        <p:tgtEl>
                                          <p:spTgt spid="14">
                                            <p:txEl>
                                              <p:pRg st="0" end="0"/>
                                            </p:txEl>
                                          </p:spTgt>
                                        </p:tgtEl>
                                        <p:attrNameLst>
                                          <p:attrName>r</p:attrName>
                                        </p:attrNameLst>
                                      </p:cBhvr>
                                    </p:animRot>
                                    <p:animRot by="-1500000">
                                      <p:cBhvr>
                                        <p:cTn id="12" dur="125" fill="hold">
                                          <p:stCondLst>
                                            <p:cond delay="125"/>
                                          </p:stCondLst>
                                        </p:cTn>
                                        <p:tgtEl>
                                          <p:spTgt spid="14">
                                            <p:txEl>
                                              <p:pRg st="0" end="0"/>
                                            </p:txEl>
                                          </p:spTgt>
                                        </p:tgtEl>
                                        <p:attrNameLst>
                                          <p:attrName>r</p:attrName>
                                        </p:attrNameLst>
                                      </p:cBhvr>
                                    </p:animRot>
                                    <p:animRot by="-1500000">
                                      <p:cBhvr>
                                        <p:cTn id="13" dur="125" fill="hold">
                                          <p:stCondLst>
                                            <p:cond delay="250"/>
                                          </p:stCondLst>
                                        </p:cTn>
                                        <p:tgtEl>
                                          <p:spTgt spid="14">
                                            <p:txEl>
                                              <p:pRg st="0" end="0"/>
                                            </p:txEl>
                                          </p:spTgt>
                                        </p:tgtEl>
                                        <p:attrNameLst>
                                          <p:attrName>r</p:attrName>
                                        </p:attrNameLst>
                                      </p:cBhvr>
                                    </p:animRot>
                                    <p:animRot by="1500000">
                                      <p:cBhvr>
                                        <p:cTn id="14" dur="125" fill="hold">
                                          <p:stCondLst>
                                            <p:cond delay="375"/>
                                          </p:stCondLst>
                                        </p:cTn>
                                        <p:tgtEl>
                                          <p:spTgt spid="14">
                                            <p:txEl>
                                              <p:pRg st="0" end="0"/>
                                            </p:txEl>
                                          </p:spTgt>
                                        </p:tgtEl>
                                        <p:attrNameLst>
                                          <p:attrName>r</p:attrName>
                                        </p:attrNameLst>
                                      </p:cBhvr>
                                    </p:animRot>
                                  </p:childTnLst>
                                </p:cTn>
                              </p:par>
                            </p:childTnLst>
                          </p:cTn>
                        </p:par>
                        <p:par>
                          <p:cTn id="15" fill="hold">
                            <p:stCondLst>
                              <p:cond delay="1250"/>
                            </p:stCondLst>
                            <p:childTnLst>
                              <p:par>
                                <p:cTn id="16" presetID="4" presetClass="entr" presetSubtype="16"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ox(in)">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sym typeface="+mn-ea"/>
              </a:rPr>
              <a:t>（</a:t>
            </a:r>
            <a:r>
              <a:rPr lang="en-US" altLang="zh-CN">
                <a:sym typeface="+mn-ea"/>
              </a:rPr>
              <a:t>2</a:t>
            </a:r>
            <a:r>
              <a:rPr lang="zh-CN" altLang="en-US">
                <a:sym typeface="+mn-ea"/>
              </a:rPr>
              <a:t>）物理层设计</a:t>
            </a:r>
            <a:endParaRPr lang="zh-CN" altLang="en-US"/>
          </a:p>
        </p:txBody>
      </p:sp>
      <p:sp>
        <p:nvSpPr>
          <p:cNvPr id="15" name="矩形 14"/>
          <p:cNvSpPr/>
          <p:nvPr/>
        </p:nvSpPr>
        <p:spPr>
          <a:xfrm>
            <a:off x="591185" y="3715703"/>
            <a:ext cx="5067300" cy="583565"/>
          </a:xfrm>
          <a:prstGeom prst="rect">
            <a:avLst/>
          </a:prstGeom>
          <a:noFill/>
          <a:ln w="9525">
            <a:noFill/>
          </a:ln>
        </p:spPr>
        <p:txBody>
          <a:bodyPr wrap="none">
            <a:spAutoFit/>
          </a:bodyPr>
          <a:lstStyle/>
          <a:p>
            <a:r>
              <a:rPr lang="zh-CN" altLang="en-US" sz="3200" b="1" dirty="0">
                <a:solidFill>
                  <a:srgbClr val="033C8F"/>
                </a:solidFill>
                <a:latin typeface="华文楷体" panose="02010600040101010101" pitchFamily="2" charset="-122"/>
                <a:ea typeface="华文楷体" panose="02010600040101010101" pitchFamily="2" charset="-122"/>
              </a:rPr>
              <a:t>从节点物理层集成化的角度</a:t>
            </a:r>
            <a:endParaRPr lang="zh-CN" altLang="en-US" sz="3200" b="1" dirty="0">
              <a:solidFill>
                <a:srgbClr val="033C8F"/>
              </a:solidFill>
              <a:latin typeface="华文楷体" panose="02010600040101010101" pitchFamily="2" charset="-122"/>
              <a:ea typeface="华文楷体" panose="02010600040101010101" pitchFamily="2" charset="-122"/>
            </a:endParaRPr>
          </a:p>
        </p:txBody>
      </p:sp>
      <p:sp>
        <p:nvSpPr>
          <p:cNvPr id="18" name="矩形 17"/>
          <p:cNvSpPr/>
          <p:nvPr/>
        </p:nvSpPr>
        <p:spPr>
          <a:xfrm>
            <a:off x="5810250" y="2071370"/>
            <a:ext cx="5831205" cy="3709035"/>
          </a:xfrm>
          <a:prstGeom prst="rect">
            <a:avLst/>
          </a:prstGeom>
          <a:solidFill>
            <a:srgbClr val="FFFFCC"/>
          </a:solidFill>
          <a:ln w="9525" cap="flat" cmpd="sng">
            <a:solidFill>
              <a:srgbClr val="FFC000"/>
            </a:solidFill>
            <a:prstDash val="solid"/>
            <a:miter/>
            <a:headEnd type="none" w="med" len="med"/>
            <a:tailEnd type="none" w="med" len="med"/>
          </a:ln>
        </p:spPr>
        <p:txBody>
          <a:bodyPr wrap="square">
            <a:spAutoFit/>
          </a:bodyPr>
          <a:lstStyle/>
          <a:p>
            <a:pPr algn="just">
              <a:lnSpc>
                <a:spcPct val="120000"/>
              </a:lnSpc>
              <a:spcBef>
                <a:spcPct val="50000"/>
              </a:spcBef>
            </a:pPr>
            <a:r>
              <a:rPr lang="zh-CN" altLang="en-US" sz="2800" b="1" dirty="0">
                <a:solidFill>
                  <a:schemeClr val="tx1"/>
                </a:solidFill>
                <a:latin typeface="华文楷体" panose="02010600040101010101" pitchFamily="2" charset="-122"/>
                <a:ea typeface="华文楷体" panose="02010600040101010101" pitchFamily="2" charset="-122"/>
              </a:rPr>
              <a:t>虽然</a:t>
            </a:r>
            <a:r>
              <a:rPr lang="zh-CN" altLang="en-US" sz="2800" b="1" dirty="0" smtClean="0">
                <a:solidFill>
                  <a:schemeClr val="tx1"/>
                </a:solidFill>
                <a:latin typeface="华文楷体" panose="02010600040101010101" pitchFamily="2" charset="-122"/>
                <a:ea typeface="华文楷体" panose="02010600040101010101" pitchFamily="2" charset="-122"/>
              </a:rPr>
              <a:t>当前</a:t>
            </a:r>
            <a:r>
              <a:rPr lang="en-US" altLang="zh-CN" sz="2800" b="1" dirty="0" smtClean="0">
                <a:solidFill>
                  <a:schemeClr val="tx1"/>
                </a:solidFill>
                <a:latin typeface="华文楷体" panose="02010600040101010101" pitchFamily="2" charset="-122"/>
                <a:ea typeface="华文楷体" panose="02010600040101010101" pitchFamily="2" charset="-122"/>
              </a:rPr>
              <a:t>CMOS</a:t>
            </a:r>
            <a:r>
              <a:rPr lang="zh-CN" altLang="en-US" sz="2800" b="1" dirty="0">
                <a:solidFill>
                  <a:schemeClr val="tx1"/>
                </a:solidFill>
                <a:latin typeface="华文楷体" panose="02010600040101010101" pitchFamily="2" charset="-122"/>
                <a:ea typeface="华文楷体" panose="02010600040101010101" pitchFamily="2" charset="-122"/>
              </a:rPr>
              <a:t>工艺已经成为主流，但是对大电感的集成化还是一个非常大的挑战，随着深亚微米工艺的进展，</a:t>
            </a:r>
            <a:r>
              <a:rPr lang="zh-CN" altLang="en-US" sz="2800" b="1" dirty="0">
                <a:solidFill>
                  <a:srgbClr val="FF0000"/>
                </a:solidFill>
                <a:latin typeface="华文楷体" panose="02010600040101010101" pitchFamily="2" charset="-122"/>
                <a:ea typeface="华文楷体" panose="02010600040101010101" pitchFamily="2" charset="-122"/>
              </a:rPr>
              <a:t>更高的频率更易于电感的集成化设计</a:t>
            </a:r>
            <a:r>
              <a:rPr lang="zh-CN" altLang="en-US" sz="2800" b="1" dirty="0">
                <a:solidFill>
                  <a:schemeClr val="tx1"/>
                </a:solidFill>
                <a:latin typeface="华文楷体" panose="02010600040101010101" pitchFamily="2" charset="-122"/>
                <a:ea typeface="华文楷体" panose="02010600040101010101" pitchFamily="2" charset="-122"/>
              </a:rPr>
              <a:t>，这对于未来节点的完全</a:t>
            </a:r>
            <a:r>
              <a:rPr lang="en-US" altLang="zh-CN" sz="2800" b="1" dirty="0">
                <a:latin typeface="华文楷体" panose="02010600040101010101" pitchFamily="2" charset="-122"/>
                <a:ea typeface="华文楷体" panose="02010600040101010101" pitchFamily="2" charset="-122"/>
              </a:rPr>
              <a:t>SOC</a:t>
            </a:r>
            <a:r>
              <a:rPr lang="zh-CN" altLang="en-US" sz="2800" b="1" dirty="0">
                <a:solidFill>
                  <a:schemeClr val="tx1"/>
                </a:solidFill>
                <a:latin typeface="华文楷体" panose="02010600040101010101" pitchFamily="2" charset="-122"/>
                <a:ea typeface="华文楷体" panose="02010600040101010101" pitchFamily="2" charset="-122"/>
              </a:rPr>
              <a:t>设计是有利的，所以频段的选择是一个非常慎重的问题。 </a:t>
            </a:r>
            <a:endParaRPr lang="zh-CN" altLang="en-US" sz="2800" b="1" dirty="0">
              <a:solidFill>
                <a:schemeClr val="tx1"/>
              </a:solidFill>
              <a:latin typeface="华文楷体" panose="02010600040101010101" pitchFamily="2" charset="-122"/>
              <a:ea typeface="华文楷体" panose="02010600040101010101" pitchFamily="2" charset="-122"/>
            </a:endParaRPr>
          </a:p>
        </p:txBody>
      </p:sp>
      <p:sp>
        <p:nvSpPr>
          <p:cNvPr id="46090" name="Text Box 10"/>
          <p:cNvSpPr txBox="1">
            <a:spLocks noChangeArrowheads="1"/>
          </p:cNvSpPr>
          <p:nvPr/>
        </p:nvSpPr>
        <p:spPr bwMode="auto">
          <a:xfrm>
            <a:off x="2093595" y="1352550"/>
            <a:ext cx="3468370" cy="583565"/>
          </a:xfrm>
          <a:prstGeom prst="rect">
            <a:avLst/>
          </a:prstGeom>
          <a:solidFill>
            <a:srgbClr val="FFC000"/>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spcBef>
                <a:spcPct val="50000"/>
              </a:spcBef>
              <a:buClrTx/>
              <a:buSzTx/>
              <a:buFontTx/>
              <a:buNone/>
              <a:defRPr/>
            </a:pPr>
            <a:r>
              <a:rPr kumimoji="0" lang="zh-CN" altLang="en-US" sz="3200" b="1" kern="1200" cap="none" spc="0" normalizeH="0" baseline="0" noProof="0" dirty="0">
                <a:latin typeface="Arial" panose="020B0604020202020204" pitchFamily="34" charset="0"/>
                <a:ea typeface="华文楷体" panose="02010600040101010101" pitchFamily="2" charset="-122"/>
                <a:cs typeface="+mn-cs"/>
              </a:rPr>
              <a:t>通信频率的选择</a:t>
            </a:r>
            <a:endParaRPr kumimoji="0" lang="zh-CN" altLang="en-US" sz="3200" b="1" kern="1200" cap="none" spc="0" normalizeH="0" baseline="0" noProof="0" dirty="0">
              <a:latin typeface="Arial" panose="020B0604020202020204" pitchFamily="34" charset="0"/>
              <a:ea typeface="华文楷体" panose="02010600040101010101" pitchFamily="2" charset="-122"/>
              <a:cs typeface="+mn-cs"/>
            </a:endParaRPr>
          </a:p>
        </p:txBody>
      </p:sp>
      <p:sp>
        <p:nvSpPr>
          <p:cNvPr id="287750" name="Oval 6"/>
          <p:cNvSpPr>
            <a:spLocks noChangeArrowheads="1"/>
          </p:cNvSpPr>
          <p:nvPr/>
        </p:nvSpPr>
        <p:spPr bwMode="auto">
          <a:xfrm>
            <a:off x="1307465" y="1209993"/>
            <a:ext cx="865188" cy="8636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dirty="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3</a:t>
            </a:r>
            <a:endParaRPr kumimoji="1" lang="en-US" altLang="zh-CN" sz="4000" b="1" i="0" u="none" strike="noStrike" kern="1200" cap="none" spc="0" normalizeH="0" baseline="0" noProof="0" dirty="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iterate type="lt">
                                    <p:tmPct val="0"/>
                                  </p:iterate>
                                  <p:childTnLst>
                                    <p:set>
                                      <p:cBhvr>
                                        <p:cTn id="6" dur="1" fill="hold">
                                          <p:stCondLst>
                                            <p:cond delay="0"/>
                                          </p:stCondLst>
                                        </p:cTn>
                                        <p:tgtEl>
                                          <p:spTgt spid="15">
                                            <p:txEl>
                                              <p:pRg st="0" end="0"/>
                                            </p:txEl>
                                          </p:spTgt>
                                        </p:tgtEl>
                                        <p:attrNameLst>
                                          <p:attrName>style.visibility</p:attrName>
                                        </p:attrNameLst>
                                      </p:cBhvr>
                                      <p:to>
                                        <p:strVal val="visible"/>
                                      </p:to>
                                    </p:set>
                                    <p:animEffect transition="in" filter="slide(fromBottom)">
                                      <p:cBhvr>
                                        <p:cTn id="7" dur="500"/>
                                        <p:tgtEl>
                                          <p:spTgt spid="15">
                                            <p:txEl>
                                              <p:pRg st="0" end="0"/>
                                            </p:txEl>
                                          </p:spTgt>
                                        </p:tgtEl>
                                      </p:cBhvr>
                                    </p:animEffect>
                                  </p:childTnLst>
                                </p:cTn>
                              </p:par>
                            </p:childTnLst>
                          </p:cTn>
                        </p:par>
                        <p:par>
                          <p:cTn id="8" fill="hold">
                            <p:stCondLst>
                              <p:cond delay="500"/>
                            </p:stCondLst>
                            <p:childTnLst>
                              <p:par>
                                <p:cTn id="9" presetID="34" presetClass="emph" presetSubtype="0" fill="hold" nodeType="after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15">
                                            <p:txEl>
                                              <p:pRg st="0" end="0"/>
                                            </p:txEl>
                                          </p:spTgt>
                                        </p:tgtEl>
                                        <p:attrNameLst>
                                          <p:attrName>ppt_x</p:attrName>
                                          <p:attrName>ppt_y</p:attrName>
                                        </p:attrNameLst>
                                      </p:cBhvr>
                                    </p:animMotion>
                                    <p:animRot by="1500000">
                                      <p:cBhvr>
                                        <p:cTn id="11" dur="125" fill="hold">
                                          <p:stCondLst>
                                            <p:cond delay="0"/>
                                          </p:stCondLst>
                                        </p:cTn>
                                        <p:tgtEl>
                                          <p:spTgt spid="15">
                                            <p:txEl>
                                              <p:pRg st="0" end="0"/>
                                            </p:txEl>
                                          </p:spTgt>
                                        </p:tgtEl>
                                        <p:attrNameLst>
                                          <p:attrName>r</p:attrName>
                                        </p:attrNameLst>
                                      </p:cBhvr>
                                    </p:animRot>
                                    <p:animRot by="-1500000">
                                      <p:cBhvr>
                                        <p:cTn id="12" dur="125" fill="hold">
                                          <p:stCondLst>
                                            <p:cond delay="125"/>
                                          </p:stCondLst>
                                        </p:cTn>
                                        <p:tgtEl>
                                          <p:spTgt spid="15">
                                            <p:txEl>
                                              <p:pRg st="0" end="0"/>
                                            </p:txEl>
                                          </p:spTgt>
                                        </p:tgtEl>
                                        <p:attrNameLst>
                                          <p:attrName>r</p:attrName>
                                        </p:attrNameLst>
                                      </p:cBhvr>
                                    </p:animRot>
                                    <p:animRot by="-1500000">
                                      <p:cBhvr>
                                        <p:cTn id="13" dur="125" fill="hold">
                                          <p:stCondLst>
                                            <p:cond delay="250"/>
                                          </p:stCondLst>
                                        </p:cTn>
                                        <p:tgtEl>
                                          <p:spTgt spid="15">
                                            <p:txEl>
                                              <p:pRg st="0" end="0"/>
                                            </p:txEl>
                                          </p:spTgt>
                                        </p:tgtEl>
                                        <p:attrNameLst>
                                          <p:attrName>r</p:attrName>
                                        </p:attrNameLst>
                                      </p:cBhvr>
                                    </p:animRot>
                                    <p:animRot by="1500000">
                                      <p:cBhvr>
                                        <p:cTn id="14" dur="125" fill="hold">
                                          <p:stCondLst>
                                            <p:cond delay="375"/>
                                          </p:stCondLst>
                                        </p:cTn>
                                        <p:tgtEl>
                                          <p:spTgt spid="15">
                                            <p:txEl>
                                              <p:pRg st="0" end="0"/>
                                            </p:txEl>
                                          </p:spTgt>
                                        </p:tgtEl>
                                        <p:attrNameLst>
                                          <p:attrName>r</p:attrName>
                                        </p:attrNameLst>
                                      </p:cBhvr>
                                    </p:animRot>
                                  </p:childTnLst>
                                </p:cTn>
                              </p:par>
                            </p:childTnLst>
                          </p:cTn>
                        </p:par>
                        <p:par>
                          <p:cTn id="15" fill="hold">
                            <p:stCondLst>
                              <p:cond delay="1549"/>
                            </p:stCondLst>
                            <p:childTnLst>
                              <p:par>
                                <p:cTn id="16" presetID="4" presetClass="entr" presetSubtype="16"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ox(in)">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995068" y="2080895"/>
            <a:ext cx="6561390"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一、物理层相关技术</a:t>
            </a:r>
            <a:endParaRPr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005234" y="3178810"/>
            <a:ext cx="6728488"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二、信道接入技术</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4005234" y="4276725"/>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三、IEEE 802.15.4标准</a:t>
            </a:r>
            <a:endParaRPr lang="zh-CN" altLang="en-US" sz="3600" b="1" dirty="0" smtClean="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2" name="TextBox 11"/>
          <p:cNvSpPr txBox="1"/>
          <p:nvPr/>
        </p:nvSpPr>
        <p:spPr>
          <a:xfrm>
            <a:off x="3988724" y="5374640"/>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四、ZigBee标准</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3004176"/>
            <a:ext cx="710941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77" name="TextBox 10"/>
          <p:cNvSpPr txBox="1"/>
          <p:nvPr/>
        </p:nvSpPr>
        <p:spPr>
          <a:xfrm>
            <a:off x="3995068" y="2080895"/>
            <a:ext cx="6561390" cy="553720"/>
          </a:xfrm>
          <a:prstGeom prst="rect">
            <a:avLst/>
          </a:prstGeom>
          <a:noFill/>
        </p:spPr>
        <p:txBody>
          <a:bodyPr vert="horz" wrap="square" lIns="0" tIns="0" rIns="0" bIns="0" rtlCol="0" anchor="ctr">
            <a:spAutoFit/>
          </a:bodyPr>
          <a:lstStyle/>
          <a:p>
            <a:r>
              <a:rPr lang="zh-CN" altLang="en-US" sz="3600" b="1" dirty="0" smtClean="0">
                <a:solidFill>
                  <a:schemeClr val="tx1"/>
                </a:solidFill>
                <a:latin typeface="Impact" panose="020B0806030902050204" pitchFamily="34" charset="0"/>
                <a:ea typeface="微软雅黑" panose="020B0503020204020204" pitchFamily="34" charset="-122"/>
              </a:rPr>
              <a:t>一、物理层相关技术</a:t>
            </a:r>
            <a:endParaRPr lang="zh-CN" altLang="en-US" sz="3600" b="1" dirty="0" smtClean="0">
              <a:solidFill>
                <a:schemeClr val="tx1"/>
              </a:solidFill>
              <a:latin typeface="Impact" panose="020B0806030902050204" pitchFamily="34" charset="0"/>
              <a:ea typeface="微软雅黑" panose="020B0503020204020204" pitchFamily="34" charset="-122"/>
            </a:endParaRPr>
          </a:p>
        </p:txBody>
      </p:sp>
      <p:sp>
        <p:nvSpPr>
          <p:cNvPr id="2" name="TextBox 10"/>
          <p:cNvSpPr txBox="1"/>
          <p:nvPr/>
        </p:nvSpPr>
        <p:spPr>
          <a:xfrm>
            <a:off x="4005234" y="3178810"/>
            <a:ext cx="6728488" cy="553720"/>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二、信道接入技术</a:t>
            </a:r>
            <a:endParaRPr lang="zh-CN" altLang="en-US" sz="3600" b="1" dirty="0" smtClean="0">
              <a:solidFill>
                <a:schemeClr val="bg1"/>
              </a:solidFill>
              <a:latin typeface="Impact" panose="020B0806030902050204" pitchFamily="34" charset="0"/>
              <a:ea typeface="微软雅黑" panose="020B0503020204020204" pitchFamily="34" charset="-122"/>
            </a:endParaRPr>
          </a:p>
        </p:txBody>
      </p:sp>
      <p:sp>
        <p:nvSpPr>
          <p:cNvPr id="13" name="TextBox 11"/>
          <p:cNvSpPr txBox="1"/>
          <p:nvPr/>
        </p:nvSpPr>
        <p:spPr>
          <a:xfrm>
            <a:off x="4005234" y="4276725"/>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三、IEEE 802.15.4标准</a:t>
            </a:r>
            <a:endParaRPr lang="zh-CN" altLang="en-US" sz="3600" b="1" dirty="0" smtClean="0">
              <a:latin typeface="Impact" panose="020B0806030902050204" pitchFamily="34" charset="0"/>
              <a:ea typeface="微软雅黑" panose="020B0503020204020204" pitchFamily="34" charset="-122"/>
            </a:endParaRPr>
          </a:p>
        </p:txBody>
      </p:sp>
      <p:sp>
        <p:nvSpPr>
          <p:cNvPr id="3" name="TextBox 11"/>
          <p:cNvSpPr txBox="1"/>
          <p:nvPr/>
        </p:nvSpPr>
        <p:spPr>
          <a:xfrm>
            <a:off x="3988724" y="5374640"/>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四、ZigBee标准</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995068" y="2080895"/>
            <a:ext cx="6561390"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一、物理层相关技术</a:t>
            </a:r>
            <a:endParaRPr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005234" y="3178810"/>
            <a:ext cx="6728488"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二、信道接入技术</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4005234" y="4276725"/>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三、IEEE 802.15.4标准</a:t>
            </a:r>
            <a:endParaRPr lang="zh-CN" altLang="en-US" sz="3600" b="1" dirty="0" smtClean="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2" name="TextBox 11"/>
          <p:cNvSpPr txBox="1"/>
          <p:nvPr/>
        </p:nvSpPr>
        <p:spPr>
          <a:xfrm>
            <a:off x="3988724" y="5374640"/>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四、ZigBee标准</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MAC协议概述</a:t>
            </a:r>
            <a:endParaRPr lang="zh-CN" altLang="en-US"/>
          </a:p>
        </p:txBody>
      </p:sp>
      <p:sp>
        <p:nvSpPr>
          <p:cNvPr id="7" name="TextBox 6"/>
          <p:cNvSpPr txBox="1"/>
          <p:nvPr/>
        </p:nvSpPr>
        <p:spPr>
          <a:xfrm>
            <a:off x="952500" y="908720"/>
            <a:ext cx="10688955" cy="332398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50000"/>
              </a:lnSpc>
              <a:spcBef>
                <a:spcPct val="0"/>
              </a:spcBef>
              <a:buNone/>
            </a:pPr>
            <a:r>
              <a:rPr lang="zh-CN" altLang="en-US" sz="2800" dirty="0" smtClean="0">
                <a:solidFill>
                  <a:schemeClr val="tx2"/>
                </a:solidFill>
                <a:latin typeface="微软雅黑" panose="020B0503020204020204" pitchFamily="34" charset="-122"/>
                <a:ea typeface="微软雅黑" panose="020B0503020204020204" pitchFamily="34" charset="-122"/>
              </a:rPr>
              <a:t>在</a:t>
            </a:r>
            <a:r>
              <a:rPr lang="zh-CN" altLang="en-US" sz="2800" dirty="0">
                <a:solidFill>
                  <a:schemeClr val="tx2"/>
                </a:solidFill>
                <a:latin typeface="微软雅黑" panose="020B0503020204020204" pitchFamily="34" charset="-122"/>
                <a:ea typeface="微软雅黑" panose="020B0503020204020204" pitchFamily="34" charset="-122"/>
              </a:rPr>
              <a:t>无线传感器网络中，可能有多个节点设备同时接入信道，导致</a:t>
            </a:r>
            <a:r>
              <a:rPr lang="zh-CN" altLang="en-US" sz="2800" b="1" dirty="0">
                <a:solidFill>
                  <a:srgbClr val="FF0000"/>
                </a:solidFill>
                <a:latin typeface="微软雅黑" panose="020B0503020204020204" pitchFamily="34" charset="-122"/>
                <a:ea typeface="微软雅黑" panose="020B0503020204020204" pitchFamily="34" charset="-122"/>
              </a:rPr>
              <a:t>分组之间相互冲突</a:t>
            </a:r>
            <a:r>
              <a:rPr lang="zh-CN" altLang="en-US" sz="2800" dirty="0">
                <a:solidFill>
                  <a:schemeClr val="tx2"/>
                </a:solidFill>
                <a:latin typeface="微软雅黑" panose="020B0503020204020204" pitchFamily="34" charset="-122"/>
                <a:ea typeface="微软雅黑" panose="020B0503020204020204" pitchFamily="34" charset="-122"/>
              </a:rPr>
              <a:t>，使接收方难以分辨出接收到的数据，从而浪费了信道资源，导致网络吞吐量下降。为了解决这些问题，就需要</a:t>
            </a:r>
            <a:r>
              <a:rPr lang="zh-CN" altLang="en-US" sz="2800" b="1" dirty="0">
                <a:solidFill>
                  <a:srgbClr val="FF0000"/>
                </a:solidFill>
                <a:latin typeface="微软雅黑" panose="020B0503020204020204" pitchFamily="34" charset="-122"/>
                <a:ea typeface="微软雅黑" panose="020B0503020204020204" pitchFamily="34" charset="-122"/>
              </a:rPr>
              <a:t>设计介质访问控制</a:t>
            </a:r>
            <a:r>
              <a:rPr lang="en-US" altLang="zh-CN" sz="2800" b="1" dirty="0">
                <a:solidFill>
                  <a:srgbClr val="FF0000"/>
                </a:solidFill>
                <a:latin typeface="微软雅黑" panose="020B0503020204020204" pitchFamily="34" charset="-122"/>
                <a:ea typeface="微软雅黑" panose="020B0503020204020204" pitchFamily="34" charset="-122"/>
              </a:rPr>
              <a:t>(Medium Access Control</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MAC)</a:t>
            </a:r>
            <a:r>
              <a:rPr lang="zh-CN" altLang="en-US" sz="2800" b="1" dirty="0">
                <a:solidFill>
                  <a:srgbClr val="FF0000"/>
                </a:solidFill>
                <a:latin typeface="微软雅黑" panose="020B0503020204020204" pitchFamily="34" charset="-122"/>
                <a:ea typeface="微软雅黑" panose="020B0503020204020204" pitchFamily="34" charset="-122"/>
              </a:rPr>
              <a:t>协议</a:t>
            </a:r>
            <a:r>
              <a:rPr lang="zh-CN" altLang="en-US" sz="2800" dirty="0">
                <a:solidFill>
                  <a:schemeClr val="tx2"/>
                </a:solidFill>
                <a:latin typeface="微软雅黑" panose="020B0503020204020204" pitchFamily="34" charset="-122"/>
                <a:ea typeface="微软雅黑" panose="020B0503020204020204" pitchFamily="34" charset="-122"/>
              </a:rPr>
              <a:t>。</a:t>
            </a:r>
            <a:r>
              <a:rPr lang="zh-CN" altLang="en-US" sz="2800" dirty="0">
                <a:solidFill>
                  <a:srgbClr val="0000FF"/>
                </a:solidFill>
                <a:latin typeface="微软雅黑" panose="020B0503020204020204" pitchFamily="34" charset="-122"/>
                <a:ea typeface="微软雅黑" panose="020B0503020204020204" pitchFamily="34" charset="-122"/>
              </a:rPr>
              <a:t>所谓</a:t>
            </a:r>
            <a:r>
              <a:rPr lang="en-US" altLang="zh-CN" sz="2800" dirty="0">
                <a:solidFill>
                  <a:srgbClr val="0000FF"/>
                </a:solidFill>
                <a:latin typeface="微软雅黑" panose="020B0503020204020204" pitchFamily="34" charset="-122"/>
                <a:ea typeface="微软雅黑" panose="020B0503020204020204" pitchFamily="34" charset="-122"/>
              </a:rPr>
              <a:t>MAC</a:t>
            </a:r>
            <a:r>
              <a:rPr lang="zh-CN" altLang="en-US" sz="2800" dirty="0">
                <a:solidFill>
                  <a:srgbClr val="0000FF"/>
                </a:solidFill>
                <a:latin typeface="微软雅黑" panose="020B0503020204020204" pitchFamily="34" charset="-122"/>
                <a:ea typeface="微软雅黑" panose="020B0503020204020204" pitchFamily="34" charset="-122"/>
              </a:rPr>
              <a:t>协议就是通过一组规则和过程来有效、有序和公平地使用共享介质。</a:t>
            </a:r>
            <a:endParaRPr lang="zh-CN" altLang="en-US" sz="2800" dirty="0">
              <a:solidFill>
                <a:srgbClr val="0000FF"/>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cstate="print"/>
          <a:stretch>
            <a:fillRect/>
          </a:stretch>
        </p:blipFill>
        <p:spPr>
          <a:xfrm>
            <a:off x="6686550" y="4217625"/>
            <a:ext cx="3840480" cy="2451735"/>
          </a:xfrm>
          <a:prstGeom prst="rect">
            <a:avLst/>
          </a:prstGeom>
          <a:noFill/>
          <a:ln w="9525">
            <a:noFill/>
          </a:ln>
        </p:spPr>
      </p:pic>
      <p:pic>
        <p:nvPicPr>
          <p:cNvPr id="3" name="图片 2"/>
          <p:cNvPicPr>
            <a:picLocks noChangeAspect="1"/>
          </p:cNvPicPr>
          <p:nvPr/>
        </p:nvPicPr>
        <p:blipFill>
          <a:blip r:embed="rId2" cstate="print"/>
          <a:stretch>
            <a:fillRect/>
          </a:stretch>
        </p:blipFill>
        <p:spPr>
          <a:xfrm>
            <a:off x="2495550" y="4259535"/>
            <a:ext cx="3028950" cy="24098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27648" y="2790081"/>
            <a:ext cx="5328368" cy="40679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标题 6"/>
          <p:cNvSpPr>
            <a:spLocks noGrp="1"/>
          </p:cNvSpPr>
          <p:nvPr>
            <p:ph type="title"/>
          </p:nvPr>
        </p:nvSpPr>
        <p:spPr/>
        <p:txBody>
          <a:bodyPr/>
          <a:lstStyle/>
          <a:p>
            <a:r>
              <a:rPr lang="en-US" altLang="zh-CN"/>
              <a:t>1</a:t>
            </a:r>
            <a:r>
              <a:rPr lang="zh-CN" altLang="en-US"/>
              <a:t>、无线传感器网络信道接入技术概述</a:t>
            </a:r>
            <a:endParaRPr lang="zh-CN" altLang="en-US"/>
          </a:p>
        </p:txBody>
      </p:sp>
      <p:sp>
        <p:nvSpPr>
          <p:cNvPr id="6" name="对角圆角矩形 5"/>
          <p:cNvSpPr>
            <a:spLocks noChangeArrowheads="1"/>
          </p:cNvSpPr>
          <p:nvPr/>
        </p:nvSpPr>
        <p:spPr bwMode="auto">
          <a:xfrm>
            <a:off x="1016000" y="1124744"/>
            <a:ext cx="10624616" cy="2097023"/>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solidFill>
          <a:ln w="19050" algn="ctr">
            <a:noFill/>
            <a:miter lim="800000"/>
          </a:ln>
          <a:effectLst>
            <a:outerShdw blurRad="50800" dist="38100" dir="2700000" algn="tl" rotWithShape="0">
              <a:prstClr val="black">
                <a:alpha val="40000"/>
              </a:prstClr>
            </a:outerShdw>
          </a:effectLst>
        </p:spPr>
        <p:txBody>
          <a:bodyPr anchor="ctr"/>
          <a:lstStyle/>
          <a:p>
            <a:pPr marL="457200" marR="0" lvl="0" indent="-457200" algn="just" defTabSz="914400" rtl="0" eaLnBrk="1" fontAlgn="base" latinLnBrk="0" hangingPunct="1">
              <a:lnSpc>
                <a:spcPct val="120000"/>
              </a:lnSpc>
              <a:spcBef>
                <a:spcPct val="50000"/>
              </a:spcBef>
              <a:spcAft>
                <a:spcPct val="0"/>
              </a:spcAft>
              <a:buClr>
                <a:srgbClr val="FF3300"/>
              </a:buClr>
              <a:buSzPct val="90000"/>
              <a:buFont typeface="Wingdings" panose="05000000000000000000" pitchFamily="2" charset="2"/>
              <a:buChar char="p"/>
              <a:defRPr/>
            </a:pPr>
            <a:r>
              <a:rPr kumimoji="0" lang="zh-CN" altLang="en-US"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目前，对大多数传感器硬件平台而言，</a:t>
            </a:r>
            <a:r>
              <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无线通信模块是传感器节点能量的主要消耗者</a:t>
            </a:r>
            <a:r>
              <a:rPr kumimoji="0" lang="zh-CN" altLang="en-US"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，而</a:t>
            </a:r>
            <a:r>
              <a:rPr kumimoji="0" lang="en-US"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MAC</a:t>
            </a:r>
            <a:r>
              <a:rPr kumimoji="0" lang="zh-CN" altLang="en-US"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子层直接与物理层连接，所以</a:t>
            </a:r>
            <a:r>
              <a:rPr kumimoji="0" lang="en-US" altLang="zh-CN"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MAC</a:t>
            </a: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协议节能效率的好坏将严重影响网络的生命周期</a:t>
            </a:r>
            <a:r>
              <a:rPr kumimoji="0" lang="zh-CN" altLang="en-US"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a:t>
            </a:r>
            <a:endParaRPr kumimoji="0" lang="zh-CN" altLang="en-US" sz="32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a:t>1</a:t>
            </a:r>
            <a:r>
              <a:rPr lang="zh-CN" altLang="en-US"/>
              <a:t>、无线传感器网络信道接入技术概述</a:t>
            </a:r>
            <a:endParaRPr lang="zh-CN" altLang="en-US"/>
          </a:p>
        </p:txBody>
      </p:sp>
      <p:sp>
        <p:nvSpPr>
          <p:cNvPr id="6" name="对角圆角矩形 5"/>
          <p:cNvSpPr>
            <a:spLocks noChangeArrowheads="1"/>
          </p:cNvSpPr>
          <p:nvPr/>
        </p:nvSpPr>
        <p:spPr bwMode="auto">
          <a:xfrm>
            <a:off x="1016000" y="1218345"/>
            <a:ext cx="10624616" cy="698488"/>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solidFill>
          <a:ln w="19050" algn="ctr">
            <a:noFill/>
            <a:miter lim="800000"/>
          </a:ln>
          <a:effectLst>
            <a:outerShdw blurRad="50800" dist="38100" dir="2700000" algn="tl" rotWithShape="0">
              <a:prstClr val="black">
                <a:alpha val="40000"/>
              </a:prstClr>
            </a:outerShdw>
          </a:effectLst>
        </p:spPr>
        <p:txBody>
          <a:bodyPr anchor="ctr"/>
          <a:lstStyle/>
          <a:p>
            <a:pPr marL="457200" marR="0" lvl="0" indent="-457200" algn="just" defTabSz="914400" rtl="0" eaLnBrk="1" fontAlgn="base" latinLnBrk="0" hangingPunct="1">
              <a:lnSpc>
                <a:spcPct val="120000"/>
              </a:lnSpc>
              <a:spcBef>
                <a:spcPct val="50000"/>
              </a:spcBef>
              <a:spcAft>
                <a:spcPct val="0"/>
              </a:spcAft>
              <a:buClr>
                <a:srgbClr val="FF3300"/>
              </a:buClr>
              <a:buSzPct val="90000"/>
              <a:buFont typeface="Wingdings" panose="05000000000000000000" pitchFamily="2" charset="2"/>
              <a:buChar char="p"/>
              <a:defRPr/>
            </a:pPr>
            <a:r>
              <a:rPr kumimoji="0" lang="zh-CN" altLang="en-US" sz="28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在</a:t>
            </a:r>
            <a:r>
              <a:rPr kumimoji="0" lang="zh-CN" altLang="en-US"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设计无线</a:t>
            </a:r>
            <a:r>
              <a:rPr kumimoji="0" lang="zh-CN" altLang="en-US" sz="28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传感网络</a:t>
            </a:r>
            <a:r>
              <a:rPr kumimoji="0" lang="en-US" altLang="zh-CN" sz="28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MAC</a:t>
            </a:r>
            <a:r>
              <a:rPr kumimoji="0" lang="zh-CN" altLang="en-US"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协议时，</a:t>
            </a:r>
            <a:r>
              <a:rPr kumimoji="0" lang="zh-CN" altLang="en-US" sz="28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需着重</a:t>
            </a:r>
            <a:r>
              <a:rPr kumimoji="0" lang="zh-CN" altLang="en-US"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考虑以下几个方面：</a:t>
            </a:r>
            <a:endParaRPr kumimoji="0" lang="zh-CN" altLang="en-US"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10" name="圆角矩形 9"/>
          <p:cNvSpPr/>
          <p:nvPr/>
        </p:nvSpPr>
        <p:spPr>
          <a:xfrm>
            <a:off x="1775520" y="2276872"/>
            <a:ext cx="2890520" cy="5715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chemeClr val="lt1"/>
                </a:solidFill>
                <a:effectLst/>
                <a:uLnTx/>
                <a:uFillTx/>
                <a:latin typeface="Arial" panose="020B0604020202020204" pitchFamily="34" charset="0"/>
                <a:ea typeface="华文楷体" panose="02010600040101010101" pitchFamily="2" charset="-122"/>
                <a:cs typeface="+mn-cs"/>
              </a:rPr>
              <a:t>①能源的有效性</a:t>
            </a:r>
            <a:endParaRPr kumimoji="0" lang="zh-CN" altLang="en-US" sz="2400" b="1" i="0" u="none" strike="noStrike" kern="1200" cap="none" spc="0" normalizeH="0" baseline="0" noProof="0" dirty="0">
              <a:ln>
                <a:noFill/>
              </a:ln>
              <a:solidFill>
                <a:schemeClr val="lt1"/>
              </a:solidFill>
              <a:effectLst/>
              <a:uLnTx/>
              <a:uFillTx/>
              <a:latin typeface="Arial" panose="020B0604020202020204" pitchFamily="34" charset="0"/>
              <a:ea typeface="华文楷体" panose="02010600040101010101" pitchFamily="2" charset="-122"/>
              <a:cs typeface="+mn-cs"/>
            </a:endParaRPr>
          </a:p>
        </p:txBody>
      </p:sp>
      <p:sp>
        <p:nvSpPr>
          <p:cNvPr id="11" name="圆角矩形 10"/>
          <p:cNvSpPr/>
          <p:nvPr/>
        </p:nvSpPr>
        <p:spPr>
          <a:xfrm>
            <a:off x="1775520" y="3134122"/>
            <a:ext cx="2890520" cy="5715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lt1"/>
                </a:solidFill>
                <a:effectLst/>
                <a:uLnTx/>
                <a:uFillTx/>
                <a:latin typeface="Arial" panose="020B0604020202020204" pitchFamily="34" charset="0"/>
                <a:ea typeface="华文楷体" panose="02010600040101010101" pitchFamily="2" charset="-122"/>
                <a:cs typeface="+mn-cs"/>
              </a:rPr>
              <a:t>②</a:t>
            </a:r>
            <a:r>
              <a:rPr kumimoji="0" lang="zh-CN" altLang="en-US" sz="2400" b="1" i="0" u="none" strike="noStrike" kern="1200" cap="none" spc="0" normalizeH="0" baseline="0" noProof="0" dirty="0">
                <a:ln>
                  <a:noFill/>
                </a:ln>
                <a:solidFill>
                  <a:schemeClr val="lt1"/>
                </a:solidFill>
                <a:effectLst/>
                <a:uLnTx/>
                <a:uFillTx/>
                <a:latin typeface="Arial" panose="020B0604020202020204" pitchFamily="34" charset="0"/>
                <a:ea typeface="华文楷体" panose="02010600040101010101" pitchFamily="2" charset="-122"/>
                <a:cs typeface="+mn-cs"/>
              </a:rPr>
              <a:t>可扩展性</a:t>
            </a:r>
            <a:endParaRPr kumimoji="0" lang="zh-CN" altLang="en-US" sz="2400" b="1" i="0" u="none" strike="noStrike" kern="1200" cap="none" spc="0" normalizeH="0" baseline="0" noProof="0" dirty="0">
              <a:ln>
                <a:noFill/>
              </a:ln>
              <a:solidFill>
                <a:schemeClr val="lt1"/>
              </a:solidFill>
              <a:effectLst/>
              <a:uLnTx/>
              <a:uFillTx/>
              <a:latin typeface="Arial" panose="020B0604020202020204" pitchFamily="34" charset="0"/>
              <a:ea typeface="华文楷体" panose="02010600040101010101" pitchFamily="2" charset="-122"/>
              <a:cs typeface="+mn-cs"/>
            </a:endParaRPr>
          </a:p>
        </p:txBody>
      </p:sp>
      <p:sp>
        <p:nvSpPr>
          <p:cNvPr id="12" name="圆角矩形 11"/>
          <p:cNvSpPr/>
          <p:nvPr/>
        </p:nvSpPr>
        <p:spPr>
          <a:xfrm>
            <a:off x="1775520" y="5777627"/>
            <a:ext cx="2890520" cy="5715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chemeClr val="lt1"/>
                </a:solidFill>
                <a:effectLst/>
                <a:uLnTx/>
                <a:uFillTx/>
                <a:latin typeface="Arial" panose="020B0604020202020204" pitchFamily="34" charset="0"/>
                <a:ea typeface="华文楷体" panose="02010600040101010101" pitchFamily="2" charset="-122"/>
                <a:cs typeface="+mn-cs"/>
              </a:rPr>
              <a:t>⑤可靠性</a:t>
            </a:r>
            <a:endParaRPr kumimoji="0" lang="zh-CN" altLang="en-US" sz="2400" b="1" i="0" u="none" strike="noStrike" kern="1200" cap="none" spc="0" normalizeH="0" baseline="0" noProof="0" dirty="0">
              <a:ln>
                <a:noFill/>
              </a:ln>
              <a:solidFill>
                <a:schemeClr val="lt1"/>
              </a:solidFill>
              <a:effectLst/>
              <a:uLnTx/>
              <a:uFillTx/>
              <a:latin typeface="Arial" panose="020B0604020202020204" pitchFamily="34" charset="0"/>
              <a:ea typeface="华文楷体" panose="02010600040101010101" pitchFamily="2" charset="-122"/>
              <a:cs typeface="+mn-cs"/>
            </a:endParaRPr>
          </a:p>
        </p:txBody>
      </p:sp>
      <p:sp>
        <p:nvSpPr>
          <p:cNvPr id="13" name="圆角矩形 12"/>
          <p:cNvSpPr/>
          <p:nvPr/>
        </p:nvSpPr>
        <p:spPr>
          <a:xfrm>
            <a:off x="1775520" y="4920377"/>
            <a:ext cx="2890520" cy="5715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chemeClr val="lt1"/>
                </a:solidFill>
                <a:effectLst/>
                <a:uLnTx/>
                <a:uFillTx/>
                <a:latin typeface="Arial" panose="020B0604020202020204" pitchFamily="34" charset="0"/>
                <a:ea typeface="华文楷体" panose="02010600040101010101" pitchFamily="2" charset="-122"/>
                <a:cs typeface="+mn-cs"/>
              </a:rPr>
              <a:t>④分布式算法</a:t>
            </a:r>
            <a:endParaRPr kumimoji="0" lang="zh-CN" altLang="en-US" sz="2400" b="1" i="0" u="none" strike="noStrike" kern="1200" cap="none" spc="0" normalizeH="0" baseline="0" noProof="0" dirty="0">
              <a:ln>
                <a:noFill/>
              </a:ln>
              <a:solidFill>
                <a:schemeClr val="lt1"/>
              </a:solidFill>
              <a:effectLst/>
              <a:uLnTx/>
              <a:uFillTx/>
              <a:latin typeface="Arial" panose="020B0604020202020204" pitchFamily="34" charset="0"/>
              <a:ea typeface="华文楷体" panose="02010600040101010101" pitchFamily="2" charset="-122"/>
              <a:cs typeface="+mn-cs"/>
            </a:endParaRPr>
          </a:p>
        </p:txBody>
      </p:sp>
      <p:sp>
        <p:nvSpPr>
          <p:cNvPr id="14" name="圆角矩形 13"/>
          <p:cNvSpPr/>
          <p:nvPr/>
        </p:nvSpPr>
        <p:spPr>
          <a:xfrm>
            <a:off x="1775520" y="3991372"/>
            <a:ext cx="2890520" cy="5715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chemeClr val="lt1"/>
                </a:solidFill>
                <a:effectLst/>
                <a:uLnTx/>
                <a:uFillTx/>
                <a:latin typeface="Arial" panose="020B0604020202020204" pitchFamily="34" charset="0"/>
                <a:ea typeface="华文楷体" panose="02010600040101010101" pitchFamily="2" charset="-122"/>
                <a:cs typeface="+mn-cs"/>
              </a:rPr>
              <a:t>③性能的综合测评</a:t>
            </a:r>
            <a:endParaRPr kumimoji="0" lang="zh-CN" altLang="en-US" sz="2400" b="1" i="0" u="none" strike="noStrike" kern="1200" cap="none" spc="0" normalizeH="0" baseline="0" noProof="0" dirty="0">
              <a:ln>
                <a:noFill/>
              </a:ln>
              <a:solidFill>
                <a:schemeClr val="lt1"/>
              </a:solidFill>
              <a:effectLst/>
              <a:uLnTx/>
              <a:uFillTx/>
              <a:latin typeface="Arial" panose="020B0604020202020204" pitchFamily="34" charset="0"/>
              <a:ea typeface="华文楷体" panose="020106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1000" fill="hold"/>
                                        <p:tgtEl>
                                          <p:spTgt spid="10"/>
                                        </p:tgtEl>
                                        <p:attrNameLst>
                                          <p:attrName>ppt_x</p:attrName>
                                        </p:attrNameLst>
                                      </p:cBhvr>
                                      <p:tavLst>
                                        <p:tav tm="0">
                                          <p:val>
                                            <p:strVal val="1+#ppt_w/2"/>
                                          </p:val>
                                        </p:tav>
                                        <p:tav tm="100000">
                                          <p:val>
                                            <p:strVal val="#ppt_x"/>
                                          </p:val>
                                        </p:tav>
                                      </p:tavLst>
                                    </p:anim>
                                    <p:anim calcmode="lin" valueType="num">
                                      <p:cBhvr additive="base">
                                        <p:cTn id="13" dur="10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1000" fill="hold"/>
                                        <p:tgtEl>
                                          <p:spTgt spid="11"/>
                                        </p:tgtEl>
                                        <p:attrNameLst>
                                          <p:attrName>ppt_x</p:attrName>
                                        </p:attrNameLst>
                                      </p:cBhvr>
                                      <p:tavLst>
                                        <p:tav tm="0">
                                          <p:val>
                                            <p:strVal val="1+#ppt_w/2"/>
                                          </p:val>
                                        </p:tav>
                                        <p:tav tm="100000">
                                          <p:val>
                                            <p:strVal val="#ppt_x"/>
                                          </p:val>
                                        </p:tav>
                                      </p:tavLst>
                                    </p:anim>
                                    <p:anim calcmode="lin" valueType="num">
                                      <p:cBhvr additive="base">
                                        <p:cTn id="18" dur="10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1000" fill="hold"/>
                                        <p:tgtEl>
                                          <p:spTgt spid="14"/>
                                        </p:tgtEl>
                                        <p:attrNameLst>
                                          <p:attrName>ppt_x</p:attrName>
                                        </p:attrNameLst>
                                      </p:cBhvr>
                                      <p:tavLst>
                                        <p:tav tm="0">
                                          <p:val>
                                            <p:strVal val="1+#ppt_w/2"/>
                                          </p:val>
                                        </p:tav>
                                        <p:tav tm="100000">
                                          <p:val>
                                            <p:strVal val="#ppt_x"/>
                                          </p:val>
                                        </p:tav>
                                      </p:tavLst>
                                    </p:anim>
                                    <p:anim calcmode="lin" valueType="num">
                                      <p:cBhvr additive="base">
                                        <p:cTn id="23" dur="1000" fill="hold"/>
                                        <p:tgtEl>
                                          <p:spTgt spid="14"/>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2"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000" fill="hold"/>
                                        <p:tgtEl>
                                          <p:spTgt spid="13"/>
                                        </p:tgtEl>
                                        <p:attrNameLst>
                                          <p:attrName>ppt_x</p:attrName>
                                        </p:attrNameLst>
                                      </p:cBhvr>
                                      <p:tavLst>
                                        <p:tav tm="0">
                                          <p:val>
                                            <p:strVal val="1+#ppt_w/2"/>
                                          </p:val>
                                        </p:tav>
                                        <p:tav tm="100000">
                                          <p:val>
                                            <p:strVal val="#ppt_x"/>
                                          </p:val>
                                        </p:tav>
                                      </p:tavLst>
                                    </p:anim>
                                    <p:anim calcmode="lin" valueType="num">
                                      <p:cBhvr additive="base">
                                        <p:cTn id="28" dur="10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2"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1000" fill="hold"/>
                                        <p:tgtEl>
                                          <p:spTgt spid="12"/>
                                        </p:tgtEl>
                                        <p:attrNameLst>
                                          <p:attrName>ppt_x</p:attrName>
                                        </p:attrNameLst>
                                      </p:cBhvr>
                                      <p:tavLst>
                                        <p:tav tm="0">
                                          <p:val>
                                            <p:strVal val="1+#ppt_w/2"/>
                                          </p:val>
                                        </p:tav>
                                        <p:tav tm="100000">
                                          <p:val>
                                            <p:strVal val="#ppt_x"/>
                                          </p:val>
                                        </p:tav>
                                      </p:tavLst>
                                    </p:anim>
                                    <p:anim calcmode="lin" valueType="num">
                                      <p:cBhvr additive="base">
                                        <p:cTn id="33"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 grpId="0" bldLvl="0" animBg="1"/>
      <p:bldP spid="11" grpId="0" bldLvl="0" animBg="1"/>
      <p:bldP spid="12" grpId="0" bldLvl="0" animBg="1"/>
      <p:bldP spid="13" grpId="0" bldLvl="0" animBg="1"/>
      <p:bldP spid="1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sym typeface="+mn-ea"/>
              </a:rPr>
              <a:t>1</a:t>
            </a:r>
            <a:r>
              <a:rPr lang="zh-CN" altLang="en-US">
                <a:sym typeface="+mn-ea"/>
              </a:rPr>
              <a:t>、无线传感器网络信道接入技术概述</a:t>
            </a:r>
            <a:endParaRPr lang="zh-CN" altLang="en-US"/>
          </a:p>
        </p:txBody>
      </p:sp>
      <p:sp>
        <p:nvSpPr>
          <p:cNvPr id="15" name="圆角矩形 14"/>
          <p:cNvSpPr/>
          <p:nvPr/>
        </p:nvSpPr>
        <p:spPr>
          <a:xfrm>
            <a:off x="1559496" y="1339214"/>
            <a:ext cx="9189392" cy="40340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just" defTabSz="914400" rtl="0" eaLnBrk="1" fontAlgn="base" latinLnBrk="0" hangingPunct="1">
              <a:lnSpc>
                <a:spcPct val="130000"/>
              </a:lnSpc>
              <a:spcBef>
                <a:spcPct val="50000"/>
              </a:spcBef>
              <a:spcAft>
                <a:spcPct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mn-cs"/>
              </a:rPr>
              <a:t>无线传感器网络信道接入的研究，其关键就是设计出优秀的</a:t>
            </a:r>
            <a:r>
              <a:rPr kumimoji="0" lang="en-US" altLang="zh-CN" sz="36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mn-cs"/>
              </a:rPr>
              <a:t>MAC</a:t>
            </a:r>
            <a:r>
              <a:rPr kumimoji="0" lang="zh-CN" altLang="en-US" sz="36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mn-cs"/>
              </a:rPr>
              <a:t>协议。针对用户不同的应用需求将传感器网络的</a:t>
            </a:r>
            <a:r>
              <a:rPr kumimoji="0" lang="en-US" altLang="zh-CN" sz="36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mn-cs"/>
              </a:rPr>
              <a:t>MAC</a:t>
            </a:r>
            <a:r>
              <a:rPr kumimoji="0" lang="zh-CN" altLang="en-US" sz="36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mn-cs"/>
              </a:rPr>
              <a:t>协议分为</a:t>
            </a:r>
            <a:r>
              <a:rPr kumimoji="0" lang="en-US" altLang="zh-CN" sz="36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mn-cs"/>
              </a:rPr>
              <a:t>3</a:t>
            </a:r>
            <a:r>
              <a:rPr kumimoji="0" lang="zh-CN" altLang="en-US" sz="36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mn-cs"/>
              </a:rPr>
              <a:t>个大类。</a:t>
            </a:r>
            <a:endParaRPr kumimoji="0" lang="zh-CN" altLang="en-US" sz="36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a:sym typeface="+mn-ea"/>
              </a:rPr>
              <a:t>1</a:t>
            </a:r>
            <a:r>
              <a:rPr lang="zh-CN" altLang="en-US">
                <a:sym typeface="+mn-ea"/>
              </a:rPr>
              <a:t>、无线传感器网络信道接入技术概述</a:t>
            </a:r>
            <a:endParaRPr lang="zh-CN" altLang="en-US"/>
          </a:p>
        </p:txBody>
      </p:sp>
      <p:sp>
        <p:nvSpPr>
          <p:cNvPr id="6" name="对角圆角矩形 5"/>
          <p:cNvSpPr>
            <a:spLocks noChangeArrowheads="1"/>
          </p:cNvSpPr>
          <p:nvPr/>
        </p:nvSpPr>
        <p:spPr bwMode="auto">
          <a:xfrm>
            <a:off x="1803400" y="1712595"/>
            <a:ext cx="9261152" cy="4236685"/>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solidFill>
          <a:ln w="12700" algn="ctr">
            <a:solidFill>
              <a:srgbClr val="0671BA"/>
            </a:solidFill>
            <a:miter lim="800000"/>
          </a:ln>
          <a:effectLst>
            <a:outerShdw dist="23000" dir="5400000" rotWithShape="0">
              <a:srgbClr val="000000">
                <a:alpha val="34999"/>
              </a:srgbClr>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87750" name="Oval 6"/>
          <p:cNvSpPr>
            <a:spLocks noChangeArrowheads="1"/>
          </p:cNvSpPr>
          <p:nvPr/>
        </p:nvSpPr>
        <p:spPr bwMode="auto">
          <a:xfrm>
            <a:off x="1375093" y="1355408"/>
            <a:ext cx="863600" cy="865188"/>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1" lang="en-US" altLang="ko-KR" sz="32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1516" name="矩形 12"/>
          <p:cNvSpPr/>
          <p:nvPr/>
        </p:nvSpPr>
        <p:spPr>
          <a:xfrm>
            <a:off x="2160905" y="1854835"/>
            <a:ext cx="8482965" cy="3958007"/>
          </a:xfrm>
          <a:prstGeom prst="rect">
            <a:avLst/>
          </a:prstGeom>
          <a:noFill/>
          <a:ln w="9525">
            <a:noFill/>
          </a:ln>
        </p:spPr>
        <p:txBody>
          <a:bodyPr wrap="square">
            <a:spAutoFit/>
          </a:bodyPr>
          <a:lstStyle/>
          <a:p>
            <a:pPr>
              <a:lnSpc>
                <a:spcPct val="120000"/>
              </a:lnSpc>
              <a:spcBef>
                <a:spcPct val="50000"/>
              </a:spcBef>
            </a:pPr>
            <a:r>
              <a:rPr lang="zh-CN" altLang="en-US" sz="3600" b="1" dirty="0">
                <a:solidFill>
                  <a:schemeClr val="tx1"/>
                </a:solidFill>
                <a:latin typeface="华文楷体" panose="02010600040101010101" pitchFamily="2" charset="-122"/>
                <a:ea typeface="华文楷体" panose="02010600040101010101" pitchFamily="2" charset="-122"/>
              </a:rPr>
              <a:t>基于竞争的</a:t>
            </a:r>
            <a:r>
              <a:rPr lang="en-US" altLang="zh-CN" sz="3600" b="1" dirty="0">
                <a:solidFill>
                  <a:schemeClr val="tx1"/>
                </a:solidFill>
                <a:latin typeface="华文楷体" panose="02010600040101010101" pitchFamily="2" charset="-122"/>
                <a:ea typeface="华文楷体" panose="02010600040101010101" pitchFamily="2" charset="-122"/>
              </a:rPr>
              <a:t>MAC</a:t>
            </a:r>
            <a:r>
              <a:rPr lang="zh-CN" altLang="en-US" sz="3600" b="1" dirty="0">
                <a:solidFill>
                  <a:schemeClr val="tx1"/>
                </a:solidFill>
                <a:latin typeface="华文楷体" panose="02010600040101010101" pitchFamily="2" charset="-122"/>
                <a:ea typeface="华文楷体" panose="02010600040101010101" pitchFamily="2" charset="-122"/>
              </a:rPr>
              <a:t>协议</a:t>
            </a:r>
            <a:endParaRPr lang="zh-CN" altLang="en-US" sz="3600" b="1" dirty="0">
              <a:solidFill>
                <a:schemeClr val="tx1"/>
              </a:solidFill>
              <a:latin typeface="华文楷体" panose="02010600040101010101" pitchFamily="2" charset="-122"/>
              <a:ea typeface="华文楷体" panose="02010600040101010101" pitchFamily="2" charset="-122"/>
            </a:endParaRPr>
          </a:p>
          <a:p>
            <a:pPr algn="just">
              <a:lnSpc>
                <a:spcPct val="120000"/>
              </a:lnSpc>
              <a:spcBef>
                <a:spcPct val="50000"/>
              </a:spcBef>
            </a:pPr>
            <a:r>
              <a:rPr lang="zh-CN" altLang="en-US" sz="3200" b="1" dirty="0">
                <a:solidFill>
                  <a:schemeClr val="tx1"/>
                </a:solidFill>
                <a:latin typeface="华文楷体" panose="02010600040101010101" pitchFamily="2" charset="-122"/>
                <a:ea typeface="华文楷体" panose="02010600040101010101" pitchFamily="2" charset="-122"/>
              </a:rPr>
              <a:t>即节点在需要发送数据时采用某种机制</a:t>
            </a:r>
            <a:r>
              <a:rPr lang="zh-CN" altLang="en-US" sz="3200" b="1" dirty="0">
                <a:solidFill>
                  <a:srgbClr val="FF0000"/>
                </a:solidFill>
                <a:latin typeface="华文楷体" panose="02010600040101010101" pitchFamily="2" charset="-122"/>
                <a:ea typeface="华文楷体" panose="02010600040101010101" pitchFamily="2" charset="-122"/>
              </a:rPr>
              <a:t>随机的使用无线信道</a:t>
            </a:r>
            <a:r>
              <a:rPr lang="zh-CN" altLang="en-US" sz="3200" b="1" dirty="0">
                <a:solidFill>
                  <a:schemeClr val="tx1"/>
                </a:solidFill>
                <a:latin typeface="华文楷体" panose="02010600040101010101" pitchFamily="2" charset="-122"/>
                <a:ea typeface="华文楷体" panose="02010600040101010101" pitchFamily="2" charset="-122"/>
              </a:rPr>
              <a:t>，这就要求在设计的时候必须要考虑到如果发送的数据发生冲突，采用何种冲突避免策略来重发，直到所有重要的数据都能成功发送出去</a:t>
            </a:r>
            <a:r>
              <a:rPr lang="zh-CN" altLang="en-US" sz="3200" b="1" dirty="0" smtClean="0">
                <a:solidFill>
                  <a:schemeClr val="tx1"/>
                </a:solidFill>
                <a:latin typeface="华文楷体" panose="02010600040101010101" pitchFamily="2" charset="-122"/>
                <a:ea typeface="华文楷体" panose="02010600040101010101" pitchFamily="2" charset="-122"/>
              </a:rPr>
              <a:t>。</a:t>
            </a:r>
            <a:r>
              <a:rPr lang="zh-CN" altLang="en-US" sz="3200" b="1" dirty="0" smtClean="0">
                <a:solidFill>
                  <a:srgbClr val="FF0000"/>
                </a:solidFill>
                <a:latin typeface="华文楷体" panose="02010600040101010101" pitchFamily="2" charset="-122"/>
                <a:ea typeface="华文楷体" panose="02010600040101010101" pitchFamily="2" charset="-122"/>
              </a:rPr>
              <a:t>典型代表：</a:t>
            </a:r>
            <a:r>
              <a:rPr lang="en-US" altLang="zh-CN" sz="3200" b="1" dirty="0" smtClean="0">
                <a:solidFill>
                  <a:srgbClr val="FF0000"/>
                </a:solidFill>
                <a:latin typeface="华文楷体" panose="02010600040101010101" pitchFamily="2" charset="-122"/>
                <a:ea typeface="华文楷体" panose="02010600040101010101" pitchFamily="2" charset="-122"/>
              </a:rPr>
              <a:t>CSMA </a:t>
            </a:r>
            <a:r>
              <a:rPr lang="zh-CN" altLang="en-US" sz="3200" b="1" dirty="0" smtClean="0">
                <a:solidFill>
                  <a:srgbClr val="FF0000"/>
                </a:solidFill>
                <a:latin typeface="华文楷体" panose="02010600040101010101" pitchFamily="2" charset="-122"/>
                <a:ea typeface="华文楷体" panose="02010600040101010101" pitchFamily="2" charset="-122"/>
              </a:rPr>
              <a:t>、</a:t>
            </a:r>
            <a:r>
              <a:rPr lang="en-US" altLang="zh-CN" sz="3200" b="1" dirty="0" smtClean="0">
                <a:solidFill>
                  <a:srgbClr val="FF0000"/>
                </a:solidFill>
                <a:latin typeface="华文楷体" panose="02010600040101010101" pitchFamily="2" charset="-122"/>
                <a:ea typeface="华文楷体" panose="02010600040101010101" pitchFamily="2" charset="-122"/>
              </a:rPr>
              <a:t>CSMA/CA</a:t>
            </a:r>
            <a:endParaRPr lang="zh-CN" altLang="en-US" sz="32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516"/>
                                        </p:tgtEl>
                                        <p:attrNameLst>
                                          <p:attrName>style.visibility</p:attrName>
                                        </p:attrNameLst>
                                      </p:cBhvr>
                                      <p:to>
                                        <p:strVal val="visible"/>
                                      </p:to>
                                    </p:set>
                                    <p:animEffect transition="in" filter="fade">
                                      <p:cBhvr>
                                        <p:cTn id="7" dur="500"/>
                                        <p:tgtEl>
                                          <p:spTgt spid="215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5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a:sym typeface="+mn-ea"/>
              </a:rPr>
              <a:t>1</a:t>
            </a:r>
            <a:r>
              <a:rPr lang="zh-CN" altLang="en-US">
                <a:sym typeface="+mn-ea"/>
              </a:rPr>
              <a:t>、无线传感器网络信道接入技术概述</a:t>
            </a:r>
            <a:endParaRPr lang="zh-CN" altLang="en-US"/>
          </a:p>
        </p:txBody>
      </p:sp>
      <p:sp>
        <p:nvSpPr>
          <p:cNvPr id="6" name="对角圆角矩形 5"/>
          <p:cNvSpPr>
            <a:spLocks noChangeArrowheads="1"/>
          </p:cNvSpPr>
          <p:nvPr/>
        </p:nvSpPr>
        <p:spPr bwMode="auto">
          <a:xfrm>
            <a:off x="1803400" y="1712595"/>
            <a:ext cx="9261152" cy="4236685"/>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solidFill>
          <a:ln w="12700" algn="ctr">
            <a:solidFill>
              <a:srgbClr val="0671BA"/>
            </a:solidFill>
            <a:miter lim="800000"/>
          </a:ln>
          <a:effectLst>
            <a:outerShdw dist="23000" dir="5400000" rotWithShape="0">
              <a:srgbClr val="000000">
                <a:alpha val="34999"/>
              </a:srgbClr>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87750" name="Oval 6"/>
          <p:cNvSpPr>
            <a:spLocks noChangeArrowheads="1"/>
          </p:cNvSpPr>
          <p:nvPr/>
        </p:nvSpPr>
        <p:spPr bwMode="auto">
          <a:xfrm>
            <a:off x="1375093" y="1355408"/>
            <a:ext cx="863600" cy="865188"/>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2</a:t>
            </a:r>
            <a:endParaRPr kumimoji="1" lang="en-US" altLang="ko-KR" sz="32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1516" name="矩形 12"/>
          <p:cNvSpPr/>
          <p:nvPr/>
        </p:nvSpPr>
        <p:spPr>
          <a:xfrm>
            <a:off x="2160905" y="1854835"/>
            <a:ext cx="8482965" cy="3958007"/>
          </a:xfrm>
          <a:prstGeom prst="rect">
            <a:avLst/>
          </a:prstGeom>
          <a:noFill/>
          <a:ln w="9525">
            <a:noFill/>
          </a:ln>
        </p:spPr>
        <p:txBody>
          <a:bodyPr wrap="square">
            <a:spAutoFit/>
          </a:bodyPr>
          <a:lstStyle/>
          <a:p>
            <a:pPr>
              <a:lnSpc>
                <a:spcPct val="120000"/>
              </a:lnSpc>
              <a:spcBef>
                <a:spcPct val="50000"/>
              </a:spcBef>
            </a:pPr>
            <a:r>
              <a:rPr sz="3600" b="1" dirty="0">
                <a:solidFill>
                  <a:schemeClr val="tx1"/>
                </a:solidFill>
                <a:latin typeface="华文楷体" panose="02010600040101010101" pitchFamily="2" charset="-122"/>
                <a:ea typeface="华文楷体" panose="02010600040101010101" pitchFamily="2" charset="-122"/>
              </a:rPr>
              <a:t>基于固定分配的MAC协议</a:t>
            </a:r>
            <a:endParaRPr sz="3600" b="1" dirty="0">
              <a:solidFill>
                <a:schemeClr val="tx1"/>
              </a:solidFill>
              <a:latin typeface="华文楷体" panose="02010600040101010101" pitchFamily="2" charset="-122"/>
              <a:ea typeface="华文楷体" panose="02010600040101010101" pitchFamily="2" charset="-122"/>
            </a:endParaRPr>
          </a:p>
          <a:p>
            <a:pPr algn="just">
              <a:lnSpc>
                <a:spcPct val="120000"/>
              </a:lnSpc>
              <a:spcBef>
                <a:spcPct val="50000"/>
              </a:spcBef>
            </a:pPr>
            <a:r>
              <a:rPr lang="zh-CN" altLang="en-US" sz="3200" b="1" dirty="0">
                <a:solidFill>
                  <a:schemeClr val="tx1"/>
                </a:solidFill>
                <a:latin typeface="华文楷体" panose="02010600040101010101" pitchFamily="2" charset="-122"/>
                <a:ea typeface="华文楷体" panose="02010600040101010101" pitchFamily="2" charset="-122"/>
              </a:rPr>
              <a:t>即</a:t>
            </a:r>
            <a:r>
              <a:rPr lang="zh-CN" altLang="en-US" sz="3200" b="1" dirty="0">
                <a:solidFill>
                  <a:srgbClr val="FF0000"/>
                </a:solidFill>
                <a:latin typeface="华文楷体" panose="02010600040101010101" pitchFamily="2" charset="-122"/>
                <a:ea typeface="华文楷体" panose="02010600040101010101" pitchFamily="2" charset="-122"/>
              </a:rPr>
              <a:t>节点发送数据的时刻和持续时间是按照协议规定的标准来执行</a:t>
            </a:r>
            <a:r>
              <a:rPr lang="zh-CN" altLang="en-US" sz="3200" b="1" dirty="0">
                <a:solidFill>
                  <a:schemeClr val="tx1"/>
                </a:solidFill>
                <a:latin typeface="华文楷体" panose="02010600040101010101" pitchFamily="2" charset="-122"/>
                <a:ea typeface="华文楷体" panose="02010600040101010101" pitchFamily="2" charset="-122"/>
              </a:rPr>
              <a:t>，这样以来就避免了冲突，不需要担心数据在信道中发生碰撞所造成的丢包问题。目前比较成熟的机制是</a:t>
            </a:r>
            <a:r>
              <a:rPr lang="zh-CN" altLang="en-US" sz="3200" b="1" dirty="0">
                <a:solidFill>
                  <a:srgbClr val="FF0000"/>
                </a:solidFill>
                <a:latin typeface="华文楷体" panose="02010600040101010101" pitchFamily="2" charset="-122"/>
                <a:ea typeface="华文楷体" panose="02010600040101010101" pitchFamily="2" charset="-122"/>
              </a:rPr>
              <a:t>时分复用（TDMA）</a:t>
            </a:r>
            <a:r>
              <a:rPr lang="zh-CN" altLang="en-US" sz="3200" b="1" dirty="0">
                <a:solidFill>
                  <a:schemeClr val="tx1"/>
                </a:solidFill>
                <a:latin typeface="华文楷体" panose="02010600040101010101" pitchFamily="2" charset="-122"/>
                <a:ea typeface="华文楷体" panose="02010600040101010101" pitchFamily="2" charset="-122"/>
              </a:rPr>
              <a:t>。</a:t>
            </a:r>
            <a:endParaRPr lang="zh-CN" altLang="en-US" sz="3200" b="1" dirty="0">
              <a:solidFill>
                <a:schemeClr val="tx1"/>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1516"/>
                                        </p:tgtEl>
                                        <p:attrNameLst>
                                          <p:attrName>style.visibility</p:attrName>
                                        </p:attrNameLst>
                                      </p:cBhvr>
                                      <p:to>
                                        <p:strVal val="visible"/>
                                      </p:to>
                                    </p:set>
                                    <p:animEffect transition="in" filter="barn(inVertical)">
                                      <p:cBhvr>
                                        <p:cTn id="7" dur="500"/>
                                        <p:tgtEl>
                                          <p:spTgt spid="2151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5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a:sym typeface="+mn-ea"/>
              </a:rPr>
              <a:t>1</a:t>
            </a:r>
            <a:r>
              <a:rPr lang="zh-CN" altLang="en-US">
                <a:sym typeface="+mn-ea"/>
              </a:rPr>
              <a:t>、无线传感器网络信道接入技术概述</a:t>
            </a:r>
            <a:endParaRPr lang="zh-CN" altLang="en-US"/>
          </a:p>
        </p:txBody>
      </p:sp>
      <p:sp>
        <p:nvSpPr>
          <p:cNvPr id="6" name="对角圆角矩形 5"/>
          <p:cNvSpPr>
            <a:spLocks noChangeArrowheads="1"/>
          </p:cNvSpPr>
          <p:nvPr/>
        </p:nvSpPr>
        <p:spPr bwMode="auto">
          <a:xfrm>
            <a:off x="1803400" y="1712595"/>
            <a:ext cx="9261152" cy="4236685"/>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solidFill>
          <a:ln w="12700" algn="ctr">
            <a:solidFill>
              <a:srgbClr val="0671BA"/>
            </a:solidFill>
            <a:miter lim="800000"/>
          </a:ln>
          <a:effectLst>
            <a:outerShdw dist="23000" dir="5400000" rotWithShape="0">
              <a:srgbClr val="000000">
                <a:alpha val="34999"/>
              </a:srgbClr>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87750" name="Oval 6"/>
          <p:cNvSpPr>
            <a:spLocks noChangeArrowheads="1"/>
          </p:cNvSpPr>
          <p:nvPr/>
        </p:nvSpPr>
        <p:spPr bwMode="auto">
          <a:xfrm>
            <a:off x="1375093" y="1355408"/>
            <a:ext cx="863600" cy="865188"/>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3</a:t>
            </a:r>
            <a:endParaRPr kumimoji="1" lang="en-US" altLang="ko-KR" sz="32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1516" name="矩形 12"/>
          <p:cNvSpPr/>
          <p:nvPr/>
        </p:nvSpPr>
        <p:spPr>
          <a:xfrm>
            <a:off x="2160905" y="1854835"/>
            <a:ext cx="8482965" cy="2776145"/>
          </a:xfrm>
          <a:prstGeom prst="rect">
            <a:avLst/>
          </a:prstGeom>
          <a:noFill/>
          <a:ln w="9525">
            <a:noFill/>
          </a:ln>
        </p:spPr>
        <p:txBody>
          <a:bodyPr wrap="square">
            <a:spAutoFit/>
          </a:bodyPr>
          <a:lstStyle/>
          <a:p>
            <a:pPr>
              <a:lnSpc>
                <a:spcPct val="120000"/>
              </a:lnSpc>
              <a:spcBef>
                <a:spcPct val="50000"/>
              </a:spcBef>
            </a:pPr>
            <a:r>
              <a:rPr sz="3600" b="1" dirty="0">
                <a:solidFill>
                  <a:schemeClr val="tx1"/>
                </a:solidFill>
                <a:latin typeface="华文楷体" panose="02010600040101010101" pitchFamily="2" charset="-122"/>
                <a:ea typeface="华文楷体" panose="02010600040101010101" pitchFamily="2" charset="-122"/>
              </a:rPr>
              <a:t>基于按需分配的MAC协议</a:t>
            </a:r>
            <a:endParaRPr sz="3600" b="1" dirty="0">
              <a:solidFill>
                <a:schemeClr val="tx1"/>
              </a:solidFill>
              <a:latin typeface="华文楷体" panose="02010600040101010101" pitchFamily="2" charset="-122"/>
              <a:ea typeface="华文楷体" panose="02010600040101010101" pitchFamily="2" charset="-122"/>
            </a:endParaRPr>
          </a:p>
          <a:p>
            <a:pPr algn="just">
              <a:lnSpc>
                <a:spcPct val="120000"/>
              </a:lnSpc>
              <a:spcBef>
                <a:spcPct val="50000"/>
              </a:spcBef>
            </a:pPr>
            <a:r>
              <a:rPr lang="zh-CN" altLang="en-US" sz="3200" b="1" dirty="0">
                <a:solidFill>
                  <a:schemeClr val="tx1"/>
                </a:solidFill>
                <a:latin typeface="华文楷体" panose="02010600040101010101" pitchFamily="2" charset="-122"/>
                <a:ea typeface="华文楷体" panose="02010600040101010101" pitchFamily="2" charset="-122"/>
              </a:rPr>
              <a:t>即根据节点在网络中</a:t>
            </a:r>
            <a:r>
              <a:rPr lang="zh-CN" altLang="en-US" sz="3200" b="1" dirty="0">
                <a:solidFill>
                  <a:srgbClr val="FF0000"/>
                </a:solidFill>
                <a:latin typeface="华文楷体" panose="02010600040101010101" pitchFamily="2" charset="-122"/>
                <a:ea typeface="华文楷体" panose="02010600040101010101" pitchFamily="2" charset="-122"/>
              </a:rPr>
              <a:t>所承担数据量</a:t>
            </a:r>
            <a:r>
              <a:rPr lang="zh-CN" altLang="en-US" sz="3200" b="1" dirty="0">
                <a:solidFill>
                  <a:schemeClr val="tx1"/>
                </a:solidFill>
                <a:latin typeface="华文楷体" panose="02010600040101010101" pitchFamily="2" charset="-122"/>
                <a:ea typeface="华文楷体" panose="02010600040101010101" pitchFamily="2" charset="-122"/>
              </a:rPr>
              <a:t>的大小来决定其占用信道的时间，目前主要有</a:t>
            </a:r>
            <a:r>
              <a:rPr lang="zh-CN" altLang="en-US" sz="3200" b="1" dirty="0">
                <a:solidFill>
                  <a:srgbClr val="0000FF"/>
                </a:solidFill>
                <a:latin typeface="华文楷体" panose="02010600040101010101" pitchFamily="2" charset="-122"/>
                <a:ea typeface="华文楷体" panose="02010600040101010101" pitchFamily="2" charset="-122"/>
              </a:rPr>
              <a:t>点协调</a:t>
            </a:r>
            <a:r>
              <a:rPr lang="zh-CN" altLang="en-US" sz="3200" b="1" dirty="0">
                <a:solidFill>
                  <a:schemeClr val="tx1"/>
                </a:solidFill>
                <a:latin typeface="华文楷体" panose="02010600040101010101" pitchFamily="2" charset="-122"/>
                <a:ea typeface="华文楷体" panose="02010600040101010101" pitchFamily="2" charset="-122"/>
              </a:rPr>
              <a:t>和</a:t>
            </a:r>
            <a:r>
              <a:rPr lang="zh-CN" altLang="en-US" sz="3200" b="1" dirty="0">
                <a:solidFill>
                  <a:srgbClr val="0000FF"/>
                </a:solidFill>
                <a:latin typeface="华文楷体" panose="02010600040101010101" pitchFamily="2" charset="-122"/>
                <a:ea typeface="华文楷体" panose="02010600040101010101" pitchFamily="2" charset="-122"/>
              </a:rPr>
              <a:t>无线令牌环</a:t>
            </a:r>
            <a:r>
              <a:rPr lang="zh-CN" altLang="en-US" sz="3200" b="1" dirty="0">
                <a:solidFill>
                  <a:schemeClr val="tx1"/>
                </a:solidFill>
                <a:latin typeface="华文楷体" panose="02010600040101010101" pitchFamily="2" charset="-122"/>
                <a:ea typeface="华文楷体" panose="02010600040101010101" pitchFamily="2" charset="-122"/>
              </a:rPr>
              <a:t>控制协议两种方式。</a:t>
            </a:r>
            <a:endParaRPr lang="zh-CN" altLang="en-US" sz="3200" b="1" dirty="0">
              <a:solidFill>
                <a:schemeClr val="tx1"/>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1516"/>
                                        </p:tgtEl>
                                        <p:attrNameLst>
                                          <p:attrName>style.visibility</p:attrName>
                                        </p:attrNameLst>
                                      </p:cBhvr>
                                      <p:to>
                                        <p:strVal val="visible"/>
                                      </p:to>
                                    </p:set>
                                    <p:animEffect transition="in" filter="barn(inVertical)">
                                      <p:cBhvr>
                                        <p:cTn id="7" dur="500"/>
                                        <p:tgtEl>
                                          <p:spTgt spid="2151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5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b="1"/>
              <a:t>2</a:t>
            </a:r>
            <a:r>
              <a:rPr lang="zh-CN" altLang="en-US" b="1"/>
              <a:t>、基于竞争的信道接入技术</a:t>
            </a:r>
            <a:endParaRPr lang="zh-CN" altLang="en-US" b="1"/>
          </a:p>
        </p:txBody>
      </p:sp>
      <p:sp>
        <p:nvSpPr>
          <p:cNvPr id="6" name="对角圆角矩形 5"/>
          <p:cNvSpPr>
            <a:spLocks noChangeArrowheads="1"/>
          </p:cNvSpPr>
          <p:nvPr/>
        </p:nvSpPr>
        <p:spPr bwMode="auto">
          <a:xfrm>
            <a:off x="1887220" y="2185670"/>
            <a:ext cx="9740265" cy="3992880"/>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solidFill>
          <a:ln w="19050" algn="ctr">
            <a:noFill/>
            <a:miter lim="800000"/>
          </a:ln>
          <a:effectLst>
            <a:outerShdw dist="23000" dir="5400000" rotWithShape="0">
              <a:srgbClr val="000000">
                <a:alpha val="34999"/>
              </a:srgbClr>
            </a:outerShdw>
          </a:effectLst>
        </p:spPr>
        <p:txBody>
          <a:bodyPr anchor="ctr"/>
          <a:lstStyle/>
          <a:p>
            <a:pPr marL="0" marR="0" lvl="0" indent="0" algn="just" defTabSz="914400" rtl="0" eaLnBrk="1" fontAlgn="base" latinLnBrk="0" hangingPunct="1">
              <a:lnSpc>
                <a:spcPct val="14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IEEE 802.11 MAC协议有 </a:t>
            </a:r>
            <a:r>
              <a:rPr kumimoji="0" lang="zh-CN" altLang="en-US" sz="24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分布式协调</a:t>
            </a:r>
            <a:r>
              <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（DCF）和</a:t>
            </a:r>
            <a:r>
              <a:rPr kumimoji="0" lang="zh-CN" altLang="en-US" sz="24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点协调</a:t>
            </a:r>
            <a:r>
              <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（PCF）两种访问控制方式</a:t>
            </a:r>
            <a:r>
              <a:rPr kumimoji="0" lang="zh-CN" altLang="en-US"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。区别</a:t>
            </a:r>
            <a:r>
              <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42900" marR="0" lvl="0" indent="-342900" algn="just" defTabSz="914400" rtl="0" eaLnBrk="1" fontAlgn="base" latinLnBrk="0" hangingPunct="1">
              <a:lnSpc>
                <a:spcPct val="140000"/>
              </a:lnSpc>
              <a:spcBef>
                <a:spcPct val="0"/>
              </a:spcBef>
              <a:spcAft>
                <a:spcPct val="0"/>
              </a:spcAft>
              <a:buClr>
                <a:srgbClr val="FF3300"/>
              </a:buClr>
              <a:buSzTx/>
              <a:buFont typeface="Wingdings" panose="05000000000000000000" charset="0"/>
              <a:buChar char=""/>
              <a:defRPr/>
            </a:pPr>
            <a:r>
              <a:rPr kumimoji="0" lang="zh-CN" altLang="en-US" sz="24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PCF通过访问接入点</a:t>
            </a:r>
            <a:r>
              <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来协调节点的数据收发，通过设置好的一定间隔时间查询当前哪些节点有数据发送的请求，是一种</a:t>
            </a:r>
            <a:r>
              <a:rPr kumimoji="0" lang="zh-CN" altLang="en-US" sz="24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基于优先级的无竞争访问</a:t>
            </a:r>
            <a:r>
              <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，因此CSMA/CA协议未采用此种控制方式；</a:t>
            </a:r>
            <a:endPar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42900" marR="0" lvl="0" indent="-342900" algn="just" defTabSz="914400" rtl="0" eaLnBrk="1" fontAlgn="base" latinLnBrk="0" hangingPunct="1">
              <a:lnSpc>
                <a:spcPct val="140000"/>
              </a:lnSpc>
              <a:spcBef>
                <a:spcPct val="0"/>
              </a:spcBef>
              <a:spcAft>
                <a:spcPct val="0"/>
              </a:spcAft>
              <a:buClr>
                <a:srgbClr val="FF3300"/>
              </a:buClr>
              <a:buSzTx/>
              <a:buFont typeface="Wingdings" panose="05000000000000000000" charset="0"/>
              <a:buChar char=""/>
              <a:defRPr/>
            </a:pPr>
            <a:r>
              <a:rPr kumimoji="0" lang="zh-CN" altLang="en-US" sz="2400" b="1" i="0" u="none" strike="noStrike" kern="120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mn-cs"/>
              </a:rPr>
              <a:t>DCF是通过物理载波侦听和虚拟载波侦听来确定无线信道的状态</a:t>
            </a:r>
            <a:r>
              <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，其中物理载波侦听由物理层提供，而虚拟载波侦听由MAC层提供。</a:t>
            </a:r>
            <a:endPar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65549" name="Text Box 13"/>
          <p:cNvSpPr txBox="1">
            <a:spLocks noChangeArrowheads="1"/>
          </p:cNvSpPr>
          <p:nvPr/>
        </p:nvSpPr>
        <p:spPr bwMode="auto">
          <a:xfrm>
            <a:off x="1851660" y="1127760"/>
            <a:ext cx="4116070" cy="650875"/>
          </a:xfrm>
          <a:prstGeom prst="rect">
            <a:avLst/>
          </a:prstGeom>
          <a:solidFill>
            <a:schemeClr val="tx2"/>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lnSpc>
                <a:spcPct val="130000"/>
              </a:lnSpc>
              <a:spcBef>
                <a:spcPct val="50000"/>
              </a:spcBef>
              <a:buClrTx/>
              <a:buSzTx/>
              <a:buFontTx/>
              <a:buNone/>
              <a:defRPr/>
            </a:pPr>
            <a:r>
              <a:rPr kumimoji="0" lang="en-US" altLang="zh-CN" sz="2800" b="1" kern="1200" cap="none" spc="0" normalizeH="0" baseline="0" noProof="0">
                <a:solidFill>
                  <a:schemeClr val="bg1"/>
                </a:solidFill>
                <a:latin typeface="Arial" panose="020B0604020202020204" pitchFamily="34" charset="0"/>
                <a:ea typeface="宋体" panose="02010600030101010101" pitchFamily="2" charset="-122"/>
                <a:cs typeface="+mn-cs"/>
              </a:rPr>
              <a:t>IEEE 802.11 MAC</a:t>
            </a:r>
            <a:r>
              <a:rPr kumimoji="0" lang="zh-CN" altLang="en-US" sz="2800" b="1" kern="1200" cap="none" spc="0" normalizeH="0" baseline="0" noProof="0">
                <a:solidFill>
                  <a:schemeClr val="bg1"/>
                </a:solidFill>
                <a:latin typeface="Arial" panose="020B0604020202020204" pitchFamily="34" charset="0"/>
                <a:ea typeface="宋体" panose="02010600030101010101" pitchFamily="2" charset="-122"/>
                <a:cs typeface="+mn-cs"/>
              </a:rPr>
              <a:t>协议</a:t>
            </a:r>
            <a:r>
              <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287750" name="Oval 6"/>
          <p:cNvSpPr>
            <a:spLocks noChangeArrowheads="1"/>
          </p:cNvSpPr>
          <p:nvPr/>
        </p:nvSpPr>
        <p:spPr bwMode="auto">
          <a:xfrm>
            <a:off x="966470" y="991870"/>
            <a:ext cx="1029970" cy="9271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5549"/>
                                        </p:tgtEl>
                                        <p:attrNameLst>
                                          <p:attrName>style.visibility</p:attrName>
                                        </p:attrNameLst>
                                      </p:cBhvr>
                                      <p:to>
                                        <p:strVal val="visible"/>
                                      </p:to>
                                    </p:set>
                                    <p:animEffect transition="in" filter="fade">
                                      <p:cBhvr>
                                        <p:cTn id="14" dur="500"/>
                                        <p:tgtEl>
                                          <p:spTgt spid="6554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87750"/>
                                        </p:tgtEl>
                                        <p:attrNameLst>
                                          <p:attrName>style.visibility</p:attrName>
                                        </p:attrNameLst>
                                      </p:cBhvr>
                                      <p:to>
                                        <p:strVal val="visible"/>
                                      </p:to>
                                    </p:set>
                                    <p:animEffect transition="in" filter="fade">
                                      <p:cBhvr>
                                        <p:cTn id="17" dur="500"/>
                                        <p:tgtEl>
                                          <p:spTgt spid="287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P spid="65549" grpId="0" animBg="1"/>
      <p:bldP spid="28775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a:t>2</a:t>
            </a:r>
            <a:r>
              <a:rPr lang="zh-CN" altLang="en-US"/>
              <a:t>、基于竞争的信道接入技术</a:t>
            </a:r>
            <a:endParaRPr lang="zh-CN" altLang="en-US"/>
          </a:p>
        </p:txBody>
      </p:sp>
      <p:pic>
        <p:nvPicPr>
          <p:cNvPr id="66588" name="Picture 28" descr="0201"/>
          <p:cNvPicPr>
            <a:picLocks noChangeAspect="1"/>
          </p:cNvPicPr>
          <p:nvPr/>
        </p:nvPicPr>
        <p:blipFill>
          <a:blip r:embed="rId1" cstate="print"/>
          <a:stretch>
            <a:fillRect/>
          </a:stretch>
        </p:blipFill>
        <p:spPr>
          <a:xfrm>
            <a:off x="2066290" y="2442845"/>
            <a:ext cx="6704330" cy="3233420"/>
          </a:xfrm>
          <a:prstGeom prst="rect">
            <a:avLst/>
          </a:prstGeom>
          <a:noFill/>
          <a:ln w="9525">
            <a:noFill/>
          </a:ln>
        </p:spPr>
      </p:pic>
      <p:sp>
        <p:nvSpPr>
          <p:cNvPr id="66589" name="Text Box 29"/>
          <p:cNvSpPr txBox="1">
            <a:spLocks noChangeArrowheads="1"/>
          </p:cNvSpPr>
          <p:nvPr/>
        </p:nvSpPr>
        <p:spPr bwMode="auto">
          <a:xfrm>
            <a:off x="2714625" y="5805170"/>
            <a:ext cx="5417820" cy="460375"/>
          </a:xfrm>
          <a:prstGeom prst="rect">
            <a:avLst/>
          </a:prstGeom>
          <a:solidFill>
            <a:schemeClr val="bg1"/>
          </a:solidFill>
          <a:ln w="19050" algn="ctr">
            <a:noFill/>
            <a:miter lim="800000"/>
          </a:ln>
          <a:effectLst>
            <a:outerShdw dist="23000" dir="5400000" rotWithShape="0">
              <a:srgbClr val="000000">
                <a:alpha val="34999"/>
              </a:srgbClr>
            </a:outerShdw>
          </a:effectLst>
        </p:spPr>
        <p:txBody>
          <a:bodyPr wrap="square">
            <a:spAutoFit/>
          </a:bodyPr>
          <a:lstStyle/>
          <a:p>
            <a:pPr marR="0" defTabSz="914400">
              <a:spcBef>
                <a:spcPct val="50000"/>
              </a:spcBef>
              <a:buClrTx/>
              <a:buSzTx/>
              <a:buFontTx/>
              <a:buNone/>
              <a:defRPr/>
            </a:pPr>
            <a:r>
              <a:rPr kumimoji="0" lang="zh-CN" altLang="en-US" sz="2400" kern="1200" cap="none" spc="0" normalizeH="0" baseline="0" noProof="0" dirty="0">
                <a:solidFill>
                  <a:schemeClr val="tx1"/>
                </a:solidFill>
                <a:latin typeface="华文楷体" panose="02010600040101010101" pitchFamily="2" charset="-122"/>
                <a:ea typeface="华文楷体" panose="02010600040101010101" pitchFamily="2" charset="-122"/>
                <a:cs typeface="+mn-cs"/>
              </a:rPr>
              <a:t>图</a:t>
            </a:r>
            <a:r>
              <a:rPr kumimoji="0" lang="en-US" altLang="zh-CN" sz="2400" kern="1200" cap="none" spc="0" normalizeH="0" baseline="0" noProof="0" dirty="0">
                <a:solidFill>
                  <a:schemeClr val="tx1"/>
                </a:solidFill>
                <a:latin typeface="华文楷体" panose="02010600040101010101" pitchFamily="2" charset="-122"/>
                <a:ea typeface="华文楷体" panose="02010600040101010101" pitchFamily="2" charset="-122"/>
                <a:cs typeface="+mn-cs"/>
              </a:rPr>
              <a:t>2-1  CSMA/CA</a:t>
            </a:r>
            <a:r>
              <a:rPr kumimoji="0" lang="zh-CN" altLang="en-US" sz="2400" kern="1200" cap="none" spc="0" normalizeH="0" baseline="0" noProof="0" dirty="0">
                <a:solidFill>
                  <a:schemeClr val="tx1"/>
                </a:solidFill>
                <a:latin typeface="华文楷体" panose="02010600040101010101" pitchFamily="2" charset="-122"/>
                <a:ea typeface="华文楷体" panose="02010600040101010101" pitchFamily="2" charset="-122"/>
                <a:cs typeface="+mn-cs"/>
              </a:rPr>
              <a:t>中的虚拟载波侦听</a:t>
            </a:r>
            <a:endParaRPr kumimoji="0" lang="zh-CN" altLang="en-US" sz="2400" kern="1200" cap="none" spc="0" normalizeH="0" baseline="0" noProof="0" dirty="0">
              <a:solidFill>
                <a:schemeClr val="tx1"/>
              </a:solidFill>
              <a:latin typeface="华文楷体" panose="02010600040101010101" pitchFamily="2" charset="-122"/>
              <a:ea typeface="华文楷体" panose="02010600040101010101" pitchFamily="2" charset="-122"/>
              <a:cs typeface="+mn-cs"/>
            </a:endParaRPr>
          </a:p>
        </p:txBody>
      </p:sp>
      <p:sp>
        <p:nvSpPr>
          <p:cNvPr id="2" name="Text Box 13"/>
          <p:cNvSpPr txBox="1">
            <a:spLocks noChangeArrowheads="1"/>
          </p:cNvSpPr>
          <p:nvPr/>
        </p:nvSpPr>
        <p:spPr bwMode="auto">
          <a:xfrm>
            <a:off x="1851660" y="1127760"/>
            <a:ext cx="4116070" cy="650875"/>
          </a:xfrm>
          <a:prstGeom prst="rect">
            <a:avLst/>
          </a:prstGeom>
          <a:solidFill>
            <a:schemeClr val="tx2"/>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lnSpc>
                <a:spcPct val="130000"/>
              </a:lnSpc>
              <a:spcBef>
                <a:spcPct val="50000"/>
              </a:spcBef>
              <a:buClrTx/>
              <a:buSzTx/>
              <a:buFontTx/>
              <a:buNone/>
              <a:defRPr/>
            </a:pPr>
            <a:r>
              <a:rPr kumimoji="0" lang="en-US" altLang="zh-CN" sz="2800" b="1" kern="1200" cap="none" spc="0" normalizeH="0" baseline="0" noProof="0">
                <a:solidFill>
                  <a:schemeClr val="bg1"/>
                </a:solidFill>
                <a:latin typeface="Arial" panose="020B0604020202020204" pitchFamily="34" charset="0"/>
                <a:ea typeface="宋体" panose="02010600030101010101" pitchFamily="2" charset="-122"/>
                <a:cs typeface="+mn-cs"/>
              </a:rPr>
              <a:t>IEEE 802.11 MAC</a:t>
            </a:r>
            <a:r>
              <a:rPr kumimoji="0" lang="zh-CN" altLang="en-US" sz="2800" b="1" kern="1200" cap="none" spc="0" normalizeH="0" baseline="0" noProof="0">
                <a:solidFill>
                  <a:schemeClr val="bg1"/>
                </a:solidFill>
                <a:latin typeface="Arial" panose="020B0604020202020204" pitchFamily="34" charset="0"/>
                <a:ea typeface="宋体" panose="02010600030101010101" pitchFamily="2" charset="-122"/>
                <a:cs typeface="+mn-cs"/>
              </a:rPr>
              <a:t>协议</a:t>
            </a:r>
            <a:r>
              <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3" name="Oval 6"/>
          <p:cNvSpPr>
            <a:spLocks noChangeArrowheads="1"/>
          </p:cNvSpPr>
          <p:nvPr/>
        </p:nvSpPr>
        <p:spPr bwMode="auto">
          <a:xfrm>
            <a:off x="966470" y="991870"/>
            <a:ext cx="1029970" cy="9271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1</a:t>
            </a:r>
            <a:endPar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椭圆 3"/>
          <p:cNvSpPr/>
          <p:nvPr/>
        </p:nvSpPr>
        <p:spPr>
          <a:xfrm>
            <a:off x="1461135" y="1287145"/>
            <a:ext cx="1368425" cy="3654425"/>
          </a:xfrm>
          <a:prstGeom prst="ellipse">
            <a:avLst/>
          </a:prstGeom>
          <a:noFill/>
          <a:ln>
            <a:solidFill>
              <a:srgbClr val="FF33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89710" y="2202180"/>
            <a:ext cx="1368425" cy="3602990"/>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986520" y="2720340"/>
            <a:ext cx="2952115" cy="2491740"/>
          </a:xfrm>
          <a:prstGeom prst="rect">
            <a:avLst/>
          </a:prstGeom>
          <a:noFill/>
        </p:spPr>
        <p:txBody>
          <a:bodyPr wrap="square" rtlCol="0">
            <a:spAutoFit/>
          </a:bodyPr>
          <a:p>
            <a:pPr>
              <a:lnSpc>
                <a:spcPct val="130000"/>
              </a:lnSpc>
            </a:pPr>
            <a:r>
              <a:rPr lang="en-US" altLang="zh-CN" sz="2000" b="1">
                <a:solidFill>
                  <a:srgbClr val="0000FF"/>
                </a:solidFill>
                <a:latin typeface="Times New Roman" panose="02020603050405020304" pitchFamily="18" charset="0"/>
                <a:cs typeface="Times New Roman" panose="02020603050405020304" pitchFamily="18" charset="0"/>
              </a:rPr>
              <a:t>RTS</a:t>
            </a:r>
            <a:r>
              <a:rPr lang="zh-CN" altLang="en-US" sz="2000" b="1">
                <a:solidFill>
                  <a:srgbClr val="0000FF"/>
                </a:solidFill>
                <a:latin typeface="Times New Roman" panose="02020603050405020304" pitchFamily="18" charset="0"/>
                <a:cs typeface="Times New Roman" panose="02020603050405020304" pitchFamily="18" charset="0"/>
              </a:rPr>
              <a:t>：</a:t>
            </a:r>
            <a:r>
              <a:rPr lang="zh-CN" altLang="en-US" sz="2000" b="1">
                <a:latin typeface="Times New Roman" panose="02020603050405020304" pitchFamily="18" charset="0"/>
                <a:cs typeface="Times New Roman" panose="02020603050405020304" pitchFamily="18" charset="0"/>
              </a:rPr>
              <a:t>请求发送</a:t>
            </a:r>
            <a:endParaRPr lang="zh-CN" altLang="en-US" sz="2000" b="1">
              <a:latin typeface="Times New Roman" panose="02020603050405020304" pitchFamily="18" charset="0"/>
              <a:cs typeface="Times New Roman" panose="02020603050405020304" pitchFamily="18" charset="0"/>
            </a:endParaRPr>
          </a:p>
          <a:p>
            <a:pPr>
              <a:lnSpc>
                <a:spcPct val="130000"/>
              </a:lnSpc>
            </a:pPr>
            <a:r>
              <a:rPr lang="en-US" altLang="zh-CN" sz="2000" b="1">
                <a:solidFill>
                  <a:srgbClr val="0000FF"/>
                </a:solidFill>
                <a:latin typeface="Times New Roman" panose="02020603050405020304" pitchFamily="18" charset="0"/>
                <a:cs typeface="Times New Roman" panose="02020603050405020304" pitchFamily="18" charset="0"/>
              </a:rPr>
              <a:t>CTS</a:t>
            </a:r>
            <a:r>
              <a:rPr lang="zh-CN" altLang="en-US" sz="2000" b="1">
                <a:solidFill>
                  <a:srgbClr val="0000FF"/>
                </a:solidFill>
                <a:latin typeface="Times New Roman" panose="02020603050405020304" pitchFamily="18" charset="0"/>
                <a:cs typeface="Times New Roman" panose="02020603050405020304" pitchFamily="18" charset="0"/>
              </a:rPr>
              <a:t>：</a:t>
            </a:r>
            <a:r>
              <a:rPr lang="zh-CN" altLang="en-US" sz="2000" b="1">
                <a:latin typeface="Times New Roman" panose="02020603050405020304" pitchFamily="18" charset="0"/>
                <a:cs typeface="Times New Roman" panose="02020603050405020304" pitchFamily="18" charset="0"/>
              </a:rPr>
              <a:t>清除发送</a:t>
            </a:r>
            <a:endParaRPr lang="zh-CN" altLang="en-US" sz="2000" b="1">
              <a:latin typeface="Times New Roman" panose="02020603050405020304" pitchFamily="18" charset="0"/>
              <a:cs typeface="Times New Roman" panose="02020603050405020304" pitchFamily="18" charset="0"/>
            </a:endParaRPr>
          </a:p>
          <a:p>
            <a:pPr>
              <a:lnSpc>
                <a:spcPct val="130000"/>
              </a:lnSpc>
            </a:pPr>
            <a:r>
              <a:rPr lang="en-US" altLang="zh-CN" sz="2000" b="1">
                <a:solidFill>
                  <a:srgbClr val="0000FF"/>
                </a:solidFill>
                <a:latin typeface="Times New Roman" panose="02020603050405020304" pitchFamily="18" charset="0"/>
                <a:cs typeface="Times New Roman" panose="02020603050405020304" pitchFamily="18" charset="0"/>
                <a:sym typeface="+mn-ea"/>
              </a:rPr>
              <a:t>NAV</a:t>
            </a:r>
            <a:r>
              <a:rPr lang="zh-CN" altLang="en-US" sz="2000" b="1">
                <a:solidFill>
                  <a:srgbClr val="0000FF"/>
                </a:solidFill>
                <a:latin typeface="Times New Roman" panose="02020603050405020304" pitchFamily="18" charset="0"/>
                <a:cs typeface="Times New Roman" panose="02020603050405020304" pitchFamily="18" charset="0"/>
                <a:sym typeface="+mn-ea"/>
              </a:rPr>
              <a:t>：</a:t>
            </a:r>
            <a:r>
              <a:rPr lang="zh-CN" altLang="en-US" sz="2000" b="1">
                <a:latin typeface="Times New Roman" panose="02020603050405020304" pitchFamily="18" charset="0"/>
                <a:cs typeface="Times New Roman" panose="02020603050405020304" pitchFamily="18" charset="0"/>
                <a:sym typeface="+mn-ea"/>
              </a:rPr>
              <a:t>网络分配矢量</a:t>
            </a:r>
            <a:endParaRPr lang="zh-CN" altLang="en-US" sz="2000" b="1">
              <a:latin typeface="Times New Roman" panose="02020603050405020304" pitchFamily="18" charset="0"/>
              <a:cs typeface="Times New Roman" panose="02020603050405020304" pitchFamily="18" charset="0"/>
            </a:endParaRPr>
          </a:p>
          <a:p>
            <a:pPr>
              <a:lnSpc>
                <a:spcPct val="130000"/>
              </a:lnSpc>
            </a:pPr>
            <a:r>
              <a:rPr lang="en-US" altLang="zh-CN" sz="2000" b="1">
                <a:solidFill>
                  <a:srgbClr val="0000FF"/>
                </a:solidFill>
                <a:latin typeface="Times New Roman" panose="02020603050405020304" pitchFamily="18" charset="0"/>
                <a:cs typeface="Times New Roman" panose="02020603050405020304" pitchFamily="18" charset="0"/>
              </a:rPr>
              <a:t>ACK</a:t>
            </a:r>
            <a:r>
              <a:rPr lang="zh-CN" altLang="en-US" sz="2000" b="1">
                <a:solidFill>
                  <a:srgbClr val="0000FF"/>
                </a:solidFill>
                <a:latin typeface="Times New Roman" panose="02020603050405020304" pitchFamily="18" charset="0"/>
                <a:cs typeface="Times New Roman" panose="02020603050405020304" pitchFamily="18" charset="0"/>
              </a:rPr>
              <a:t>：</a:t>
            </a:r>
            <a:r>
              <a:rPr lang="zh-CN" altLang="en-US" sz="2000" b="1">
                <a:latin typeface="Times New Roman" panose="02020603050405020304" pitchFamily="18" charset="0"/>
                <a:cs typeface="Times New Roman" panose="02020603050405020304" pitchFamily="18" charset="0"/>
              </a:rPr>
              <a:t>确认</a:t>
            </a:r>
            <a:endParaRPr lang="zh-CN" altLang="en-US" sz="2000" b="1">
              <a:latin typeface="Times New Roman" panose="02020603050405020304" pitchFamily="18" charset="0"/>
              <a:cs typeface="Times New Roman" panose="02020603050405020304" pitchFamily="18" charset="0"/>
            </a:endParaRPr>
          </a:p>
          <a:p>
            <a:pPr>
              <a:lnSpc>
                <a:spcPct val="130000"/>
              </a:lnSpc>
            </a:pPr>
            <a:endParaRPr lang="zh-CN" altLang="en-US" sz="2000" b="1">
              <a:latin typeface="Times New Roman" panose="02020603050405020304" pitchFamily="18" charset="0"/>
              <a:cs typeface="Times New Roman" panose="02020603050405020304" pitchFamily="18" charset="0"/>
            </a:endParaRPr>
          </a:p>
          <a:p>
            <a:pPr>
              <a:lnSpc>
                <a:spcPct val="130000"/>
              </a:lnSpc>
            </a:pPr>
            <a:r>
              <a:rPr lang="zh-CN" altLang="en-US" sz="2000" b="1">
                <a:latin typeface="Times New Roman" panose="02020603050405020304" pitchFamily="18" charset="0"/>
                <a:cs typeface="Times New Roman" panose="02020603050405020304" pitchFamily="18" charset="0"/>
              </a:rPr>
              <a:t>可以解决</a:t>
            </a:r>
            <a:r>
              <a:rPr lang="en-US" altLang="zh-CN" sz="2000" b="1">
                <a:latin typeface="Times New Roman" panose="02020603050405020304" pitchFamily="18" charset="0"/>
                <a:cs typeface="Times New Roman" panose="02020603050405020304" pitchFamily="18" charset="0"/>
              </a:rPr>
              <a:t>“</a:t>
            </a:r>
            <a:r>
              <a:rPr lang="zh-CN" altLang="en-US" sz="2000" b="1">
                <a:solidFill>
                  <a:srgbClr val="FF0000"/>
                </a:solidFill>
                <a:latin typeface="Times New Roman" panose="02020603050405020304" pitchFamily="18" charset="0"/>
                <a:cs typeface="Times New Roman" panose="02020603050405020304" pitchFamily="18" charset="0"/>
              </a:rPr>
              <a:t>隐藏终端问题</a:t>
            </a:r>
            <a:r>
              <a:rPr lang="en-US" altLang="zh-CN" sz="2000" b="1">
                <a:latin typeface="Times New Roman" panose="02020603050405020304" pitchFamily="18" charset="0"/>
                <a:cs typeface="Times New Roman" panose="02020603050405020304" pitchFamily="18" charset="0"/>
              </a:rPr>
              <a:t>”</a:t>
            </a:r>
            <a:endParaRPr lang="en-US" altLang="zh-CN" sz="2000" b="1">
              <a:latin typeface="Times New Roman" panose="02020603050405020304" pitchFamily="18" charset="0"/>
              <a:cs typeface="Times New Roman" panose="02020603050405020304" pitchFamily="18" charset="0"/>
            </a:endParaRPr>
          </a:p>
        </p:txBody>
      </p:sp>
      <p:sp>
        <p:nvSpPr>
          <p:cNvPr id="6" name="下箭头 5"/>
          <p:cNvSpPr/>
          <p:nvPr/>
        </p:nvSpPr>
        <p:spPr>
          <a:xfrm>
            <a:off x="2063115" y="3029585"/>
            <a:ext cx="165735" cy="6153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6589"/>
                                        </p:tgtEl>
                                        <p:attrNameLst>
                                          <p:attrName>style.visibility</p:attrName>
                                        </p:attrNameLst>
                                      </p:cBhvr>
                                      <p:to>
                                        <p:strVal val="visible"/>
                                      </p:to>
                                    </p:set>
                                    <p:anim calcmode="lin" valueType="num">
                                      <p:cBhvr additive="base">
                                        <p:cTn id="7" dur="500" fill="hold"/>
                                        <p:tgtEl>
                                          <p:spTgt spid="66589"/>
                                        </p:tgtEl>
                                        <p:attrNameLst>
                                          <p:attrName>ppt_x</p:attrName>
                                        </p:attrNameLst>
                                      </p:cBhvr>
                                      <p:tavLst>
                                        <p:tav tm="0">
                                          <p:val>
                                            <p:strVal val="#ppt_x"/>
                                          </p:val>
                                        </p:tav>
                                        <p:tav tm="100000">
                                          <p:val>
                                            <p:strVal val="#ppt_x"/>
                                          </p:val>
                                        </p:tav>
                                      </p:tavLst>
                                    </p:anim>
                                    <p:anim calcmode="lin" valueType="num">
                                      <p:cBhvr additive="base">
                                        <p:cTn id="8" dur="500" fill="hold"/>
                                        <p:tgtEl>
                                          <p:spTgt spid="6658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66588"/>
                                        </p:tgtEl>
                                        <p:attrNameLst>
                                          <p:attrName>style.visibility</p:attrName>
                                        </p:attrNameLst>
                                      </p:cBhvr>
                                      <p:to>
                                        <p:strVal val="visible"/>
                                      </p:to>
                                    </p:set>
                                    <p:animEffect transition="in" filter="box(in)">
                                      <p:cBhvr>
                                        <p:cTn id="12" dur="500"/>
                                        <p:tgtEl>
                                          <p:spTgt spid="6658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89" grpId="0" bldLvl="0" animBg="1"/>
      <p:bldP spid="4" grpId="0" bldLvl="0" animBg="1"/>
      <p:bldP spid="8" grpId="0" bldLvl="0" animBg="1"/>
      <p:bldP spid="5" grpId="0"/>
      <p:bldP spid="6" grpId="0" animBg="1"/>
      <p:bldP spid="6"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a:t>2</a:t>
            </a:r>
            <a:r>
              <a:rPr lang="zh-CN" altLang="en-US"/>
              <a:t>、基于竞争的信道接入技术</a:t>
            </a:r>
            <a:endParaRPr lang="zh-CN" altLang="en-US"/>
          </a:p>
        </p:txBody>
      </p:sp>
      <p:sp>
        <p:nvSpPr>
          <p:cNvPr id="6" name="对角圆角矩形 5"/>
          <p:cNvSpPr>
            <a:spLocks noChangeArrowheads="1"/>
          </p:cNvSpPr>
          <p:nvPr/>
        </p:nvSpPr>
        <p:spPr bwMode="auto">
          <a:xfrm>
            <a:off x="1887220" y="1918970"/>
            <a:ext cx="9753600" cy="4538980"/>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solidFill>
          <a:ln w="19050" algn="ctr">
            <a:noFill/>
            <a:miter lim="800000"/>
          </a:ln>
          <a:effectLst>
            <a:outerShdw dist="23000" dir="5400000" rotWithShape="0">
              <a:srgbClr val="000000">
                <a:alpha val="34999"/>
              </a:srgbClr>
            </a:outerShdw>
          </a:effectLst>
        </p:spPr>
        <p:txBody>
          <a:bodyPr anchor="ctr"/>
          <a:lstStyle/>
          <a:p>
            <a:pPr marL="0" marR="0" lvl="0" indent="0" algn="just" defTabSz="914400" rtl="0" eaLnBrk="1" fontAlgn="base" latinLnBrk="0" hangingPunct="1">
              <a:lnSpc>
                <a:spcPct val="140000"/>
              </a:lnSpc>
              <a:spcBef>
                <a:spcPct val="0"/>
              </a:spcBef>
              <a:spcAft>
                <a:spcPct val="0"/>
              </a:spcAft>
              <a:buClrTx/>
              <a:buSzTx/>
              <a:buFontTx/>
              <a:buNone/>
              <a:defRPr/>
            </a:pPr>
            <a:r>
              <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S-MAC</a:t>
            </a:r>
            <a:r>
              <a:rPr kumimoji="0" lang="zh-CN" altLang="en-US" sz="24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协议是基于</a:t>
            </a:r>
            <a:r>
              <a:rPr kumimoji="0" lang="en-US" altLang="zh-CN" sz="24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802</a:t>
            </a:r>
            <a:r>
              <a:rPr lang="en-US" altLang="zh-CN" sz="2400" b="1" noProof="0" dirty="0" smtClean="0">
                <a:latin typeface="华文楷体" panose="02010600040101010101" pitchFamily="2" charset="-122"/>
                <a:ea typeface="华文楷体" panose="02010600040101010101" pitchFamily="2" charset="-122"/>
              </a:rPr>
              <a:t>.</a:t>
            </a:r>
            <a:r>
              <a:rPr lang="en-US" altLang="zh-CN" sz="2400" b="1" dirty="0" smtClean="0">
                <a:latin typeface="华文楷体" panose="02010600040101010101" pitchFamily="2" charset="-122"/>
                <a:ea typeface="华文楷体" panose="02010600040101010101" pitchFamily="2" charset="-122"/>
              </a:rPr>
              <a:t>11</a:t>
            </a:r>
            <a:r>
              <a:rPr lang="zh-CN" altLang="en-US" sz="2400" b="1" dirty="0" smtClean="0">
                <a:latin typeface="华文楷体" panose="02010600040101010101" pitchFamily="2" charset="-122"/>
                <a:ea typeface="华文楷体" panose="02010600040101010101" pitchFamily="2" charset="-122"/>
              </a:rPr>
              <a:t>的改进协议，</a:t>
            </a:r>
            <a:r>
              <a:rPr kumimoji="0" lang="zh-CN" altLang="en-US" sz="24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采用了以下</a:t>
            </a:r>
            <a:r>
              <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机制:</a:t>
            </a:r>
            <a:endPar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endParaRPr>
          </a:p>
          <a:p>
            <a:pPr marL="0" marR="0" lvl="0" indent="0" algn="just" defTabSz="914400" rtl="0" eaLnBrk="1" fontAlgn="base" latinLnBrk="0" hangingPunct="1">
              <a:lnSpc>
                <a:spcPct val="140000"/>
              </a:lnSpc>
              <a:spcBef>
                <a:spcPct val="0"/>
              </a:spcBef>
              <a:spcAft>
                <a:spcPct val="0"/>
              </a:spcAft>
              <a:buClrTx/>
              <a:buSzTx/>
              <a:buFontTx/>
              <a:buNone/>
              <a:defRPr/>
            </a:pPr>
            <a:r>
              <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① S-MAC协议引入了</a:t>
            </a:r>
            <a:r>
              <a:rPr kumimoji="0" lang="zh-CN" altLang="en-US" sz="24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周期性侦听/睡眠</a:t>
            </a:r>
            <a:r>
              <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的低占空比机制，通过控制节点的睡眠降低能量消耗。</a:t>
            </a:r>
            <a:endPar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endParaRPr>
          </a:p>
          <a:p>
            <a:pPr marL="0" marR="0" lvl="0" indent="0" algn="just" defTabSz="914400" rtl="0" eaLnBrk="1" fontAlgn="base" latinLnBrk="0" hangingPunct="1">
              <a:lnSpc>
                <a:spcPct val="140000"/>
              </a:lnSpc>
              <a:spcBef>
                <a:spcPct val="0"/>
              </a:spcBef>
              <a:spcAft>
                <a:spcPct val="0"/>
              </a:spcAft>
              <a:buClrTx/>
              <a:buSzTx/>
              <a:buFontTx/>
              <a:buNone/>
              <a:defRPr/>
            </a:pPr>
            <a:r>
              <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② 沿用IEEE</a:t>
            </a:r>
            <a:r>
              <a:rPr kumimoji="0" lang="en-US" altLang="zh-CN"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 </a:t>
            </a:r>
            <a:r>
              <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802.11的RTS/CTS机制</a:t>
            </a:r>
            <a:r>
              <a:rPr kumimoji="0" lang="zh-CN" altLang="en-US" sz="24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降低碰撞几率</a:t>
            </a:r>
            <a:r>
              <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 </a:t>
            </a:r>
            <a:endPar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endParaRPr>
          </a:p>
          <a:p>
            <a:pPr marL="0" marR="0" lvl="0" indent="0" algn="just" defTabSz="914400" rtl="0" eaLnBrk="1" fontAlgn="base" latinLnBrk="0" hangingPunct="1">
              <a:lnSpc>
                <a:spcPct val="140000"/>
              </a:lnSpc>
              <a:spcBef>
                <a:spcPct val="0"/>
              </a:spcBef>
              <a:spcAft>
                <a:spcPct val="0"/>
              </a:spcAft>
              <a:buClrTx/>
              <a:buSzTx/>
              <a:buFontTx/>
              <a:buNone/>
              <a:defRPr/>
            </a:pPr>
            <a:r>
              <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③ </a:t>
            </a:r>
            <a:r>
              <a:rPr kumimoji="0" lang="zh-CN" altLang="en-US" sz="24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通过</a:t>
            </a:r>
            <a:r>
              <a:rPr kumimoji="0" lang="en-US" altLang="zh-CN" sz="24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NAV</a:t>
            </a:r>
            <a:r>
              <a:rPr kumimoji="0" lang="en-US" altLang="zh-CN" sz="24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a:t>
            </a:r>
            <a:r>
              <a:rPr kumimoji="0" lang="zh-CN" altLang="en-US" sz="24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网络</a:t>
            </a:r>
            <a:r>
              <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分配</a:t>
            </a:r>
            <a:r>
              <a:rPr kumimoji="0" lang="zh-CN" altLang="en-US" sz="24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矢量</a:t>
            </a:r>
            <a:r>
              <a:rPr kumimoji="0" lang="en-US" altLang="zh-CN" sz="24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a:t>
            </a:r>
            <a:r>
              <a:rPr kumimoji="0" lang="zh-CN" altLang="en-US" sz="24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避免</a:t>
            </a:r>
            <a:r>
              <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串音现象。</a:t>
            </a:r>
            <a:endPar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endParaRPr>
          </a:p>
          <a:p>
            <a:pPr marL="0" marR="0" lvl="0" indent="0" algn="just" defTabSz="914400" rtl="0" eaLnBrk="1" fontAlgn="base" latinLnBrk="0" hangingPunct="1">
              <a:lnSpc>
                <a:spcPct val="140000"/>
              </a:lnSpc>
              <a:spcBef>
                <a:spcPct val="0"/>
              </a:spcBef>
              <a:spcAft>
                <a:spcPct val="0"/>
              </a:spcAft>
              <a:buClrTx/>
              <a:buSzTx/>
              <a:buFontTx/>
              <a:buNone/>
              <a:defRPr/>
            </a:pPr>
            <a:r>
              <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④ 将</a:t>
            </a:r>
            <a:r>
              <a:rPr kumimoji="0" lang="zh-CN" altLang="en-US" sz="24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长消息分割为若干段消息</a:t>
            </a:r>
            <a:r>
              <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并集中突发传送，减少协议控制消息的开销。</a:t>
            </a:r>
            <a:endPar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endParaRPr>
          </a:p>
          <a:p>
            <a:pPr marL="0" marR="0" lvl="0" indent="0" algn="just" defTabSz="914400" rtl="0" eaLnBrk="1" fontAlgn="base" latinLnBrk="0" hangingPunct="1">
              <a:lnSpc>
                <a:spcPct val="140000"/>
              </a:lnSpc>
              <a:spcBef>
                <a:spcPct val="0"/>
              </a:spcBef>
              <a:spcAft>
                <a:spcPct val="0"/>
              </a:spcAft>
              <a:buClrTx/>
              <a:buSzTx/>
              <a:buFontTx/>
              <a:buNone/>
              <a:defRPr/>
            </a:pPr>
            <a:r>
              <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⑤ 将时间分为若干</a:t>
            </a:r>
            <a:r>
              <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阶段，每</a:t>
            </a:r>
            <a:r>
              <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段包括同步阶段、活动阶段和睡眠阶段。</a:t>
            </a:r>
            <a:endPar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endParaRPr>
          </a:p>
        </p:txBody>
      </p:sp>
      <p:sp>
        <p:nvSpPr>
          <p:cNvPr id="65549" name="Text Box 13"/>
          <p:cNvSpPr txBox="1">
            <a:spLocks noChangeArrowheads="1"/>
          </p:cNvSpPr>
          <p:nvPr/>
        </p:nvSpPr>
        <p:spPr bwMode="auto">
          <a:xfrm>
            <a:off x="1851660" y="1127760"/>
            <a:ext cx="4103370" cy="650875"/>
          </a:xfrm>
          <a:prstGeom prst="rect">
            <a:avLst/>
          </a:prstGeom>
          <a:solidFill>
            <a:schemeClr val="tx2"/>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lnSpc>
                <a:spcPct val="130000"/>
              </a:lnSpc>
              <a:spcBef>
                <a:spcPct val="50000"/>
              </a:spcBef>
              <a:buClrTx/>
              <a:buSzTx/>
              <a:buFontTx/>
              <a:buNone/>
              <a:defRPr/>
            </a:pPr>
            <a:r>
              <a:rPr kumimoji="0" sz="2800" b="1" kern="1200" cap="none" spc="0" normalizeH="0" baseline="0" noProof="0" dirty="0">
                <a:solidFill>
                  <a:schemeClr val="bg1"/>
                </a:solidFill>
                <a:latin typeface="Arial" panose="020B0604020202020204" pitchFamily="34" charset="0"/>
                <a:ea typeface="宋体" panose="02010600030101010101" pitchFamily="2" charset="-122"/>
                <a:cs typeface="+mn-cs"/>
              </a:rPr>
              <a:t>S-</a:t>
            </a:r>
            <a:r>
              <a:rPr kumimoji="0" sz="2800" b="1" kern="1200" cap="none" spc="0" normalizeH="0" baseline="0" noProof="0" dirty="0" err="1">
                <a:solidFill>
                  <a:schemeClr val="bg1"/>
                </a:solidFill>
                <a:latin typeface="Arial" panose="020B0604020202020204" pitchFamily="34" charset="0"/>
                <a:ea typeface="宋体" panose="02010600030101010101" pitchFamily="2" charset="-122"/>
                <a:cs typeface="+mn-cs"/>
              </a:rPr>
              <a:t>MAC协议</a:t>
            </a:r>
            <a:r>
              <a:rPr kumimoji="0" sz="2800" b="1" kern="1200" cap="none" spc="0" normalizeH="0" baseline="0" noProof="0" dirty="0">
                <a:solidFill>
                  <a:schemeClr val="bg1"/>
                </a:solidFill>
                <a:latin typeface="Arial" panose="020B0604020202020204" pitchFamily="34" charset="0"/>
                <a:ea typeface="宋体" panose="02010600030101010101" pitchFamily="2" charset="-122"/>
                <a:cs typeface="+mn-cs"/>
              </a:rPr>
              <a:t> </a:t>
            </a:r>
            <a:r>
              <a:rPr kumimoji="0" lang="zh-CN" altLang="en-US" sz="2800" kern="1200" cap="none" spc="0" normalizeH="0" baseline="0" noProof="0" dirty="0">
                <a:solidFill>
                  <a:schemeClr val="bg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dirty="0">
              <a:solidFill>
                <a:schemeClr val="bg1"/>
              </a:solidFill>
              <a:latin typeface="Arial" panose="020B0604020202020204" pitchFamily="34" charset="0"/>
              <a:ea typeface="宋体" panose="02010600030101010101" pitchFamily="2" charset="-122"/>
              <a:cs typeface="+mn-cs"/>
            </a:endParaRPr>
          </a:p>
        </p:txBody>
      </p:sp>
      <p:sp>
        <p:nvSpPr>
          <p:cNvPr id="287750" name="Oval 6"/>
          <p:cNvSpPr>
            <a:spLocks noChangeArrowheads="1"/>
          </p:cNvSpPr>
          <p:nvPr/>
        </p:nvSpPr>
        <p:spPr bwMode="auto">
          <a:xfrm>
            <a:off x="966470" y="991870"/>
            <a:ext cx="1029970" cy="9271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2</a:t>
            </a:r>
            <a:endPar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1927851"/>
            <a:ext cx="710941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77" name="TextBox 10"/>
          <p:cNvSpPr txBox="1"/>
          <p:nvPr/>
        </p:nvSpPr>
        <p:spPr>
          <a:xfrm>
            <a:off x="3995068" y="2080895"/>
            <a:ext cx="6561390" cy="553720"/>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一、物理层相关技术</a:t>
            </a:r>
            <a:endParaRPr lang="zh-CN" altLang="en-US" sz="3600" b="1" dirty="0" smtClean="0">
              <a:solidFill>
                <a:schemeClr val="bg1"/>
              </a:solidFill>
              <a:latin typeface="Impact" panose="020B0806030902050204" pitchFamily="34" charset="0"/>
              <a:ea typeface="微软雅黑" panose="020B0503020204020204" pitchFamily="34" charset="-122"/>
            </a:endParaRPr>
          </a:p>
        </p:txBody>
      </p:sp>
      <p:sp>
        <p:nvSpPr>
          <p:cNvPr id="2" name="TextBox 10"/>
          <p:cNvSpPr txBox="1"/>
          <p:nvPr/>
        </p:nvSpPr>
        <p:spPr>
          <a:xfrm>
            <a:off x="4005234" y="3178810"/>
            <a:ext cx="6728488"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二、信道接入技术</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4005234" y="4276725"/>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三、IEEE 802.15.4标准</a:t>
            </a:r>
            <a:endParaRPr lang="zh-CN" altLang="en-US" sz="3600" b="1" dirty="0" smtClean="0">
              <a:latin typeface="Impact" panose="020B0806030902050204" pitchFamily="34" charset="0"/>
              <a:ea typeface="微软雅黑" panose="020B0503020204020204" pitchFamily="34" charset="-122"/>
            </a:endParaRPr>
          </a:p>
        </p:txBody>
      </p:sp>
      <p:sp>
        <p:nvSpPr>
          <p:cNvPr id="3" name="TextBox 11"/>
          <p:cNvSpPr txBox="1"/>
          <p:nvPr/>
        </p:nvSpPr>
        <p:spPr>
          <a:xfrm>
            <a:off x="3988724" y="5374640"/>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四、ZigBee标准</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a:t>2</a:t>
            </a:r>
            <a:r>
              <a:rPr lang="zh-CN" altLang="en-US"/>
              <a:t>、基于竞争的信道接入技术</a:t>
            </a:r>
            <a:endParaRPr lang="zh-CN" altLang="en-US"/>
          </a:p>
        </p:txBody>
      </p:sp>
      <p:sp>
        <p:nvSpPr>
          <p:cNvPr id="65549" name="Text Box 13"/>
          <p:cNvSpPr txBox="1">
            <a:spLocks noChangeArrowheads="1"/>
          </p:cNvSpPr>
          <p:nvPr/>
        </p:nvSpPr>
        <p:spPr bwMode="auto">
          <a:xfrm>
            <a:off x="1851660" y="1127760"/>
            <a:ext cx="4103370" cy="650875"/>
          </a:xfrm>
          <a:prstGeom prst="rect">
            <a:avLst/>
          </a:prstGeom>
          <a:solidFill>
            <a:schemeClr val="tx2"/>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lnSpc>
                <a:spcPct val="130000"/>
              </a:lnSpc>
              <a:spcBef>
                <a:spcPct val="50000"/>
              </a:spcBef>
              <a:buClrTx/>
              <a:buSzTx/>
              <a:buFontTx/>
              <a:buNone/>
              <a:defRPr/>
            </a:pPr>
            <a:r>
              <a:rPr kumimoji="0" sz="2800" b="1" kern="1200" cap="none" spc="0" normalizeH="0" baseline="0" noProof="0">
                <a:solidFill>
                  <a:schemeClr val="bg1"/>
                </a:solidFill>
                <a:latin typeface="Arial" panose="020B0604020202020204" pitchFamily="34" charset="0"/>
                <a:ea typeface="宋体" panose="02010600030101010101" pitchFamily="2" charset="-122"/>
                <a:cs typeface="+mn-cs"/>
              </a:rPr>
              <a:t>S-MAC协议 </a:t>
            </a:r>
            <a:r>
              <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287750" name="Oval 6"/>
          <p:cNvSpPr>
            <a:spLocks noChangeArrowheads="1"/>
          </p:cNvSpPr>
          <p:nvPr/>
        </p:nvSpPr>
        <p:spPr bwMode="auto">
          <a:xfrm>
            <a:off x="966470" y="991870"/>
            <a:ext cx="1029970" cy="9271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2</a:t>
            </a:r>
            <a:endPar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3740" name="Text Box 12"/>
          <p:cNvSpPr txBox="1">
            <a:spLocks noChangeArrowheads="1"/>
          </p:cNvSpPr>
          <p:nvPr/>
        </p:nvSpPr>
        <p:spPr bwMode="auto">
          <a:xfrm>
            <a:off x="3504565" y="5802630"/>
            <a:ext cx="5249545" cy="521970"/>
          </a:xfrm>
          <a:prstGeom prst="rect">
            <a:avLst/>
          </a:prstGeom>
          <a:noFill/>
          <a:ln w="19050" algn="ctr">
            <a:noFill/>
            <a:miter lim="800000"/>
          </a:ln>
          <a:effectLst>
            <a:outerShdw dist="23000" dir="5400000" rotWithShape="0">
              <a:srgbClr val="000000">
                <a:alpha val="34999"/>
              </a:srgbClr>
            </a:outerShdw>
          </a:effectLst>
        </p:spPr>
        <p:txBody>
          <a:bodyPr wrap="square">
            <a:spAutoFit/>
          </a:bodyPr>
          <a:lstStyle/>
          <a:p>
            <a:pPr marR="0" defTabSz="914400">
              <a:spcBef>
                <a:spcPct val="50000"/>
              </a:spcBef>
              <a:buClrTx/>
              <a:buSzTx/>
              <a:buFontTx/>
              <a:buNone/>
              <a:defRPr/>
            </a:pPr>
            <a:r>
              <a:rPr kumimoji="0" lang="zh-CN" altLang="en-US" sz="2800" b="1" kern="1200" cap="none" spc="0" normalizeH="0" baseline="0" noProof="0">
                <a:solidFill>
                  <a:srgbClr val="033C8F"/>
                </a:solidFill>
                <a:latin typeface="华文楷体" panose="02010600040101010101" pitchFamily="2" charset="-122"/>
                <a:ea typeface="华文楷体" panose="02010600040101010101" pitchFamily="2" charset="-122"/>
                <a:cs typeface="+mn-cs"/>
              </a:rPr>
              <a:t>图</a:t>
            </a:r>
            <a:r>
              <a:rPr kumimoji="0" lang="en-US" altLang="zh-CN" sz="2800" b="1" kern="1200" cap="none" spc="0" normalizeH="0" baseline="0" noProof="0">
                <a:solidFill>
                  <a:srgbClr val="033C8F"/>
                </a:solidFill>
                <a:latin typeface="华文楷体" panose="02010600040101010101" pitchFamily="2" charset="-122"/>
                <a:ea typeface="华文楷体" panose="02010600040101010101" pitchFamily="2" charset="-122"/>
                <a:cs typeface="+mn-cs"/>
              </a:rPr>
              <a:t>2-2  S-MAC</a:t>
            </a:r>
            <a:r>
              <a:rPr kumimoji="0" lang="zh-CN" altLang="en-US" sz="2800" b="1" kern="1200" cap="none" spc="0" normalizeH="0" baseline="0" noProof="0">
                <a:solidFill>
                  <a:srgbClr val="033C8F"/>
                </a:solidFill>
                <a:latin typeface="华文楷体" panose="02010600040101010101" pitchFamily="2" charset="-122"/>
                <a:ea typeface="华文楷体" panose="02010600040101010101" pitchFamily="2" charset="-122"/>
                <a:cs typeface="+mn-cs"/>
              </a:rPr>
              <a:t>协议的基本机制</a:t>
            </a:r>
            <a:endParaRPr kumimoji="0" lang="zh-CN" altLang="en-US" sz="2800" b="1" kern="1200" cap="none" spc="0" normalizeH="0" baseline="0" noProof="0">
              <a:solidFill>
                <a:srgbClr val="033C8F"/>
              </a:solidFill>
              <a:latin typeface="华文楷体" panose="02010600040101010101" pitchFamily="2" charset="-122"/>
              <a:ea typeface="华文楷体" panose="02010600040101010101" pitchFamily="2" charset="-122"/>
              <a:cs typeface="+mn-cs"/>
            </a:endParaRPr>
          </a:p>
        </p:txBody>
      </p:sp>
      <p:grpSp>
        <p:nvGrpSpPr>
          <p:cNvPr id="3" name="组合 2"/>
          <p:cNvGrpSpPr/>
          <p:nvPr/>
        </p:nvGrpSpPr>
        <p:grpSpPr>
          <a:xfrm>
            <a:off x="2116455" y="2125980"/>
            <a:ext cx="8025130" cy="3328670"/>
            <a:chOff x="3333" y="3348"/>
            <a:chExt cx="12638" cy="5242"/>
          </a:xfrm>
        </p:grpSpPr>
        <p:pic>
          <p:nvPicPr>
            <p:cNvPr id="73746" name="Picture 18" descr="0202"/>
            <p:cNvPicPr>
              <a:picLocks noChangeAspect="1"/>
            </p:cNvPicPr>
            <p:nvPr/>
          </p:nvPicPr>
          <p:blipFill>
            <a:blip r:embed="rId1" cstate="print"/>
            <a:stretch>
              <a:fillRect/>
            </a:stretch>
          </p:blipFill>
          <p:spPr>
            <a:xfrm>
              <a:off x="3333" y="3348"/>
              <a:ext cx="12639" cy="5243"/>
            </a:xfrm>
            <a:prstGeom prst="rect">
              <a:avLst/>
            </a:prstGeom>
            <a:noFill/>
            <a:ln w="9525">
              <a:noFill/>
            </a:ln>
          </p:spPr>
        </p:pic>
        <p:sp>
          <p:nvSpPr>
            <p:cNvPr id="2" name="文本框 1"/>
            <p:cNvSpPr txBox="1"/>
            <p:nvPr/>
          </p:nvSpPr>
          <p:spPr>
            <a:xfrm>
              <a:off x="7062" y="6799"/>
              <a:ext cx="2171" cy="652"/>
            </a:xfrm>
            <a:prstGeom prst="rect">
              <a:avLst/>
            </a:prstGeom>
            <a:solidFill>
              <a:schemeClr val="bg1"/>
            </a:solidFill>
          </p:spPr>
          <p:txBody>
            <a:bodyPr wrap="square" rtlCol="0" anchor="t">
              <a:spAutoFit/>
            </a:bodyPr>
            <a:p>
              <a:pPr fontAlgn="auto"/>
              <a:r>
                <a:rPr lang="zh-CN" altLang="en-US" sz="2100" b="1"/>
                <a:t>睡眠</a:t>
              </a:r>
              <a:r>
                <a:rPr lang="zh-CN" altLang="en-US" sz="2100" b="1"/>
                <a:t>状态</a:t>
              </a:r>
              <a:endParaRPr lang="zh-CN" altLang="en-US" sz="2100" b="1"/>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73740"/>
                                        </p:tgtEl>
                                        <p:attrNameLst>
                                          <p:attrName>style.visibility</p:attrName>
                                        </p:attrNameLst>
                                      </p:cBhvr>
                                      <p:to>
                                        <p:strVal val="visible"/>
                                      </p:to>
                                    </p:set>
                                    <p:animEffect transition="in" filter="diamond(in)">
                                      <p:cBhvr>
                                        <p:cTn id="7" dur="1000"/>
                                        <p:tgtEl>
                                          <p:spTgt spid="73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0"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a:t>2</a:t>
            </a:r>
            <a:r>
              <a:rPr lang="zh-CN" altLang="en-US"/>
              <a:t>、基于竞争的信道接入技术</a:t>
            </a:r>
            <a:endParaRPr lang="zh-CN" altLang="en-US"/>
          </a:p>
        </p:txBody>
      </p:sp>
      <p:sp>
        <p:nvSpPr>
          <p:cNvPr id="65549" name="Text Box 13"/>
          <p:cNvSpPr txBox="1">
            <a:spLocks noChangeArrowheads="1"/>
          </p:cNvSpPr>
          <p:nvPr/>
        </p:nvSpPr>
        <p:spPr bwMode="auto">
          <a:xfrm>
            <a:off x="1851660" y="1127760"/>
            <a:ext cx="4103370" cy="650875"/>
          </a:xfrm>
          <a:prstGeom prst="rect">
            <a:avLst/>
          </a:prstGeom>
          <a:solidFill>
            <a:schemeClr val="tx2"/>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lnSpc>
                <a:spcPct val="130000"/>
              </a:lnSpc>
              <a:spcBef>
                <a:spcPct val="50000"/>
              </a:spcBef>
              <a:buClrTx/>
              <a:buSzTx/>
              <a:buFontTx/>
              <a:buNone/>
              <a:defRPr/>
            </a:pPr>
            <a:r>
              <a:rPr kumimoji="0" sz="2800" b="1" kern="1200" cap="none" spc="0" normalizeH="0" baseline="0" noProof="0">
                <a:solidFill>
                  <a:schemeClr val="bg1"/>
                </a:solidFill>
                <a:latin typeface="Arial" panose="020B0604020202020204" pitchFamily="34" charset="0"/>
                <a:ea typeface="宋体" panose="02010600030101010101" pitchFamily="2" charset="-122"/>
                <a:cs typeface="+mn-cs"/>
              </a:rPr>
              <a:t>S-MAC协议 </a:t>
            </a:r>
            <a:r>
              <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287750" name="Oval 6"/>
          <p:cNvSpPr>
            <a:spLocks noChangeArrowheads="1"/>
          </p:cNvSpPr>
          <p:nvPr/>
        </p:nvSpPr>
        <p:spPr bwMode="auto">
          <a:xfrm>
            <a:off x="966470" y="991870"/>
            <a:ext cx="1029970" cy="9271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2</a:t>
            </a:r>
            <a:endPar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3740" name="Text Box 12"/>
          <p:cNvSpPr txBox="1">
            <a:spLocks noChangeArrowheads="1"/>
          </p:cNvSpPr>
          <p:nvPr/>
        </p:nvSpPr>
        <p:spPr bwMode="auto">
          <a:xfrm>
            <a:off x="3504565" y="5661248"/>
            <a:ext cx="5249545" cy="523220"/>
          </a:xfrm>
          <a:prstGeom prst="rect">
            <a:avLst/>
          </a:prstGeom>
          <a:noFill/>
          <a:ln w="19050" algn="ctr">
            <a:noFill/>
            <a:miter lim="800000"/>
          </a:ln>
          <a:effectLst>
            <a:outerShdw dist="23000" dir="5400000" rotWithShape="0">
              <a:srgbClr val="000000">
                <a:alpha val="34999"/>
              </a:srgbClr>
            </a:outerShdw>
          </a:effectLst>
        </p:spPr>
        <p:txBody>
          <a:bodyPr wrap="square">
            <a:spAutoFit/>
          </a:bodyPr>
          <a:lstStyle/>
          <a:p>
            <a:pPr marR="0" algn="ctr" defTabSz="914400">
              <a:spcBef>
                <a:spcPct val="50000"/>
              </a:spcBef>
              <a:buClrTx/>
              <a:buSzTx/>
              <a:buFontTx/>
              <a:buNone/>
              <a:defRPr/>
            </a:pPr>
            <a:r>
              <a:rPr kumimoji="0" lang="en-US" altLang="zh-CN" sz="2800" b="1" kern="1200" cap="none" spc="0" normalizeH="0" baseline="0" noProof="0" dirty="0" smtClean="0">
                <a:solidFill>
                  <a:srgbClr val="033C8F"/>
                </a:solidFill>
                <a:latin typeface="华文楷体" panose="02010600040101010101" pitchFamily="2" charset="-122"/>
                <a:ea typeface="华文楷体" panose="02010600040101010101" pitchFamily="2" charset="-122"/>
                <a:cs typeface="+mn-cs"/>
              </a:rPr>
              <a:t>CSMA </a:t>
            </a:r>
            <a:r>
              <a:rPr kumimoji="0" lang="zh-CN" altLang="en-US" sz="2800" b="1" kern="1200" cap="none" spc="0" normalizeH="0" baseline="0" noProof="0" dirty="0" smtClean="0">
                <a:solidFill>
                  <a:srgbClr val="033C8F"/>
                </a:solidFill>
                <a:latin typeface="华文楷体" panose="02010600040101010101" pitchFamily="2" charset="-122"/>
                <a:ea typeface="华文楷体" panose="02010600040101010101" pitchFamily="2" charset="-122"/>
                <a:cs typeface="+mn-cs"/>
              </a:rPr>
              <a:t>与 </a:t>
            </a:r>
            <a:r>
              <a:rPr kumimoji="0" lang="en-US" altLang="zh-CN" sz="2800" b="1" kern="1200" cap="none" spc="0" normalizeH="0" baseline="0" noProof="0" dirty="0" smtClean="0">
                <a:solidFill>
                  <a:srgbClr val="033C8F"/>
                </a:solidFill>
                <a:latin typeface="华文楷体" panose="02010600040101010101" pitchFamily="2" charset="-122"/>
                <a:ea typeface="华文楷体" panose="02010600040101010101" pitchFamily="2" charset="-122"/>
                <a:cs typeface="+mn-cs"/>
              </a:rPr>
              <a:t>S-MAC</a:t>
            </a:r>
            <a:r>
              <a:rPr kumimoji="0" lang="zh-CN" altLang="en-US" sz="2800" b="1" kern="1200" cap="none" spc="0" normalizeH="0" baseline="0" noProof="0" dirty="0">
                <a:solidFill>
                  <a:srgbClr val="033C8F"/>
                </a:solidFill>
                <a:latin typeface="华文楷体" panose="02010600040101010101" pitchFamily="2" charset="-122"/>
                <a:ea typeface="华文楷体" panose="02010600040101010101" pitchFamily="2" charset="-122"/>
                <a:cs typeface="+mn-cs"/>
              </a:rPr>
              <a:t>协议</a:t>
            </a:r>
            <a:r>
              <a:rPr kumimoji="0" lang="zh-CN" altLang="en-US" sz="2800" b="1" kern="1200" cap="none" spc="0" normalizeH="0" baseline="0" noProof="0" dirty="0" smtClean="0">
                <a:solidFill>
                  <a:srgbClr val="033C8F"/>
                </a:solidFill>
                <a:latin typeface="华文楷体" panose="02010600040101010101" pitchFamily="2" charset="-122"/>
                <a:ea typeface="华文楷体" panose="02010600040101010101" pitchFamily="2" charset="-122"/>
                <a:cs typeface="+mn-cs"/>
              </a:rPr>
              <a:t>的比较</a:t>
            </a:r>
            <a:endParaRPr kumimoji="0" lang="zh-CN" altLang="en-US" sz="2800" b="1" kern="1200" cap="none" spc="0" normalizeH="0" baseline="0" noProof="0" dirty="0">
              <a:solidFill>
                <a:srgbClr val="033C8F"/>
              </a:solidFill>
              <a:latin typeface="华文楷体" panose="02010600040101010101" pitchFamily="2" charset="-122"/>
              <a:ea typeface="华文楷体" panose="02010600040101010101" pitchFamily="2" charset="-122"/>
              <a:cs typeface="+mn-cs"/>
            </a:endParaRPr>
          </a:p>
        </p:txBody>
      </p:sp>
      <p:pic>
        <p:nvPicPr>
          <p:cNvPr id="4098" name="Picture 2" descr="http://img.blog.csdn.net/20161022100822537?watermark/2/text/aHR0cDovL2Jsb2cuY3Nkbi5uZXQv/font/5a6L5L2T/fontsize/400/fill/I0JBQkFCMA==/dissolve/70/gravity/Cen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1911" y="2135398"/>
            <a:ext cx="11516737" cy="34538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73740"/>
                                        </p:tgtEl>
                                        <p:attrNameLst>
                                          <p:attrName>style.visibility</p:attrName>
                                        </p:attrNameLst>
                                      </p:cBhvr>
                                      <p:to>
                                        <p:strVal val="visible"/>
                                      </p:to>
                                    </p:set>
                                    <p:animEffect transition="in" filter="diamond(in)">
                                      <p:cBhvr>
                                        <p:cTn id="7" dur="1000"/>
                                        <p:tgtEl>
                                          <p:spTgt spid="73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0"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a:t>2</a:t>
            </a:r>
            <a:r>
              <a:rPr lang="zh-CN" altLang="en-US"/>
              <a:t>、基于竞争的信道接入技术</a:t>
            </a:r>
            <a:endParaRPr lang="zh-CN" altLang="en-US"/>
          </a:p>
        </p:txBody>
      </p:sp>
      <p:sp>
        <p:nvSpPr>
          <p:cNvPr id="6" name="对角圆角矩形 5"/>
          <p:cNvSpPr>
            <a:spLocks noChangeArrowheads="1"/>
          </p:cNvSpPr>
          <p:nvPr/>
        </p:nvSpPr>
        <p:spPr bwMode="auto">
          <a:xfrm>
            <a:off x="1887220" y="2062480"/>
            <a:ext cx="9753600" cy="4120515"/>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solidFill>
          <a:ln w="19050" algn="ctr">
            <a:noFill/>
            <a:miter lim="800000"/>
          </a:ln>
          <a:effectLst>
            <a:outerShdw dist="23000" dir="5400000" rotWithShape="0">
              <a:srgbClr val="000000">
                <a:alpha val="34999"/>
              </a:srgbClr>
            </a:outerShdw>
          </a:effectLst>
        </p:spPr>
        <p:txBody>
          <a:bodyPr anchor="ctr"/>
          <a:lstStyle/>
          <a:p>
            <a:pPr marL="342900" marR="0" lvl="0" indent="-342900" algn="just" defTabSz="914400" rtl="0" eaLnBrk="1" fontAlgn="base" latinLnBrk="0" hangingPunct="1">
              <a:lnSpc>
                <a:spcPct val="140000"/>
              </a:lnSpc>
              <a:spcBef>
                <a:spcPct val="0"/>
              </a:spcBef>
              <a:spcAft>
                <a:spcPct val="0"/>
              </a:spcAft>
              <a:buClr>
                <a:srgbClr val="E46C0A"/>
              </a:buClr>
              <a:buSzTx/>
              <a:buFont typeface="Wingdings" panose="05000000000000000000" charset="0"/>
              <a:buChar char=""/>
              <a:defRPr/>
            </a:pP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优点 : 实现简单，</a:t>
            </a:r>
            <a:r>
              <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减少了空闲监听时间</a:t>
            </a: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，避免了传输碰撞和串音现象，减少了协议控制开销，节省了能量开销 。</a:t>
            </a:r>
            <a:endPar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endParaRPr>
          </a:p>
          <a:p>
            <a:pPr marL="342900" marR="0" lvl="0" indent="-342900" algn="just" defTabSz="914400" rtl="0" eaLnBrk="1" fontAlgn="base" latinLnBrk="0" hangingPunct="1">
              <a:lnSpc>
                <a:spcPct val="140000"/>
              </a:lnSpc>
              <a:spcBef>
                <a:spcPct val="0"/>
              </a:spcBef>
              <a:spcAft>
                <a:spcPct val="0"/>
              </a:spcAft>
              <a:buClr>
                <a:srgbClr val="E46C0A"/>
              </a:buClr>
              <a:buSzTx/>
              <a:buFont typeface="Wingdings" panose="05000000000000000000" charset="0"/>
              <a:buChar char=""/>
              <a:defRPr/>
            </a:pPr>
            <a:endParaRPr kumimoji="0" lang="zh-CN" altLang="en-US" sz="32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endParaRPr>
          </a:p>
          <a:p>
            <a:pPr marL="342900" marR="0" lvl="0" indent="-342900" algn="just" defTabSz="914400" rtl="0" eaLnBrk="1" fontAlgn="base" latinLnBrk="0" hangingPunct="1">
              <a:lnSpc>
                <a:spcPct val="140000"/>
              </a:lnSpc>
              <a:spcBef>
                <a:spcPct val="0"/>
              </a:spcBef>
              <a:spcAft>
                <a:spcPct val="0"/>
              </a:spcAft>
              <a:buClr>
                <a:srgbClr val="E46C0A"/>
              </a:buClr>
              <a:buSzTx/>
              <a:buFont typeface="Wingdings" panose="05000000000000000000" charset="0"/>
              <a:buChar char=""/>
              <a:defRPr/>
            </a:pP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缺点：由于周期性睡眠的原因，S-MAC协议</a:t>
            </a:r>
            <a:r>
              <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数据的延迟较大</a:t>
            </a: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，在不同的网络负载下，尤其是负载波动剧烈的情况下算法的效率将降低。</a:t>
            </a:r>
            <a:endPar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endParaRPr>
          </a:p>
        </p:txBody>
      </p:sp>
      <p:sp>
        <p:nvSpPr>
          <p:cNvPr id="65549" name="Text Box 13"/>
          <p:cNvSpPr txBox="1">
            <a:spLocks noChangeArrowheads="1"/>
          </p:cNvSpPr>
          <p:nvPr/>
        </p:nvSpPr>
        <p:spPr bwMode="auto">
          <a:xfrm>
            <a:off x="1851660" y="1127760"/>
            <a:ext cx="4103370" cy="650875"/>
          </a:xfrm>
          <a:prstGeom prst="rect">
            <a:avLst/>
          </a:prstGeom>
          <a:solidFill>
            <a:schemeClr val="tx2"/>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lnSpc>
                <a:spcPct val="130000"/>
              </a:lnSpc>
              <a:spcBef>
                <a:spcPct val="50000"/>
              </a:spcBef>
              <a:buClrTx/>
              <a:buSzTx/>
              <a:buFontTx/>
              <a:buNone/>
              <a:defRPr/>
            </a:pPr>
            <a:r>
              <a:rPr kumimoji="0" sz="2800" b="1" kern="1200" cap="none" spc="0" normalizeH="0" baseline="0" noProof="0">
                <a:solidFill>
                  <a:schemeClr val="bg1"/>
                </a:solidFill>
                <a:latin typeface="Arial" panose="020B0604020202020204" pitchFamily="34" charset="0"/>
                <a:ea typeface="宋体" panose="02010600030101010101" pitchFamily="2" charset="-122"/>
                <a:cs typeface="+mn-cs"/>
              </a:rPr>
              <a:t>S-MAC协议 </a:t>
            </a:r>
            <a:r>
              <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287750" name="Oval 6"/>
          <p:cNvSpPr>
            <a:spLocks noChangeArrowheads="1"/>
          </p:cNvSpPr>
          <p:nvPr/>
        </p:nvSpPr>
        <p:spPr bwMode="auto">
          <a:xfrm>
            <a:off x="966470" y="991870"/>
            <a:ext cx="1029970" cy="9271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2</a:t>
            </a:r>
            <a:endPar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a:t>2</a:t>
            </a:r>
            <a:r>
              <a:rPr lang="zh-CN" altLang="en-US"/>
              <a:t>、基于竞争的信道接入技术</a:t>
            </a:r>
            <a:endParaRPr lang="zh-CN" altLang="en-US"/>
          </a:p>
        </p:txBody>
      </p:sp>
      <p:sp>
        <p:nvSpPr>
          <p:cNvPr id="6" name="对角圆角矩形 5"/>
          <p:cNvSpPr>
            <a:spLocks noChangeArrowheads="1"/>
          </p:cNvSpPr>
          <p:nvPr/>
        </p:nvSpPr>
        <p:spPr bwMode="auto">
          <a:xfrm>
            <a:off x="1559496" y="2062480"/>
            <a:ext cx="10513168" cy="4272915"/>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solidFill>
          <a:ln w="19050" algn="ctr">
            <a:noFill/>
            <a:miter lim="800000"/>
          </a:ln>
          <a:effectLst>
            <a:outerShdw dist="23000" dir="5400000" rotWithShape="0">
              <a:srgbClr val="000000">
                <a:alpha val="34999"/>
              </a:srgbClr>
            </a:outerShdw>
          </a:effectLst>
        </p:spPr>
        <p:txBody>
          <a:bodyPr anchor="ctr"/>
          <a:lstStyle/>
          <a:p>
            <a:pPr marR="0" lvl="0" indent="0" algn="just" defTabSz="914400" rtl="0" eaLnBrk="1" fontAlgn="base" latinLnBrk="0" hangingPunct="1">
              <a:lnSpc>
                <a:spcPct val="140000"/>
              </a:lnSpc>
              <a:spcBef>
                <a:spcPct val="0"/>
              </a:spcBef>
              <a:spcAft>
                <a:spcPct val="0"/>
              </a:spcAft>
              <a:buClr>
                <a:srgbClr val="E46C0A"/>
              </a:buClr>
              <a:buSzTx/>
              <a:buNone/>
              <a:defRPr/>
            </a:pP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S-MAC协议实现的关键技术如下 ：</a:t>
            </a:r>
            <a:endPar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endParaRPr>
          </a:p>
          <a:p>
            <a:pPr lvl="0" algn="just" fontAlgn="base">
              <a:lnSpc>
                <a:spcPct val="140000"/>
              </a:lnSpc>
              <a:spcBef>
                <a:spcPct val="0"/>
              </a:spcBef>
              <a:spcAft>
                <a:spcPct val="0"/>
              </a:spcAft>
              <a:buClr>
                <a:srgbClr val="E46C0A"/>
              </a:buClr>
              <a:defRPr/>
            </a:pP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（1）数据包的嵌套</a:t>
            </a:r>
            <a:r>
              <a:rPr kumimoji="0" lang="zh-CN" altLang="en-US" sz="28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结构</a:t>
            </a:r>
            <a:r>
              <a:rPr lang="zh-CN" altLang="en-US" sz="28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上一层数据包包含了下一层数据包的内容</a:t>
            </a:r>
            <a:endParaRPr kumimoji="0" lang="zh-CN" altLang="en-US" sz="20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endParaRPr>
          </a:p>
          <a:p>
            <a:pPr marR="0" lvl="0" indent="0" algn="just" defTabSz="914400" rtl="0" eaLnBrk="1" fontAlgn="base" latinLnBrk="0" hangingPunct="1">
              <a:lnSpc>
                <a:spcPct val="140000"/>
              </a:lnSpc>
              <a:spcBef>
                <a:spcPct val="0"/>
              </a:spcBef>
              <a:spcAft>
                <a:spcPct val="0"/>
              </a:spcAft>
              <a:buClr>
                <a:srgbClr val="E46C0A"/>
              </a:buClr>
              <a:buSzTx/>
              <a:buNone/>
              <a:defRPr/>
            </a:pP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（2）</a:t>
            </a: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协议栈结构和</a:t>
            </a:r>
            <a:r>
              <a:rPr kumimoji="0" lang="zh-CN" altLang="en-US" sz="28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功能：</a:t>
            </a:r>
            <a:r>
              <a:rPr kumimoji="0" lang="zh-CN" altLang="en-US" sz="20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发送前侦听，如果</a:t>
            </a:r>
            <a:r>
              <a:rPr kumimoji="0" lang="en-US" altLang="zh-CN" sz="20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MAC</a:t>
            </a:r>
            <a:r>
              <a:rPr kumimoji="0" lang="zh-CN" altLang="en-US" sz="20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层忙，则进入睡眠</a:t>
            </a:r>
            <a:endParaRPr kumimoji="0" lang="zh-CN" altLang="en-US" sz="20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endParaRPr>
          </a:p>
          <a:p>
            <a:pPr lvl="0" algn="just" fontAlgn="base">
              <a:lnSpc>
                <a:spcPct val="140000"/>
              </a:lnSpc>
              <a:spcBef>
                <a:spcPct val="0"/>
              </a:spcBef>
              <a:spcAft>
                <a:spcPct val="0"/>
              </a:spcAft>
              <a:buClr>
                <a:srgbClr val="E46C0A"/>
              </a:buClr>
              <a:defRPr/>
            </a:pP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（3）选择和维护调度</a:t>
            </a:r>
            <a:r>
              <a:rPr lang="zh-CN" altLang="en-US" sz="2800" b="1" dirty="0">
                <a:latin typeface="华文楷体" panose="02010600040101010101" pitchFamily="2" charset="-122"/>
                <a:ea typeface="华文楷体" panose="02010600040101010101" pitchFamily="2" charset="-122"/>
              </a:rPr>
              <a:t>表：</a:t>
            </a:r>
            <a:r>
              <a:rPr lang="zh-CN" altLang="en-US" sz="2000" b="1" dirty="0">
                <a:solidFill>
                  <a:srgbClr val="FF0000"/>
                </a:solidFill>
                <a:latin typeface="华文楷体" panose="02010600040101010101" pitchFamily="2" charset="-122"/>
                <a:ea typeface="华文楷体" panose="02010600040101010101" pitchFamily="2" charset="-122"/>
              </a:rPr>
              <a:t>每个节点</a:t>
            </a:r>
            <a:r>
              <a:rPr lang="zh-CN" altLang="en-US" sz="2000" b="1" dirty="0" smtClean="0">
                <a:solidFill>
                  <a:srgbClr val="FF0000"/>
                </a:solidFill>
                <a:latin typeface="华文楷体" panose="02010600040101010101" pitchFamily="2" charset="-122"/>
                <a:ea typeface="华文楷体" panose="02010600040101010101" pitchFamily="2" charset="-122"/>
              </a:rPr>
              <a:t>都要</a:t>
            </a:r>
            <a:r>
              <a:rPr lang="zh-CN" altLang="en-US" sz="2000" b="1" dirty="0">
                <a:solidFill>
                  <a:srgbClr val="FF0000"/>
                </a:solidFill>
                <a:latin typeface="华文楷体" panose="02010600040101010101" pitchFamily="2" charset="-122"/>
                <a:ea typeface="华文楷体" panose="02010600040101010101" pitchFamily="2" charset="-122"/>
              </a:rPr>
              <a:t>选择睡眠调度机制并与邻居节点一致</a:t>
            </a: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endParaRPr>
          </a:p>
          <a:p>
            <a:pPr lvl="0" algn="just" fontAlgn="base">
              <a:lnSpc>
                <a:spcPct val="140000"/>
              </a:lnSpc>
              <a:spcBef>
                <a:spcPct val="0"/>
              </a:spcBef>
              <a:spcAft>
                <a:spcPct val="0"/>
              </a:spcAft>
              <a:buClr>
                <a:srgbClr val="E46C0A"/>
              </a:buClr>
              <a:defRPr/>
            </a:pP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（4）</a:t>
            </a:r>
            <a:r>
              <a:rPr lang="zh-CN" altLang="en-US" sz="2800" b="1" dirty="0">
                <a:solidFill>
                  <a:srgbClr val="FF0000"/>
                </a:solidFill>
                <a:latin typeface="华文楷体" panose="02010600040101010101" pitchFamily="2" charset="-122"/>
                <a:ea typeface="华文楷体" panose="02010600040101010101" pitchFamily="2" charset="-122"/>
              </a:rPr>
              <a:t>时间同步：</a:t>
            </a:r>
            <a:r>
              <a:rPr lang="zh-CN" altLang="en-US" sz="2400" b="1" dirty="0">
                <a:latin typeface="华文楷体" panose="02010600040101010101" pitchFamily="2" charset="-122"/>
                <a:ea typeface="华文楷体" panose="02010600040101010101" pitchFamily="2" charset="-122"/>
              </a:rPr>
              <a:t>采用的是相对而不是绝对的时间戳</a:t>
            </a:r>
            <a:endParaRPr kumimoji="0" lang="zh-CN" altLang="en-US"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endParaRPr>
          </a:p>
          <a:p>
            <a:pPr marR="0" lvl="0" indent="0" algn="just" defTabSz="914400" rtl="0" eaLnBrk="1" fontAlgn="base" latinLnBrk="0" hangingPunct="1">
              <a:lnSpc>
                <a:spcPct val="140000"/>
              </a:lnSpc>
              <a:spcBef>
                <a:spcPct val="0"/>
              </a:spcBef>
              <a:spcAft>
                <a:spcPct val="0"/>
              </a:spcAft>
              <a:buClr>
                <a:srgbClr val="E46C0A"/>
              </a:buClr>
              <a:buSzTx/>
              <a:buNone/>
              <a:defRPr/>
            </a:pP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（5）带冲突避免的载波侦听多路访问：</a:t>
            </a:r>
            <a:r>
              <a:rPr kumimoji="0" lang="en-US" altLang="zh-CN"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RTS/CTS</a:t>
            </a: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机制</a:t>
            </a:r>
            <a:endPar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endParaRPr>
          </a:p>
          <a:p>
            <a:pPr marR="0" lvl="0" indent="0" algn="just" defTabSz="914400" rtl="0" eaLnBrk="1" fontAlgn="base" latinLnBrk="0" hangingPunct="1">
              <a:lnSpc>
                <a:spcPct val="140000"/>
              </a:lnSpc>
              <a:spcBef>
                <a:spcPct val="0"/>
              </a:spcBef>
              <a:spcAft>
                <a:spcPct val="0"/>
              </a:spcAft>
              <a:buClr>
                <a:srgbClr val="E46C0A"/>
              </a:buClr>
              <a:buSzTx/>
              <a:buNone/>
              <a:defRPr/>
            </a:pP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（6）</a:t>
            </a:r>
            <a:r>
              <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网络分配</a:t>
            </a:r>
            <a:r>
              <a:rPr kumimoji="0" lang="zh-CN" altLang="en-US"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矢量（</a:t>
            </a:r>
            <a:r>
              <a:rPr kumimoji="0" lang="en-US" altLang="zh-CN"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NAV</a:t>
            </a:r>
            <a:r>
              <a:rPr kumimoji="0" lang="zh-CN" altLang="en-US"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a:t>
            </a:r>
            <a:r>
              <a:rPr kumimoji="0" lang="zh-CN" altLang="en-US"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数据的发送时间，也是其它邻居节点的睡眠时间</a:t>
            </a:r>
            <a:endParaRPr kumimoji="0" lang="zh-CN" altLang="en-US"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65549" name="Text Box 13"/>
          <p:cNvSpPr txBox="1">
            <a:spLocks noChangeArrowheads="1"/>
          </p:cNvSpPr>
          <p:nvPr/>
        </p:nvSpPr>
        <p:spPr bwMode="auto">
          <a:xfrm>
            <a:off x="1851660" y="1127760"/>
            <a:ext cx="4103370" cy="650875"/>
          </a:xfrm>
          <a:prstGeom prst="rect">
            <a:avLst/>
          </a:prstGeom>
          <a:solidFill>
            <a:schemeClr val="tx2"/>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lnSpc>
                <a:spcPct val="130000"/>
              </a:lnSpc>
              <a:spcBef>
                <a:spcPct val="50000"/>
              </a:spcBef>
              <a:buClrTx/>
              <a:buSzTx/>
              <a:buFontTx/>
              <a:buNone/>
              <a:defRPr/>
            </a:pPr>
            <a:r>
              <a:rPr kumimoji="0" sz="2800" b="1" kern="1200" cap="none" spc="0" normalizeH="0" baseline="0" noProof="0">
                <a:solidFill>
                  <a:schemeClr val="bg1"/>
                </a:solidFill>
                <a:latin typeface="Arial" panose="020B0604020202020204" pitchFamily="34" charset="0"/>
                <a:ea typeface="宋体" panose="02010600030101010101" pitchFamily="2" charset="-122"/>
                <a:cs typeface="+mn-cs"/>
              </a:rPr>
              <a:t>S-MAC协议 </a:t>
            </a:r>
            <a:r>
              <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287750" name="Oval 6"/>
          <p:cNvSpPr>
            <a:spLocks noChangeArrowheads="1"/>
          </p:cNvSpPr>
          <p:nvPr/>
        </p:nvSpPr>
        <p:spPr bwMode="auto">
          <a:xfrm>
            <a:off x="966470" y="991870"/>
            <a:ext cx="1029970" cy="9271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2</a:t>
            </a:r>
            <a:endPar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a:t>2</a:t>
            </a:r>
            <a:r>
              <a:rPr lang="zh-CN" altLang="en-US"/>
              <a:t>、基于竞争的信道接入技术</a:t>
            </a:r>
            <a:endParaRPr lang="zh-CN" altLang="en-US"/>
          </a:p>
        </p:txBody>
      </p:sp>
      <p:sp>
        <p:nvSpPr>
          <p:cNvPr id="65549" name="Text Box 13"/>
          <p:cNvSpPr txBox="1">
            <a:spLocks noChangeArrowheads="1"/>
          </p:cNvSpPr>
          <p:nvPr/>
        </p:nvSpPr>
        <p:spPr bwMode="auto">
          <a:xfrm>
            <a:off x="1851660" y="1127760"/>
            <a:ext cx="4103370" cy="650875"/>
          </a:xfrm>
          <a:prstGeom prst="rect">
            <a:avLst/>
          </a:prstGeom>
          <a:solidFill>
            <a:schemeClr val="tx2"/>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lnSpc>
                <a:spcPct val="130000"/>
              </a:lnSpc>
              <a:spcBef>
                <a:spcPct val="50000"/>
              </a:spcBef>
              <a:buClrTx/>
              <a:buSzTx/>
              <a:buFontTx/>
              <a:buNone/>
              <a:defRPr/>
            </a:pPr>
            <a:r>
              <a:rPr kumimoji="0" lang="en-US" sz="2800" b="1" kern="1200" cap="none" spc="0" normalizeH="0" baseline="0" noProof="0">
                <a:solidFill>
                  <a:schemeClr val="bg1"/>
                </a:solidFill>
                <a:latin typeface="Arial" panose="020B0604020202020204" pitchFamily="34" charset="0"/>
                <a:ea typeface="宋体" panose="02010600030101010101" pitchFamily="2" charset="-122"/>
                <a:cs typeface="+mn-cs"/>
              </a:rPr>
              <a:t>T</a:t>
            </a:r>
            <a:r>
              <a:rPr kumimoji="0" sz="2800" b="1" kern="1200" cap="none" spc="0" normalizeH="0" baseline="0" noProof="0">
                <a:solidFill>
                  <a:schemeClr val="bg1"/>
                </a:solidFill>
                <a:latin typeface="Arial" panose="020B0604020202020204" pitchFamily="34" charset="0"/>
                <a:ea typeface="宋体" panose="02010600030101010101" pitchFamily="2" charset="-122"/>
                <a:cs typeface="+mn-cs"/>
              </a:rPr>
              <a:t>-MAC协议 </a:t>
            </a:r>
            <a:r>
              <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287750" name="Oval 6"/>
          <p:cNvSpPr>
            <a:spLocks noChangeArrowheads="1"/>
          </p:cNvSpPr>
          <p:nvPr/>
        </p:nvSpPr>
        <p:spPr bwMode="auto">
          <a:xfrm>
            <a:off x="966470" y="991870"/>
            <a:ext cx="1029970" cy="9271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3</a:t>
            </a:r>
            <a:endPar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对角圆角矩形 5"/>
          <p:cNvSpPr>
            <a:spLocks noChangeArrowheads="1"/>
          </p:cNvSpPr>
          <p:nvPr/>
        </p:nvSpPr>
        <p:spPr bwMode="auto">
          <a:xfrm>
            <a:off x="1887016" y="2036405"/>
            <a:ext cx="9753600" cy="4272915"/>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solidFill>
          <a:ln w="19050" algn="ctr">
            <a:noFill/>
            <a:miter lim="800000"/>
          </a:ln>
          <a:effectLst>
            <a:outerShdw dist="23000" dir="5400000" rotWithShape="0">
              <a:srgbClr val="000000">
                <a:alpha val="34999"/>
              </a:srgbClr>
            </a:outerShdw>
          </a:effectLst>
        </p:spPr>
        <p:txBody>
          <a:bodyPr anchor="ctr"/>
          <a:lstStyle/>
          <a:p>
            <a:pPr lvl="0" algn="just" fontAlgn="base">
              <a:lnSpc>
                <a:spcPct val="140000"/>
              </a:lnSpc>
              <a:spcBef>
                <a:spcPct val="0"/>
              </a:spcBef>
              <a:spcAft>
                <a:spcPct val="0"/>
              </a:spcAft>
              <a:buClr>
                <a:srgbClr val="E46C0A"/>
              </a:buClr>
              <a:defRPr/>
            </a:pPr>
            <a:r>
              <a:rPr lang="en-US" altLang="zh-CN" sz="2800" b="1" dirty="0" smtClean="0">
                <a:latin typeface="华文楷体" panose="02010600040101010101" pitchFamily="2" charset="-122"/>
                <a:ea typeface="华文楷体" panose="02010600040101010101" pitchFamily="2" charset="-122"/>
              </a:rPr>
              <a:t>T-MAC</a:t>
            </a:r>
            <a:r>
              <a:rPr lang="en-US" altLang="zh-CN" sz="2800" b="1" dirty="0">
                <a:latin typeface="华文楷体" panose="02010600040101010101" pitchFamily="2" charset="-122"/>
                <a:ea typeface="华文楷体" panose="02010600040101010101" pitchFamily="2" charset="-122"/>
              </a:rPr>
              <a:t>( Timeout MAC)</a:t>
            </a:r>
            <a:r>
              <a:rPr lang="zh-CN" altLang="en-US" sz="2800" b="1" dirty="0">
                <a:latin typeface="华文楷体" panose="02010600040101010101" pitchFamily="2" charset="-122"/>
                <a:ea typeface="华文楷体" panose="02010600040101010101" pitchFamily="2" charset="-122"/>
              </a:rPr>
              <a:t>协议是在</a:t>
            </a:r>
            <a:r>
              <a:rPr lang="en-US" altLang="zh-CN" sz="2800" b="1" dirty="0">
                <a:latin typeface="华文楷体" panose="02010600040101010101" pitchFamily="2" charset="-122"/>
                <a:ea typeface="华文楷体" panose="02010600040101010101" pitchFamily="2" charset="-122"/>
              </a:rPr>
              <a:t>S-MAC</a:t>
            </a:r>
            <a:r>
              <a:rPr lang="zh-CN" altLang="en-US" sz="2800" b="1" dirty="0">
                <a:latin typeface="华文楷体" panose="02010600040101010101" pitchFamily="2" charset="-122"/>
                <a:ea typeface="华文楷体" panose="02010600040101010101" pitchFamily="2" charset="-122"/>
              </a:rPr>
              <a:t>协议的基础</a:t>
            </a:r>
            <a:r>
              <a:rPr lang="zh-CN" altLang="en-US" sz="2800" b="1" dirty="0" smtClean="0">
                <a:latin typeface="华文楷体" panose="02010600040101010101" pitchFamily="2" charset="-122"/>
                <a:ea typeface="华文楷体" panose="02010600040101010101" pitchFamily="2" charset="-122"/>
              </a:rPr>
              <a:t>上提出</a:t>
            </a:r>
            <a:r>
              <a:rPr lang="zh-CN" altLang="en-US" sz="2800" b="1" dirty="0">
                <a:latin typeface="华文楷体" panose="02010600040101010101" pitchFamily="2" charset="-122"/>
                <a:ea typeface="华文楷体" panose="02010600040101010101" pitchFamily="2" charset="-122"/>
              </a:rPr>
              <a:t>来的</a:t>
            </a:r>
            <a:r>
              <a:rPr lang="zh-CN" altLang="en-US" sz="2800" b="1" dirty="0" smtClean="0">
                <a:latin typeface="华文楷体" panose="02010600040101010101" pitchFamily="2" charset="-122"/>
                <a:ea typeface="华文楷体" panose="02010600040101010101" pitchFamily="2" charset="-122"/>
              </a:rPr>
              <a:t>。为了</a:t>
            </a:r>
            <a:r>
              <a:rPr lang="zh-CN" altLang="en-US" sz="2800" b="1" dirty="0">
                <a:latin typeface="华文楷体" panose="02010600040101010101" pitchFamily="2" charset="-122"/>
                <a:ea typeface="华文楷体" panose="02010600040101010101" pitchFamily="2" charset="-122"/>
              </a:rPr>
              <a:t>保证可靠及时的消息传输，节点的活动时间必须适应</a:t>
            </a:r>
            <a:r>
              <a:rPr lang="zh-CN" altLang="en-US" sz="2800" b="1" dirty="0" smtClean="0">
                <a:latin typeface="华文楷体" panose="02010600040101010101" pitchFamily="2" charset="-122"/>
                <a:ea typeface="华文楷体" panose="02010600040101010101" pitchFamily="2" charset="-122"/>
              </a:rPr>
              <a:t>最高通信</a:t>
            </a:r>
            <a:r>
              <a:rPr lang="zh-CN" altLang="en-US" sz="2800" b="1" dirty="0">
                <a:latin typeface="华文楷体" panose="02010600040101010101" pitchFamily="2" charset="-122"/>
                <a:ea typeface="华文楷体" panose="02010600040101010101" pitchFamily="2" charset="-122"/>
              </a:rPr>
              <a:t>负载。当负载动态较小时，节点处于空闲侦听的时间相对增加。针对这个问题，</a:t>
            </a:r>
            <a:r>
              <a:rPr lang="en-US" altLang="zh-CN" sz="2800" b="1" dirty="0">
                <a:latin typeface="华文楷体" panose="02010600040101010101" pitchFamily="2" charset="-122"/>
                <a:ea typeface="华文楷体" panose="02010600040101010101" pitchFamily="2" charset="-122"/>
              </a:rPr>
              <a:t>T-MAC</a:t>
            </a:r>
            <a:r>
              <a:rPr lang="zh-CN" altLang="en-US" sz="2800" b="1" dirty="0">
                <a:latin typeface="华文楷体" panose="02010600040101010101" pitchFamily="2" charset="-122"/>
                <a:ea typeface="华文楷体" panose="02010600040101010101" pitchFamily="2" charset="-122"/>
              </a:rPr>
              <a:t>协议</a:t>
            </a:r>
            <a:r>
              <a:rPr lang="zh-CN" altLang="en-US" sz="2800" b="1" dirty="0">
                <a:solidFill>
                  <a:srgbClr val="FF0000"/>
                </a:solidFill>
                <a:latin typeface="华文楷体" panose="02010600040101010101" pitchFamily="2" charset="-122"/>
                <a:ea typeface="华文楷体" panose="02010600040101010101" pitchFamily="2" charset="-122"/>
              </a:rPr>
              <a:t>在保持周期长度不变的基础上，根据通信流量动态的调整活动时间</a:t>
            </a:r>
            <a:r>
              <a:rPr lang="zh-CN" altLang="en-US" sz="2800" b="1" dirty="0">
                <a:latin typeface="华文楷体" panose="02010600040101010101" pitchFamily="2" charset="-122"/>
                <a:ea typeface="华文楷体" panose="02010600040101010101" pitchFamily="2" charset="-122"/>
              </a:rPr>
              <a:t>，用脉冲突发方式发送信息，减少空闲侦听</a:t>
            </a:r>
            <a:r>
              <a:rPr lang="zh-CN" altLang="en-US" sz="2800" b="1" dirty="0" smtClean="0">
                <a:latin typeface="华文楷体" panose="02010600040101010101" pitchFamily="2" charset="-122"/>
                <a:ea typeface="华文楷体" panose="02010600040101010101" pitchFamily="2" charset="-122"/>
              </a:rPr>
              <a:t>时间。</a:t>
            </a:r>
            <a:endPar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a:t>2</a:t>
            </a:r>
            <a:r>
              <a:rPr lang="zh-CN" altLang="en-US"/>
              <a:t>、基于竞争的信道接入技术</a:t>
            </a:r>
            <a:endParaRPr lang="zh-CN" altLang="en-US"/>
          </a:p>
        </p:txBody>
      </p:sp>
      <p:sp>
        <p:nvSpPr>
          <p:cNvPr id="65549" name="Text Box 13"/>
          <p:cNvSpPr txBox="1">
            <a:spLocks noChangeArrowheads="1"/>
          </p:cNvSpPr>
          <p:nvPr/>
        </p:nvSpPr>
        <p:spPr bwMode="auto">
          <a:xfrm>
            <a:off x="1851660" y="1127760"/>
            <a:ext cx="4103370" cy="650875"/>
          </a:xfrm>
          <a:prstGeom prst="rect">
            <a:avLst/>
          </a:prstGeom>
          <a:solidFill>
            <a:schemeClr val="tx2"/>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lnSpc>
                <a:spcPct val="130000"/>
              </a:lnSpc>
              <a:spcBef>
                <a:spcPct val="50000"/>
              </a:spcBef>
              <a:buClrTx/>
              <a:buSzTx/>
              <a:buFontTx/>
              <a:buNone/>
              <a:defRPr/>
            </a:pPr>
            <a:r>
              <a:rPr kumimoji="0" lang="en-US" sz="2800" b="1" kern="1200" cap="none" spc="0" normalizeH="0" baseline="0" noProof="0">
                <a:solidFill>
                  <a:schemeClr val="bg1"/>
                </a:solidFill>
                <a:latin typeface="Arial" panose="020B0604020202020204" pitchFamily="34" charset="0"/>
                <a:ea typeface="宋体" panose="02010600030101010101" pitchFamily="2" charset="-122"/>
                <a:cs typeface="+mn-cs"/>
              </a:rPr>
              <a:t>T</a:t>
            </a:r>
            <a:r>
              <a:rPr kumimoji="0" sz="2800" b="1" kern="1200" cap="none" spc="0" normalizeH="0" baseline="0" noProof="0">
                <a:solidFill>
                  <a:schemeClr val="bg1"/>
                </a:solidFill>
                <a:latin typeface="Arial" panose="020B0604020202020204" pitchFamily="34" charset="0"/>
                <a:ea typeface="宋体" panose="02010600030101010101" pitchFamily="2" charset="-122"/>
                <a:cs typeface="+mn-cs"/>
              </a:rPr>
              <a:t>-MAC协议 </a:t>
            </a:r>
            <a:r>
              <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287750" name="Oval 6"/>
          <p:cNvSpPr>
            <a:spLocks noChangeArrowheads="1"/>
          </p:cNvSpPr>
          <p:nvPr/>
        </p:nvSpPr>
        <p:spPr bwMode="auto">
          <a:xfrm>
            <a:off x="966470" y="991870"/>
            <a:ext cx="1029970" cy="9271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3</a:t>
            </a:r>
            <a:endPar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2" name="Picture 14" descr="0203"/>
          <p:cNvPicPr>
            <a:picLocks noChangeAspect="1"/>
          </p:cNvPicPr>
          <p:nvPr/>
        </p:nvPicPr>
        <p:blipFill>
          <a:blip r:embed="rId1" cstate="print"/>
          <a:stretch>
            <a:fillRect/>
          </a:stretch>
        </p:blipFill>
        <p:spPr>
          <a:xfrm>
            <a:off x="1518920" y="2484596"/>
            <a:ext cx="9093200" cy="3248660"/>
          </a:xfrm>
          <a:prstGeom prst="rect">
            <a:avLst/>
          </a:prstGeom>
          <a:noFill/>
          <a:ln w="9525">
            <a:noFill/>
          </a:ln>
        </p:spPr>
      </p:pic>
      <p:sp>
        <p:nvSpPr>
          <p:cNvPr id="3" name="Text Box 15"/>
          <p:cNvSpPr txBox="1">
            <a:spLocks noChangeArrowheads="1"/>
          </p:cNvSpPr>
          <p:nvPr/>
        </p:nvSpPr>
        <p:spPr bwMode="auto">
          <a:xfrm>
            <a:off x="3503930" y="5804535"/>
            <a:ext cx="5123815" cy="521970"/>
          </a:xfrm>
          <a:prstGeom prst="rect">
            <a:avLst/>
          </a:prstGeom>
          <a:solidFill>
            <a:schemeClr val="bg1"/>
          </a:solidFill>
          <a:ln w="19050" algn="ctr">
            <a:noFill/>
            <a:miter lim="800000"/>
          </a:ln>
          <a:effectLst>
            <a:outerShdw dist="23000" dir="5400000" rotWithShape="0">
              <a:srgbClr val="000000">
                <a:alpha val="34999"/>
              </a:srgbClr>
            </a:outerShdw>
          </a:effectLst>
        </p:spPr>
        <p:txBody>
          <a:bodyPr wrap="square">
            <a:spAutoFit/>
          </a:bodyPr>
          <a:lstStyle/>
          <a:p>
            <a:pPr marR="0" defTabSz="914400">
              <a:spcBef>
                <a:spcPct val="50000"/>
              </a:spcBef>
              <a:buClrTx/>
              <a:buSzTx/>
              <a:buFontTx/>
              <a:buNone/>
              <a:defRPr/>
            </a:pPr>
            <a:r>
              <a:rPr kumimoji="0" lang="zh-CN" altLang="en-US" sz="2800" kern="1200" cap="none" spc="0" normalizeH="0" baseline="0" noProof="0" dirty="0">
                <a:solidFill>
                  <a:schemeClr val="tx1"/>
                </a:solidFill>
                <a:latin typeface="华文楷体" panose="02010600040101010101" pitchFamily="2" charset="-122"/>
                <a:ea typeface="华文楷体" panose="02010600040101010101" pitchFamily="2" charset="-122"/>
                <a:cs typeface="+mn-cs"/>
              </a:rPr>
              <a:t>图</a:t>
            </a:r>
            <a:r>
              <a:rPr kumimoji="0" lang="en-US" altLang="zh-CN" sz="2800" kern="1200" cap="none" spc="0" normalizeH="0" baseline="0" noProof="0" dirty="0">
                <a:solidFill>
                  <a:schemeClr val="tx1"/>
                </a:solidFill>
                <a:latin typeface="华文楷体" panose="02010600040101010101" pitchFamily="2" charset="-122"/>
                <a:ea typeface="华文楷体" panose="02010600040101010101" pitchFamily="2" charset="-122"/>
                <a:cs typeface="+mn-cs"/>
              </a:rPr>
              <a:t>2-3  T-MAC</a:t>
            </a:r>
            <a:r>
              <a:rPr kumimoji="0" lang="zh-CN" altLang="en-US" sz="2800" kern="1200" cap="none" spc="0" normalizeH="0" baseline="0" noProof="0" dirty="0">
                <a:solidFill>
                  <a:schemeClr val="tx1"/>
                </a:solidFill>
                <a:latin typeface="华文楷体" panose="02010600040101010101" pitchFamily="2" charset="-122"/>
                <a:ea typeface="华文楷体" panose="02010600040101010101" pitchFamily="2" charset="-122"/>
                <a:cs typeface="+mn-cs"/>
              </a:rPr>
              <a:t>协议的基本机制</a:t>
            </a:r>
            <a:endParaRPr kumimoji="0" lang="zh-CN" altLang="en-US" sz="2800" kern="1200" cap="none" spc="0" normalizeH="0" baseline="0" noProof="0" dirty="0">
              <a:solidFill>
                <a:schemeClr val="tx1"/>
              </a:solidFill>
              <a:latin typeface="华文楷体" panose="02010600040101010101" pitchFamily="2" charset="-122"/>
              <a:ea typeface="华文楷体" panose="02010600040101010101" pitchFamily="2" charset="-122"/>
              <a:cs typeface="+mn-cs"/>
            </a:endParaRPr>
          </a:p>
        </p:txBody>
      </p:sp>
      <p:sp>
        <p:nvSpPr>
          <p:cNvPr id="4" name="椭圆 3"/>
          <p:cNvSpPr/>
          <p:nvPr/>
        </p:nvSpPr>
        <p:spPr>
          <a:xfrm>
            <a:off x="3975353" y="3819872"/>
            <a:ext cx="968519" cy="100811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55030" y="3819872"/>
            <a:ext cx="968519" cy="100811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256240" y="3819872"/>
            <a:ext cx="968519" cy="100811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对角圆角矩形 5"/>
          <p:cNvSpPr>
            <a:spLocks noChangeArrowheads="1"/>
          </p:cNvSpPr>
          <p:nvPr/>
        </p:nvSpPr>
        <p:spPr bwMode="auto">
          <a:xfrm>
            <a:off x="6240016" y="1063878"/>
            <a:ext cx="5472608" cy="1717050"/>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solidFill>
          <a:ln w="19050" algn="ctr">
            <a:noFill/>
            <a:miter lim="800000"/>
          </a:ln>
          <a:effectLst>
            <a:outerShdw dist="23000" dir="5400000" rotWithShape="0">
              <a:srgbClr val="000000">
                <a:alpha val="34999"/>
              </a:srgbClr>
            </a:outerShdw>
          </a:effectLst>
        </p:spPr>
        <p:txBody>
          <a:bodyPr anchor="ctr"/>
          <a:lstStyle/>
          <a:p>
            <a:pPr lvl="0" algn="just" fontAlgn="base">
              <a:lnSpc>
                <a:spcPct val="140000"/>
              </a:lnSpc>
              <a:spcBef>
                <a:spcPct val="0"/>
              </a:spcBef>
              <a:spcAft>
                <a:spcPct val="0"/>
              </a:spcAft>
              <a:buClr>
                <a:srgbClr val="E46C0A"/>
              </a:buClr>
              <a:defRPr/>
            </a:pPr>
            <a:r>
              <a:rPr lang="zh-CN" altLang="en-US" sz="2800" b="1" dirty="0" smtClean="0">
                <a:latin typeface="华文楷体" panose="02010600040101010101" pitchFamily="2" charset="-122"/>
                <a:ea typeface="华文楷体" panose="02010600040101010101" pitchFamily="2" charset="-122"/>
              </a:rPr>
              <a:t>在给定的</a:t>
            </a:r>
            <a:r>
              <a:rPr lang="zh-CN" altLang="en-US" sz="2800" b="1" dirty="0" smtClean="0">
                <a:solidFill>
                  <a:srgbClr val="FF0000"/>
                </a:solidFill>
                <a:latin typeface="华文楷体" panose="02010600040101010101" pitchFamily="2" charset="-122"/>
                <a:ea typeface="华文楷体" panose="02010600040101010101" pitchFamily="2" charset="-122"/>
              </a:rPr>
              <a:t>时隙</a:t>
            </a:r>
            <a:r>
              <a:rPr lang="en-US" altLang="zh-CN" sz="2800" b="1" dirty="0">
                <a:solidFill>
                  <a:srgbClr val="FF0000"/>
                </a:solidFill>
                <a:latin typeface="华文楷体" panose="02010600040101010101" pitchFamily="2" charset="-122"/>
                <a:ea typeface="华文楷体" panose="02010600040101010101" pitchFamily="2" charset="-122"/>
              </a:rPr>
              <a:t>TA( Time Active)</a:t>
            </a:r>
            <a:r>
              <a:rPr lang="zh-CN" altLang="en-US" sz="2800" b="1" dirty="0">
                <a:latin typeface="华文楷体" panose="02010600040101010101" pitchFamily="2" charset="-122"/>
                <a:ea typeface="华文楷体" panose="02010600040101010101" pitchFamily="2" charset="-122"/>
              </a:rPr>
              <a:t>内没有</a:t>
            </a:r>
            <a:r>
              <a:rPr lang="zh-CN" altLang="en-US" sz="2800" b="1" dirty="0" smtClean="0">
                <a:latin typeface="华文楷体" panose="02010600040101010101" pitchFamily="2" charset="-122"/>
                <a:ea typeface="华文楷体" panose="02010600040101010101" pitchFamily="2" charset="-122"/>
              </a:rPr>
              <a:t>发生激活</a:t>
            </a:r>
            <a:r>
              <a:rPr lang="zh-CN" altLang="en-US" sz="2800" b="1" dirty="0">
                <a:latin typeface="华文楷体" panose="02010600040101010101" pitchFamily="2" charset="-122"/>
                <a:ea typeface="华文楷体" panose="02010600040101010101" pitchFamily="2" charset="-122"/>
              </a:rPr>
              <a:t>事件</a:t>
            </a:r>
            <a:r>
              <a:rPr lang="en-US" altLang="zh-CN" sz="2800" b="1" dirty="0">
                <a:latin typeface="华文楷体" panose="02010600040101010101" pitchFamily="2" charset="-122"/>
                <a:ea typeface="华文楷体" panose="02010600040101010101" pitchFamily="2" charset="-122"/>
              </a:rPr>
              <a:t>(Activation Event)</a:t>
            </a:r>
            <a:r>
              <a:rPr lang="zh-CN" altLang="en-US" sz="2800" b="1" dirty="0">
                <a:latin typeface="华文楷体" panose="02010600040101010101" pitchFamily="2" charset="-122"/>
                <a:ea typeface="华文楷体" panose="02010600040101010101" pitchFamily="2" charset="-122"/>
              </a:rPr>
              <a:t>，则进入休眠。</a:t>
            </a:r>
            <a:endPar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endParaRPr>
          </a:p>
        </p:txBody>
      </p:sp>
      <p:graphicFrame>
        <p:nvGraphicFramePr>
          <p:cNvPr id="5" name="图示 4"/>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9" name="组合 28"/>
          <p:cNvGrpSpPr/>
          <p:nvPr/>
        </p:nvGrpSpPr>
        <p:grpSpPr>
          <a:xfrm>
            <a:off x="3215680" y="1918970"/>
            <a:ext cx="2664296" cy="1008112"/>
            <a:chOff x="3215680" y="1918970"/>
            <a:chExt cx="2664296" cy="1008112"/>
          </a:xfrm>
        </p:grpSpPr>
        <p:cxnSp>
          <p:nvCxnSpPr>
            <p:cNvPr id="11" name="直接连接符 10"/>
            <p:cNvCxnSpPr/>
            <p:nvPr/>
          </p:nvCxnSpPr>
          <p:spPr>
            <a:xfrm>
              <a:off x="3215680" y="1918970"/>
              <a:ext cx="0" cy="100811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879976" y="1918970"/>
              <a:ext cx="0" cy="100811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3215680" y="2204864"/>
              <a:ext cx="75967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5303912" y="2204864"/>
              <a:ext cx="57606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040563" y="2011403"/>
              <a:ext cx="1263350" cy="369332"/>
            </a:xfrm>
            <a:prstGeom prst="rect">
              <a:avLst/>
            </a:prstGeom>
            <a:noFill/>
          </p:spPr>
          <p:txBody>
            <a:bodyPr wrap="square" rtlCol="0">
              <a:spAutoFit/>
            </a:bodyPr>
            <a:lstStyle/>
            <a:p>
              <a:r>
                <a:rPr lang="zh-CN" altLang="en-US" b="1" dirty="0" smtClean="0">
                  <a:solidFill>
                    <a:srgbClr val="0000FF"/>
                  </a:solidFill>
                  <a:latin typeface="微软雅黑" panose="020B0503020204020204" pitchFamily="34" charset="-122"/>
                  <a:ea typeface="微软雅黑" panose="020B0503020204020204" pitchFamily="34" charset="-122"/>
                </a:rPr>
                <a:t>周期长度</a:t>
              </a:r>
              <a:endParaRPr lang="zh-CN" altLang="en-US"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animBg="1"/>
      <p:bldP spid="8" grpId="0" animBg="1"/>
      <p:bldP spid="9"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a:t>2</a:t>
            </a:r>
            <a:r>
              <a:rPr lang="zh-CN" altLang="en-US"/>
              <a:t>、基于竞争的信道接入技术</a:t>
            </a:r>
            <a:endParaRPr lang="zh-CN" altLang="en-US"/>
          </a:p>
        </p:txBody>
      </p:sp>
      <p:sp>
        <p:nvSpPr>
          <p:cNvPr id="65549" name="Text Box 13"/>
          <p:cNvSpPr txBox="1">
            <a:spLocks noChangeArrowheads="1"/>
          </p:cNvSpPr>
          <p:nvPr/>
        </p:nvSpPr>
        <p:spPr bwMode="auto">
          <a:xfrm>
            <a:off x="1851660" y="1127760"/>
            <a:ext cx="4103370" cy="650875"/>
          </a:xfrm>
          <a:prstGeom prst="rect">
            <a:avLst/>
          </a:prstGeom>
          <a:solidFill>
            <a:schemeClr val="tx2"/>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lnSpc>
                <a:spcPct val="130000"/>
              </a:lnSpc>
              <a:spcBef>
                <a:spcPct val="50000"/>
              </a:spcBef>
              <a:buClrTx/>
              <a:buSzTx/>
              <a:buFontTx/>
              <a:buNone/>
              <a:defRPr/>
            </a:pPr>
            <a:r>
              <a:rPr kumimoji="0" lang="en-US" sz="2800" b="1" kern="1200" cap="none" spc="0" normalizeH="0" baseline="0" noProof="0">
                <a:solidFill>
                  <a:schemeClr val="bg1"/>
                </a:solidFill>
                <a:latin typeface="Arial" panose="020B0604020202020204" pitchFamily="34" charset="0"/>
                <a:ea typeface="宋体" panose="02010600030101010101" pitchFamily="2" charset="-122"/>
                <a:cs typeface="+mn-cs"/>
              </a:rPr>
              <a:t>T</a:t>
            </a:r>
            <a:r>
              <a:rPr kumimoji="0" sz="2800" b="1" kern="1200" cap="none" spc="0" normalizeH="0" baseline="0" noProof="0">
                <a:solidFill>
                  <a:schemeClr val="bg1"/>
                </a:solidFill>
                <a:latin typeface="Arial" panose="020B0604020202020204" pitchFamily="34" charset="0"/>
                <a:ea typeface="宋体" panose="02010600030101010101" pitchFamily="2" charset="-122"/>
                <a:cs typeface="+mn-cs"/>
              </a:rPr>
              <a:t>-MAC协议 </a:t>
            </a:r>
            <a:r>
              <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287750" name="Oval 6"/>
          <p:cNvSpPr>
            <a:spLocks noChangeArrowheads="1"/>
          </p:cNvSpPr>
          <p:nvPr/>
        </p:nvSpPr>
        <p:spPr bwMode="auto">
          <a:xfrm>
            <a:off x="966470" y="991870"/>
            <a:ext cx="1029970" cy="9271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3</a:t>
            </a:r>
            <a:endPar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对角圆角矩形 5"/>
          <p:cNvSpPr>
            <a:spLocks noChangeArrowheads="1"/>
          </p:cNvSpPr>
          <p:nvPr/>
        </p:nvSpPr>
        <p:spPr bwMode="auto">
          <a:xfrm>
            <a:off x="1887016" y="2036405"/>
            <a:ext cx="9753600" cy="4272915"/>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solidFill>
          <a:ln w="19050" algn="ctr">
            <a:noFill/>
            <a:miter lim="800000"/>
          </a:ln>
          <a:effectLst>
            <a:outerShdw dist="23000" dir="5400000" rotWithShape="0">
              <a:srgbClr val="000000">
                <a:alpha val="34999"/>
              </a:srgbClr>
            </a:outerShdw>
          </a:effectLst>
        </p:spPr>
        <p:txBody>
          <a:bodyPr anchor="ctr"/>
          <a:lstStyle/>
          <a:p>
            <a:pPr lvl="0" algn="just" fontAlgn="base">
              <a:lnSpc>
                <a:spcPct val="140000"/>
              </a:lnSpc>
              <a:spcBef>
                <a:spcPct val="0"/>
              </a:spcBef>
              <a:spcAft>
                <a:spcPct val="0"/>
              </a:spcAft>
              <a:buClr>
                <a:srgbClr val="E46C0A"/>
              </a:buClr>
              <a:defRPr/>
            </a:pPr>
            <a:r>
              <a:rPr lang="en-US" altLang="zh-CN" sz="2800" b="1" dirty="0">
                <a:latin typeface="华文楷体" panose="02010600040101010101" pitchFamily="2" charset="-122"/>
                <a:ea typeface="华文楷体" panose="02010600040101010101" pitchFamily="2" charset="-122"/>
              </a:rPr>
              <a:t>T-MAC</a:t>
            </a:r>
            <a:r>
              <a:rPr lang="zh-CN" altLang="en-US" sz="2800" b="1" dirty="0">
                <a:latin typeface="华文楷体" panose="02010600040101010101" pitchFamily="2" charset="-122"/>
                <a:ea typeface="华文楷体" panose="02010600040101010101" pitchFamily="2" charset="-122"/>
              </a:rPr>
              <a:t>协议定义了</a:t>
            </a:r>
            <a:r>
              <a:rPr lang="zh-CN" altLang="en-US" sz="2800" b="1" dirty="0" smtClean="0">
                <a:latin typeface="华文楷体" panose="02010600040101010101" pitchFamily="2" charset="-122"/>
                <a:ea typeface="华文楷体" panose="02010600040101010101" pitchFamily="2" charset="-122"/>
              </a:rPr>
              <a:t>如下 </a:t>
            </a:r>
            <a:r>
              <a:rPr lang="en-US" altLang="zh-CN" sz="2800" b="1" dirty="0" smtClean="0">
                <a:solidFill>
                  <a:srgbClr val="FF0000"/>
                </a:solidFill>
                <a:latin typeface="华文楷体" panose="02010600040101010101" pitchFamily="2" charset="-122"/>
                <a:ea typeface="华文楷体" panose="02010600040101010101" pitchFamily="2" charset="-122"/>
              </a:rPr>
              <a:t>5 </a:t>
            </a:r>
            <a:r>
              <a:rPr lang="zh-CN" altLang="en-US" sz="2800" b="1" dirty="0" smtClean="0">
                <a:solidFill>
                  <a:srgbClr val="FF0000"/>
                </a:solidFill>
                <a:latin typeface="华文楷体" panose="02010600040101010101" pitchFamily="2" charset="-122"/>
                <a:ea typeface="华文楷体" panose="02010600040101010101" pitchFamily="2" charset="-122"/>
              </a:rPr>
              <a:t>个</a:t>
            </a:r>
            <a:r>
              <a:rPr lang="zh-CN" altLang="en-US" sz="2800" b="1" dirty="0">
                <a:solidFill>
                  <a:srgbClr val="FF0000"/>
                </a:solidFill>
                <a:latin typeface="华文楷体" panose="02010600040101010101" pitchFamily="2" charset="-122"/>
                <a:ea typeface="华文楷体" panose="02010600040101010101" pitchFamily="2" charset="-122"/>
              </a:rPr>
              <a:t>激活事件</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lvl="0" algn="just" fontAlgn="base">
              <a:lnSpc>
                <a:spcPct val="140000"/>
              </a:lnSpc>
              <a:spcBef>
                <a:spcPct val="0"/>
              </a:spcBef>
              <a:spcAft>
                <a:spcPct val="0"/>
              </a:spcAft>
              <a:buClr>
                <a:srgbClr val="E46C0A"/>
              </a:buClr>
              <a:defRPr/>
            </a:pPr>
            <a:r>
              <a:rPr lang="zh-CN" altLang="en-US" sz="2800" b="1" dirty="0">
                <a:latin typeface="华文楷体" panose="02010600040101010101" pitchFamily="2" charset="-122"/>
                <a:ea typeface="华文楷体" panose="02010600040101010101" pitchFamily="2" charset="-122"/>
              </a:rPr>
              <a:t>    ①周期时间定时器时间到。</a:t>
            </a:r>
            <a:endParaRPr lang="zh-CN" altLang="en-US" sz="2800" b="1" dirty="0">
              <a:latin typeface="华文楷体" panose="02010600040101010101" pitchFamily="2" charset="-122"/>
              <a:ea typeface="华文楷体" panose="02010600040101010101" pitchFamily="2" charset="-122"/>
            </a:endParaRPr>
          </a:p>
          <a:p>
            <a:pPr lvl="0" algn="just" fontAlgn="base">
              <a:lnSpc>
                <a:spcPct val="140000"/>
              </a:lnSpc>
              <a:spcBef>
                <a:spcPct val="0"/>
              </a:spcBef>
              <a:spcAft>
                <a:spcPct val="0"/>
              </a:spcAft>
              <a:buClr>
                <a:srgbClr val="E46C0A"/>
              </a:buClr>
              <a:defRPr/>
            </a:pPr>
            <a:r>
              <a:rPr lang="zh-CN" altLang="en-US" sz="2800" b="1" dirty="0">
                <a:latin typeface="华文楷体" panose="02010600040101010101" pitchFamily="2" charset="-122"/>
                <a:ea typeface="华文楷体" panose="02010600040101010101" pitchFamily="2" charset="-122"/>
              </a:rPr>
              <a:t>    ②在无线信道上接收到数据。</a:t>
            </a:r>
            <a:endParaRPr lang="zh-CN" altLang="en-US" sz="2800" b="1" dirty="0">
              <a:latin typeface="华文楷体" panose="02010600040101010101" pitchFamily="2" charset="-122"/>
              <a:ea typeface="华文楷体" panose="02010600040101010101" pitchFamily="2" charset="-122"/>
            </a:endParaRPr>
          </a:p>
          <a:p>
            <a:pPr lvl="0" algn="just" fontAlgn="base">
              <a:lnSpc>
                <a:spcPct val="140000"/>
              </a:lnSpc>
              <a:spcBef>
                <a:spcPct val="0"/>
              </a:spcBef>
              <a:spcAft>
                <a:spcPct val="0"/>
              </a:spcAft>
              <a:buClr>
                <a:srgbClr val="E46C0A"/>
              </a:buClr>
              <a:defRPr/>
            </a:pPr>
            <a:r>
              <a:rPr lang="zh-CN" altLang="en-US" sz="2800" b="1" dirty="0">
                <a:latin typeface="华文楷体" panose="02010600040101010101" pitchFamily="2" charset="-122"/>
                <a:ea typeface="华文楷体" panose="02010600040101010101" pitchFamily="2" charset="-122"/>
              </a:rPr>
              <a:t>    ③在冲突过程中感知无线通信的存在。</a:t>
            </a:r>
            <a:endParaRPr lang="zh-CN" altLang="en-US" sz="2800" b="1" dirty="0">
              <a:latin typeface="华文楷体" panose="02010600040101010101" pitchFamily="2" charset="-122"/>
              <a:ea typeface="华文楷体" panose="02010600040101010101" pitchFamily="2" charset="-122"/>
            </a:endParaRPr>
          </a:p>
          <a:p>
            <a:pPr lvl="0" algn="just" fontAlgn="base">
              <a:lnSpc>
                <a:spcPct val="140000"/>
              </a:lnSpc>
              <a:spcBef>
                <a:spcPct val="0"/>
              </a:spcBef>
              <a:spcAft>
                <a:spcPct val="0"/>
              </a:spcAft>
              <a:buClr>
                <a:srgbClr val="E46C0A"/>
              </a:buClr>
              <a:defRPr/>
            </a:pPr>
            <a:r>
              <a:rPr lang="zh-CN" altLang="en-US" sz="2800" b="1" dirty="0">
                <a:latin typeface="华文楷体" panose="02010600040101010101" pitchFamily="2" charset="-122"/>
                <a:ea typeface="华文楷体" panose="02010600040101010101" pitchFamily="2" charset="-122"/>
              </a:rPr>
              <a:t>    ④节点本身数据包或者</a:t>
            </a:r>
            <a:r>
              <a:rPr lang="en-US" altLang="zh-CN" sz="2800" b="1" dirty="0">
                <a:latin typeface="华文楷体" panose="02010600040101010101" pitchFamily="2" charset="-122"/>
                <a:ea typeface="华文楷体" panose="02010600040101010101" pitchFamily="2" charset="-122"/>
              </a:rPr>
              <a:t>ACK</a:t>
            </a:r>
            <a:r>
              <a:rPr lang="zh-CN" altLang="en-US" sz="2800" b="1" dirty="0">
                <a:latin typeface="华文楷体" panose="02010600040101010101" pitchFamily="2" charset="-122"/>
                <a:ea typeface="华文楷体" panose="02010600040101010101" pitchFamily="2" charset="-122"/>
              </a:rPr>
              <a:t>分组发送刚结束。</a:t>
            </a:r>
            <a:endParaRPr lang="zh-CN" altLang="en-US" sz="2800" b="1" dirty="0">
              <a:latin typeface="华文楷体" panose="02010600040101010101" pitchFamily="2" charset="-122"/>
              <a:ea typeface="华文楷体" panose="02010600040101010101" pitchFamily="2" charset="-122"/>
            </a:endParaRPr>
          </a:p>
          <a:p>
            <a:pPr lvl="0" algn="just" fontAlgn="base">
              <a:lnSpc>
                <a:spcPct val="140000"/>
              </a:lnSpc>
              <a:spcBef>
                <a:spcPct val="0"/>
              </a:spcBef>
              <a:spcAft>
                <a:spcPct val="0"/>
              </a:spcAft>
              <a:buClr>
                <a:srgbClr val="E46C0A"/>
              </a:buClr>
              <a:defRPr/>
            </a:pPr>
            <a:r>
              <a:rPr lang="zh-CN" altLang="en-US" sz="2800" b="1" dirty="0">
                <a:latin typeface="华文楷体" panose="02010600040101010101" pitchFamily="2" charset="-122"/>
                <a:ea typeface="华文楷体" panose="02010600040101010101" pitchFamily="2" charset="-122"/>
              </a:rPr>
              <a:t>    ⑤通过侦听</a:t>
            </a:r>
            <a:r>
              <a:rPr lang="en-US" altLang="zh-CN" sz="2800" b="1" dirty="0">
                <a:latin typeface="华文楷体" panose="02010600040101010101" pitchFamily="2" charset="-122"/>
                <a:ea typeface="华文楷体" panose="02010600040101010101" pitchFamily="2" charset="-122"/>
              </a:rPr>
              <a:t>RTS/CTS</a:t>
            </a:r>
            <a:r>
              <a:rPr lang="zh-CN" altLang="en-US" sz="2800" b="1" dirty="0">
                <a:latin typeface="华文楷体" panose="02010600040101010101" pitchFamily="2" charset="-122"/>
                <a:ea typeface="华文楷体" panose="02010600040101010101" pitchFamily="2" charset="-122"/>
              </a:rPr>
              <a:t>分组，确认邻居的数据交换已经结束。</a:t>
            </a:r>
            <a:endPar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a:t>2</a:t>
            </a:r>
            <a:r>
              <a:rPr lang="zh-CN" altLang="en-US"/>
              <a:t>、基于竞争的信道接入技术</a:t>
            </a:r>
            <a:endParaRPr lang="zh-CN" altLang="en-US"/>
          </a:p>
        </p:txBody>
      </p:sp>
      <p:sp>
        <p:nvSpPr>
          <p:cNvPr id="65549" name="Text Box 13"/>
          <p:cNvSpPr txBox="1">
            <a:spLocks noChangeArrowheads="1"/>
          </p:cNvSpPr>
          <p:nvPr/>
        </p:nvSpPr>
        <p:spPr bwMode="auto">
          <a:xfrm>
            <a:off x="1851660" y="1127760"/>
            <a:ext cx="4103370" cy="650875"/>
          </a:xfrm>
          <a:prstGeom prst="rect">
            <a:avLst/>
          </a:prstGeom>
          <a:solidFill>
            <a:schemeClr val="tx2"/>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lnSpc>
                <a:spcPct val="130000"/>
              </a:lnSpc>
              <a:spcBef>
                <a:spcPct val="50000"/>
              </a:spcBef>
              <a:buClrTx/>
              <a:buSzTx/>
              <a:buFontTx/>
              <a:buNone/>
              <a:defRPr/>
            </a:pPr>
            <a:r>
              <a:rPr kumimoji="0" lang="en-US" sz="2800" b="1" kern="1200" cap="none" spc="0" normalizeH="0" baseline="0" noProof="0">
                <a:solidFill>
                  <a:schemeClr val="bg1"/>
                </a:solidFill>
                <a:latin typeface="Arial" panose="020B0604020202020204" pitchFamily="34" charset="0"/>
                <a:ea typeface="宋体" panose="02010600030101010101" pitchFamily="2" charset="-122"/>
                <a:cs typeface="+mn-cs"/>
              </a:rPr>
              <a:t>T</a:t>
            </a:r>
            <a:r>
              <a:rPr kumimoji="0" sz="2800" b="1" kern="1200" cap="none" spc="0" normalizeH="0" baseline="0" noProof="0">
                <a:solidFill>
                  <a:schemeClr val="bg1"/>
                </a:solidFill>
                <a:latin typeface="Arial" panose="020B0604020202020204" pitchFamily="34" charset="0"/>
                <a:ea typeface="宋体" panose="02010600030101010101" pitchFamily="2" charset="-122"/>
                <a:cs typeface="+mn-cs"/>
              </a:rPr>
              <a:t>-MAC协议 </a:t>
            </a:r>
            <a:r>
              <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287750" name="Oval 6"/>
          <p:cNvSpPr>
            <a:spLocks noChangeArrowheads="1"/>
          </p:cNvSpPr>
          <p:nvPr/>
        </p:nvSpPr>
        <p:spPr bwMode="auto">
          <a:xfrm>
            <a:off x="966470" y="991870"/>
            <a:ext cx="1029970" cy="9271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3</a:t>
            </a:r>
            <a:endPar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7828" name="Rectangle 4"/>
          <p:cNvSpPr>
            <a:spLocks noChangeArrowheads="1"/>
          </p:cNvSpPr>
          <p:nvPr/>
        </p:nvSpPr>
        <p:spPr bwMode="auto">
          <a:xfrm>
            <a:off x="479376" y="6219398"/>
            <a:ext cx="5538470" cy="521970"/>
          </a:xfrm>
          <a:prstGeom prst="rect">
            <a:avLst/>
          </a:prstGeom>
          <a:noFill/>
          <a:ln w="19050" cap="flat" cmpd="sng" algn="ctr">
            <a:noFill/>
            <a:prstDash val="solid"/>
            <a:miter lim="800000"/>
          </a:ln>
          <a:effec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sz="2800" b="1" i="0" u="none" strike="noStrike" kern="1200" cap="none" spc="0" normalizeH="0" baseline="0" noProof="0" dirty="0">
                <a:ln>
                  <a:noFill/>
                </a:ln>
                <a:solidFill>
                  <a:srgbClr val="0000FF"/>
                </a:solidFill>
                <a:uLnTx/>
                <a:uFillTx/>
                <a:latin typeface="华文楷体" panose="02010600040101010101" pitchFamily="2" charset="-122"/>
                <a:ea typeface="华文楷体" panose="02010600040101010101" pitchFamily="2" charset="-122"/>
                <a:cs typeface="Times New Roman" panose="02020603050405020304" pitchFamily="18" charset="0"/>
              </a:rPr>
              <a:t>图</a:t>
            </a:r>
            <a:r>
              <a:rPr kumimoji="0" lang="en-US" altLang="zh-CN" sz="2800" b="1" i="0" u="none" strike="noStrike" kern="1200" cap="none" spc="0" normalizeH="0" baseline="0" noProof="0" dirty="0">
                <a:ln>
                  <a:noFill/>
                </a:ln>
                <a:solidFill>
                  <a:srgbClr val="0000FF"/>
                </a:solidFill>
                <a:uLnTx/>
                <a:uFillTx/>
                <a:latin typeface="华文楷体" panose="02010600040101010101" pitchFamily="2" charset="-122"/>
                <a:ea typeface="华文楷体" panose="02010600040101010101" pitchFamily="2" charset="-122"/>
                <a:cs typeface="Times New Roman" panose="02020603050405020304" pitchFamily="18" charset="0"/>
              </a:rPr>
              <a:t>2-4  T-MAC</a:t>
            </a:r>
            <a:r>
              <a:rPr kumimoji="0" lang="zh-CN" altLang="en-US" sz="2800" b="1" i="0" u="none" strike="noStrike" kern="1200" cap="none" spc="0" normalizeH="0" baseline="0" noProof="0" dirty="0">
                <a:ln>
                  <a:noFill/>
                </a:ln>
                <a:solidFill>
                  <a:srgbClr val="0000FF"/>
                </a:solidFill>
                <a:uLnTx/>
                <a:uFillTx/>
                <a:latin typeface="华文楷体" panose="02010600040101010101" pitchFamily="2" charset="-122"/>
                <a:ea typeface="华文楷体" panose="02010600040101010101" pitchFamily="2" charset="-122"/>
                <a:cs typeface="Times New Roman" panose="02020603050405020304" pitchFamily="18" charset="0"/>
              </a:rPr>
              <a:t>中基本的数据交换</a:t>
            </a:r>
            <a:endParaRPr kumimoji="0" lang="zh-CN" altLang="en-US" sz="2800" b="1" i="0" u="none" strike="noStrike" kern="1200" cap="none" spc="0" normalizeH="0" baseline="0" noProof="0" dirty="0">
              <a:ln>
                <a:noFill/>
              </a:ln>
              <a:solidFill>
                <a:srgbClr val="0000FF"/>
              </a:solidFill>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对角圆角矩形 5"/>
          <p:cNvSpPr>
            <a:spLocks noChangeArrowheads="1"/>
          </p:cNvSpPr>
          <p:nvPr/>
        </p:nvSpPr>
        <p:spPr bwMode="auto">
          <a:xfrm>
            <a:off x="7752184" y="1919014"/>
            <a:ext cx="4248472" cy="4678338"/>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solidFill>
          <a:ln w="19050" algn="ctr">
            <a:noFill/>
            <a:miter lim="800000"/>
          </a:ln>
          <a:effectLst>
            <a:outerShdw dist="23000" dir="5400000" rotWithShape="0">
              <a:srgbClr val="000000">
                <a:alpha val="34999"/>
              </a:srgbClr>
            </a:outerShdw>
          </a:effectLst>
        </p:spPr>
        <p:txBody>
          <a:bodyPr anchor="ctr"/>
          <a:lstStyle/>
          <a:p>
            <a:pPr marL="457200" lvl="0" indent="-457200" algn="just" fontAlgn="base">
              <a:lnSpc>
                <a:spcPct val="140000"/>
              </a:lnSpc>
              <a:spcBef>
                <a:spcPct val="0"/>
              </a:spcBef>
              <a:spcAft>
                <a:spcPct val="0"/>
              </a:spcAft>
              <a:buClr>
                <a:srgbClr val="E46C0A"/>
              </a:buClr>
              <a:buSzPct val="85000"/>
              <a:buFont typeface="Wingdings" panose="05000000000000000000" pitchFamily="2" charset="2"/>
              <a:buChar char="p"/>
              <a:defRPr/>
            </a:pPr>
            <a:r>
              <a:rPr kumimoji="0" lang="zh-CN" altLang="en-US" sz="28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但是这种通过提前结束活动周期来减少空闲监听的方法会引起所谓的</a:t>
            </a:r>
            <a:r>
              <a:rPr kumimoji="0" lang="zh-CN" altLang="en-US"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“早睡”问题</a:t>
            </a:r>
            <a:r>
              <a:rPr kumimoji="0" lang="zh-CN" altLang="en-US" sz="28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a:t>
            </a:r>
            <a:endParaRPr kumimoji="0" lang="en-US" altLang="zh-CN" sz="28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endParaRPr>
          </a:p>
          <a:p>
            <a:pPr marL="457200" lvl="0" indent="-457200" algn="just" fontAlgn="base">
              <a:lnSpc>
                <a:spcPct val="140000"/>
              </a:lnSpc>
              <a:spcBef>
                <a:spcPct val="0"/>
              </a:spcBef>
              <a:spcAft>
                <a:spcPct val="0"/>
              </a:spcAft>
              <a:buClr>
                <a:srgbClr val="E46C0A"/>
              </a:buClr>
              <a:buSzPct val="85000"/>
              <a:buFont typeface="Wingdings" panose="05000000000000000000" pitchFamily="2" charset="2"/>
              <a:buChar char="p"/>
              <a:defRPr/>
            </a:pPr>
            <a:r>
              <a:rPr kumimoji="0" lang="zh-CN" altLang="en-US" sz="28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如左图中，设有数据传输</a:t>
            </a:r>
            <a:r>
              <a:rPr lang="en-US" altLang="zh-CN" sz="2800" b="1" dirty="0">
                <a:solidFill>
                  <a:srgbClr val="FF0000"/>
                </a:solidFill>
                <a:latin typeface="华文楷体" panose="02010600040101010101" pitchFamily="2" charset="-122"/>
                <a:ea typeface="华文楷体" panose="02010600040101010101" pitchFamily="2" charset="-122"/>
              </a:rPr>
              <a:t>A→</a:t>
            </a:r>
            <a:r>
              <a:rPr lang="en-US" altLang="zh-CN" sz="2800" b="1" dirty="0" smtClean="0">
                <a:solidFill>
                  <a:srgbClr val="FF0000"/>
                </a:solidFill>
                <a:latin typeface="华文楷体" panose="02010600040101010101" pitchFamily="2" charset="-122"/>
                <a:ea typeface="华文楷体" panose="02010600040101010101" pitchFamily="2" charset="-122"/>
              </a:rPr>
              <a:t>B→C→</a:t>
            </a:r>
            <a:r>
              <a:rPr kumimoji="0" lang="en-US" altLang="zh-CN"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D</a:t>
            </a:r>
            <a:r>
              <a:rPr lang="zh-CN" altLang="en-US" sz="2800" b="1" dirty="0">
                <a:latin typeface="华文楷体" panose="02010600040101010101" pitchFamily="2" charset="-122"/>
                <a:ea typeface="华文楷体" panose="02010600040101010101" pitchFamily="2" charset="-122"/>
              </a:rPr>
              <a:t>。</a:t>
            </a:r>
            <a:r>
              <a:rPr lang="zh-CN" altLang="en-US" sz="2800" b="1" dirty="0" smtClean="0">
                <a:latin typeface="华文楷体" panose="02010600040101010101" pitchFamily="2" charset="-122"/>
                <a:ea typeface="华文楷体" panose="02010600040101010101" pitchFamily="2" charset="-122"/>
              </a:rPr>
              <a:t>则</a:t>
            </a:r>
            <a:r>
              <a:rPr lang="zh-CN" altLang="en-US" sz="2800" b="1" dirty="0" smtClean="0">
                <a:solidFill>
                  <a:srgbClr val="FF0000"/>
                </a:solidFill>
                <a:latin typeface="华文楷体" panose="02010600040101010101" pitchFamily="2" charset="-122"/>
                <a:ea typeface="华文楷体" panose="02010600040101010101" pitchFamily="2" charset="-122"/>
              </a:rPr>
              <a:t>节点</a:t>
            </a:r>
            <a:r>
              <a:rPr kumimoji="0" lang="en-US" altLang="zh-CN"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D</a:t>
            </a:r>
            <a:r>
              <a:rPr kumimoji="0" lang="zh-CN" altLang="en-US"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会出现早睡。</a:t>
            </a:r>
            <a:endPar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endParaRPr>
          </a:p>
        </p:txBody>
      </p:sp>
      <p:sp>
        <p:nvSpPr>
          <p:cNvPr id="2" name="TextBox 1"/>
          <p:cNvSpPr txBox="1"/>
          <p:nvPr/>
        </p:nvSpPr>
        <p:spPr>
          <a:xfrm>
            <a:off x="407368" y="5877272"/>
            <a:ext cx="360040" cy="369332"/>
          </a:xfrm>
          <a:prstGeom prst="rect">
            <a:avLst/>
          </a:prstGeom>
          <a:noFill/>
        </p:spPr>
        <p:txBody>
          <a:bodyPr wrap="square" rtlCol="0">
            <a:spAutoFit/>
          </a:bodyPr>
          <a:lstStyle/>
          <a:p>
            <a:r>
              <a:rPr lang="en-US" altLang="zh-CN" dirty="0" smtClean="0"/>
              <a:t>D</a:t>
            </a:r>
            <a:endParaRPr lang="zh-CN" altLang="en-US" dirty="0"/>
          </a:p>
        </p:txBody>
      </p:sp>
      <p:pic>
        <p:nvPicPr>
          <p:cNvPr id="409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2493" y="5828724"/>
            <a:ext cx="2063147" cy="480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组合 3"/>
          <p:cNvGrpSpPr/>
          <p:nvPr/>
        </p:nvGrpSpPr>
        <p:grpSpPr>
          <a:xfrm>
            <a:off x="479425" y="1844675"/>
            <a:ext cx="7192010" cy="3816350"/>
            <a:chOff x="755" y="2905"/>
            <a:chExt cx="11326" cy="6010"/>
          </a:xfrm>
        </p:grpSpPr>
        <p:pic>
          <p:nvPicPr>
            <p:cNvPr id="77826" name="Picture 2" descr="0204"/>
            <p:cNvPicPr>
              <a:picLocks noChangeAspect="1"/>
            </p:cNvPicPr>
            <p:nvPr/>
          </p:nvPicPr>
          <p:blipFill>
            <a:blip r:embed="rId2" cstate="print"/>
            <a:stretch>
              <a:fillRect/>
            </a:stretch>
          </p:blipFill>
          <p:spPr>
            <a:xfrm>
              <a:off x="755" y="2905"/>
              <a:ext cx="11326" cy="6010"/>
            </a:xfrm>
            <a:prstGeom prst="rect">
              <a:avLst/>
            </a:prstGeom>
            <a:noFill/>
            <a:ln w="9525">
              <a:noFill/>
            </a:ln>
          </p:spPr>
        </p:pic>
        <p:sp>
          <p:nvSpPr>
            <p:cNvPr id="3" name="文本框 2"/>
            <p:cNvSpPr txBox="1"/>
            <p:nvPr/>
          </p:nvSpPr>
          <p:spPr>
            <a:xfrm>
              <a:off x="4722" y="3019"/>
              <a:ext cx="1403" cy="580"/>
            </a:xfrm>
            <a:prstGeom prst="rect">
              <a:avLst/>
            </a:prstGeom>
            <a:solidFill>
              <a:schemeClr val="bg1"/>
            </a:solidFill>
          </p:spPr>
          <p:txBody>
            <a:bodyPr wrap="square" rtlCol="0" anchor="t">
              <a:spAutoFit/>
            </a:bodyPr>
            <a:p>
              <a:r>
                <a:rPr lang="zh-CN" altLang="en-US">
                  <a:latin typeface="Times New Roman" panose="02020603050405020304" pitchFamily="18" charset="0"/>
                  <a:cs typeface="Times New Roman" panose="02020603050405020304" pitchFamily="18" charset="0"/>
                </a:rPr>
                <a:t>CTS</a:t>
              </a:r>
              <a:endParaRPr lang="zh-CN" altLang="en-US">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7828"/>
                                        </p:tgtEl>
                                        <p:attrNameLst>
                                          <p:attrName>style.visibility</p:attrName>
                                        </p:attrNameLst>
                                      </p:cBhvr>
                                      <p:to>
                                        <p:strVal val="visible"/>
                                      </p:to>
                                    </p:set>
                                    <p:anim calcmode="lin" valueType="num">
                                      <p:cBhvr additive="base">
                                        <p:cTn id="7" dur="500" fill="hold"/>
                                        <p:tgtEl>
                                          <p:spTgt spid="77828"/>
                                        </p:tgtEl>
                                        <p:attrNameLst>
                                          <p:attrName>ppt_x</p:attrName>
                                        </p:attrNameLst>
                                      </p:cBhvr>
                                      <p:tavLst>
                                        <p:tav tm="0">
                                          <p:val>
                                            <p:strVal val="#ppt_x"/>
                                          </p:val>
                                        </p:tav>
                                        <p:tav tm="100000">
                                          <p:val>
                                            <p:strVal val="#ppt_x"/>
                                          </p:val>
                                        </p:tav>
                                      </p:tavLst>
                                    </p:anim>
                                    <p:anim calcmode="lin" valueType="num">
                                      <p:cBhvr additive="base">
                                        <p:cTn id="8" dur="500" fill="hold"/>
                                        <p:tgtEl>
                                          <p:spTgt spid="778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gtEl>
                                        <p:attrNameLst>
                                          <p:attrName>style.visibility</p:attrName>
                                        </p:attrNameLst>
                                      </p:cBhvr>
                                      <p:to>
                                        <p:strVal val="visible"/>
                                      </p:to>
                                    </p:set>
                                    <p:animEffect transition="in" filter="fade">
                                      <p:cBhvr>
                                        <p:cTn id="19" dur="500"/>
                                        <p:tgtEl>
                                          <p:spTgt spid="4099"/>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bldLvl="0"/>
      <p:bldP spid="8" grpId="0" animBg="1"/>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0205"/>
          <p:cNvPicPr>
            <a:picLocks noChangeAspect="1"/>
          </p:cNvPicPr>
          <p:nvPr/>
        </p:nvPicPr>
        <p:blipFill>
          <a:blip r:embed="rId1" cstate="print"/>
          <a:stretch>
            <a:fillRect/>
          </a:stretch>
        </p:blipFill>
        <p:spPr>
          <a:xfrm>
            <a:off x="3359696" y="4293096"/>
            <a:ext cx="5472608" cy="2162823"/>
          </a:xfrm>
          <a:prstGeom prst="rect">
            <a:avLst/>
          </a:prstGeom>
          <a:noFill/>
          <a:ln w="9525">
            <a:noFill/>
          </a:ln>
        </p:spPr>
      </p:pic>
      <p:sp>
        <p:nvSpPr>
          <p:cNvPr id="7" name="标题 6"/>
          <p:cNvSpPr>
            <a:spLocks noGrp="1"/>
          </p:cNvSpPr>
          <p:nvPr>
            <p:ph type="title"/>
          </p:nvPr>
        </p:nvSpPr>
        <p:spPr/>
        <p:txBody>
          <a:bodyPr/>
          <a:lstStyle/>
          <a:p>
            <a:r>
              <a:rPr lang="en-US" altLang="zh-CN"/>
              <a:t>2</a:t>
            </a:r>
            <a:r>
              <a:rPr lang="zh-CN" altLang="en-US"/>
              <a:t>、基于竞争的信道接入技术</a:t>
            </a:r>
            <a:endParaRPr lang="zh-CN" altLang="en-US"/>
          </a:p>
        </p:txBody>
      </p:sp>
      <p:sp>
        <p:nvSpPr>
          <p:cNvPr id="65549" name="Text Box 13"/>
          <p:cNvSpPr txBox="1">
            <a:spLocks noChangeArrowheads="1"/>
          </p:cNvSpPr>
          <p:nvPr/>
        </p:nvSpPr>
        <p:spPr bwMode="auto">
          <a:xfrm>
            <a:off x="1851660" y="1127760"/>
            <a:ext cx="4103370" cy="650875"/>
          </a:xfrm>
          <a:prstGeom prst="rect">
            <a:avLst/>
          </a:prstGeom>
          <a:solidFill>
            <a:schemeClr val="tx2"/>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lnSpc>
                <a:spcPct val="130000"/>
              </a:lnSpc>
              <a:spcBef>
                <a:spcPct val="50000"/>
              </a:spcBef>
              <a:buClrTx/>
              <a:buSzTx/>
              <a:buFontTx/>
              <a:buNone/>
              <a:defRPr/>
            </a:pPr>
            <a:r>
              <a:rPr kumimoji="0" lang="en-US" sz="2800" b="1" kern="1200" cap="none" spc="0" normalizeH="0" baseline="0" noProof="0">
                <a:solidFill>
                  <a:schemeClr val="bg1"/>
                </a:solidFill>
                <a:latin typeface="Arial" panose="020B0604020202020204" pitchFamily="34" charset="0"/>
                <a:ea typeface="宋体" panose="02010600030101010101" pitchFamily="2" charset="-122"/>
                <a:cs typeface="+mn-cs"/>
              </a:rPr>
              <a:t>T</a:t>
            </a:r>
            <a:r>
              <a:rPr kumimoji="0" sz="2800" b="1" kern="1200" cap="none" spc="0" normalizeH="0" baseline="0" noProof="0">
                <a:solidFill>
                  <a:schemeClr val="bg1"/>
                </a:solidFill>
                <a:latin typeface="Arial" panose="020B0604020202020204" pitchFamily="34" charset="0"/>
                <a:ea typeface="宋体" panose="02010600030101010101" pitchFamily="2" charset="-122"/>
                <a:cs typeface="+mn-cs"/>
              </a:rPr>
              <a:t>-MAC协议 </a:t>
            </a:r>
            <a:r>
              <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287750" name="Oval 6"/>
          <p:cNvSpPr>
            <a:spLocks noChangeArrowheads="1"/>
          </p:cNvSpPr>
          <p:nvPr/>
        </p:nvSpPr>
        <p:spPr bwMode="auto">
          <a:xfrm>
            <a:off x="966470" y="991870"/>
            <a:ext cx="1029970" cy="9271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3</a:t>
            </a:r>
            <a:endPar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对角圆角矩形 5"/>
          <p:cNvSpPr>
            <a:spLocks noChangeArrowheads="1"/>
          </p:cNvSpPr>
          <p:nvPr/>
        </p:nvSpPr>
        <p:spPr bwMode="auto">
          <a:xfrm>
            <a:off x="1127448" y="1918971"/>
            <a:ext cx="10585175" cy="2086094"/>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solidFill>
          <a:ln w="19050" algn="ctr">
            <a:noFill/>
            <a:miter lim="800000"/>
          </a:ln>
          <a:effectLst>
            <a:outerShdw dist="23000" dir="5400000" rotWithShape="0">
              <a:srgbClr val="000000">
                <a:alpha val="34999"/>
              </a:srgbClr>
            </a:outerShdw>
          </a:effectLst>
        </p:spPr>
        <p:txBody>
          <a:bodyPr anchor="ctr"/>
          <a:lstStyle/>
          <a:p>
            <a:pPr lvl="0" algn="just" fontAlgn="base">
              <a:lnSpc>
                <a:spcPct val="140000"/>
              </a:lnSpc>
              <a:spcBef>
                <a:spcPct val="0"/>
              </a:spcBef>
              <a:spcAft>
                <a:spcPct val="0"/>
              </a:spcAft>
              <a:buClr>
                <a:srgbClr val="E46C0A"/>
              </a:buClr>
              <a:buSzPct val="85000"/>
              <a:defRPr/>
            </a:pPr>
            <a:r>
              <a:rPr lang="en-US" altLang="zh-CN" sz="3200" b="1" dirty="0">
                <a:latin typeface="华文楷体" panose="02010600040101010101" pitchFamily="2" charset="-122"/>
                <a:ea typeface="华文楷体" panose="02010600040101010101" pitchFamily="2" charset="-122"/>
              </a:rPr>
              <a:t>T-MAC</a:t>
            </a:r>
            <a:r>
              <a:rPr lang="zh-CN" altLang="en-US" sz="3200" b="1" dirty="0">
                <a:latin typeface="华文楷体" panose="02010600040101010101" pitchFamily="2" charset="-122"/>
                <a:ea typeface="华文楷体" panose="02010600040101010101" pitchFamily="2" charset="-122"/>
              </a:rPr>
              <a:t>协议提出了两种方法解决早睡</a:t>
            </a:r>
            <a:r>
              <a:rPr lang="zh-CN" altLang="en-US" sz="3200" b="1" dirty="0" smtClean="0">
                <a:latin typeface="华文楷体" panose="02010600040101010101" pitchFamily="2" charset="-122"/>
                <a:ea typeface="华文楷体" panose="02010600040101010101" pitchFamily="2" charset="-122"/>
              </a:rPr>
              <a:t>问题：</a:t>
            </a:r>
            <a:endParaRPr lang="en-US" altLang="zh-CN" sz="3200" b="1" dirty="0" smtClean="0">
              <a:latin typeface="华文楷体" panose="02010600040101010101" pitchFamily="2" charset="-122"/>
              <a:ea typeface="华文楷体" panose="02010600040101010101" pitchFamily="2" charset="-122"/>
            </a:endParaRPr>
          </a:p>
          <a:p>
            <a:pPr marL="457200" lvl="0" indent="-457200" algn="just" fontAlgn="base">
              <a:lnSpc>
                <a:spcPct val="140000"/>
              </a:lnSpc>
              <a:spcBef>
                <a:spcPct val="0"/>
              </a:spcBef>
              <a:spcAft>
                <a:spcPct val="0"/>
              </a:spcAft>
              <a:buClr>
                <a:srgbClr val="E46C0A"/>
              </a:buClr>
              <a:buSzPct val="85000"/>
              <a:buFont typeface="Wingdings" panose="05000000000000000000" pitchFamily="2" charset="2"/>
              <a:buChar char="p"/>
              <a:defRPr/>
            </a:pPr>
            <a:r>
              <a:rPr lang="zh-CN" altLang="en-US" sz="3200" b="1" dirty="0" smtClean="0">
                <a:latin typeface="华文楷体" panose="02010600040101010101" pitchFamily="2" charset="-122"/>
                <a:ea typeface="华文楷体" panose="02010600040101010101" pitchFamily="2" charset="-122"/>
              </a:rPr>
              <a:t>第一</a:t>
            </a:r>
            <a:r>
              <a:rPr lang="zh-CN" altLang="en-US" sz="3200" b="1" dirty="0">
                <a:latin typeface="华文楷体" panose="02010600040101010101" pitchFamily="2" charset="-122"/>
                <a:ea typeface="华文楷体" panose="02010600040101010101" pitchFamily="2" charset="-122"/>
              </a:rPr>
              <a:t>种称为</a:t>
            </a:r>
            <a:r>
              <a:rPr lang="zh-CN" altLang="en-US" sz="3200" b="1" dirty="0">
                <a:solidFill>
                  <a:srgbClr val="FF0000"/>
                </a:solidFill>
                <a:latin typeface="华文楷体" panose="02010600040101010101" pitchFamily="2" charset="-122"/>
                <a:ea typeface="华文楷体" panose="02010600040101010101" pitchFamily="2" charset="-122"/>
              </a:rPr>
              <a:t>未来请求发送</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FRTS</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lvl="0" indent="-457200" algn="just" fontAlgn="base">
              <a:lnSpc>
                <a:spcPct val="140000"/>
              </a:lnSpc>
              <a:spcBef>
                <a:spcPct val="0"/>
              </a:spcBef>
              <a:spcAft>
                <a:spcPct val="0"/>
              </a:spcAft>
              <a:buClr>
                <a:srgbClr val="E46C0A"/>
              </a:buClr>
              <a:buSzPct val="85000"/>
              <a:buFont typeface="Wingdings" panose="05000000000000000000" pitchFamily="2" charset="2"/>
              <a:buChar char="p"/>
              <a:defRPr/>
            </a:pPr>
            <a:r>
              <a:rPr lang="zh-CN" altLang="en-US" sz="3200" b="1" dirty="0" smtClean="0">
                <a:latin typeface="华文楷体" panose="02010600040101010101" pitchFamily="2" charset="-122"/>
                <a:ea typeface="华文楷体" panose="02010600040101010101" pitchFamily="2" charset="-122"/>
              </a:rPr>
              <a:t>另一种称作</a:t>
            </a:r>
            <a:r>
              <a:rPr lang="zh-CN" altLang="en-US" sz="3200" b="1" dirty="0">
                <a:solidFill>
                  <a:srgbClr val="FF0000"/>
                </a:solidFill>
                <a:latin typeface="华文楷体" panose="02010600040101010101" pitchFamily="2" charset="-122"/>
                <a:ea typeface="华文楷体" panose="02010600040101010101" pitchFamily="2" charset="-122"/>
              </a:rPr>
              <a:t>满缓冲区优先</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Full Buffer Priority</a:t>
            </a:r>
            <a:r>
              <a:rPr lang="zh-CN" altLang="en-US" sz="3200" b="1" dirty="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 presetClass="entr" presetSubtype="12" fill="hold" nodeType="afterEffect">
                                  <p:stCondLst>
                                    <p:cond delay="0"/>
                                  </p:stCondLst>
                                  <p:childTnLst>
                                    <p:set>
                                      <p:cBhvr>
                                        <p:cTn id="10" dur="1" fill="hold">
                                          <p:stCondLst>
                                            <p:cond delay="0"/>
                                          </p:stCondLst>
                                        </p:cTn>
                                        <p:tgtEl>
                                          <p:spTgt spid="91138"/>
                                        </p:tgtEl>
                                        <p:attrNameLst>
                                          <p:attrName>style.visibility</p:attrName>
                                        </p:attrNameLst>
                                      </p:cBhvr>
                                      <p:to>
                                        <p:strVal val="visible"/>
                                      </p:to>
                                    </p:set>
                                    <p:anim calcmode="lin" valueType="num">
                                      <p:cBhvr additive="base">
                                        <p:cTn id="11" dur="500" fill="hold"/>
                                        <p:tgtEl>
                                          <p:spTgt spid="91138"/>
                                        </p:tgtEl>
                                        <p:attrNameLst>
                                          <p:attrName>ppt_x</p:attrName>
                                        </p:attrNameLst>
                                      </p:cBhvr>
                                      <p:tavLst>
                                        <p:tav tm="0">
                                          <p:val>
                                            <p:strVal val="0-#ppt_w/2"/>
                                          </p:val>
                                        </p:tav>
                                        <p:tav tm="100000">
                                          <p:val>
                                            <p:strVal val="#ppt_x"/>
                                          </p:val>
                                        </p:tav>
                                      </p:tavLst>
                                    </p:anim>
                                    <p:anim calcmode="lin" valueType="num">
                                      <p:cBhvr additive="base">
                                        <p:cTn id="12" dur="500" fill="hold"/>
                                        <p:tgtEl>
                                          <p:spTgt spid="911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a:t>2</a:t>
            </a:r>
            <a:r>
              <a:rPr lang="zh-CN" altLang="en-US"/>
              <a:t>、基于竞争的信道接入技术</a:t>
            </a:r>
            <a:endParaRPr lang="zh-CN" altLang="en-US"/>
          </a:p>
        </p:txBody>
      </p:sp>
      <p:sp>
        <p:nvSpPr>
          <p:cNvPr id="65549" name="Text Box 13"/>
          <p:cNvSpPr txBox="1">
            <a:spLocks noChangeArrowheads="1"/>
          </p:cNvSpPr>
          <p:nvPr/>
        </p:nvSpPr>
        <p:spPr bwMode="auto">
          <a:xfrm>
            <a:off x="1851660" y="1127760"/>
            <a:ext cx="4103370" cy="650875"/>
          </a:xfrm>
          <a:prstGeom prst="rect">
            <a:avLst/>
          </a:prstGeom>
          <a:solidFill>
            <a:schemeClr val="tx2"/>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lnSpc>
                <a:spcPct val="130000"/>
              </a:lnSpc>
              <a:spcBef>
                <a:spcPct val="50000"/>
              </a:spcBef>
              <a:buClrTx/>
              <a:buSzTx/>
              <a:buFontTx/>
              <a:buNone/>
              <a:defRPr/>
            </a:pPr>
            <a:r>
              <a:rPr kumimoji="0" lang="en-US" sz="2800" b="1" kern="1200" cap="none" spc="0" normalizeH="0" baseline="0" noProof="0">
                <a:solidFill>
                  <a:schemeClr val="bg1"/>
                </a:solidFill>
                <a:latin typeface="Arial" panose="020B0604020202020204" pitchFamily="34" charset="0"/>
                <a:ea typeface="宋体" panose="02010600030101010101" pitchFamily="2" charset="-122"/>
                <a:cs typeface="+mn-cs"/>
              </a:rPr>
              <a:t>T</a:t>
            </a:r>
            <a:r>
              <a:rPr kumimoji="0" sz="2800" b="1" kern="1200" cap="none" spc="0" normalizeH="0" baseline="0" noProof="0">
                <a:solidFill>
                  <a:schemeClr val="bg1"/>
                </a:solidFill>
                <a:latin typeface="Arial" panose="020B0604020202020204" pitchFamily="34" charset="0"/>
                <a:ea typeface="宋体" panose="02010600030101010101" pitchFamily="2" charset="-122"/>
                <a:cs typeface="+mn-cs"/>
              </a:rPr>
              <a:t>-MAC协议 </a:t>
            </a:r>
            <a:r>
              <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287750" name="Oval 6"/>
          <p:cNvSpPr>
            <a:spLocks noChangeArrowheads="1"/>
          </p:cNvSpPr>
          <p:nvPr/>
        </p:nvSpPr>
        <p:spPr bwMode="auto">
          <a:xfrm>
            <a:off x="966470" y="991870"/>
            <a:ext cx="1029970" cy="9271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3</a:t>
            </a:r>
            <a:endPar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1138" name="Picture 2" descr="0205"/>
          <p:cNvPicPr>
            <a:picLocks noChangeAspect="1"/>
          </p:cNvPicPr>
          <p:nvPr/>
        </p:nvPicPr>
        <p:blipFill rotWithShape="1">
          <a:blip r:embed="rId1" cstate="print"/>
          <a:srcRect r="51778"/>
          <a:stretch>
            <a:fillRect/>
          </a:stretch>
        </p:blipFill>
        <p:spPr>
          <a:xfrm>
            <a:off x="1622704" y="1914525"/>
            <a:ext cx="6192688" cy="4939412"/>
          </a:xfrm>
          <a:prstGeom prst="rect">
            <a:avLst/>
          </a:prstGeom>
          <a:noFill/>
          <a:ln w="9525">
            <a:noFill/>
          </a:ln>
        </p:spPr>
      </p:pic>
      <p:sp>
        <p:nvSpPr>
          <p:cNvPr id="9" name="对角圆角矩形 5"/>
          <p:cNvSpPr>
            <a:spLocks noChangeArrowheads="1"/>
          </p:cNvSpPr>
          <p:nvPr/>
        </p:nvSpPr>
        <p:spPr bwMode="auto">
          <a:xfrm>
            <a:off x="8103424" y="2060848"/>
            <a:ext cx="3321168" cy="3882613"/>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solidFill>
          <a:ln w="19050" algn="ctr">
            <a:noFill/>
            <a:miter lim="800000"/>
          </a:ln>
          <a:effectLst>
            <a:outerShdw dist="23000" dir="5400000" rotWithShape="0">
              <a:srgbClr val="000000">
                <a:alpha val="34999"/>
              </a:srgbClr>
            </a:outerShdw>
          </a:effectLst>
        </p:spPr>
        <p:txBody>
          <a:bodyPr anchor="ctr"/>
          <a:lstStyle/>
          <a:p>
            <a:pPr lvl="0" algn="just" fontAlgn="base">
              <a:lnSpc>
                <a:spcPct val="150000"/>
              </a:lnSpc>
              <a:spcBef>
                <a:spcPct val="0"/>
              </a:spcBef>
              <a:spcAft>
                <a:spcPct val="0"/>
              </a:spcAft>
              <a:buClr>
                <a:srgbClr val="E46C0A"/>
              </a:buClr>
              <a:defRPr/>
            </a:pPr>
            <a:r>
              <a:rPr lang="zh-CN" altLang="en-US" sz="2800" b="1" dirty="0">
                <a:solidFill>
                  <a:srgbClr val="FF0000"/>
                </a:solidFill>
                <a:latin typeface="华文楷体" panose="02010600040101010101" pitchFamily="2" charset="-122"/>
                <a:ea typeface="华文楷体" panose="02010600040101010101" pitchFamily="2" charset="-122"/>
              </a:rPr>
              <a:t>未来请求发送</a:t>
            </a: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FRTS</a:t>
            </a:r>
            <a:r>
              <a:rPr lang="zh-CN" altLang="en-US" sz="2800" b="1" dirty="0" smtClean="0">
                <a:latin typeface="华文楷体" panose="02010600040101010101" pitchFamily="2" charset="-122"/>
                <a:ea typeface="华文楷体" panose="02010600040101010101" pitchFamily="2" charset="-122"/>
              </a:rPr>
              <a:t>）</a:t>
            </a:r>
            <a:r>
              <a:rPr lang="en-US" altLang="zh-CN" sz="2800" b="1" dirty="0" smtClean="0">
                <a:latin typeface="华文楷体" panose="02010600040101010101" pitchFamily="2" charset="-122"/>
                <a:ea typeface="华文楷体" panose="02010600040101010101" pitchFamily="2" charset="-122"/>
              </a:rPr>
              <a:t>:</a:t>
            </a:r>
            <a:r>
              <a:rPr lang="zh-CN" altLang="en-US" sz="2800" b="1" dirty="0" smtClean="0">
                <a:latin typeface="华文楷体" panose="02010600040101010101" pitchFamily="2" charset="-122"/>
                <a:ea typeface="华文楷体" panose="02010600040101010101" pitchFamily="2" charset="-122"/>
              </a:rPr>
              <a:t>当节点</a:t>
            </a:r>
            <a:r>
              <a:rPr lang="en-US" altLang="zh-CN" sz="2800" b="1" dirty="0" smtClean="0">
                <a:latin typeface="华文楷体" panose="02010600040101010101" pitchFamily="2" charset="-122"/>
                <a:ea typeface="华文楷体" panose="02010600040101010101" pitchFamily="2" charset="-122"/>
              </a:rPr>
              <a:t>C</a:t>
            </a:r>
            <a:r>
              <a:rPr lang="zh-CN" altLang="en-US" sz="2800" b="1" dirty="0" smtClean="0">
                <a:latin typeface="华文楷体" panose="02010600040101010101" pitchFamily="2" charset="-122"/>
                <a:ea typeface="华文楷体" panose="02010600040101010101" pitchFamily="2" charset="-122"/>
              </a:rPr>
              <a:t>收到节点</a:t>
            </a:r>
            <a:r>
              <a:rPr lang="en-US" altLang="zh-CN" sz="2800" b="1" dirty="0" smtClean="0">
                <a:latin typeface="华文楷体" panose="02010600040101010101" pitchFamily="2" charset="-122"/>
                <a:ea typeface="华文楷体" panose="02010600040101010101" pitchFamily="2" charset="-122"/>
              </a:rPr>
              <a:t>B</a:t>
            </a:r>
            <a:r>
              <a:rPr lang="zh-CN" altLang="en-US" sz="2800" b="1" dirty="0" smtClean="0">
                <a:latin typeface="华文楷体" panose="02010600040101010101" pitchFamily="2" charset="-122"/>
                <a:ea typeface="华文楷体" panose="02010600040101010101" pitchFamily="2" charset="-122"/>
              </a:rPr>
              <a:t>发送给</a:t>
            </a:r>
            <a:r>
              <a:rPr lang="en-US" altLang="zh-CN" sz="2800" b="1" dirty="0" smtClean="0">
                <a:latin typeface="华文楷体" panose="02010600040101010101" pitchFamily="2" charset="-122"/>
                <a:ea typeface="华文楷体" panose="02010600040101010101" pitchFamily="2" charset="-122"/>
              </a:rPr>
              <a:t>A</a:t>
            </a:r>
            <a:r>
              <a:rPr lang="zh-CN" altLang="en-US" sz="2800" b="1" dirty="0" smtClean="0">
                <a:latin typeface="华文楷体" panose="02010600040101010101" pitchFamily="2" charset="-122"/>
                <a:ea typeface="华文楷体" panose="02010600040101010101" pitchFamily="2" charset="-122"/>
              </a:rPr>
              <a:t>的</a:t>
            </a:r>
            <a:r>
              <a:rPr lang="en-US" altLang="zh-CN" sz="2800" b="1" dirty="0" smtClean="0">
                <a:latin typeface="华文楷体" panose="02010600040101010101" pitchFamily="2" charset="-122"/>
                <a:ea typeface="华文楷体" panose="02010600040101010101" pitchFamily="2" charset="-122"/>
              </a:rPr>
              <a:t>CTS</a:t>
            </a:r>
            <a:r>
              <a:rPr lang="zh-CN" altLang="en-US" sz="2800" b="1" dirty="0" smtClean="0">
                <a:latin typeface="华文楷体" panose="02010600040101010101" pitchFamily="2" charset="-122"/>
                <a:ea typeface="华文楷体" panose="02010600040101010101" pitchFamily="2" charset="-122"/>
              </a:rPr>
              <a:t>分组后，立即向下一跳节点</a:t>
            </a:r>
            <a:r>
              <a:rPr lang="en-US" altLang="zh-CN" sz="2800" b="1" dirty="0" smtClean="0">
                <a:latin typeface="华文楷体" panose="02010600040101010101" pitchFamily="2" charset="-122"/>
                <a:ea typeface="华文楷体" panose="02010600040101010101" pitchFamily="2" charset="-122"/>
              </a:rPr>
              <a:t>D</a:t>
            </a:r>
            <a:r>
              <a:rPr lang="zh-CN" altLang="en-US" sz="2800" b="1" dirty="0" smtClean="0">
                <a:latin typeface="华文楷体" panose="02010600040101010101" pitchFamily="2" charset="-122"/>
                <a:ea typeface="华文楷体" panose="02010600040101010101" pitchFamily="2" charset="-122"/>
              </a:rPr>
              <a:t>发出</a:t>
            </a:r>
            <a:r>
              <a:rPr lang="en-US" altLang="zh-CN" sz="2800" b="1" dirty="0" smtClean="0">
                <a:latin typeface="华文楷体" panose="02010600040101010101" pitchFamily="2" charset="-122"/>
                <a:ea typeface="华文楷体" panose="02010600040101010101" pitchFamily="2" charset="-122"/>
              </a:rPr>
              <a:t>FRTS</a:t>
            </a:r>
            <a:r>
              <a:rPr lang="zh-CN" altLang="en-US" sz="2800" b="1" dirty="0" smtClean="0">
                <a:latin typeface="华文楷体" panose="02010600040101010101" pitchFamily="2" charset="-122"/>
                <a:ea typeface="华文楷体" panose="02010600040101010101" pitchFamily="2" charset="-122"/>
              </a:rPr>
              <a:t>分组。</a:t>
            </a:r>
            <a:endPar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91138"/>
                                        </p:tgtEl>
                                        <p:attrNameLst>
                                          <p:attrName>style.visibility</p:attrName>
                                        </p:attrNameLst>
                                      </p:cBhvr>
                                      <p:to>
                                        <p:strVal val="visible"/>
                                      </p:to>
                                    </p:set>
                                    <p:anim calcmode="lin" valueType="num">
                                      <p:cBhvr additive="base">
                                        <p:cTn id="7" dur="500" fill="hold"/>
                                        <p:tgtEl>
                                          <p:spTgt spid="91138"/>
                                        </p:tgtEl>
                                        <p:attrNameLst>
                                          <p:attrName>ppt_x</p:attrName>
                                        </p:attrNameLst>
                                      </p:cBhvr>
                                      <p:tavLst>
                                        <p:tav tm="0">
                                          <p:val>
                                            <p:strVal val="0-#ppt_w/2"/>
                                          </p:val>
                                        </p:tav>
                                        <p:tav tm="100000">
                                          <p:val>
                                            <p:strVal val="#ppt_x"/>
                                          </p:val>
                                        </p:tav>
                                      </p:tavLst>
                                    </p:anim>
                                    <p:anim calcmode="lin" valueType="num">
                                      <p:cBhvr additive="base">
                                        <p:cTn id="8" dur="500" fill="hold"/>
                                        <p:tgtEl>
                                          <p:spTgt spid="9113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1</a:t>
            </a:r>
            <a:r>
              <a:rPr lang="zh-CN" altLang="zh-CN"/>
              <a:t>、</a:t>
            </a:r>
            <a:r>
              <a:rPr lang="zh-CN" altLang="en-US"/>
              <a:t>物理层相关概念及技术</a:t>
            </a:r>
            <a:endParaRPr lang="zh-CN" altLang="en-US"/>
          </a:p>
        </p:txBody>
      </p:sp>
      <p:sp>
        <p:nvSpPr>
          <p:cNvPr id="8" name="右箭头 7"/>
          <p:cNvSpPr/>
          <p:nvPr/>
        </p:nvSpPr>
        <p:spPr>
          <a:xfrm>
            <a:off x="913130" y="2214880"/>
            <a:ext cx="1377315" cy="105918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2" name="TextBox 11"/>
          <p:cNvSpPr txBox="1"/>
          <p:nvPr/>
        </p:nvSpPr>
        <p:spPr>
          <a:xfrm>
            <a:off x="1091883" y="2487295"/>
            <a:ext cx="1000125" cy="521970"/>
          </a:xfrm>
          <a:prstGeom prst="rect">
            <a:avLst/>
          </a:prstGeom>
          <a:noFill/>
          <a:ln w="9525">
            <a:noFill/>
          </a:ln>
        </p:spPr>
        <p:txBody>
          <a:bodyPr>
            <a:spAutoFit/>
          </a:bodyPr>
          <a:lstStyle/>
          <a:p>
            <a:r>
              <a:rPr lang="zh-CN" altLang="en-US" sz="2800" b="1" dirty="0">
                <a:solidFill>
                  <a:srgbClr val="006699"/>
                </a:solidFill>
                <a:latin typeface="华文楷体" panose="02010600040101010101" pitchFamily="2" charset="-122"/>
                <a:ea typeface="华文楷体" panose="02010600040101010101" pitchFamily="2" charset="-122"/>
              </a:rPr>
              <a:t>前言</a:t>
            </a:r>
            <a:endParaRPr lang="zh-CN" altLang="en-US" sz="2800" b="1" dirty="0">
              <a:solidFill>
                <a:srgbClr val="006699"/>
              </a:solidFill>
              <a:latin typeface="华文楷体" panose="02010600040101010101" pitchFamily="2" charset="-122"/>
              <a:ea typeface="华文楷体" panose="02010600040101010101" pitchFamily="2" charset="-122"/>
            </a:endParaRPr>
          </a:p>
        </p:txBody>
      </p:sp>
      <p:sp>
        <p:nvSpPr>
          <p:cNvPr id="14" name="云形标注 13"/>
          <p:cNvSpPr/>
          <p:nvPr/>
        </p:nvSpPr>
        <p:spPr>
          <a:xfrm rot="5400000">
            <a:off x="4935855" y="-107315"/>
            <a:ext cx="4848225" cy="7780655"/>
          </a:xfrm>
          <a:prstGeom prst="cloudCallout">
            <a:avLst/>
          </a:prstGeom>
          <a:gradFill>
            <a:gsLst>
              <a:gs pos="0">
                <a:srgbClr val="007BD3"/>
              </a:gs>
              <a:gs pos="100000">
                <a:srgbClr val="03437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5" name="TextBox 14"/>
          <p:cNvSpPr txBox="1"/>
          <p:nvPr/>
        </p:nvSpPr>
        <p:spPr>
          <a:xfrm>
            <a:off x="4993005" y="2143125"/>
            <a:ext cx="5323205" cy="3107690"/>
          </a:xfrm>
          <a:prstGeom prst="rect">
            <a:avLst/>
          </a:prstGeom>
          <a:noFill/>
          <a:ln w="9525">
            <a:noFill/>
          </a:ln>
        </p:spPr>
        <p:txBody>
          <a:bodyPr wrap="square">
            <a:spAutoFit/>
          </a:bodyPr>
          <a:lstStyle/>
          <a:p>
            <a:r>
              <a:rPr lang="zh-CN" altLang="en-US" sz="2800" b="1" dirty="0">
                <a:solidFill>
                  <a:schemeClr val="bg1"/>
                </a:solidFill>
                <a:latin typeface="华文楷体" panose="02010600040101010101" pitchFamily="2" charset="-122"/>
                <a:ea typeface="华文楷体" panose="02010600040101010101" pitchFamily="2" charset="-122"/>
              </a:rPr>
              <a:t>    在无线传感器网络中，物理层是数据传输的最底层，向下直接与传输介质相连，物理层协议是各种网络设备进行互联时必须遵循的底层协议。</a:t>
            </a:r>
            <a:endParaRPr lang="zh-CN" altLang="en-US" sz="2800" b="1" dirty="0">
              <a:solidFill>
                <a:schemeClr val="bg1"/>
              </a:solidFill>
              <a:latin typeface="华文楷体" panose="02010600040101010101" pitchFamily="2" charset="-122"/>
              <a:ea typeface="华文楷体" panose="02010600040101010101" pitchFamily="2" charset="-122"/>
            </a:endParaRPr>
          </a:p>
          <a:p>
            <a:r>
              <a:rPr lang="zh-CN" altLang="en-US" sz="2400" b="1" dirty="0">
                <a:solidFill>
                  <a:schemeClr val="bg1"/>
                </a:solidFill>
                <a:latin typeface="华文楷体" panose="02010600040101010101" pitchFamily="2" charset="-122"/>
                <a:ea typeface="华文楷体" panose="02010600040101010101" pitchFamily="2" charset="-122"/>
              </a:rPr>
              <a:t>    </a:t>
            </a:r>
            <a:r>
              <a:rPr lang="zh-CN" altLang="en-US" sz="2800" b="1" dirty="0">
                <a:solidFill>
                  <a:schemeClr val="bg1"/>
                </a:solidFill>
                <a:latin typeface="华文楷体" panose="02010600040101010101" pitchFamily="2" charset="-122"/>
                <a:ea typeface="华文楷体" panose="02010600040101010101" pitchFamily="2" charset="-122"/>
              </a:rPr>
              <a:t>物理层的设计是无线传感器网络协议性能的决定因素。 </a:t>
            </a:r>
            <a:endParaRPr lang="zh-CN" altLang="en-US" sz="2800" b="1"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p:cTn id="12" dur="1000" fill="hold"/>
                                        <p:tgtEl>
                                          <p:spTgt spid="12">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1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2">
                                            <p:txEl>
                                              <p:pRg st="0" end="0"/>
                                            </p:txEl>
                                          </p:spTgt>
                                        </p:tgtEl>
                                      </p:cBhvr>
                                    </p:animEffect>
                                  </p:childTnLst>
                                </p:cTn>
                              </p:par>
                            </p:childTnLst>
                          </p:cTn>
                        </p:par>
                        <p:par>
                          <p:cTn id="15" fill="hold">
                            <p:stCondLst>
                              <p:cond delay="1000"/>
                            </p:stCondLst>
                            <p:childTnLst>
                              <p:par>
                                <p:cTn id="16" presetID="29"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ppt_x</p:attrName>
                                        </p:attrNameLst>
                                      </p:cBhvr>
                                      <p:tavLst>
                                        <p:tav tm="0">
                                          <p:val>
                                            <p:strVal val="#ppt_x-.2"/>
                                          </p:val>
                                        </p:tav>
                                        <p:tav tm="100000">
                                          <p:val>
                                            <p:strVal val="#ppt_x"/>
                                          </p:val>
                                        </p:tav>
                                      </p:tavLst>
                                    </p:anim>
                                    <p:anim calcmode="lin" valueType="num">
                                      <p:cBhvr>
                                        <p:cTn id="19"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20" dur="1000"/>
                                        <p:tgtEl>
                                          <p:spTgt spid="14"/>
                                        </p:tgtEl>
                                      </p:cBhvr>
                                    </p:animEffect>
                                  </p:childTnLst>
                                </p:cTn>
                              </p:par>
                              <p:par>
                                <p:cTn id="21" presetID="29"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1000" fill="hold"/>
                                        <p:tgtEl>
                                          <p:spTgt spid="15"/>
                                        </p:tgtEl>
                                        <p:attrNameLst>
                                          <p:attrName>ppt_x</p:attrName>
                                        </p:attrNameLst>
                                      </p:cBhvr>
                                      <p:tavLst>
                                        <p:tav tm="0">
                                          <p:val>
                                            <p:strVal val="#ppt_x-.2"/>
                                          </p:val>
                                        </p:tav>
                                        <p:tav tm="100000">
                                          <p:val>
                                            <p:strVal val="#ppt_x"/>
                                          </p:val>
                                        </p:tav>
                                      </p:tavLst>
                                    </p:anim>
                                    <p:anim calcmode="lin" valueType="num">
                                      <p:cBhvr>
                                        <p:cTn id="24"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2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2" grpId="0" build="allAtOnce"/>
      <p:bldP spid="14" grpId="0" bldLvl="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a:t>2</a:t>
            </a:r>
            <a:r>
              <a:rPr lang="zh-CN" altLang="en-US"/>
              <a:t>、基于竞争的信道接入技术</a:t>
            </a:r>
            <a:endParaRPr lang="zh-CN" altLang="en-US"/>
          </a:p>
        </p:txBody>
      </p:sp>
      <p:sp>
        <p:nvSpPr>
          <p:cNvPr id="65549" name="Text Box 13"/>
          <p:cNvSpPr txBox="1">
            <a:spLocks noChangeArrowheads="1"/>
          </p:cNvSpPr>
          <p:nvPr/>
        </p:nvSpPr>
        <p:spPr bwMode="auto">
          <a:xfrm>
            <a:off x="1851660" y="1127760"/>
            <a:ext cx="4103370" cy="650875"/>
          </a:xfrm>
          <a:prstGeom prst="rect">
            <a:avLst/>
          </a:prstGeom>
          <a:solidFill>
            <a:schemeClr val="tx2"/>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lnSpc>
                <a:spcPct val="130000"/>
              </a:lnSpc>
              <a:spcBef>
                <a:spcPct val="50000"/>
              </a:spcBef>
              <a:buClrTx/>
              <a:buSzTx/>
              <a:buFontTx/>
              <a:buNone/>
              <a:defRPr/>
            </a:pPr>
            <a:r>
              <a:rPr kumimoji="0" lang="en-US" sz="2800" b="1" kern="1200" cap="none" spc="0" normalizeH="0" baseline="0" noProof="0">
                <a:solidFill>
                  <a:schemeClr val="bg1"/>
                </a:solidFill>
                <a:latin typeface="Arial" panose="020B0604020202020204" pitchFamily="34" charset="0"/>
                <a:ea typeface="宋体" panose="02010600030101010101" pitchFamily="2" charset="-122"/>
                <a:cs typeface="+mn-cs"/>
              </a:rPr>
              <a:t>T</a:t>
            </a:r>
            <a:r>
              <a:rPr kumimoji="0" sz="2800" b="1" kern="1200" cap="none" spc="0" normalizeH="0" baseline="0" noProof="0">
                <a:solidFill>
                  <a:schemeClr val="bg1"/>
                </a:solidFill>
                <a:latin typeface="Arial" panose="020B0604020202020204" pitchFamily="34" charset="0"/>
                <a:ea typeface="宋体" panose="02010600030101010101" pitchFamily="2" charset="-122"/>
                <a:cs typeface="+mn-cs"/>
              </a:rPr>
              <a:t>-MAC协议 </a:t>
            </a:r>
            <a:r>
              <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287750" name="Oval 6"/>
          <p:cNvSpPr>
            <a:spLocks noChangeArrowheads="1"/>
          </p:cNvSpPr>
          <p:nvPr/>
        </p:nvSpPr>
        <p:spPr bwMode="auto">
          <a:xfrm>
            <a:off x="966470" y="991870"/>
            <a:ext cx="1029970" cy="9271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3</a:t>
            </a:r>
            <a:endPar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1138" name="Picture 2" descr="0205"/>
          <p:cNvPicPr>
            <a:picLocks noChangeAspect="1"/>
          </p:cNvPicPr>
          <p:nvPr/>
        </p:nvPicPr>
        <p:blipFill rotWithShape="1">
          <a:blip r:embed="rId1" cstate="print"/>
          <a:srcRect l="48222"/>
          <a:stretch>
            <a:fillRect/>
          </a:stretch>
        </p:blipFill>
        <p:spPr>
          <a:xfrm>
            <a:off x="1501466" y="1911439"/>
            <a:ext cx="6480720" cy="4946561"/>
          </a:xfrm>
          <a:prstGeom prst="rect">
            <a:avLst/>
          </a:prstGeom>
          <a:noFill/>
          <a:ln w="9525">
            <a:noFill/>
          </a:ln>
        </p:spPr>
      </p:pic>
      <p:sp>
        <p:nvSpPr>
          <p:cNvPr id="8" name="对角圆角矩形 5"/>
          <p:cNvSpPr>
            <a:spLocks noChangeArrowheads="1"/>
          </p:cNvSpPr>
          <p:nvPr/>
        </p:nvSpPr>
        <p:spPr bwMode="auto">
          <a:xfrm>
            <a:off x="8184232" y="2132856"/>
            <a:ext cx="3753216" cy="4464496"/>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solidFill>
          <a:ln w="19050" algn="ctr">
            <a:noFill/>
            <a:miter lim="800000"/>
          </a:ln>
          <a:effectLst>
            <a:outerShdw dist="23000" dir="5400000" rotWithShape="0">
              <a:srgbClr val="000000">
                <a:alpha val="34999"/>
              </a:srgbClr>
            </a:outerShdw>
          </a:effectLst>
        </p:spPr>
        <p:txBody>
          <a:bodyPr anchor="ctr"/>
          <a:lstStyle/>
          <a:p>
            <a:pPr lvl="0" algn="just" fontAlgn="base">
              <a:lnSpc>
                <a:spcPct val="130000"/>
              </a:lnSpc>
              <a:spcBef>
                <a:spcPct val="0"/>
              </a:spcBef>
              <a:spcAft>
                <a:spcPct val="0"/>
              </a:spcAft>
              <a:buClr>
                <a:srgbClr val="E46C0A"/>
              </a:buClr>
              <a:defRPr/>
            </a:pPr>
            <a:r>
              <a:rPr lang="zh-CN" altLang="en-US" sz="2800" b="1" dirty="0">
                <a:solidFill>
                  <a:srgbClr val="FF0000"/>
                </a:solidFill>
                <a:latin typeface="华文楷体" panose="02010600040101010101" pitchFamily="2" charset="-122"/>
                <a:ea typeface="华文楷体" panose="02010600040101010101" pitchFamily="2" charset="-122"/>
              </a:rPr>
              <a:t>满缓冲区</a:t>
            </a:r>
            <a:r>
              <a:rPr lang="zh-CN" altLang="en-US" sz="2800" b="1" dirty="0" smtClean="0">
                <a:solidFill>
                  <a:srgbClr val="FF0000"/>
                </a:solidFill>
                <a:latin typeface="华文楷体" panose="02010600040101010101" pitchFamily="2" charset="-122"/>
                <a:ea typeface="华文楷体" panose="02010600040101010101" pitchFamily="2" charset="-122"/>
              </a:rPr>
              <a:t>优先：</a:t>
            </a:r>
            <a:r>
              <a:rPr lang="zh-CN" altLang="en-US" sz="2800" b="1" dirty="0" smtClean="0">
                <a:latin typeface="华文楷体" panose="02010600040101010101" pitchFamily="2" charset="-122"/>
                <a:ea typeface="华文楷体" panose="02010600040101010101" pitchFamily="2" charset="-122"/>
              </a:rPr>
              <a:t>当</a:t>
            </a:r>
            <a:r>
              <a:rPr lang="zh-CN" altLang="en-US" sz="2800" b="1" dirty="0">
                <a:latin typeface="华文楷体" panose="02010600040101010101" pitchFamily="2" charset="-122"/>
                <a:ea typeface="华文楷体" panose="02010600040101010101" pitchFamily="2" charset="-122"/>
              </a:rPr>
              <a:t>节点的缓冲区接近占满时，对收到的</a:t>
            </a:r>
            <a:r>
              <a:rPr lang="en-US" altLang="zh-CN" sz="2800" b="1" dirty="0" smtClean="0">
                <a:latin typeface="华文楷体" panose="02010600040101010101" pitchFamily="2" charset="-122"/>
                <a:ea typeface="华文楷体" panose="02010600040101010101" pitchFamily="2" charset="-122"/>
              </a:rPr>
              <a:t>RTS</a:t>
            </a:r>
            <a:r>
              <a:rPr lang="zh-CN" altLang="en-US" sz="2800" b="1" dirty="0" smtClean="0">
                <a:latin typeface="华文楷体" panose="02010600040101010101" pitchFamily="2" charset="-122"/>
                <a:ea typeface="华文楷体" panose="02010600040101010101" pitchFamily="2" charset="-122"/>
              </a:rPr>
              <a:t>不作</a:t>
            </a:r>
            <a:r>
              <a:rPr lang="zh-CN" altLang="en-US" sz="2800" b="1" dirty="0">
                <a:latin typeface="华文楷体" panose="02010600040101010101" pitchFamily="2" charset="-122"/>
                <a:ea typeface="华文楷体" panose="02010600040101010101" pitchFamily="2" charset="-122"/>
              </a:rPr>
              <a:t>应答，而是立即向目标接受者发送</a:t>
            </a:r>
            <a:r>
              <a:rPr lang="en-US" altLang="zh-CN" sz="2800" b="1" dirty="0">
                <a:latin typeface="华文楷体" panose="02010600040101010101" pitchFamily="2" charset="-122"/>
                <a:ea typeface="华文楷体" panose="02010600040101010101" pitchFamily="2" charset="-122"/>
              </a:rPr>
              <a:t>RTS</a:t>
            </a:r>
            <a:r>
              <a:rPr lang="zh-CN" altLang="en-US" sz="2800" b="1" dirty="0">
                <a:latin typeface="华文楷体" panose="02010600040101010101" pitchFamily="2" charset="-122"/>
                <a:ea typeface="华文楷体" panose="02010600040101010101" pitchFamily="2" charset="-122"/>
              </a:rPr>
              <a:t>消息，并向目标节点传输数据。</a:t>
            </a:r>
            <a:endParaRPr lang="zh-CN" altLang="en-US" sz="2800" b="1" dirty="0">
              <a:latin typeface="华文楷体" panose="02010600040101010101" pitchFamily="2" charset="-122"/>
              <a:ea typeface="华文楷体" panose="02010600040101010101" pitchFamily="2" charset="-122"/>
            </a:endParaRPr>
          </a:p>
          <a:p>
            <a:pPr lvl="0" algn="just" fontAlgn="base">
              <a:lnSpc>
                <a:spcPct val="130000"/>
              </a:lnSpc>
              <a:spcBef>
                <a:spcPct val="0"/>
              </a:spcBef>
              <a:spcAft>
                <a:spcPct val="0"/>
              </a:spcAft>
              <a:buClr>
                <a:srgbClr val="E46C0A"/>
              </a:buClr>
              <a:defRPr/>
            </a:pPr>
            <a:r>
              <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rPr>
              <a:t>缺点：易</a:t>
            </a:r>
            <a:r>
              <a:rPr lang="zh-CN" altLang="en-US" sz="2800" b="1" noProof="0" dirty="0">
                <a:ln>
                  <a:noFill/>
                </a:ln>
                <a:solidFill>
                  <a:srgbClr val="FF0000"/>
                </a:solidFill>
                <a:effectLst/>
                <a:uLnTx/>
                <a:uFillTx/>
                <a:latin typeface="华文楷体" panose="02010600040101010101" pitchFamily="2" charset="-122"/>
                <a:ea typeface="华文楷体" panose="02010600040101010101" pitchFamily="2" charset="-122"/>
                <a:sym typeface="+mn-ea"/>
              </a:rPr>
              <a:t>造成</a:t>
            </a:r>
            <a:r>
              <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rPr>
              <a:t>冲突</a:t>
            </a:r>
            <a:endPar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91138"/>
                                        </p:tgtEl>
                                        <p:attrNameLst>
                                          <p:attrName>style.visibility</p:attrName>
                                        </p:attrNameLst>
                                      </p:cBhvr>
                                      <p:to>
                                        <p:strVal val="visible"/>
                                      </p:to>
                                    </p:set>
                                    <p:anim calcmode="lin" valueType="num">
                                      <p:cBhvr additive="base">
                                        <p:cTn id="7" dur="500" fill="hold"/>
                                        <p:tgtEl>
                                          <p:spTgt spid="91138"/>
                                        </p:tgtEl>
                                        <p:attrNameLst>
                                          <p:attrName>ppt_x</p:attrName>
                                        </p:attrNameLst>
                                      </p:cBhvr>
                                      <p:tavLst>
                                        <p:tav tm="0">
                                          <p:val>
                                            <p:strVal val="0-#ppt_w/2"/>
                                          </p:val>
                                        </p:tav>
                                        <p:tav tm="100000">
                                          <p:val>
                                            <p:strVal val="#ppt_x"/>
                                          </p:val>
                                        </p:tav>
                                      </p:tavLst>
                                    </p:anim>
                                    <p:anim calcmode="lin" valueType="num">
                                      <p:cBhvr additive="base">
                                        <p:cTn id="8" dur="500" fill="hold"/>
                                        <p:tgtEl>
                                          <p:spTgt spid="9113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a:t>2</a:t>
            </a:r>
            <a:r>
              <a:rPr lang="zh-CN" altLang="en-US"/>
              <a:t>、基于竞争的信道接入技术</a:t>
            </a:r>
            <a:endParaRPr lang="zh-CN" altLang="en-US"/>
          </a:p>
        </p:txBody>
      </p:sp>
      <p:sp>
        <p:nvSpPr>
          <p:cNvPr id="6" name="对角圆角矩形 5"/>
          <p:cNvSpPr>
            <a:spLocks noChangeArrowheads="1"/>
          </p:cNvSpPr>
          <p:nvPr/>
        </p:nvSpPr>
        <p:spPr bwMode="auto">
          <a:xfrm>
            <a:off x="1887220" y="2062480"/>
            <a:ext cx="9753600" cy="4030816"/>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lumMod val="90000"/>
            </a:schemeClr>
          </a:solidFill>
          <a:ln w="19050" algn="ctr">
            <a:noFill/>
            <a:miter lim="800000"/>
          </a:ln>
          <a:effectLst>
            <a:outerShdw dist="23000" dir="5400000" rotWithShape="0">
              <a:srgbClr val="000000">
                <a:alpha val="34999"/>
              </a:srgbClr>
            </a:outerShdw>
          </a:effectLst>
        </p:spPr>
        <p:txBody>
          <a:bodyPr anchor="ctr"/>
          <a:lstStyle/>
          <a:p>
            <a:pPr marR="0" lvl="0" indent="0" algn="just" defTabSz="914400" rtl="0" eaLnBrk="1" fontAlgn="base" latinLnBrk="0" hangingPunct="1">
              <a:lnSpc>
                <a:spcPct val="140000"/>
              </a:lnSpc>
              <a:spcBef>
                <a:spcPct val="0"/>
              </a:spcBef>
              <a:spcAft>
                <a:spcPct val="0"/>
              </a:spcAft>
              <a:buClr>
                <a:srgbClr val="E46C0A"/>
              </a:buClr>
              <a:buSzTx/>
              <a:buNone/>
              <a:defRPr/>
            </a:pPr>
            <a:r>
              <a:rPr kumimoji="0" lang="zh-CN" altLang="zh-CN" sz="32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设计目标：</a:t>
            </a:r>
            <a:endParaRPr kumimoji="0" lang="zh-CN" altLang="zh-CN" sz="32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endParaRPr>
          </a:p>
          <a:p>
            <a:pPr marR="0" lvl="0" indent="0" algn="just" defTabSz="914400" rtl="0" eaLnBrk="1" fontAlgn="base" latinLnBrk="0" hangingPunct="1">
              <a:lnSpc>
                <a:spcPct val="140000"/>
              </a:lnSpc>
              <a:spcBef>
                <a:spcPct val="0"/>
              </a:spcBef>
              <a:spcAft>
                <a:spcPct val="0"/>
              </a:spcAft>
              <a:buClr>
                <a:srgbClr val="E46C0A"/>
              </a:buClr>
              <a:buSzTx/>
              <a:buNone/>
              <a:defRPr/>
            </a:pP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对于检测到事件</a:t>
            </a:r>
            <a:r>
              <a:rPr kumimoji="0" lang="zh-CN" altLang="en-US" sz="28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的 </a:t>
            </a:r>
            <a:r>
              <a:rPr kumimoji="0" lang="zh-CN" altLang="en-US"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N </a:t>
            </a:r>
            <a:r>
              <a:rPr kumimoji="0" lang="zh-CN" altLang="en-US" sz="28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个</a:t>
            </a: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节点，使</a:t>
            </a:r>
            <a:r>
              <a:rPr kumimoji="0" lang="zh-CN" altLang="en-US" sz="28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其中 </a:t>
            </a:r>
            <a:r>
              <a:rPr kumimoji="0" lang="zh-CN" altLang="en-US"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R </a:t>
            </a:r>
            <a:r>
              <a:rPr kumimoji="0" lang="zh-CN" altLang="en-US" sz="28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个</a:t>
            </a: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节点能在最短的时间内无冲突成功发送出事件监测消息，而</a:t>
            </a:r>
            <a:r>
              <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抑制剩余N-R</a:t>
            </a: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个节点的消息发送</a:t>
            </a:r>
            <a:r>
              <a:rPr kumimoji="0" lang="zh-CN" altLang="en-US" sz="28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rPr>
              <a:t>。</a:t>
            </a:r>
            <a:endParaRPr kumimoji="0" lang="en-US" altLang="zh-CN" sz="28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cs typeface="+mn-cs"/>
            </a:endParaRPr>
          </a:p>
          <a:p>
            <a:pPr marR="0" lvl="0" indent="0" algn="just" defTabSz="914400" rtl="0" eaLnBrk="1" fontAlgn="base" latinLnBrk="0" hangingPunct="1">
              <a:lnSpc>
                <a:spcPct val="140000"/>
              </a:lnSpc>
              <a:spcBef>
                <a:spcPct val="0"/>
              </a:spcBef>
              <a:spcAft>
                <a:spcPct val="0"/>
              </a:spcAft>
              <a:buClr>
                <a:srgbClr val="E46C0A"/>
              </a:buClr>
              <a:buSzTx/>
              <a:buNone/>
              <a:defRPr/>
            </a:pPr>
            <a:r>
              <a:rPr lang="zh-CN" altLang="en-US" sz="3200" b="1" dirty="0" smtClean="0">
                <a:solidFill>
                  <a:srgbClr val="FF0000"/>
                </a:solidFill>
                <a:latin typeface="华文楷体" panose="02010600040101010101" pitchFamily="2" charset="-122"/>
                <a:ea typeface="华文楷体" panose="02010600040101010101" pitchFamily="2" charset="-122"/>
              </a:rPr>
              <a:t>设计原理：</a:t>
            </a:r>
            <a:endParaRPr lang="en-US" altLang="zh-CN" sz="3200" b="1" dirty="0" smtClean="0">
              <a:solidFill>
                <a:srgbClr val="FF0000"/>
              </a:solidFill>
              <a:latin typeface="华文楷体" panose="02010600040101010101" pitchFamily="2" charset="-122"/>
              <a:ea typeface="华文楷体" panose="02010600040101010101" pitchFamily="2" charset="-122"/>
            </a:endParaRPr>
          </a:p>
          <a:p>
            <a:pPr marR="0" lvl="0" indent="0" algn="just" defTabSz="914400" rtl="0" eaLnBrk="1" fontAlgn="base" latinLnBrk="0" hangingPunct="1">
              <a:lnSpc>
                <a:spcPct val="140000"/>
              </a:lnSpc>
              <a:spcBef>
                <a:spcPct val="0"/>
              </a:spcBef>
              <a:spcAft>
                <a:spcPct val="0"/>
              </a:spcAft>
              <a:buClr>
                <a:srgbClr val="E46C0A"/>
              </a:buClr>
              <a:buSzTx/>
              <a:buNone/>
              <a:defRPr/>
            </a:pPr>
            <a:r>
              <a:rPr lang="en-US" altLang="zh-CN" sz="2800" b="1" dirty="0" smtClean="0">
                <a:latin typeface="华文楷体" panose="02010600040101010101" pitchFamily="2" charset="-122"/>
                <a:ea typeface="华文楷体" panose="02010600040101010101" pitchFamily="2" charset="-122"/>
              </a:rPr>
              <a:t>WSN</a:t>
            </a:r>
            <a:r>
              <a:rPr lang="zh-CN" altLang="en-US" sz="2800" b="1" dirty="0" smtClean="0">
                <a:latin typeface="华文楷体" panose="02010600040101010101" pitchFamily="2" charset="-122"/>
                <a:ea typeface="华文楷体" panose="02010600040101010101" pitchFamily="2" charset="-122"/>
              </a:rPr>
              <a:t>网络的时间与空间的相关性，即</a:t>
            </a:r>
            <a:r>
              <a:rPr lang="zh-CN" altLang="en-US" sz="2800" b="1" dirty="0" smtClean="0">
                <a:solidFill>
                  <a:srgbClr val="FF0000"/>
                </a:solidFill>
                <a:latin typeface="华文楷体" panose="02010600040101010101" pitchFamily="2" charset="-122"/>
                <a:ea typeface="华文楷体" panose="02010600040101010101" pitchFamily="2" charset="-122"/>
              </a:rPr>
              <a:t>节点与数据的大冗余</a:t>
            </a:r>
            <a:endPar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endParaRPr>
          </a:p>
        </p:txBody>
      </p:sp>
      <p:sp>
        <p:nvSpPr>
          <p:cNvPr id="65549" name="Text Box 13"/>
          <p:cNvSpPr txBox="1">
            <a:spLocks noChangeArrowheads="1"/>
          </p:cNvSpPr>
          <p:nvPr/>
        </p:nvSpPr>
        <p:spPr bwMode="auto">
          <a:xfrm>
            <a:off x="1851660" y="1127760"/>
            <a:ext cx="4103370" cy="650875"/>
          </a:xfrm>
          <a:prstGeom prst="rect">
            <a:avLst/>
          </a:prstGeom>
          <a:solidFill>
            <a:schemeClr val="tx2"/>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lnSpc>
                <a:spcPct val="130000"/>
              </a:lnSpc>
              <a:spcBef>
                <a:spcPct val="50000"/>
              </a:spcBef>
              <a:buClrTx/>
              <a:buSzTx/>
              <a:buFontTx/>
              <a:buNone/>
              <a:defRPr/>
            </a:pPr>
            <a:r>
              <a:rPr kumimoji="0" sz="2800" b="1" kern="1200" cap="none" spc="0" normalizeH="0" baseline="0" noProof="0" dirty="0" err="1">
                <a:solidFill>
                  <a:schemeClr val="bg1"/>
                </a:solidFill>
                <a:latin typeface="Arial" panose="020B0604020202020204" pitchFamily="34" charset="0"/>
                <a:ea typeface="宋体" panose="02010600030101010101" pitchFamily="2" charset="-122"/>
                <a:cs typeface="+mn-cs"/>
              </a:rPr>
              <a:t>Sift协议</a:t>
            </a:r>
            <a:r>
              <a:rPr kumimoji="0" sz="2800" b="1" kern="1200" cap="none" spc="0" normalizeH="0" baseline="0" noProof="0" dirty="0">
                <a:solidFill>
                  <a:schemeClr val="bg1"/>
                </a:solidFill>
                <a:latin typeface="Arial" panose="020B0604020202020204" pitchFamily="34" charset="0"/>
                <a:ea typeface="宋体" panose="02010600030101010101" pitchFamily="2" charset="-122"/>
                <a:cs typeface="+mn-cs"/>
              </a:rPr>
              <a:t> </a:t>
            </a:r>
            <a:r>
              <a:rPr kumimoji="0" lang="zh-CN" altLang="en-US" sz="2800" kern="1200" cap="none" spc="0" normalizeH="0" baseline="0" noProof="0" dirty="0">
                <a:solidFill>
                  <a:schemeClr val="bg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dirty="0">
              <a:solidFill>
                <a:schemeClr val="bg1"/>
              </a:solidFill>
              <a:latin typeface="Arial" panose="020B0604020202020204" pitchFamily="34" charset="0"/>
              <a:ea typeface="宋体" panose="02010600030101010101" pitchFamily="2" charset="-122"/>
              <a:cs typeface="+mn-cs"/>
            </a:endParaRPr>
          </a:p>
        </p:txBody>
      </p:sp>
      <p:sp>
        <p:nvSpPr>
          <p:cNvPr id="287750" name="Oval 6"/>
          <p:cNvSpPr>
            <a:spLocks noChangeArrowheads="1"/>
          </p:cNvSpPr>
          <p:nvPr/>
        </p:nvSpPr>
        <p:spPr bwMode="auto">
          <a:xfrm>
            <a:off x="966470" y="991870"/>
            <a:ext cx="1029970" cy="9271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4</a:t>
            </a:r>
            <a:endPar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4"/>
          <p:cNvPicPr>
            <a:picLocks noChangeAspect="1" noChangeArrowheads="1"/>
          </p:cNvPicPr>
          <p:nvPr/>
        </p:nvPicPr>
        <p:blipFill>
          <a:blip r:embed="rId1" cstate="print"/>
          <a:srcRect/>
          <a:stretch>
            <a:fillRect/>
          </a:stretch>
        </p:blipFill>
        <p:spPr bwMode="auto">
          <a:xfrm>
            <a:off x="911424" y="991870"/>
            <a:ext cx="10873208" cy="5293550"/>
          </a:xfrm>
          <a:prstGeom prst="rect">
            <a:avLst/>
          </a:prstGeom>
          <a:noFill/>
          <a:ln w="9525">
            <a:noFill/>
            <a:miter lim="800000"/>
            <a:headEnd/>
            <a:tailEnd/>
          </a:ln>
        </p:spPr>
      </p:pic>
      <p:pic>
        <p:nvPicPr>
          <p:cNvPr id="4098" name="Picture 2" descr="https://timgsa.baidu.com/timg?image&amp;quality=80&amp;size=b9999_10000&amp;sec=1552416387363&amp;di=3e0494c4f76da47521563a751985da5e&amp;imgtype=0&amp;src=http%3A%2F%2Fimg0.pcgames.com.cn%2Fpcgames%2F1303%2F01%2F2765154_T57_thumb.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1307"/>
          <a:stretch>
            <a:fillRect/>
          </a:stretch>
        </p:blipFill>
        <p:spPr bwMode="auto">
          <a:xfrm>
            <a:off x="3575720" y="1922145"/>
            <a:ext cx="1255088" cy="6479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a:t>2</a:t>
            </a:r>
            <a:r>
              <a:rPr lang="zh-CN" altLang="en-US"/>
              <a:t>、基于竞争的信道接入技术</a:t>
            </a:r>
            <a:endParaRPr lang="zh-CN" altLang="en-US"/>
          </a:p>
        </p:txBody>
      </p:sp>
      <p:sp>
        <p:nvSpPr>
          <p:cNvPr id="6" name="对角圆角矩形 5"/>
          <p:cNvSpPr>
            <a:spLocks noChangeArrowheads="1"/>
          </p:cNvSpPr>
          <p:nvPr/>
        </p:nvSpPr>
        <p:spPr bwMode="auto">
          <a:xfrm>
            <a:off x="1887220" y="2062480"/>
            <a:ext cx="9753600" cy="4272915"/>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solidFill>
          <a:ln w="19050" algn="ctr">
            <a:noFill/>
            <a:miter lim="800000"/>
          </a:ln>
          <a:effectLst>
            <a:outerShdw dist="23000" dir="5400000" rotWithShape="0">
              <a:srgbClr val="000000">
                <a:alpha val="34999"/>
              </a:srgbClr>
            </a:outerShdw>
          </a:effectLst>
        </p:spPr>
        <p:txBody>
          <a:bodyPr anchor="ctr"/>
          <a:lstStyle/>
          <a:p>
            <a:pPr marR="0" lvl="0" indent="0" algn="just" defTabSz="914400" rtl="0" eaLnBrk="1" fontAlgn="base" latinLnBrk="0" hangingPunct="1">
              <a:lnSpc>
                <a:spcPct val="140000"/>
              </a:lnSpc>
              <a:spcBef>
                <a:spcPct val="0"/>
              </a:spcBef>
              <a:spcAft>
                <a:spcPct val="0"/>
              </a:spcAft>
              <a:buClr>
                <a:srgbClr val="E46C0A"/>
              </a:buClr>
              <a:buSzTx/>
              <a:buNone/>
              <a:defRPr/>
            </a:pPr>
            <a:r>
              <a:rPr kumimoji="0" lang="zh-CN" altLang="zh-CN" sz="32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工作原理：</a:t>
            </a:r>
            <a:endParaRPr kumimoji="0" lang="zh-CN" altLang="zh-CN" sz="32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endParaRPr>
          </a:p>
          <a:p>
            <a:pPr marR="0" lvl="0" indent="0" algn="just" defTabSz="914400" rtl="0" eaLnBrk="1" fontAlgn="base" latinLnBrk="0" hangingPunct="1">
              <a:lnSpc>
                <a:spcPct val="140000"/>
              </a:lnSpc>
              <a:spcBef>
                <a:spcPct val="0"/>
              </a:spcBef>
              <a:spcAft>
                <a:spcPct val="0"/>
              </a:spcAft>
              <a:buClr>
                <a:srgbClr val="E46C0A"/>
              </a:buClr>
              <a:buSzTx/>
              <a:buNone/>
              <a:defRPr/>
            </a:pP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Sift协议使用了CW（</a:t>
            </a:r>
            <a:r>
              <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竞争窗口长度</a:t>
            </a: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）值固定的窗口，选择合适的发送概率分布，为不同的时隙在整个竞争节点集中筛选出一个发送节点。</a:t>
            </a:r>
            <a:endPar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endParaRPr>
          </a:p>
          <a:p>
            <a:pPr marR="0" lvl="0" indent="0" algn="just" defTabSz="914400" rtl="0" eaLnBrk="1" fontAlgn="base" latinLnBrk="0" hangingPunct="1">
              <a:lnSpc>
                <a:spcPct val="140000"/>
              </a:lnSpc>
              <a:spcBef>
                <a:spcPct val="0"/>
              </a:spcBef>
              <a:spcAft>
                <a:spcPct val="0"/>
              </a:spcAft>
              <a:buClr>
                <a:srgbClr val="E46C0A"/>
              </a:buClr>
              <a:buSzTx/>
              <a:buNone/>
              <a:defRPr/>
            </a:pP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节点选择在第 r 个时隙发送数据的概率Pr为：</a:t>
            </a:r>
            <a:endPar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endParaRPr>
          </a:p>
          <a:p>
            <a:pPr marR="0" lvl="0" indent="0" algn="just" defTabSz="914400" rtl="0" eaLnBrk="1" fontAlgn="base" latinLnBrk="0" hangingPunct="1">
              <a:lnSpc>
                <a:spcPct val="140000"/>
              </a:lnSpc>
              <a:spcBef>
                <a:spcPct val="0"/>
              </a:spcBef>
              <a:spcAft>
                <a:spcPct val="0"/>
              </a:spcAft>
              <a:buClr>
                <a:srgbClr val="E46C0A"/>
              </a:buClr>
              <a:buSzTx/>
              <a:buNone/>
              <a:defRPr/>
            </a:pPr>
            <a:endPar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endParaRPr>
          </a:p>
          <a:p>
            <a:pPr marR="0" lvl="0" indent="0" algn="just" defTabSz="914400" rtl="0" eaLnBrk="1" fontAlgn="base" latinLnBrk="0" hangingPunct="1">
              <a:lnSpc>
                <a:spcPct val="140000"/>
              </a:lnSpc>
              <a:spcBef>
                <a:spcPct val="0"/>
              </a:spcBef>
              <a:spcAft>
                <a:spcPct val="0"/>
              </a:spcAft>
              <a:buClr>
                <a:srgbClr val="E46C0A"/>
              </a:buClr>
              <a:buSzTx/>
              <a:buNone/>
              <a:defRPr/>
            </a:pPr>
            <a:r>
              <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	                                                   r = 1,……,CW    </a:t>
            </a:r>
            <a:endParaRPr kumimoji="0" lang="zh-CN" altLang="en-US" sz="28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endParaRPr>
          </a:p>
        </p:txBody>
      </p:sp>
      <p:sp>
        <p:nvSpPr>
          <p:cNvPr id="65549" name="Text Box 13"/>
          <p:cNvSpPr txBox="1">
            <a:spLocks noChangeArrowheads="1"/>
          </p:cNvSpPr>
          <p:nvPr/>
        </p:nvSpPr>
        <p:spPr bwMode="auto">
          <a:xfrm>
            <a:off x="1851660" y="1127760"/>
            <a:ext cx="4103370" cy="650875"/>
          </a:xfrm>
          <a:prstGeom prst="rect">
            <a:avLst/>
          </a:prstGeom>
          <a:solidFill>
            <a:schemeClr val="tx2"/>
          </a:solidFill>
          <a:ln w="19050" algn="ctr">
            <a:noFill/>
            <a:miter lim="800000"/>
          </a:ln>
          <a:effectLst>
            <a:outerShdw dist="23000" dir="5400000" rotWithShape="0">
              <a:srgbClr val="000000">
                <a:alpha val="34999"/>
              </a:srgbClr>
            </a:outerShdw>
          </a:effectLst>
        </p:spPr>
        <p:txBody>
          <a:bodyPr wrap="square">
            <a:spAutoFit/>
          </a:bodyPr>
          <a:lstStyle/>
          <a:p>
            <a:pPr marR="0" algn="ctr" defTabSz="914400">
              <a:lnSpc>
                <a:spcPct val="130000"/>
              </a:lnSpc>
              <a:spcBef>
                <a:spcPct val="50000"/>
              </a:spcBef>
              <a:buClrTx/>
              <a:buSzTx/>
              <a:buFontTx/>
              <a:buNone/>
              <a:defRPr/>
            </a:pPr>
            <a:r>
              <a:rPr kumimoji="0" sz="2800" b="1" kern="1200" cap="none" spc="0" normalizeH="0" baseline="0" noProof="0">
                <a:solidFill>
                  <a:schemeClr val="bg1"/>
                </a:solidFill>
                <a:latin typeface="Arial" panose="020B0604020202020204" pitchFamily="34" charset="0"/>
                <a:ea typeface="宋体" panose="02010600030101010101" pitchFamily="2" charset="-122"/>
                <a:cs typeface="+mn-cs"/>
              </a:rPr>
              <a:t>Sift协议 </a:t>
            </a:r>
            <a:r>
              <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287750" name="Oval 6"/>
          <p:cNvSpPr>
            <a:spLocks noChangeArrowheads="1"/>
          </p:cNvSpPr>
          <p:nvPr/>
        </p:nvSpPr>
        <p:spPr bwMode="auto">
          <a:xfrm>
            <a:off x="966470" y="991870"/>
            <a:ext cx="1029970" cy="927100"/>
          </a:xfrm>
          <a:prstGeom prst="ellipse">
            <a:avLst/>
          </a:prstGeom>
          <a:gradFill rotWithShape="1">
            <a:gsLst>
              <a:gs pos="0">
                <a:schemeClr val="hlink"/>
              </a:gs>
              <a:gs pos="100000">
                <a:schemeClr val="hlink">
                  <a:gamma/>
                  <a:tint val="0"/>
                  <a:invGamma/>
                </a:schemeClr>
              </a:gs>
            </a:gsLst>
            <a:path path="shape">
              <a:fillToRect l="50000" t="50000" r="50000" b="50000"/>
            </a:path>
          </a:gradFill>
          <a:ln w="57150">
            <a:solidFill>
              <a:schemeClr val="bg1"/>
            </a:solidFill>
            <a:round/>
          </a:ln>
          <a:effectLst/>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4</a:t>
            </a:r>
            <a:endParaRPr kumimoji="1" lang="en-US" altLang="zh-CN" sz="4000" b="1" i="0" u="none" strike="noStrike" kern="1200" cap="none" spc="0" normalizeH="0" baseline="0" noProof="0">
              <a:ln>
                <a:noFill/>
              </a:ln>
              <a:solidFill>
                <a:srgbClr val="FFFF00"/>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graphicFrame>
        <p:nvGraphicFramePr>
          <p:cNvPr id="1026" name="Object 1"/>
          <p:cNvGraphicFramePr/>
          <p:nvPr/>
        </p:nvGraphicFramePr>
        <p:xfrm>
          <a:off x="3790950" y="5228590"/>
          <a:ext cx="2466975" cy="908685"/>
        </p:xfrm>
        <a:graphic>
          <a:graphicData uri="http://schemas.openxmlformats.org/presentationml/2006/ole">
            <mc:AlternateContent xmlns:mc="http://schemas.openxmlformats.org/markup-compatibility/2006">
              <mc:Choice xmlns:v="urn:schemas-microsoft-com:vml" Requires="v">
                <p:oleObj spid="_x0000_s3154" name="" r:id="rId1" imgW="1193800" imgH="368300" progId="">
                  <p:embed/>
                </p:oleObj>
              </mc:Choice>
              <mc:Fallback>
                <p:oleObj name="" r:id="rId1" imgW="1193800" imgH="368300" progId="">
                  <p:embed/>
                  <p:pic>
                    <p:nvPicPr>
                      <p:cNvPr id="0" name="Pictur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950" y="5228590"/>
                        <a:ext cx="2466975" cy="90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a:sym typeface="+mn-ea"/>
              </a:rPr>
              <a:t>总  </a:t>
            </a:r>
            <a:r>
              <a:rPr>
                <a:sym typeface="+mn-ea"/>
              </a:rPr>
              <a:t>结</a:t>
            </a:r>
            <a:endParaRPr>
              <a:sym typeface="+mn-ea"/>
            </a:endParaRPr>
          </a:p>
        </p:txBody>
      </p:sp>
      <p:sp>
        <p:nvSpPr>
          <p:cNvPr id="15" name="圆角矩形 14"/>
          <p:cNvSpPr/>
          <p:nvPr/>
        </p:nvSpPr>
        <p:spPr>
          <a:xfrm>
            <a:off x="1275080" y="1339215"/>
            <a:ext cx="9601200" cy="41236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just" defTabSz="914400" rtl="0" eaLnBrk="1" fontAlgn="base" latinLnBrk="0" hangingPunct="1">
              <a:lnSpc>
                <a:spcPct val="130000"/>
              </a:lnSpc>
              <a:spcBef>
                <a:spcPct val="50000"/>
              </a:spcBef>
              <a:spcAft>
                <a:spcPct val="0"/>
              </a:spcAft>
              <a:buClrTx/>
              <a:buSzTx/>
              <a:buFontTx/>
              <a:buNone/>
              <a:defRPr/>
            </a:pPr>
            <a:r>
              <a:rPr kumimoji="0" lang="zh-CN" altLang="en-US" sz="3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基于竞争的MAC协议的优缺点：</a:t>
            </a:r>
            <a:endParaRPr kumimoji="0" lang="zh-CN" altLang="en-US" sz="3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a:p>
            <a:pPr marL="457200" marR="0" lvl="0" indent="-457200" algn="just" defTabSz="914400" rtl="0" eaLnBrk="1" fontAlgn="base" latinLnBrk="0" hangingPunct="1">
              <a:lnSpc>
                <a:spcPct val="130000"/>
              </a:lnSpc>
              <a:spcBef>
                <a:spcPct val="50000"/>
              </a:spcBef>
              <a:spcAft>
                <a:spcPct val="0"/>
              </a:spcAft>
              <a:buClrTx/>
              <a:buSzTx/>
              <a:buFont typeface="Wingdings" panose="05000000000000000000" charset="0"/>
              <a:buChar char=""/>
              <a:defRPr/>
            </a:pPr>
            <a:r>
              <a:rPr kumimoji="0" lang="zh-CN" altLang="en-US" sz="3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优点：协议的</a:t>
            </a:r>
            <a:r>
              <a:rPr kumimoji="0" lang="zh-CN" altLang="en-US" sz="3200" b="1" i="0" u="none" strike="noStrike" kern="1200" cap="none" spc="0" normalizeH="0" baseline="0" noProof="0" dirty="0">
                <a:ln>
                  <a:noFill/>
                </a:ln>
                <a:solidFill>
                  <a:srgbClr val="FFFF00"/>
                </a:solidFill>
                <a:effectLst/>
                <a:uLnTx/>
                <a:uFillTx/>
                <a:latin typeface="华文楷体" panose="02010600040101010101" pitchFamily="2" charset="-122"/>
                <a:ea typeface="华文楷体" panose="02010600040101010101" pitchFamily="2" charset="-122"/>
                <a:cs typeface="+mn-cs"/>
              </a:rPr>
              <a:t>简明性和可扩展性</a:t>
            </a:r>
            <a:r>
              <a:rPr kumimoji="0" lang="zh-CN" altLang="en-US" sz="3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a:t>
            </a:r>
            <a:endParaRPr kumimoji="0" lang="zh-CN" altLang="en-US" sz="3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a:p>
            <a:pPr marL="457200" marR="0" lvl="0" indent="-457200" algn="just" defTabSz="914400" rtl="0" eaLnBrk="1" fontAlgn="base" latinLnBrk="0" hangingPunct="1">
              <a:lnSpc>
                <a:spcPct val="130000"/>
              </a:lnSpc>
              <a:spcBef>
                <a:spcPct val="50000"/>
              </a:spcBef>
              <a:spcAft>
                <a:spcPct val="0"/>
              </a:spcAft>
              <a:buClrTx/>
              <a:buSzTx/>
              <a:buFont typeface="Wingdings" panose="05000000000000000000" charset="0"/>
              <a:buChar char=""/>
              <a:defRPr/>
            </a:pPr>
            <a:r>
              <a:rPr kumimoji="0" sz="32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缺点：由于没有像基于预约的MAC协议那样使用某种机制对信道利用情况进行均衡，所以</a:t>
            </a:r>
            <a:r>
              <a:rPr kumimoji="0" sz="3200" b="1" i="0" u="none" strike="noStrike" kern="1200" cap="none" spc="0" normalizeH="0" baseline="0" noProof="0" dirty="0">
                <a:ln>
                  <a:noFill/>
                </a:ln>
                <a:solidFill>
                  <a:srgbClr val="FFFF00"/>
                </a:solidFill>
                <a:effectLst/>
                <a:uLnTx/>
                <a:uFillTx/>
                <a:latin typeface="华文楷体" panose="02010600040101010101" pitchFamily="2" charset="-122"/>
                <a:ea typeface="华文楷体" panose="02010600040101010101" pitchFamily="2" charset="-122"/>
                <a:cs typeface="+mn-cs"/>
              </a:rPr>
              <a:t>公平性</a:t>
            </a:r>
            <a:r>
              <a:rPr kumimoji="0" sz="32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就成为它的一个问题。</a:t>
            </a:r>
            <a:endParaRPr kumimoji="0" sz="32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b="1"/>
              <a:t>3</a:t>
            </a:r>
            <a:r>
              <a:rPr lang="zh-CN" altLang="en-US" b="1"/>
              <a:t>、基于固定分配的信道接入技术</a:t>
            </a:r>
            <a:endParaRPr lang="zh-CN" altLang="en-US" b="1"/>
          </a:p>
        </p:txBody>
      </p:sp>
      <p:sp>
        <p:nvSpPr>
          <p:cNvPr id="8" name="TextBox 17"/>
          <p:cNvSpPr txBox="1"/>
          <p:nvPr/>
        </p:nvSpPr>
        <p:spPr>
          <a:xfrm>
            <a:off x="1431290" y="1569085"/>
            <a:ext cx="1948180" cy="534035"/>
          </a:xfrm>
          <a:prstGeom prst="rect">
            <a:avLst/>
          </a:prstGeom>
          <a:solidFill>
            <a:schemeClr val="accent3"/>
          </a:solidFill>
          <a:ln w="9525">
            <a:noFill/>
          </a:ln>
        </p:spPr>
        <p:txBody>
          <a:bodyPr wrap="square">
            <a:spAutoFit/>
          </a:bodyPr>
          <a:lstStyle/>
          <a:p>
            <a:pPr algn="ctr">
              <a:lnSpc>
                <a:spcPct val="120000"/>
              </a:lnSpc>
            </a:pPr>
            <a:r>
              <a:rPr lang="en-US" altLang="zh-CN" sz="2400" b="1" dirty="0">
                <a:latin typeface="华文楷体" panose="02010600040101010101" pitchFamily="2" charset="-122"/>
                <a:ea typeface="华文楷体" panose="02010600040101010101" pitchFamily="2" charset="-122"/>
              </a:rPr>
              <a:t>TDMA</a:t>
            </a:r>
            <a:r>
              <a:rPr lang="zh-CN" altLang="en-US" sz="2400" b="1" dirty="0">
                <a:latin typeface="华文楷体" panose="02010600040101010101" pitchFamily="2" charset="-122"/>
                <a:ea typeface="华文楷体" panose="02010600040101010101" pitchFamily="2" charset="-122"/>
              </a:rPr>
              <a:t>技术</a:t>
            </a:r>
            <a:endParaRPr lang="zh-CN" altLang="en-US" sz="2400" b="1" dirty="0">
              <a:latin typeface="华文楷体" panose="02010600040101010101" pitchFamily="2" charset="-122"/>
              <a:ea typeface="华文楷体" panose="02010600040101010101" pitchFamily="2" charset="-122"/>
            </a:endParaRPr>
          </a:p>
        </p:txBody>
      </p:sp>
      <p:sp>
        <p:nvSpPr>
          <p:cNvPr id="22" name="TextBox 21"/>
          <p:cNvSpPr txBox="1"/>
          <p:nvPr/>
        </p:nvSpPr>
        <p:spPr>
          <a:xfrm>
            <a:off x="1431290" y="2640330"/>
            <a:ext cx="1947545" cy="534035"/>
          </a:xfrm>
          <a:prstGeom prst="rect">
            <a:avLst/>
          </a:prstGeom>
          <a:solidFill>
            <a:schemeClr val="accent3"/>
          </a:solidFill>
          <a:ln w="9525">
            <a:noFill/>
          </a:ln>
        </p:spPr>
        <p:txBody>
          <a:bodyPr wrap="square">
            <a:spAutoFit/>
          </a:bodyPr>
          <a:lstStyle/>
          <a:p>
            <a:pPr algn="ctr">
              <a:lnSpc>
                <a:spcPct val="120000"/>
              </a:lnSpc>
            </a:pPr>
            <a:r>
              <a:rPr lang="en-US" altLang="zh-CN" sz="2400" b="1" dirty="0">
                <a:latin typeface="华文楷体" panose="02010600040101010101" pitchFamily="2" charset="-122"/>
                <a:ea typeface="华文楷体" panose="02010600040101010101" pitchFamily="2" charset="-122"/>
              </a:rPr>
              <a:t>CDMA</a:t>
            </a:r>
            <a:r>
              <a:rPr lang="zh-CN" altLang="en-US" sz="2400" b="1" dirty="0">
                <a:latin typeface="华文楷体" panose="02010600040101010101" pitchFamily="2" charset="-122"/>
                <a:ea typeface="华文楷体" panose="02010600040101010101" pitchFamily="2" charset="-122"/>
              </a:rPr>
              <a:t>技术</a:t>
            </a:r>
            <a:endParaRPr lang="zh-CN" altLang="en-US" sz="2400" b="1" dirty="0">
              <a:latin typeface="华文楷体" panose="02010600040101010101" pitchFamily="2" charset="-122"/>
              <a:ea typeface="华文楷体" panose="02010600040101010101" pitchFamily="2" charset="-122"/>
            </a:endParaRPr>
          </a:p>
        </p:txBody>
      </p:sp>
      <p:sp>
        <p:nvSpPr>
          <p:cNvPr id="23" name="TextBox 22"/>
          <p:cNvSpPr txBox="1"/>
          <p:nvPr/>
        </p:nvSpPr>
        <p:spPr>
          <a:xfrm>
            <a:off x="1431290" y="3712210"/>
            <a:ext cx="1947545" cy="534035"/>
          </a:xfrm>
          <a:prstGeom prst="rect">
            <a:avLst/>
          </a:prstGeom>
          <a:solidFill>
            <a:schemeClr val="accent3"/>
          </a:solidFill>
          <a:ln w="9525">
            <a:noFill/>
          </a:ln>
        </p:spPr>
        <p:txBody>
          <a:bodyPr wrap="square">
            <a:spAutoFit/>
          </a:bodyPr>
          <a:lstStyle/>
          <a:p>
            <a:pPr algn="ctr">
              <a:lnSpc>
                <a:spcPct val="120000"/>
              </a:lnSpc>
            </a:pPr>
            <a:r>
              <a:rPr lang="en-US" altLang="zh-CN" sz="2400" b="1" dirty="0">
                <a:latin typeface="华文楷体" panose="02010600040101010101" pitchFamily="2" charset="-122"/>
                <a:ea typeface="华文楷体" panose="02010600040101010101" pitchFamily="2" charset="-122"/>
              </a:rPr>
              <a:t>FDMA</a:t>
            </a:r>
            <a:r>
              <a:rPr lang="zh-CN" altLang="en-US" sz="2400" b="1" dirty="0">
                <a:latin typeface="华文楷体" panose="02010600040101010101" pitchFamily="2" charset="-122"/>
                <a:ea typeface="华文楷体" panose="02010600040101010101" pitchFamily="2" charset="-122"/>
              </a:rPr>
              <a:t>技术</a:t>
            </a:r>
            <a:endParaRPr lang="zh-CN" altLang="en-US" sz="2400" b="1" dirty="0">
              <a:latin typeface="华文楷体" panose="02010600040101010101" pitchFamily="2" charset="-122"/>
              <a:ea typeface="华文楷体" panose="02010600040101010101" pitchFamily="2" charset="-122"/>
            </a:endParaRPr>
          </a:p>
        </p:txBody>
      </p:sp>
      <p:sp>
        <p:nvSpPr>
          <p:cNvPr id="24" name="TextBox 23"/>
          <p:cNvSpPr txBox="1"/>
          <p:nvPr/>
        </p:nvSpPr>
        <p:spPr>
          <a:xfrm>
            <a:off x="1431290" y="4855210"/>
            <a:ext cx="1947545" cy="534035"/>
          </a:xfrm>
          <a:prstGeom prst="rect">
            <a:avLst/>
          </a:prstGeom>
          <a:solidFill>
            <a:schemeClr val="accent3"/>
          </a:solidFill>
          <a:ln w="9525">
            <a:noFill/>
          </a:ln>
        </p:spPr>
        <p:txBody>
          <a:bodyPr wrap="square">
            <a:spAutoFit/>
          </a:bodyPr>
          <a:lstStyle/>
          <a:p>
            <a:pPr algn="ctr">
              <a:lnSpc>
                <a:spcPct val="120000"/>
              </a:lnSpc>
            </a:pPr>
            <a:r>
              <a:rPr lang="en-US" altLang="zh-CN" sz="2400" b="1" dirty="0">
                <a:latin typeface="华文楷体" panose="02010600040101010101" pitchFamily="2" charset="-122"/>
                <a:ea typeface="华文楷体" panose="02010600040101010101" pitchFamily="2" charset="-122"/>
              </a:rPr>
              <a:t>SDMA</a:t>
            </a:r>
            <a:r>
              <a:rPr lang="zh-CN" altLang="en-US" sz="2400" b="1" dirty="0">
                <a:latin typeface="华文楷体" panose="02010600040101010101" pitchFamily="2" charset="-122"/>
                <a:ea typeface="华文楷体" panose="02010600040101010101" pitchFamily="2" charset="-122"/>
              </a:rPr>
              <a:t>技术</a:t>
            </a:r>
            <a:endParaRPr lang="zh-CN" altLang="en-US" sz="2400" b="1" dirty="0">
              <a:latin typeface="华文楷体" panose="02010600040101010101" pitchFamily="2" charset="-122"/>
              <a:ea typeface="华文楷体" panose="02010600040101010101" pitchFamily="2" charset="-122"/>
            </a:endParaRPr>
          </a:p>
        </p:txBody>
      </p:sp>
      <p:sp>
        <p:nvSpPr>
          <p:cNvPr id="26" name="TextBox 25"/>
          <p:cNvSpPr txBox="1"/>
          <p:nvPr/>
        </p:nvSpPr>
        <p:spPr>
          <a:xfrm>
            <a:off x="4439816" y="1268760"/>
            <a:ext cx="7165975" cy="5133713"/>
          </a:xfrm>
          <a:prstGeom prst="rect">
            <a:avLst/>
          </a:prstGeom>
          <a:noFill/>
          <a:ln w="9525">
            <a:noFill/>
          </a:ln>
        </p:spPr>
        <p:txBody>
          <a:bodyPr wrap="square">
            <a:spAutoFit/>
          </a:bodyPr>
          <a:lstStyle/>
          <a:p>
            <a:pPr algn="just">
              <a:lnSpc>
                <a:spcPct val="130000"/>
              </a:lnSpc>
            </a:pPr>
            <a:r>
              <a:rPr lang="en-US" altLang="zh-CN" sz="2800" b="1" dirty="0" smtClean="0">
                <a:latin typeface="华文楷体" panose="02010600040101010101" pitchFamily="2" charset="-122"/>
                <a:ea typeface="华文楷体" panose="02010600040101010101" pitchFamily="2" charset="-122"/>
              </a:rPr>
              <a:t>TDMA</a:t>
            </a:r>
            <a:r>
              <a:rPr lang="zh-CN" altLang="en-US" sz="2800" b="1" dirty="0" smtClean="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Time division multiple </a:t>
            </a:r>
            <a:r>
              <a:rPr lang="en-US" altLang="zh-CN" sz="2800" b="1" dirty="0" smtClean="0">
                <a:latin typeface="华文楷体" panose="02010600040101010101" pitchFamily="2" charset="-122"/>
                <a:ea typeface="华文楷体" panose="02010600040101010101" pitchFamily="2" charset="-122"/>
              </a:rPr>
              <a:t>access</a:t>
            </a:r>
            <a:r>
              <a:rPr lang="zh-CN" altLang="en-US" sz="2800" b="1" dirty="0" smtClean="0">
                <a:latin typeface="华文楷体" panose="02010600040101010101" pitchFamily="2" charset="-122"/>
                <a:ea typeface="华文楷体" panose="02010600040101010101" pitchFamily="2" charset="-122"/>
              </a:rPr>
              <a:t>，时分复用</a:t>
            </a:r>
            <a:r>
              <a:rPr lang="en-US" altLang="zh-CN" sz="2800" b="1" dirty="0" smtClean="0">
                <a:latin typeface="华文楷体" panose="02010600040101010101" pitchFamily="2" charset="-122"/>
                <a:ea typeface="华文楷体" panose="02010600040101010101" pitchFamily="2" charset="-122"/>
              </a:rPr>
              <a:t>)</a:t>
            </a:r>
            <a:r>
              <a:rPr lang="zh-CN" altLang="en-US" sz="2800" b="1" dirty="0" smtClean="0">
                <a:latin typeface="华文楷体" panose="02010600040101010101" pitchFamily="2" charset="-122"/>
                <a:ea typeface="华文楷体" panose="02010600040101010101" pitchFamily="2" charset="-122"/>
              </a:rPr>
              <a:t>，允许多节点在</a:t>
            </a:r>
            <a:r>
              <a:rPr lang="zh-CN" altLang="en-US" sz="2800" b="1" dirty="0">
                <a:latin typeface="华文楷体" panose="02010600040101010101" pitchFamily="2" charset="-122"/>
                <a:ea typeface="华文楷体" panose="02010600040101010101" pitchFamily="2" charset="-122"/>
              </a:rPr>
              <a:t>不同的时间片（时隙）来使用</a:t>
            </a:r>
            <a:r>
              <a:rPr lang="zh-CN" altLang="en-US" sz="2800" b="1" dirty="0" smtClean="0">
                <a:latin typeface="华文楷体" panose="02010600040101010101" pitchFamily="2" charset="-122"/>
                <a:ea typeface="华文楷体" panose="02010600040101010101" pitchFamily="2" charset="-122"/>
              </a:rPr>
              <a:t>相同频率</a:t>
            </a:r>
            <a:r>
              <a:rPr lang="zh-CN" altLang="en-US" sz="2800" b="1" dirty="0">
                <a:latin typeface="华文楷体" panose="02010600040101010101" pitchFamily="2" charset="-122"/>
                <a:ea typeface="华文楷体" panose="02010600040101010101" pitchFamily="2" charset="-122"/>
              </a:rPr>
              <a:t>。相比</a:t>
            </a:r>
            <a:r>
              <a:rPr lang="zh-CN" altLang="en-US" sz="2800" b="1" dirty="0">
                <a:solidFill>
                  <a:schemeClr val="tx1"/>
                </a:solidFill>
                <a:latin typeface="华文楷体" panose="02010600040101010101" pitchFamily="2" charset="-122"/>
                <a:ea typeface="华文楷体" panose="02010600040101010101" pitchFamily="2" charset="-122"/>
              </a:rPr>
              <a:t>随机竞争接入</a:t>
            </a:r>
            <a:r>
              <a:rPr lang="zh-CN" altLang="en-US" sz="2800" b="1" dirty="0" smtClean="0">
                <a:solidFill>
                  <a:schemeClr val="tx1"/>
                </a:solidFill>
                <a:latin typeface="华文楷体" panose="02010600040101010101" pitchFamily="2" charset="-122"/>
                <a:ea typeface="华文楷体" panose="02010600040101010101" pitchFamily="2" charset="-122"/>
              </a:rPr>
              <a:t>机制：</a:t>
            </a:r>
            <a:endParaRPr lang="en-US" altLang="zh-CN" sz="2800" b="1" dirty="0">
              <a:solidFill>
                <a:schemeClr val="tx1"/>
              </a:solidFill>
              <a:latin typeface="华文楷体" panose="02010600040101010101" pitchFamily="2" charset="-122"/>
              <a:ea typeface="华文楷体" panose="02010600040101010101" pitchFamily="2" charset="-122"/>
            </a:endParaRPr>
          </a:p>
          <a:p>
            <a:pPr marL="457200" indent="-457200" algn="just">
              <a:lnSpc>
                <a:spcPct val="130000"/>
              </a:lnSpc>
              <a:buClr>
                <a:srgbClr val="E46C0A"/>
              </a:buClr>
              <a:buSzPct val="90000"/>
              <a:buFont typeface="Wingdings" panose="05000000000000000000" charset="0"/>
              <a:buChar char=""/>
            </a:pPr>
            <a:r>
              <a:rPr lang="zh-CN" altLang="en-US" sz="2800" b="1" dirty="0">
                <a:solidFill>
                  <a:schemeClr val="tx1"/>
                </a:solidFill>
                <a:latin typeface="华文楷体" panose="02010600040101010101" pitchFamily="2" charset="-122"/>
                <a:ea typeface="华文楷体" panose="02010600040101010101" pitchFamily="2" charset="-122"/>
              </a:rPr>
              <a:t>优点：更能节省能量，因为省去了竞争机制的碰撞重传问题；</a:t>
            </a:r>
            <a:endParaRPr lang="zh-CN" altLang="en-US" sz="2800" b="1" dirty="0">
              <a:solidFill>
                <a:schemeClr val="tx1"/>
              </a:solidFill>
              <a:latin typeface="华文楷体" panose="02010600040101010101" pitchFamily="2" charset="-122"/>
              <a:ea typeface="华文楷体" panose="02010600040101010101" pitchFamily="2" charset="-122"/>
            </a:endParaRPr>
          </a:p>
          <a:p>
            <a:pPr marL="457200" indent="-457200" algn="just">
              <a:lnSpc>
                <a:spcPct val="130000"/>
              </a:lnSpc>
              <a:buClr>
                <a:srgbClr val="E46C0A"/>
              </a:buClr>
              <a:buSzPct val="90000"/>
              <a:buFont typeface="Wingdings" panose="05000000000000000000" charset="0"/>
              <a:buChar char=""/>
            </a:pPr>
            <a:r>
              <a:rPr lang="zh-CN" altLang="en-US" sz="2800" b="1" dirty="0">
                <a:solidFill>
                  <a:schemeClr val="tx1"/>
                </a:solidFill>
                <a:latin typeface="华文楷体" panose="02010600040101010101" pitchFamily="2" charset="-122"/>
                <a:ea typeface="华文楷体" panose="02010600040101010101" pitchFamily="2" charset="-122"/>
              </a:rPr>
              <a:t>缺点：</a:t>
            </a:r>
            <a:r>
              <a:rPr lang="zh-CN" altLang="en-US" sz="2800" b="1" dirty="0">
                <a:solidFill>
                  <a:srgbClr val="FF0000"/>
                </a:solidFill>
                <a:latin typeface="华文楷体" panose="02010600040101010101" pitchFamily="2" charset="-122"/>
                <a:ea typeface="华文楷体" panose="02010600040101010101" pitchFamily="2" charset="-122"/>
              </a:rPr>
              <a:t>它需要严格的时间同步</a:t>
            </a:r>
            <a:r>
              <a:rPr lang="zh-CN" altLang="en-US" sz="2800" b="1" dirty="0">
                <a:solidFill>
                  <a:schemeClr val="tx1"/>
                </a:solidFill>
                <a:latin typeface="华文楷体" panose="02010600040101010101" pitchFamily="2" charset="-122"/>
                <a:ea typeface="华文楷体" panose="02010600040101010101" pitchFamily="2" charset="-122"/>
              </a:rPr>
              <a:t>，</a:t>
            </a:r>
            <a:r>
              <a:rPr lang="zh-CN" altLang="en-US" sz="2800" b="1" dirty="0">
                <a:solidFill>
                  <a:srgbClr val="FF0000"/>
                </a:solidFill>
                <a:latin typeface="华文楷体" panose="02010600040101010101" pitchFamily="2" charset="-122"/>
                <a:ea typeface="华文楷体" panose="02010600040101010101" pitchFamily="2" charset="-122"/>
              </a:rPr>
              <a:t>并且通常用在拓扑结构不变的网络</a:t>
            </a:r>
            <a:r>
              <a:rPr lang="zh-CN" altLang="en-US" sz="2800" b="1" dirty="0">
                <a:solidFill>
                  <a:schemeClr val="tx1"/>
                </a:solidFill>
                <a:latin typeface="华文楷体" panose="02010600040101010101" pitchFamily="2" charset="-122"/>
                <a:ea typeface="华文楷体" panose="02010600040101010101" pitchFamily="2" charset="-122"/>
              </a:rPr>
              <a:t>，它不能很好地处理传感器节点移动和节点失效的情况，因此在网络扩展性方面存在严重不足。</a:t>
            </a:r>
            <a:endParaRPr lang="zh-CN" altLang="en-US" sz="2800" b="1" dirty="0">
              <a:solidFill>
                <a:schemeClr val="tx1"/>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linds(horizontal)">
                                      <p:cBhvr>
                                        <p:cTn id="11" dur="500"/>
                                        <p:tgtEl>
                                          <p:spTgt spid="22"/>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500"/>
                                        <p:tgtEl>
                                          <p:spTgt spid="23"/>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linds(horizontal)">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grpId="1"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ppt_x</p:attrName>
                                        </p:attrNameLst>
                                      </p:cBhvr>
                                      <p:tavLst>
                                        <p:tav tm="0">
                                          <p:val>
                                            <p:strVal val="#ppt_x-.2"/>
                                          </p:val>
                                        </p:tav>
                                        <p:tav tm="100000">
                                          <p:val>
                                            <p:strVal val="#ppt_x"/>
                                          </p:val>
                                        </p:tav>
                                      </p:tavLst>
                                    </p:anim>
                                    <p:anim calcmode="lin" valueType="num">
                                      <p:cBhvr>
                                        <p:cTn id="25"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gtEl>
                                      </p:cBhvr>
                                    </p:animEffect>
                                  </p:childTnLst>
                                </p:cTn>
                              </p:par>
                              <p:par>
                                <p:cTn id="27" presetID="2" presetClass="exit" presetSubtype="4" fill="hold" grpId="1" nodeType="withEffect">
                                  <p:stCondLst>
                                    <p:cond delay="0"/>
                                  </p:stCondLst>
                                  <p:childTnLst>
                                    <p:anim calcmode="lin" valueType="num">
                                      <p:cBhvr additive="base">
                                        <p:cTn id="28" dur="500"/>
                                        <p:tgtEl>
                                          <p:spTgt spid="22"/>
                                        </p:tgtEl>
                                        <p:attrNameLst>
                                          <p:attrName>ppt_x</p:attrName>
                                        </p:attrNameLst>
                                      </p:cBhvr>
                                      <p:tavLst>
                                        <p:tav tm="0">
                                          <p:val>
                                            <p:strVal val="ppt_x"/>
                                          </p:val>
                                        </p:tav>
                                        <p:tav tm="100000">
                                          <p:val>
                                            <p:strVal val="ppt_x"/>
                                          </p:val>
                                        </p:tav>
                                      </p:tavLst>
                                    </p:anim>
                                    <p:anim calcmode="lin" valueType="num">
                                      <p:cBhvr additive="base">
                                        <p:cTn id="29" dur="500"/>
                                        <p:tgtEl>
                                          <p:spTgt spid="22"/>
                                        </p:tgtEl>
                                        <p:attrNameLst>
                                          <p:attrName>ppt_y</p:attrName>
                                        </p:attrNameLst>
                                      </p:cBhvr>
                                      <p:tavLst>
                                        <p:tav tm="0">
                                          <p:val>
                                            <p:strVal val="ppt_y"/>
                                          </p:val>
                                        </p:tav>
                                        <p:tav tm="100000">
                                          <p:val>
                                            <p:strVal val="1+ppt_h/2"/>
                                          </p:val>
                                        </p:tav>
                                      </p:tavLst>
                                    </p:anim>
                                    <p:set>
                                      <p:cBhvr>
                                        <p:cTn id="30" dur="1" fill="hold">
                                          <p:stCondLst>
                                            <p:cond delay="499"/>
                                          </p:stCondLst>
                                        </p:cTn>
                                        <p:tgtEl>
                                          <p:spTgt spid="22"/>
                                        </p:tgtEl>
                                        <p:attrNameLst>
                                          <p:attrName>style.visibility</p:attrName>
                                        </p:attrNameLst>
                                      </p:cBhvr>
                                      <p:to>
                                        <p:strVal val="hidden"/>
                                      </p:to>
                                    </p:set>
                                  </p:childTnLst>
                                </p:cTn>
                              </p:par>
                              <p:par>
                                <p:cTn id="31" presetID="2" presetClass="exit" presetSubtype="4" fill="hold" grpId="1" nodeType="withEffect">
                                  <p:stCondLst>
                                    <p:cond delay="0"/>
                                  </p:stCondLst>
                                  <p:childTnLst>
                                    <p:anim calcmode="lin" valueType="num">
                                      <p:cBhvr additive="base">
                                        <p:cTn id="32" dur="500"/>
                                        <p:tgtEl>
                                          <p:spTgt spid="23"/>
                                        </p:tgtEl>
                                        <p:attrNameLst>
                                          <p:attrName>ppt_x</p:attrName>
                                        </p:attrNameLst>
                                      </p:cBhvr>
                                      <p:tavLst>
                                        <p:tav tm="0">
                                          <p:val>
                                            <p:strVal val="ppt_x"/>
                                          </p:val>
                                        </p:tav>
                                        <p:tav tm="100000">
                                          <p:val>
                                            <p:strVal val="ppt_x"/>
                                          </p:val>
                                        </p:tav>
                                      </p:tavLst>
                                    </p:anim>
                                    <p:anim calcmode="lin" valueType="num">
                                      <p:cBhvr additive="base">
                                        <p:cTn id="33" dur="500"/>
                                        <p:tgtEl>
                                          <p:spTgt spid="23"/>
                                        </p:tgtEl>
                                        <p:attrNameLst>
                                          <p:attrName>ppt_y</p:attrName>
                                        </p:attrNameLst>
                                      </p:cBhvr>
                                      <p:tavLst>
                                        <p:tav tm="0">
                                          <p:val>
                                            <p:strVal val="ppt_y"/>
                                          </p:val>
                                        </p:tav>
                                        <p:tav tm="100000">
                                          <p:val>
                                            <p:strVal val="1+ppt_h/2"/>
                                          </p:val>
                                        </p:tav>
                                      </p:tavLst>
                                    </p:anim>
                                    <p:set>
                                      <p:cBhvr>
                                        <p:cTn id="34" dur="1" fill="hold">
                                          <p:stCondLst>
                                            <p:cond delay="499"/>
                                          </p:stCondLst>
                                        </p:cTn>
                                        <p:tgtEl>
                                          <p:spTgt spid="23"/>
                                        </p:tgtEl>
                                        <p:attrNameLst>
                                          <p:attrName>style.visibility</p:attrName>
                                        </p:attrNameLst>
                                      </p:cBhvr>
                                      <p:to>
                                        <p:strVal val="hidden"/>
                                      </p:to>
                                    </p:set>
                                  </p:childTnLst>
                                </p:cTn>
                              </p:par>
                              <p:par>
                                <p:cTn id="35" presetID="2" presetClass="exit" presetSubtype="4" fill="hold" grpId="1" nodeType="withEffect">
                                  <p:stCondLst>
                                    <p:cond delay="0"/>
                                  </p:stCondLst>
                                  <p:childTnLst>
                                    <p:anim calcmode="lin" valueType="num">
                                      <p:cBhvr additive="base">
                                        <p:cTn id="36" dur="500"/>
                                        <p:tgtEl>
                                          <p:spTgt spid="24"/>
                                        </p:tgtEl>
                                        <p:attrNameLst>
                                          <p:attrName>ppt_x</p:attrName>
                                        </p:attrNameLst>
                                      </p:cBhvr>
                                      <p:tavLst>
                                        <p:tav tm="0">
                                          <p:val>
                                            <p:strVal val="ppt_x"/>
                                          </p:val>
                                        </p:tav>
                                        <p:tav tm="100000">
                                          <p:val>
                                            <p:strVal val="ppt_x"/>
                                          </p:val>
                                        </p:tav>
                                      </p:tavLst>
                                    </p:anim>
                                    <p:anim calcmode="lin" valueType="num">
                                      <p:cBhvr additive="base">
                                        <p:cTn id="37" dur="500"/>
                                        <p:tgtEl>
                                          <p:spTgt spid="24"/>
                                        </p:tgtEl>
                                        <p:attrNameLst>
                                          <p:attrName>ppt_y</p:attrName>
                                        </p:attrNameLst>
                                      </p:cBhvr>
                                      <p:tavLst>
                                        <p:tav tm="0">
                                          <p:val>
                                            <p:strVal val="ppt_y"/>
                                          </p:val>
                                        </p:tav>
                                        <p:tav tm="100000">
                                          <p:val>
                                            <p:strVal val="1+ppt_h/2"/>
                                          </p:val>
                                        </p:tav>
                                      </p:tavLst>
                                    </p:anim>
                                    <p:set>
                                      <p:cBhvr>
                                        <p:cTn id="38" dur="1" fill="hold">
                                          <p:stCondLst>
                                            <p:cond delay="499"/>
                                          </p:stCondLst>
                                        </p:cTn>
                                        <p:tgtEl>
                                          <p:spTgt spid="24"/>
                                        </p:tgtEl>
                                        <p:attrNameLst>
                                          <p:attrName>style.visibility</p:attrName>
                                        </p:attrNameLst>
                                      </p:cBhvr>
                                      <p:to>
                                        <p:strVal val="hidden"/>
                                      </p:to>
                                    </p:se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bldLvl="0" animBg="1"/>
      <p:bldP spid="22" grpId="0" bldLvl="0" animBg="1"/>
      <p:bldP spid="22" grpId="1" bldLvl="0" animBg="1"/>
      <p:bldP spid="23" grpId="0" bldLvl="0" animBg="1"/>
      <p:bldP spid="23" grpId="1" bldLvl="0" animBg="1"/>
      <p:bldP spid="24" grpId="0" bldLvl="0" animBg="1"/>
      <p:bldP spid="24" grpId="1" bldLvl="0" animBg="1"/>
      <p:bldP spid="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sym typeface="+mn-ea"/>
              </a:rPr>
              <a:t>3</a:t>
            </a:r>
            <a:r>
              <a:rPr lang="zh-CN" altLang="en-US">
                <a:sym typeface="+mn-ea"/>
              </a:rPr>
              <a:t>、基于固定分配的信道接入技术</a:t>
            </a:r>
            <a:endParaRPr lang="zh-CN" altLang="en-US"/>
          </a:p>
        </p:txBody>
      </p:sp>
      <p:sp>
        <p:nvSpPr>
          <p:cNvPr id="10" name="矩形标注 9"/>
          <p:cNvSpPr/>
          <p:nvPr/>
        </p:nvSpPr>
        <p:spPr>
          <a:xfrm>
            <a:off x="1056640" y="1233805"/>
            <a:ext cx="7917180" cy="786130"/>
          </a:xfrm>
          <a:prstGeom prst="wedgeRectCallo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基于</a:t>
            </a:r>
            <a:r>
              <a:rPr kumimoji="0" lang="en-US" sz="3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TDMA</a:t>
            </a:r>
            <a:r>
              <a:rPr kumimoji="0" lang="zh-CN" altLang="en-US" sz="3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的传感器网络</a:t>
            </a:r>
            <a:r>
              <a:rPr kumimoji="0" lang="en-US" sz="3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MAC</a:t>
            </a:r>
            <a:r>
              <a:rPr kumimoji="0" lang="zh-CN" altLang="en-US" sz="3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协议</a:t>
            </a:r>
            <a:r>
              <a:rPr kumimoji="0" lang="en-US" altLang="zh-CN" sz="3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a:t>
            </a:r>
            <a:endParaRPr kumimoji="0" lang="en-US" altLang="zh-CN" sz="3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sp>
        <p:nvSpPr>
          <p:cNvPr id="60418" name="Rectangle 2"/>
          <p:cNvSpPr>
            <a:spLocks noChangeArrowheads="1"/>
          </p:cNvSpPr>
          <p:nvPr/>
        </p:nvSpPr>
        <p:spPr bwMode="auto">
          <a:xfrm>
            <a:off x="4024630" y="2379980"/>
            <a:ext cx="4507230" cy="521970"/>
          </a:xfrm>
          <a:prstGeom prst="rect">
            <a:avLst/>
          </a:prstGeom>
          <a:noFill/>
          <a:ln w="28575" cap="flat" cmpd="sng" algn="ctr">
            <a:solidFill>
              <a:srgbClr val="FFFF00"/>
            </a:solidFill>
            <a:prstDash val="solid"/>
            <a:miter lim="800000"/>
          </a:ln>
          <a:effectLst>
            <a:outerShdw dist="23000" dir="5400000" rotWithShape="0">
              <a:srgbClr val="000000">
                <a:alpha val="34999"/>
              </a:srgbClr>
            </a:outerShdw>
          </a:effectLst>
        </p:spPr>
        <p:txBody>
          <a:bodyPr wrap="square" anchor="ctr">
            <a:spAutoFit/>
          </a:bodyPr>
          <a:lstStyle/>
          <a:p>
            <a:pPr marL="0" marR="0" lvl="0" indent="26670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mn-cs"/>
            </a:endParaRPr>
          </a:p>
        </p:txBody>
      </p:sp>
      <p:sp>
        <p:nvSpPr>
          <p:cNvPr id="60419" name="Rectangle 3"/>
          <p:cNvSpPr>
            <a:spLocks noChangeArrowheads="1"/>
          </p:cNvSpPr>
          <p:nvPr/>
        </p:nvSpPr>
        <p:spPr bwMode="auto">
          <a:xfrm>
            <a:off x="4024630" y="3594735"/>
            <a:ext cx="4507230" cy="521970"/>
          </a:xfrm>
          <a:prstGeom prst="rect">
            <a:avLst/>
          </a:prstGeom>
          <a:noFill/>
          <a:ln w="28575" cap="flat" cmpd="sng" algn="ctr">
            <a:solidFill>
              <a:srgbClr val="FFFF00"/>
            </a:solidFill>
            <a:prstDash val="solid"/>
            <a:miter lim="800000"/>
          </a:ln>
          <a:effectLst>
            <a:outerShdw dist="23000" dir="5400000" rotWithShape="0">
              <a:srgbClr val="000000">
                <a:alpha val="34999"/>
              </a:srgbClr>
            </a:outerShdw>
          </a:effectLst>
        </p:spPr>
        <p:txBody>
          <a:bodyPr wrap="square" anchor="ctr">
            <a:spAutoFit/>
          </a:bodyPr>
          <a:lstStyle/>
          <a:p>
            <a:pPr marL="0" marR="0" lvl="0" indent="26670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60420" name="Rectangle 4"/>
          <p:cNvSpPr>
            <a:spLocks noChangeArrowheads="1"/>
          </p:cNvSpPr>
          <p:nvPr/>
        </p:nvSpPr>
        <p:spPr bwMode="auto">
          <a:xfrm>
            <a:off x="4024630" y="4737735"/>
            <a:ext cx="4507865" cy="521970"/>
          </a:xfrm>
          <a:prstGeom prst="rect">
            <a:avLst/>
          </a:prstGeom>
          <a:noFill/>
          <a:ln w="28575" cap="flat" cmpd="sng" algn="ctr">
            <a:solidFill>
              <a:srgbClr val="FFFF00"/>
            </a:solidFill>
            <a:prstDash val="solid"/>
            <a:miter lim="800000"/>
          </a:ln>
          <a:effectLst>
            <a:outerShdw dist="23000" dir="5400000" rotWithShape="0">
              <a:srgbClr val="000000">
                <a:alpha val="34999"/>
              </a:srgbClr>
            </a:outerShdw>
          </a:effectLst>
        </p:spPr>
        <p:txBody>
          <a:bodyPr wrap="square" anchor="ctr">
            <a:spAutoFit/>
          </a:bodyPr>
          <a:lstStyle/>
          <a:p>
            <a:pPr marL="0" marR="0" lvl="0" indent="26670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mn-cs"/>
            </a:endParaRPr>
          </a:p>
        </p:txBody>
      </p:sp>
      <p:sp>
        <p:nvSpPr>
          <p:cNvPr id="14" name="矩形 13"/>
          <p:cNvSpPr/>
          <p:nvPr/>
        </p:nvSpPr>
        <p:spPr>
          <a:xfrm>
            <a:off x="4238625" y="2426018"/>
            <a:ext cx="3308350" cy="521970"/>
          </a:xfrm>
          <a:prstGeom prst="rect">
            <a:avLst/>
          </a:prstGeom>
        </p:spPr>
        <p:txBody>
          <a:bodyPr wrap="none">
            <a:spAutoFit/>
          </a:body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rPr>
              <a:t>1</a:t>
            </a:r>
            <a:r>
              <a:rPr kumimoji="0" lang="zh-CN" altLang="en-US"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rPr>
              <a:t>DEANA</a:t>
            </a:r>
            <a:r>
              <a:rPr kumimoji="0" lang="zh-CN" altLang="en-US"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协议</a:t>
            </a:r>
            <a:endParaRPr kumimoji="0" lang="zh-CN" altLang="en-US"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5" name="矩形 14"/>
          <p:cNvSpPr/>
          <p:nvPr/>
        </p:nvSpPr>
        <p:spPr>
          <a:xfrm>
            <a:off x="4238625" y="3640455"/>
            <a:ext cx="3263265" cy="521970"/>
          </a:xfrm>
          <a:prstGeom prst="rect">
            <a:avLst/>
          </a:prstGeom>
        </p:spPr>
        <p:txBody>
          <a:bodyPr wrap="none">
            <a:spAutoFit/>
          </a:body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rPr>
              <a:t>2</a:t>
            </a:r>
            <a:r>
              <a:rPr kumimoji="0" lang="zh-CN" altLang="en-US"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rPr>
              <a:t>TRAMA</a:t>
            </a:r>
            <a:r>
              <a:rPr kumimoji="0" lang="zh-CN" altLang="en-US"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协议</a:t>
            </a:r>
            <a:endParaRPr kumimoji="0" lang="zh-CN" altLang="en-US"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6" name="矩形 15"/>
          <p:cNvSpPr/>
          <p:nvPr/>
        </p:nvSpPr>
        <p:spPr>
          <a:xfrm>
            <a:off x="4238625" y="4783455"/>
            <a:ext cx="3081655" cy="521970"/>
          </a:xfrm>
          <a:prstGeom prst="rect">
            <a:avLst/>
          </a:prstGeom>
        </p:spPr>
        <p:txBody>
          <a:bodyPr wrap="none">
            <a:spAutoFit/>
          </a:body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rPr>
              <a:t>3</a:t>
            </a:r>
            <a:r>
              <a:rPr kumimoji="0" lang="zh-CN" altLang="en-US"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rPr>
              <a:t>DMAC</a:t>
            </a:r>
            <a:r>
              <a:rPr kumimoji="0" lang="zh-CN" altLang="en-US"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协议</a:t>
            </a:r>
            <a:endParaRPr kumimoji="0" lang="zh-CN" altLang="en-US" sz="2800" b="1" i="0" u="none" strike="noStrike" kern="1200" cap="none" spc="0" normalizeH="0" baseline="0" noProof="0" dirty="0">
              <a:ln>
                <a:noFill/>
              </a:ln>
              <a:solidFill>
                <a:schemeClr val="tx2">
                  <a:lumMod val="75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0-#ppt_w/2"/>
                                          </p:val>
                                        </p:tav>
                                        <p:tav tm="100000">
                                          <p:val>
                                            <p:strVal val="#ppt_x"/>
                                          </p:val>
                                        </p:tav>
                                      </p:tavLst>
                                    </p:anim>
                                    <p:anim calcmode="lin" valueType="num">
                                      <p:cBhvr additive="base">
                                        <p:cTn id="17" dur="500" fill="hold"/>
                                        <p:tgtEl>
                                          <p:spTgt spid="1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1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0-#ppt_w/2"/>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4" grpId="0"/>
      <p:bldP spid="15" grpId="0"/>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3、基于固定分配的信道接入技术</a:t>
            </a:r>
            <a:endParaRPr lang="zh-CN" altLang="en-US"/>
          </a:p>
        </p:txBody>
      </p:sp>
      <p:sp>
        <p:nvSpPr>
          <p:cNvPr id="17" name="圆角矩形 16"/>
          <p:cNvSpPr/>
          <p:nvPr/>
        </p:nvSpPr>
        <p:spPr>
          <a:xfrm>
            <a:off x="984885" y="1388889"/>
            <a:ext cx="2192020" cy="81597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CDMA</a:t>
            </a:r>
            <a:r>
              <a:rPr kumimoji="0" lang="zh-CN" altLang="en-US" sz="2400" b="1" i="0" u="none" strike="noStrike" kern="1200" cap="none" spc="0" normalizeH="0" baseline="0" noProof="0" dirty="0" smtClean="0">
                <a:ln>
                  <a:noFill/>
                </a:ln>
                <a:solidFill>
                  <a:schemeClr val="lt1"/>
                </a:solidFill>
                <a:effectLst/>
                <a:uLnTx/>
                <a:uFillTx/>
                <a:latin typeface="华文楷体" panose="02010600040101010101" pitchFamily="2" charset="-122"/>
                <a:ea typeface="华文楷体" panose="02010600040101010101" pitchFamily="2" charset="-122"/>
                <a:cs typeface="+mn-cs"/>
              </a:rPr>
              <a:t>技术</a:t>
            </a:r>
            <a:endParaRPr kumimoji="0" lang="zh-CN" altLang="en-US"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pic>
        <p:nvPicPr>
          <p:cNvPr id="39945" name="Picture 1" descr="0209"/>
          <p:cNvPicPr>
            <a:picLocks noChangeAspect="1"/>
          </p:cNvPicPr>
          <p:nvPr/>
        </p:nvPicPr>
        <p:blipFill>
          <a:blip r:embed="rId1" cstate="print"/>
          <a:stretch>
            <a:fillRect/>
          </a:stretch>
        </p:blipFill>
        <p:spPr>
          <a:xfrm>
            <a:off x="551384" y="2795185"/>
            <a:ext cx="5760640" cy="2952717"/>
          </a:xfrm>
          <a:prstGeom prst="rect">
            <a:avLst/>
          </a:prstGeom>
          <a:noFill/>
          <a:ln w="9525">
            <a:noFill/>
          </a:ln>
        </p:spPr>
      </p:pic>
      <p:sp>
        <p:nvSpPr>
          <p:cNvPr id="61442" name="Rectangle 2"/>
          <p:cNvSpPr>
            <a:spLocks noChangeArrowheads="1"/>
          </p:cNvSpPr>
          <p:nvPr/>
        </p:nvSpPr>
        <p:spPr bwMode="auto">
          <a:xfrm>
            <a:off x="335360" y="6009692"/>
            <a:ext cx="7395845" cy="400110"/>
          </a:xfrm>
          <a:prstGeom prst="rect">
            <a:avLst/>
          </a:prstGeom>
          <a:noFill/>
          <a:ln w="19050" cap="flat" cmpd="sng" algn="ctr">
            <a:noFill/>
            <a:prstDash val="solid"/>
            <a:miter lim="800000"/>
          </a:ln>
          <a:effec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sz="20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图</a:t>
            </a:r>
            <a:r>
              <a:rPr kumimoji="0" lang="en-US" altLang="zh-CN" sz="20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2-9  </a:t>
            </a:r>
            <a:r>
              <a:rPr kumimoji="0" lang="zh-CN" altLang="en-US" sz="20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向一个睡眠节点发送数据的信号时序过程</a:t>
            </a:r>
            <a:endParaRPr kumimoji="0" lang="zh-CN" altLang="en-US" sz="20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矩形 6"/>
          <p:cNvSpPr/>
          <p:nvPr/>
        </p:nvSpPr>
        <p:spPr>
          <a:xfrm>
            <a:off x="3431704" y="1220559"/>
            <a:ext cx="8208912" cy="1421928"/>
          </a:xfrm>
          <a:prstGeom prst="rect">
            <a:avLst/>
          </a:prstGeom>
          <a:solidFill>
            <a:schemeClr val="bg2">
              <a:lumMod val="90000"/>
            </a:schemeClr>
          </a:solidFill>
        </p:spPr>
        <p:txBody>
          <a:bodyPr wrap="square">
            <a:spAutoFit/>
          </a:bodyPr>
          <a:lstStyle/>
          <a:p>
            <a:pPr>
              <a:lnSpc>
                <a:spcPct val="120000"/>
              </a:lnSpc>
            </a:pPr>
            <a:r>
              <a:rPr lang="zh-CN" altLang="en-US" sz="2400" b="1" dirty="0" smtClean="0">
                <a:latin typeface="微软雅黑" panose="020B0503020204020204" pitchFamily="34" charset="-122"/>
                <a:ea typeface="微软雅黑" panose="020B0503020204020204" pitchFamily="34" charset="-122"/>
              </a:rPr>
              <a:t>码分复用</a:t>
            </a:r>
            <a:r>
              <a:rPr lang="zh-CN" altLang="en-US" sz="2400" dirty="0" smtClean="0">
                <a:latin typeface="微软雅黑" panose="020B0503020204020204" pitchFamily="34" charset="-122"/>
                <a:ea typeface="微软雅黑" panose="020B0503020204020204" pitchFamily="34" charset="-122"/>
              </a:rPr>
              <a:t>，原理是</a:t>
            </a:r>
            <a:r>
              <a:rPr lang="zh-CN" altLang="en-US" sz="2400" b="1" dirty="0" smtClean="0">
                <a:solidFill>
                  <a:srgbClr val="FF0000"/>
                </a:solidFill>
                <a:latin typeface="微软雅黑" panose="020B0503020204020204" pitchFamily="34" charset="-122"/>
                <a:ea typeface="微软雅黑" panose="020B0503020204020204" pitchFamily="34" charset="-122"/>
              </a:rPr>
              <a:t>基于扩频技术</a:t>
            </a:r>
            <a:r>
              <a:rPr lang="zh-CN" altLang="en-US" sz="2400" dirty="0" smtClean="0">
                <a:latin typeface="微软雅黑" panose="020B0503020204020204" pitchFamily="34" charset="-122"/>
                <a:ea typeface="微软雅黑" panose="020B0503020204020204" pitchFamily="34" charset="-122"/>
              </a:rPr>
              <a:t>，即将需传送的具有一定信号带宽信息数据，用一个带宽远大于信号带宽的高速伪随机码进行调制后载波发送出去。</a:t>
            </a:r>
            <a:endParaRPr lang="zh-CN" altLang="en-US" sz="2400" dirty="0">
              <a:latin typeface="微软雅黑" panose="020B0503020204020204" pitchFamily="34" charset="-122"/>
              <a:ea typeface="微软雅黑" panose="020B0503020204020204" pitchFamily="34" charset="-122"/>
            </a:endParaRPr>
          </a:p>
        </p:txBody>
      </p:sp>
      <p:sp>
        <p:nvSpPr>
          <p:cNvPr id="8" name="圆角矩形 7"/>
          <p:cNvSpPr/>
          <p:nvPr/>
        </p:nvSpPr>
        <p:spPr>
          <a:xfrm>
            <a:off x="6432237" y="2904277"/>
            <a:ext cx="5713829" cy="31860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just" defTabSz="914400" rtl="0" eaLnBrk="1" fontAlgn="base" latinLnBrk="0" hangingPunct="1">
              <a:lnSpc>
                <a:spcPct val="130000"/>
              </a:lnSpc>
              <a:spcBef>
                <a:spcPct val="50000"/>
              </a:spcBef>
              <a:spcAft>
                <a:spcPct val="0"/>
              </a:spcAft>
              <a:buClrTx/>
              <a:buSzTx/>
              <a:buFontTx/>
              <a:buNone/>
              <a:defRPr/>
            </a:pPr>
            <a:r>
              <a:rPr kumimoji="0" lang="zh-CN" altLang="en-US" sz="2000" b="1" i="0" u="none" strike="noStrike" kern="1200" cap="none" spc="0" normalizeH="0" baseline="0" noProof="0" dirty="0" smtClean="0">
                <a:ln>
                  <a:noFill/>
                </a:ln>
                <a:solidFill>
                  <a:schemeClr val="lt1"/>
                </a:solidFill>
                <a:effectLst/>
                <a:uLnTx/>
                <a:uFillTx/>
                <a:latin typeface="华文楷体" panose="02010600040101010101" pitchFamily="2" charset="-122"/>
                <a:ea typeface="华文楷体" panose="02010600040101010101" pitchFamily="2" charset="-122"/>
              </a:rPr>
              <a:t>传统的</a:t>
            </a:r>
            <a:r>
              <a:rPr kumimoji="0" lang="en-US" altLang="zh-CN" sz="2000" b="1" i="0" u="none" strike="noStrike" kern="1200" cap="none" spc="0" normalizeH="0" baseline="0" noProof="0" dirty="0" smtClean="0">
                <a:ln>
                  <a:noFill/>
                </a:ln>
                <a:solidFill>
                  <a:schemeClr val="lt1"/>
                </a:solidFill>
                <a:effectLst/>
                <a:uLnTx/>
                <a:uFillTx/>
                <a:latin typeface="华文楷体" panose="02010600040101010101" pitchFamily="2" charset="-122"/>
                <a:ea typeface="华文楷体" panose="02010600040101010101" pitchFamily="2" charset="-122"/>
              </a:rPr>
              <a:t>CDMA</a:t>
            </a:r>
            <a:r>
              <a:rPr kumimoji="0" lang="zh-CN" altLang="en-US" sz="2000" b="1" i="0" u="none" strike="noStrike" kern="1200" cap="none" spc="0" normalizeH="0" baseline="0" noProof="0" dirty="0" smtClean="0">
                <a:ln>
                  <a:noFill/>
                </a:ln>
                <a:solidFill>
                  <a:schemeClr val="lt1"/>
                </a:solidFill>
                <a:effectLst/>
                <a:uLnTx/>
                <a:uFillTx/>
                <a:latin typeface="华文楷体" panose="02010600040101010101" pitchFamily="2" charset="-122"/>
                <a:ea typeface="华文楷体" panose="02010600040101010101" pitchFamily="2" charset="-122"/>
              </a:rPr>
              <a:t>技术并不适合能量有限的传感器网络。研究表明大部分能量都用于侦听，而侦听操作比较简单，只需使用低功耗的硬件。因此有文献提出在节点中采用</a:t>
            </a:r>
            <a:r>
              <a:rPr kumimoji="0" lang="zh-CN" altLang="en-US" sz="2000" b="1" i="0" u="none" strike="noStrike" kern="1200" cap="none" spc="0" normalizeH="0" baseline="0" noProof="0" dirty="0" smtClean="0">
                <a:ln>
                  <a:noFill/>
                </a:ln>
                <a:solidFill>
                  <a:srgbClr val="FFFF00"/>
                </a:solidFill>
                <a:effectLst/>
                <a:uLnTx/>
                <a:uFillTx/>
                <a:latin typeface="华文楷体" panose="02010600040101010101" pitchFamily="2" charset="-122"/>
                <a:ea typeface="华文楷体" panose="02010600040101010101" pitchFamily="2" charset="-122"/>
              </a:rPr>
              <a:t>链路侦听和数据收发两个独立模块</a:t>
            </a:r>
            <a:r>
              <a:rPr lang="zh-CN" altLang="en-US" sz="2000" b="1" dirty="0" smtClean="0">
                <a:latin typeface="华文楷体" panose="02010600040101010101" pitchFamily="2" charset="-122"/>
                <a:ea typeface="华文楷体" panose="02010600040101010101" pitchFamily="2" charset="-122"/>
              </a:rPr>
              <a:t>。</a:t>
            </a:r>
            <a:endParaRPr lang="en-US" altLang="zh-CN" sz="2000" b="1" dirty="0" smtClean="0">
              <a:latin typeface="华文楷体" panose="02010600040101010101" pitchFamily="2" charset="-122"/>
              <a:ea typeface="华文楷体" panose="02010600040101010101" pitchFamily="2" charset="-122"/>
            </a:endParaRPr>
          </a:p>
          <a:p>
            <a:pPr marL="0" marR="0" lvl="0" indent="0" algn="just" defTabSz="914400" rtl="0" eaLnBrk="1" fontAlgn="base" latinLnBrk="0" hangingPunct="1">
              <a:lnSpc>
                <a:spcPct val="130000"/>
              </a:lnSpc>
              <a:spcBef>
                <a:spcPct val="50000"/>
              </a:spcBef>
              <a:spcAft>
                <a:spcPct val="0"/>
              </a:spcAft>
              <a:buClrTx/>
              <a:buSzTx/>
              <a:buFontTx/>
              <a:buNone/>
              <a:defRPr/>
            </a:pPr>
            <a:r>
              <a:rPr kumimoji="0" lang="zh-CN" altLang="en-US" sz="2000" b="1" i="0" u="none" strike="noStrike" kern="1200" cap="none" spc="0" normalizeH="0" baseline="0" noProof="0" dirty="0" smtClean="0">
                <a:ln>
                  <a:noFill/>
                </a:ln>
                <a:effectLst/>
                <a:uLnTx/>
                <a:uFillTx/>
                <a:latin typeface="华文楷体" panose="02010600040101010101" pitchFamily="2" charset="-122"/>
                <a:ea typeface="华文楷体" panose="02010600040101010101" pitchFamily="2" charset="-122"/>
              </a:rPr>
              <a:t>这种方式虽可在侦听到无数据时关闭收发模块以降低能耗，但硬件成本过高。</a:t>
            </a:r>
            <a:endParaRPr kumimoji="0" sz="20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sym typeface="+mn-ea"/>
              </a:rPr>
              <a:t>3、基于固定分配的信道接入技术</a:t>
            </a:r>
            <a:endParaRPr lang="zh-CN" altLang="en-US"/>
          </a:p>
        </p:txBody>
      </p:sp>
      <p:sp>
        <p:nvSpPr>
          <p:cNvPr id="2" name="圆角矩形 1"/>
          <p:cNvSpPr/>
          <p:nvPr/>
        </p:nvSpPr>
        <p:spPr>
          <a:xfrm>
            <a:off x="984885" y="1195705"/>
            <a:ext cx="2192020" cy="81597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FDMA技术</a:t>
            </a:r>
            <a:endParaRPr kumimoji="0" lang="zh-CN" altLang="en-US"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sp>
        <p:nvSpPr>
          <p:cNvPr id="7" name="对角圆角矩形 5"/>
          <p:cNvSpPr>
            <a:spLocks noChangeArrowheads="1"/>
          </p:cNvSpPr>
          <p:nvPr/>
        </p:nvSpPr>
        <p:spPr bwMode="auto">
          <a:xfrm>
            <a:off x="1199456" y="2132856"/>
            <a:ext cx="10441364" cy="4058523"/>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lumMod val="90000"/>
            </a:schemeClr>
          </a:solidFill>
          <a:ln w="19050" algn="ctr">
            <a:noFill/>
            <a:miter lim="800000"/>
          </a:ln>
          <a:effectLst>
            <a:outerShdw dist="23000" dir="5400000" rotWithShape="0">
              <a:srgbClr val="000000">
                <a:alpha val="34999"/>
              </a:srgbClr>
            </a:outerShdw>
          </a:effectLst>
        </p:spPr>
        <p:txBody>
          <a:bodyPr anchor="ctr"/>
          <a:lstStyle/>
          <a:p>
            <a:pPr algn="just" fontAlgn="base">
              <a:lnSpc>
                <a:spcPct val="140000"/>
              </a:lnSpc>
              <a:spcBef>
                <a:spcPct val="0"/>
              </a:spcBef>
              <a:spcAft>
                <a:spcPct val="0"/>
              </a:spcAft>
              <a:buClr>
                <a:srgbClr val="E46C0A"/>
              </a:buClr>
              <a:defRPr/>
            </a:pPr>
            <a:r>
              <a:rPr kumimoji="0" lang="zh-CN" altLang="zh-CN" sz="28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为充分</a:t>
            </a:r>
            <a:r>
              <a:rPr kumimoji="0" lang="zh-CN"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利用信道的带宽</a:t>
            </a:r>
            <a:r>
              <a:rPr kumimoji="0" lang="zh-CN" altLang="zh-CN" sz="28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a:t>
            </a:r>
            <a:r>
              <a:rPr lang="zh-CN" altLang="en-US" sz="2800" b="1" dirty="0" smtClean="0">
                <a:solidFill>
                  <a:srgbClr val="FF0000"/>
                </a:solidFill>
                <a:latin typeface="华文楷体" panose="02010600040101010101" pitchFamily="2" charset="-122"/>
                <a:ea typeface="华文楷体" panose="02010600040101010101" pitchFamily="2" charset="-122"/>
              </a:rPr>
              <a:t>将信道总带宽分隔成多个正交的频道，每个用户占用一个频道，即频分复用</a:t>
            </a:r>
            <a:r>
              <a:rPr lang="zh-CN" altLang="en-US" sz="2800" b="1" dirty="0" smtClean="0">
                <a:latin typeface="华文楷体" panose="02010600040101010101" pitchFamily="2" charset="-122"/>
                <a:ea typeface="华文楷体" panose="02010600040101010101" pitchFamily="2" charset="-122"/>
              </a:rPr>
              <a:t>。</a:t>
            </a:r>
            <a:endParaRPr kumimoji="0" lang="zh-CN"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457200" marR="0" lvl="0" indent="-457200" algn="just" defTabSz="914400" rtl="0" eaLnBrk="1" fontAlgn="base" latinLnBrk="0" hangingPunct="1">
              <a:lnSpc>
                <a:spcPct val="140000"/>
              </a:lnSpc>
              <a:spcBef>
                <a:spcPct val="0"/>
              </a:spcBef>
              <a:spcAft>
                <a:spcPct val="0"/>
              </a:spcAft>
              <a:buClr>
                <a:srgbClr val="E46C0A"/>
              </a:buClr>
              <a:buSzTx/>
              <a:buFont typeface="Wingdings" panose="05000000000000000000" charset="0"/>
              <a:buChar char=""/>
              <a:defRPr/>
            </a:pPr>
            <a:r>
              <a:rPr kumimoji="0" lang="zh-CN"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最大优点：信道复用率高，容许复用的路数多，分路也很方便。</a:t>
            </a:r>
            <a:endParaRPr kumimoji="0" lang="zh-CN"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457200" marR="0" lvl="0" indent="-457200" algn="just" defTabSz="914400" rtl="0" eaLnBrk="1" fontAlgn="base" latinLnBrk="0" hangingPunct="1">
              <a:lnSpc>
                <a:spcPct val="140000"/>
              </a:lnSpc>
              <a:spcBef>
                <a:spcPct val="0"/>
              </a:spcBef>
              <a:spcAft>
                <a:spcPct val="0"/>
              </a:spcAft>
              <a:buClr>
                <a:srgbClr val="E46C0A"/>
              </a:buClr>
              <a:buSzTx/>
              <a:buFont typeface="Wingdings" panose="05000000000000000000" charset="0"/>
              <a:buChar char=""/>
              <a:defRPr/>
            </a:pPr>
            <a:r>
              <a:rPr kumimoji="0" lang="zh-CN"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主要缺点：</a:t>
            </a:r>
            <a:r>
              <a:rPr kumimoji="0" lang="zh-CN" altLang="zh-CN"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设备生产比较复杂</a:t>
            </a:r>
            <a:r>
              <a:rPr kumimoji="0" lang="zh-CN"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，会因滤波器件特性不够理想和信道内存在非线性而产生路间干扰。</a:t>
            </a:r>
            <a:endParaRPr kumimoji="0" lang="zh-CN"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sym typeface="+mn-ea"/>
              </a:rPr>
              <a:t>3、基于固定分配的信道接入技术</a:t>
            </a:r>
            <a:endParaRPr lang="zh-CN" altLang="en-US"/>
          </a:p>
        </p:txBody>
      </p:sp>
      <p:sp>
        <p:nvSpPr>
          <p:cNvPr id="2" name="圆角矩形 1"/>
          <p:cNvSpPr/>
          <p:nvPr/>
        </p:nvSpPr>
        <p:spPr>
          <a:xfrm>
            <a:off x="984885" y="1195705"/>
            <a:ext cx="2192020" cy="81597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SDMA技术</a:t>
            </a:r>
            <a:endParaRPr kumimoji="0"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sp>
        <p:nvSpPr>
          <p:cNvPr id="7" name="对角圆角矩形 5"/>
          <p:cNvSpPr>
            <a:spLocks noChangeArrowheads="1"/>
          </p:cNvSpPr>
          <p:nvPr/>
        </p:nvSpPr>
        <p:spPr bwMode="auto">
          <a:xfrm>
            <a:off x="1887220" y="2204864"/>
            <a:ext cx="9753600" cy="4130531"/>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lumMod val="90000"/>
            </a:schemeClr>
          </a:solidFill>
          <a:ln w="19050" algn="ctr">
            <a:noFill/>
            <a:miter lim="800000"/>
          </a:ln>
          <a:effectLst>
            <a:outerShdw dist="23000" dir="5400000" rotWithShape="0">
              <a:srgbClr val="000000">
                <a:alpha val="34999"/>
              </a:srgbClr>
            </a:outerShdw>
          </a:effectLst>
        </p:spPr>
        <p:txBody>
          <a:bodyPr anchor="ctr"/>
          <a:lstStyle/>
          <a:p>
            <a:pPr lvl="0" algn="just" fontAlgn="base">
              <a:lnSpc>
                <a:spcPct val="140000"/>
              </a:lnSpc>
              <a:spcBef>
                <a:spcPct val="0"/>
              </a:spcBef>
              <a:spcAft>
                <a:spcPct val="0"/>
              </a:spcAft>
              <a:buClr>
                <a:srgbClr val="E46C0A"/>
              </a:buClr>
              <a:defRPr/>
            </a:pPr>
            <a:r>
              <a:rPr kumimoji="0" lang="zh-CN" altLang="zh-CN" sz="28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SDMA</a:t>
            </a:r>
            <a:r>
              <a:rPr kumimoji="0" lang="zh-CN" altLang="en-US" sz="28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a:t>
            </a:r>
            <a:r>
              <a:rPr lang="zh-CN" altLang="en-US" sz="2800" b="1" dirty="0" smtClean="0">
                <a:latin typeface="华文楷体" panose="02010600040101010101" pitchFamily="2" charset="-122"/>
                <a:ea typeface="华文楷体" panose="02010600040101010101" pitchFamily="2" charset="-122"/>
              </a:rPr>
              <a:t>空分复用（或空分多址），利用</a:t>
            </a:r>
            <a:r>
              <a:rPr lang="zh-CN" altLang="en-US" sz="2800" b="1" dirty="0" smtClean="0">
                <a:solidFill>
                  <a:srgbClr val="0000FF"/>
                </a:solidFill>
                <a:latin typeface="华文楷体" panose="02010600040101010101" pitchFamily="2" charset="-122"/>
                <a:ea typeface="华文楷体" panose="02010600040101010101" pitchFamily="2" charset="-122"/>
              </a:rPr>
              <a:t>碟形天线的方向性来优化无线频域的使用</a:t>
            </a:r>
            <a:r>
              <a:rPr lang="zh-CN" altLang="en-US" sz="2800" b="1" dirty="0" smtClean="0">
                <a:latin typeface="华文楷体" panose="02010600040101010101" pitchFamily="2" charset="-122"/>
                <a:ea typeface="华文楷体" panose="02010600040101010101" pitchFamily="2" charset="-122"/>
              </a:rPr>
              <a:t>。</a:t>
            </a:r>
            <a:r>
              <a:rPr kumimoji="0" lang="zh-CN" altLang="zh-CN" sz="28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是</a:t>
            </a:r>
            <a:r>
              <a:rPr kumimoji="0" lang="zh-CN"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一种</a:t>
            </a:r>
            <a:r>
              <a:rPr kumimoji="0" lang="zh-CN" altLang="zh-CN"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信道增容的方式</a:t>
            </a:r>
            <a:r>
              <a:rPr kumimoji="0" lang="zh-CN"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，可以</a:t>
            </a:r>
            <a:r>
              <a:rPr kumimoji="0" lang="zh-CN" altLang="zh-CN"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实现频率的重复使用</a:t>
            </a:r>
            <a:r>
              <a:rPr kumimoji="0" lang="zh-CN"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，充分利用频率资源。空分多址还可以和其他多址方式相互兼容，从而实现组合的多址技术。</a:t>
            </a:r>
            <a:endParaRPr kumimoji="0" lang="zh-CN"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R="0" lvl="0" indent="0" algn="just" defTabSz="914400" rtl="0" eaLnBrk="1" fontAlgn="base" latinLnBrk="0" hangingPunct="1">
              <a:lnSpc>
                <a:spcPct val="140000"/>
              </a:lnSpc>
              <a:spcBef>
                <a:spcPct val="0"/>
              </a:spcBef>
              <a:spcAft>
                <a:spcPct val="0"/>
              </a:spcAft>
              <a:buClr>
                <a:srgbClr val="E46C0A"/>
              </a:buClr>
              <a:buSzTx/>
              <a:buNone/>
              <a:defRPr/>
            </a:pPr>
            <a:r>
              <a:rPr kumimoji="0" lang="zh-CN"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在</a:t>
            </a:r>
            <a:r>
              <a:rPr kumimoji="0" lang="zh-CN" altLang="zh-CN" sz="28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由</a:t>
            </a:r>
            <a:r>
              <a:rPr kumimoji="0" lang="zh-CN" altLang="en-US" sz="28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我</a:t>
            </a:r>
            <a:r>
              <a:rPr kumimoji="0" lang="zh-CN" altLang="zh-CN" sz="28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国</a:t>
            </a:r>
            <a:r>
              <a:rPr kumimoji="0" lang="zh-CN"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提出的第三代移动通信标准TD-SCDMA中就应用了SDMA技术；此外在卫星通信中</a:t>
            </a:r>
            <a:r>
              <a:rPr kumimoji="0" lang="zh-CN" altLang="zh-CN" sz="28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也应用</a:t>
            </a:r>
            <a:r>
              <a:rPr kumimoji="0" lang="zh-CN"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SDMA。</a:t>
            </a:r>
            <a:endParaRPr kumimoji="0" lang="zh-CN"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4</a:t>
            </a:r>
            <a:r>
              <a:rPr lang="zh-CN" altLang="en-US" dirty="0"/>
              <a:t>、按需分配的信道接入技术</a:t>
            </a:r>
            <a:endParaRPr lang="zh-CN" altLang="en-US" dirty="0"/>
          </a:p>
        </p:txBody>
      </p:sp>
      <p:sp>
        <p:nvSpPr>
          <p:cNvPr id="75777" name="Rectangle 1"/>
          <p:cNvSpPr>
            <a:spLocks noChangeArrowheads="1"/>
          </p:cNvSpPr>
          <p:nvPr/>
        </p:nvSpPr>
        <p:spPr bwMode="auto">
          <a:xfrm>
            <a:off x="1415480" y="4221088"/>
            <a:ext cx="6984776" cy="792088"/>
          </a:xfrm>
          <a:prstGeom prst="rect">
            <a:avLst/>
          </a:prstGeom>
          <a:solidFill>
            <a:schemeClr val="tx2"/>
          </a:solidFill>
          <a:ln w="19050" cap="flat" cmpd="sng" algn="ctr">
            <a:noFill/>
            <a:prstDash val="solid"/>
            <a:miter lim="800000"/>
          </a:ln>
          <a:effectLst>
            <a:outerShdw dist="23000" dir="5400000" rotWithShape="0">
              <a:srgbClr val="000000">
                <a:alpha val="34999"/>
              </a:srgbClr>
            </a:outerShdw>
          </a:effectLst>
        </p:spPr>
        <p:txBody>
          <a:bodyPr wrap="square" lIns="0" tIns="0" rIns="0" bIns="0" anchor="ctr" anchorCtr="0">
            <a:noAutofit/>
          </a:bodyPr>
          <a:lstStyle/>
          <a:p>
            <a:pPr marL="0" marR="0" lvl="0" indent="266700" algn="l" defTabSz="914400" rtl="0" eaLnBrk="0" fontAlgn="base" latinLnBrk="0" hangingPunct="0">
              <a:lnSpc>
                <a:spcPct val="13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1</a:t>
            </a:r>
            <a:r>
              <a:rPr kumimoji="0" lang="zh-CN" altLang="en-US" sz="28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8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PCF</a:t>
            </a:r>
            <a:r>
              <a:rPr kumimoji="0" lang="zh-CN" altLang="en-US" sz="2800" b="1" i="0" u="none" strike="noStrike" kern="1200" cap="none" spc="0" normalizeH="0" baseline="0" noProof="0" dirty="0" smtClean="0">
                <a:ln>
                  <a:noFill/>
                </a:ln>
                <a:solidFill>
                  <a:schemeClr val="bg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方式：点</a:t>
            </a:r>
            <a:r>
              <a:rPr lang="zh-CN" altLang="en-US" sz="2800" b="1" dirty="0" smtClean="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协调方式</a:t>
            </a:r>
            <a:endParaRPr kumimoji="0" lang="zh-CN" altLang="en-US" sz="28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5778" name="Rectangle 2"/>
          <p:cNvSpPr>
            <a:spLocks noChangeArrowheads="1"/>
          </p:cNvSpPr>
          <p:nvPr/>
        </p:nvSpPr>
        <p:spPr bwMode="auto">
          <a:xfrm>
            <a:off x="1415480" y="5275699"/>
            <a:ext cx="6984776" cy="727075"/>
          </a:xfrm>
          <a:prstGeom prst="rect">
            <a:avLst/>
          </a:prstGeom>
          <a:solidFill>
            <a:schemeClr val="tx2"/>
          </a:solidFill>
          <a:ln w="19050" cap="flat" cmpd="sng" algn="ctr">
            <a:noFill/>
            <a:prstDash val="solid"/>
            <a:miter lim="800000"/>
          </a:ln>
          <a:effectLst>
            <a:outerShdw dist="23000" dir="5400000" rotWithShape="0">
              <a:srgbClr val="000000">
                <a:alpha val="34999"/>
              </a:srgbClr>
            </a:outerShdw>
          </a:effectLst>
        </p:spPr>
        <p:txBody>
          <a:bodyPr lIns="0" tIns="0" rIns="0" bIns="0" anchor="ctr">
            <a:noAutofit/>
          </a:body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2</a:t>
            </a:r>
            <a:r>
              <a:rPr kumimoji="0" lang="zh-CN" altLang="en-US" sz="28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8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WTRP</a:t>
            </a:r>
            <a:r>
              <a:rPr kumimoji="0" lang="zh-CN" altLang="en-US" sz="2800" b="1" i="0" u="none" strike="noStrike" kern="1200" cap="none" spc="0" normalizeH="0" baseline="0" noProof="0" dirty="0" smtClean="0">
                <a:ln>
                  <a:noFill/>
                </a:ln>
                <a:solidFill>
                  <a:schemeClr val="bg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方式：无线令牌环控制协议</a:t>
            </a:r>
            <a:endParaRPr kumimoji="0" lang="zh-CN" altLang="en-US" sz="28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矩形 6"/>
          <p:cNvSpPr/>
          <p:nvPr/>
        </p:nvSpPr>
        <p:spPr>
          <a:xfrm>
            <a:off x="983432" y="1052736"/>
            <a:ext cx="10657184" cy="2862322"/>
          </a:xfrm>
          <a:prstGeom prst="rect">
            <a:avLst/>
          </a:prstGeom>
        </p:spPr>
        <p:txBody>
          <a:bodyPr wrap="square">
            <a:spAutoFit/>
          </a:bodyPr>
          <a:lstStyle/>
          <a:p>
            <a:pPr marL="342900" indent="-342900" algn="just">
              <a:lnSpc>
                <a:spcPct val="150000"/>
              </a:lnSpc>
              <a:buClr>
                <a:srgbClr val="E46C0A"/>
              </a:buClr>
              <a:buSzPct val="85000"/>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策略：按</a:t>
            </a:r>
            <a:r>
              <a:rPr lang="zh-CN" altLang="en-US" sz="2400" b="1" dirty="0" smtClean="0">
                <a:solidFill>
                  <a:srgbClr val="FF0000"/>
                </a:solidFill>
                <a:latin typeface="微软雅黑" panose="020B0503020204020204" pitchFamily="34" charset="-122"/>
                <a:ea typeface="微软雅黑" panose="020B0503020204020204" pitchFamily="34" charset="-122"/>
              </a:rPr>
              <a:t>某种循环顺序询问每个终端是否有数据发送</a:t>
            </a:r>
            <a:r>
              <a:rPr lang="zh-CN" altLang="en-US" sz="2400" dirty="0" smtClean="0">
                <a:latin typeface="微软雅黑" panose="020B0503020204020204" pitchFamily="34" charset="-122"/>
                <a:ea typeface="微软雅黑" panose="020B0503020204020204" pitchFamily="34" charset="-122"/>
              </a:rPr>
              <a:t>，如果有则立即发送，否则网络立即转向下一个终端。</a:t>
            </a:r>
            <a:endParaRPr lang="en-US" altLang="zh-CN" sz="2400" dirty="0" smtClean="0">
              <a:latin typeface="微软雅黑" panose="020B0503020204020204" pitchFamily="34" charset="-122"/>
              <a:ea typeface="微软雅黑" panose="020B0503020204020204" pitchFamily="34" charset="-122"/>
            </a:endParaRPr>
          </a:p>
          <a:p>
            <a:pPr marL="342900" indent="-342900" algn="just">
              <a:lnSpc>
                <a:spcPct val="150000"/>
              </a:lnSpc>
              <a:buClr>
                <a:srgbClr val="E46C0A"/>
              </a:buClr>
              <a:buSzPct val="85000"/>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轮询的特点</a:t>
            </a:r>
            <a:r>
              <a:rPr lang="zh-CN" altLang="en-US" sz="2400" b="1" dirty="0" smtClean="0">
                <a:solidFill>
                  <a:srgbClr val="FF0000"/>
                </a:solidFill>
                <a:latin typeface="微软雅黑" panose="020B0503020204020204" pitchFamily="34" charset="-122"/>
                <a:ea typeface="微软雅黑" panose="020B0503020204020204" pitchFamily="34" charset="-122"/>
              </a:rPr>
              <a:t>使各分站可以公平地获取信道访问控制权</a:t>
            </a:r>
            <a:r>
              <a:rPr lang="zh-CN" altLang="en-US" sz="2400" dirty="0" smtClean="0">
                <a:latin typeface="微软雅黑" panose="020B0503020204020204" pitchFamily="34" charset="-122"/>
                <a:ea typeface="微软雅黑" panose="020B0503020204020204" pitchFamily="34" charset="-122"/>
              </a:rPr>
              <a:t>，适用于通信业务量随时间变化，且这种变化又是难以预测的情况。</a:t>
            </a:r>
            <a:endParaRPr lang="en-US" altLang="zh-CN" sz="2400" dirty="0" smtClean="0">
              <a:latin typeface="微软雅黑" panose="020B0503020204020204" pitchFamily="34" charset="-122"/>
              <a:ea typeface="微软雅黑" panose="020B0503020204020204" pitchFamily="34" charset="-122"/>
            </a:endParaRPr>
          </a:p>
          <a:p>
            <a:pPr marL="342900" indent="-342900" algn="just">
              <a:lnSpc>
                <a:spcPct val="150000"/>
              </a:lnSpc>
              <a:buClr>
                <a:srgbClr val="E46C0A"/>
              </a:buClr>
              <a:buSzPct val="85000"/>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这种接入方式操作简单易于实现，在一些实时分布式测控系统中有广泛应用。</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5777"/>
                                        </p:tgtEl>
                                        <p:attrNameLst>
                                          <p:attrName>style.visibility</p:attrName>
                                        </p:attrNameLst>
                                      </p:cBhvr>
                                      <p:to>
                                        <p:strVal val="visible"/>
                                      </p:to>
                                    </p:set>
                                    <p:anim calcmode="lin" valueType="num">
                                      <p:cBhvr additive="base">
                                        <p:cTn id="7" dur="500" fill="hold"/>
                                        <p:tgtEl>
                                          <p:spTgt spid="75777"/>
                                        </p:tgtEl>
                                        <p:attrNameLst>
                                          <p:attrName>ppt_x</p:attrName>
                                        </p:attrNameLst>
                                      </p:cBhvr>
                                      <p:tavLst>
                                        <p:tav tm="0">
                                          <p:val>
                                            <p:strVal val="#ppt_x"/>
                                          </p:val>
                                        </p:tav>
                                        <p:tav tm="100000">
                                          <p:val>
                                            <p:strVal val="#ppt_x"/>
                                          </p:val>
                                        </p:tav>
                                      </p:tavLst>
                                    </p:anim>
                                    <p:anim calcmode="lin" valueType="num">
                                      <p:cBhvr additive="base">
                                        <p:cTn id="8" dur="500" fill="hold"/>
                                        <p:tgtEl>
                                          <p:spTgt spid="7577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5778"/>
                                        </p:tgtEl>
                                        <p:attrNameLst>
                                          <p:attrName>style.visibility</p:attrName>
                                        </p:attrNameLst>
                                      </p:cBhvr>
                                      <p:to>
                                        <p:strVal val="visible"/>
                                      </p:to>
                                    </p:set>
                                    <p:anim calcmode="lin" valueType="num">
                                      <p:cBhvr additive="base">
                                        <p:cTn id="12" dur="500" fill="hold"/>
                                        <p:tgtEl>
                                          <p:spTgt spid="75778"/>
                                        </p:tgtEl>
                                        <p:attrNameLst>
                                          <p:attrName>ppt_x</p:attrName>
                                        </p:attrNameLst>
                                      </p:cBhvr>
                                      <p:tavLst>
                                        <p:tav tm="0">
                                          <p:val>
                                            <p:strVal val="#ppt_x"/>
                                          </p:val>
                                        </p:tav>
                                        <p:tav tm="100000">
                                          <p:val>
                                            <p:strVal val="#ppt_x"/>
                                          </p:val>
                                        </p:tav>
                                      </p:tavLst>
                                    </p:anim>
                                    <p:anim calcmode="lin" valueType="num">
                                      <p:cBhvr additive="base">
                                        <p:cTn id="13" dur="500" fill="hold"/>
                                        <p:tgtEl>
                                          <p:spTgt spid="757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7" grpId="0" bldLvl="0" animBg="1"/>
      <p:bldP spid="7577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4"/>
          <p:cNvSpPr txBox="1"/>
          <p:nvPr/>
        </p:nvSpPr>
        <p:spPr>
          <a:xfrm>
            <a:off x="1502392" y="1412875"/>
            <a:ext cx="4233568"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b="1" dirty="0">
                <a:solidFill>
                  <a:srgbClr val="FF0000"/>
                </a:solidFill>
                <a:latin typeface="微软雅黑" panose="020B0503020204020204" pitchFamily="34" charset="-122"/>
                <a:ea typeface="微软雅黑" panose="020B0503020204020204" pitchFamily="34" charset="-122"/>
              </a:rPr>
              <a:t>物理层的主要功能：</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9219" name="TextBox 5"/>
          <p:cNvSpPr txBox="1"/>
          <p:nvPr/>
        </p:nvSpPr>
        <p:spPr>
          <a:xfrm>
            <a:off x="1559496" y="2205355"/>
            <a:ext cx="10081324" cy="31076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lnSpc>
                <a:spcPct val="150000"/>
              </a:lnSpc>
              <a:spcBef>
                <a:spcPct val="0"/>
              </a:spcBef>
              <a:buFont typeface="Wingdings" panose="05000000000000000000" pitchFamily="2" charset="2"/>
              <a:buChar char="n"/>
            </a:pPr>
            <a:r>
              <a:rPr lang="zh-CN" altLang="en-US" sz="2800" b="1" dirty="0">
                <a:solidFill>
                  <a:schemeClr val="tx2"/>
                </a:solidFill>
                <a:latin typeface="微软雅黑" panose="020B0503020204020204" pitchFamily="34" charset="-122"/>
                <a:ea typeface="微软雅黑" panose="020B0503020204020204" pitchFamily="34" charset="-122"/>
              </a:rPr>
              <a:t>为</a:t>
            </a:r>
            <a:r>
              <a:rPr lang="zh-CN" altLang="en-US" sz="2800" b="1" dirty="0">
                <a:solidFill>
                  <a:srgbClr val="0000FF"/>
                </a:solidFill>
                <a:latin typeface="微软雅黑" panose="020B0503020204020204" pitchFamily="34" charset="-122"/>
                <a:ea typeface="微软雅黑" panose="020B0503020204020204" pitchFamily="34" charset="-122"/>
              </a:rPr>
              <a:t>数据终端设备</a:t>
            </a:r>
            <a:r>
              <a:rPr lang="en-US" altLang="zh-CN" sz="2800" b="1" dirty="0">
                <a:solidFill>
                  <a:schemeClr val="tx2"/>
                </a:solidFill>
                <a:latin typeface="微软雅黑" panose="020B0503020204020204" pitchFamily="34" charset="-122"/>
                <a:ea typeface="微软雅黑" panose="020B0503020204020204" pitchFamily="34" charset="-122"/>
              </a:rPr>
              <a:t>(Data Terminal Equipment</a:t>
            </a:r>
            <a:r>
              <a:rPr lang="zh-CN" altLang="en-US" sz="2800" b="1" dirty="0">
                <a:solidFill>
                  <a:schemeClr val="tx2"/>
                </a:solidFill>
                <a:latin typeface="微软雅黑" panose="020B0503020204020204" pitchFamily="34" charset="-122"/>
                <a:ea typeface="微软雅黑" panose="020B0503020204020204" pitchFamily="34" charset="-122"/>
              </a:rPr>
              <a:t>，</a:t>
            </a:r>
            <a:r>
              <a:rPr lang="en-US" altLang="zh-CN" sz="2800" b="1" dirty="0">
                <a:solidFill>
                  <a:schemeClr val="tx2"/>
                </a:solidFill>
                <a:latin typeface="微软雅黑" panose="020B0503020204020204" pitchFamily="34" charset="-122"/>
                <a:ea typeface="微软雅黑" panose="020B0503020204020204" pitchFamily="34" charset="-122"/>
              </a:rPr>
              <a:t>DTE)</a:t>
            </a:r>
            <a:r>
              <a:rPr lang="zh-CN" altLang="en-US" sz="2800" b="1" dirty="0">
                <a:solidFill>
                  <a:schemeClr val="tx2"/>
                </a:solidFill>
                <a:latin typeface="微软雅黑" panose="020B0503020204020204" pitchFamily="34" charset="-122"/>
                <a:ea typeface="微软雅黑" panose="020B0503020204020204" pitchFamily="34" charset="-122"/>
              </a:rPr>
              <a:t>提供传送数据的通路。</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342900" lvl="0" indent="-342900" eaLnBrk="1" hangingPunct="1">
              <a:lnSpc>
                <a:spcPct val="150000"/>
              </a:lnSpc>
              <a:spcBef>
                <a:spcPct val="0"/>
              </a:spcBef>
              <a:buFont typeface="Wingdings" panose="05000000000000000000" pitchFamily="2" charset="2"/>
              <a:buChar char="n"/>
            </a:pPr>
            <a:r>
              <a:rPr lang="zh-CN" altLang="en-US" sz="2800" b="1" dirty="0">
                <a:solidFill>
                  <a:schemeClr val="tx2"/>
                </a:solidFill>
                <a:latin typeface="微软雅黑" panose="020B0503020204020204" pitchFamily="34" charset="-122"/>
                <a:ea typeface="微软雅黑" panose="020B0503020204020204" pitchFamily="34" charset="-122"/>
              </a:rPr>
              <a:t>传输数据。</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342900" lvl="0" indent="-342900" eaLnBrk="1" hangingPunct="1">
              <a:lnSpc>
                <a:spcPct val="150000"/>
              </a:lnSpc>
              <a:spcBef>
                <a:spcPct val="0"/>
              </a:spcBef>
              <a:buFont typeface="Wingdings" panose="05000000000000000000" pitchFamily="2" charset="2"/>
              <a:buChar char="n"/>
            </a:pPr>
            <a:r>
              <a:rPr lang="zh-CN" altLang="en-US" sz="2800" b="1" dirty="0">
                <a:solidFill>
                  <a:schemeClr val="tx2"/>
                </a:solidFill>
                <a:latin typeface="微软雅黑" panose="020B0503020204020204" pitchFamily="34" charset="-122"/>
                <a:ea typeface="微软雅黑" panose="020B0503020204020204" pitchFamily="34" charset="-122"/>
              </a:rPr>
              <a:t>其他管理工作。</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342900" lvl="0" indent="-342900" eaLnBrk="1" hangingPunct="1">
              <a:spcBef>
                <a:spcPct val="0"/>
              </a:spcBef>
              <a:buNone/>
            </a:pP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2" name="标题 1"/>
          <p:cNvSpPr>
            <a:spLocks noGrp="1"/>
          </p:cNvSpPr>
          <p:nvPr/>
        </p:nvSpPr>
        <p:spPr>
          <a:xfrm>
            <a:off x="952464" y="44624"/>
            <a:ext cx="10688152" cy="839788"/>
          </a:xfrm>
          <a:prstGeom prst="rect">
            <a:avLst/>
          </a:prstGeom>
        </p:spPr>
        <p:txBody>
          <a:bodyPr/>
          <a:lstStyle>
            <a:lvl1pPr marL="0" algn="ctr" defTabSz="914400" rtl="0" eaLnBrk="1" latinLnBrk="0" hangingPunct="1">
              <a:spcBef>
                <a:spcPct val="0"/>
              </a:spcBef>
              <a:buNone/>
              <a:defRPr lang="zh-CN" altLang="en-US" sz="4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defRPr>
            </a:lvl1pPr>
          </a:lstStyle>
          <a:p>
            <a:r>
              <a:rPr lang="zh-CN" altLang="en-US"/>
              <a:t>物理层概述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 from="(-#ppt_w/2)" to="(#ppt_x)" calcmode="lin" valueType="num">
                                      <p:cBhvr>
                                        <p:cTn id="7" dur="600" fill="hold">
                                          <p:stCondLst>
                                            <p:cond delay="0"/>
                                          </p:stCondLst>
                                        </p:cTn>
                                        <p:tgtEl>
                                          <p:spTgt spid="9218"/>
                                        </p:tgtEl>
                                        <p:attrNameLst>
                                          <p:attrName>ppt_x</p:attrName>
                                        </p:attrNameLst>
                                      </p:cBhvr>
                                    </p:anim>
                                    <p:anim from="0" to="-1.0" calcmode="lin" valueType="num">
                                      <p:cBhvr>
                                        <p:cTn id="8" dur="200" decel="50000" autoRev="1" fill="hold">
                                          <p:stCondLst>
                                            <p:cond delay="600"/>
                                          </p:stCondLst>
                                        </p:cTn>
                                        <p:tgtEl>
                                          <p:spTgt spid="9218"/>
                                        </p:tgtEl>
                                        <p:attrNameLst>
                                          <p:attrName>xshear</p:attrName>
                                        </p:attrNameLst>
                                      </p:cBhvr>
                                    </p:anim>
                                    <p:animScale>
                                      <p:cBhvr>
                                        <p:cTn id="9" dur="200" decel="100000" autoRev="1" fill="hold">
                                          <p:stCondLst>
                                            <p:cond delay="600"/>
                                          </p:stCondLst>
                                        </p:cTn>
                                        <p:tgtEl>
                                          <p:spTgt spid="9218"/>
                                        </p:tgtEl>
                                      </p:cBhvr>
                                      <p:from x="100000" y="100000"/>
                                      <p:to x="80000" y="100000"/>
                                    </p:animScale>
                                    <p:anim by="(#ppt_h/3+#ppt_w*0.1)" calcmode="lin" valueType="num">
                                      <p:cBhvr additive="sum">
                                        <p:cTn id="10" dur="200" decel="100000" autoRev="1" fill="hold">
                                          <p:stCondLst>
                                            <p:cond delay="600"/>
                                          </p:stCondLst>
                                        </p:cTn>
                                        <p:tgtEl>
                                          <p:spTgt spid="9218"/>
                                        </p:tgtEl>
                                        <p:attrNameLst>
                                          <p:attrName>ppt_x</p:attrName>
                                        </p:attrNameLst>
                                      </p:cBhvr>
                                    </p:anim>
                                  </p:childTnLst>
                                </p:cTn>
                              </p:par>
                            </p:childTnLst>
                          </p:cTn>
                        </p:par>
                        <p:par>
                          <p:cTn id="11" fill="hold">
                            <p:stCondLst>
                              <p:cond delay="1000"/>
                            </p:stCondLst>
                            <p:childTnLst>
                              <p:par>
                                <p:cTn id="12" presetID="3" presetClass="entr" presetSubtype="10" fill="hold" nodeType="after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blinds(horizontal)">
                                      <p:cBhvr>
                                        <p:cTn id="14" dur="500"/>
                                        <p:tgtEl>
                                          <p:spTgt spid="9219">
                                            <p:txEl>
                                              <p:pRg st="0" end="0"/>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8" dur="500"/>
                                        <p:tgtEl>
                                          <p:spTgt spid="9219">
                                            <p:txEl>
                                              <p:pRg st="1" end="1"/>
                                            </p:txEl>
                                          </p:spTgt>
                                        </p:tgtEl>
                                      </p:cBhvr>
                                    </p:animEffect>
                                  </p:childTnLst>
                                </p:cTn>
                              </p:par>
                            </p:childTnLst>
                          </p:cTn>
                        </p:par>
                        <p:par>
                          <p:cTn id="19" fill="hold">
                            <p:stCondLst>
                              <p:cond delay="2000"/>
                            </p:stCondLst>
                            <p:childTnLst>
                              <p:par>
                                <p:cTn id="20" presetID="3" presetClass="entr" presetSubtype="10" fill="hold" nodeType="afterEffect">
                                  <p:stCondLst>
                                    <p:cond delay="0"/>
                                  </p:stCondLst>
                                  <p:childTnLst>
                                    <p:set>
                                      <p:cBhvr>
                                        <p:cTn id="21" dur="1" fill="hold">
                                          <p:stCondLst>
                                            <p:cond delay="0"/>
                                          </p:stCondLst>
                                        </p:cTn>
                                        <p:tgtEl>
                                          <p:spTgt spid="9219">
                                            <p:txEl>
                                              <p:pRg st="2" end="2"/>
                                            </p:txEl>
                                          </p:spTgt>
                                        </p:tgtEl>
                                        <p:attrNameLst>
                                          <p:attrName>style.visibility</p:attrName>
                                        </p:attrNameLst>
                                      </p:cBhvr>
                                      <p:to>
                                        <p:strVal val="visible"/>
                                      </p:to>
                                    </p:set>
                                    <p:animEffect transition="in" filter="blinds(horizontal)">
                                      <p:cBhvr>
                                        <p:cTn id="2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5</a:t>
            </a:r>
            <a:r>
              <a:rPr lang="zh-CN" altLang="en-US"/>
              <a:t>、</a:t>
            </a:r>
            <a:r>
              <a:rPr lang="en-US" altLang="zh-CN"/>
              <a:t>WSN</a:t>
            </a:r>
            <a:r>
              <a:rPr lang="zh-CN" altLang="en-US"/>
              <a:t>信道接入技术面临的挑战</a:t>
            </a:r>
            <a:endParaRPr lang="zh-CN" altLang="en-US"/>
          </a:p>
        </p:txBody>
      </p:sp>
      <p:sp>
        <p:nvSpPr>
          <p:cNvPr id="17" name="矩形 16"/>
          <p:cNvSpPr/>
          <p:nvPr/>
        </p:nvSpPr>
        <p:spPr>
          <a:xfrm>
            <a:off x="1807210" y="1548130"/>
            <a:ext cx="6842760" cy="521970"/>
          </a:xfrm>
          <a:prstGeom prst="rect">
            <a:avLst/>
          </a:prstGeom>
          <a:solidFill>
            <a:srgbClr val="FFC000"/>
          </a:solidFill>
          <a:ln w="9525">
            <a:noFill/>
          </a:ln>
        </p:spPr>
        <p:txBody>
          <a:bodyPr wrap="square">
            <a:spAutoFit/>
          </a:bodyPr>
          <a:lstStyle/>
          <a:p>
            <a:r>
              <a:rPr lang="zh-CN" altLang="en-US" sz="2800" b="1" dirty="0">
                <a:latin typeface="华文楷体" panose="02010600040101010101" pitchFamily="2" charset="-122"/>
                <a:ea typeface="华文楷体" panose="02010600040101010101" pitchFamily="2" charset="-122"/>
              </a:rPr>
              <a:t>① 能量有效性和网络性能有效性的平衡</a:t>
            </a:r>
            <a:endParaRPr lang="zh-CN" altLang="en-US" sz="2800" b="1" dirty="0">
              <a:latin typeface="华文楷体" panose="02010600040101010101" pitchFamily="2" charset="-122"/>
              <a:ea typeface="华文楷体" panose="02010600040101010101" pitchFamily="2" charset="-122"/>
            </a:endParaRPr>
          </a:p>
        </p:txBody>
      </p:sp>
      <p:sp>
        <p:nvSpPr>
          <p:cNvPr id="18" name="矩形 17"/>
          <p:cNvSpPr/>
          <p:nvPr/>
        </p:nvSpPr>
        <p:spPr>
          <a:xfrm>
            <a:off x="1807210" y="2495550"/>
            <a:ext cx="6843395" cy="521970"/>
          </a:xfrm>
          <a:prstGeom prst="rect">
            <a:avLst/>
          </a:prstGeom>
          <a:solidFill>
            <a:srgbClr val="FFC000"/>
          </a:solidFill>
          <a:ln w="9525">
            <a:noFill/>
          </a:ln>
        </p:spPr>
        <p:txBody>
          <a:bodyPr wrap="square">
            <a:spAutoFit/>
          </a:bodyPr>
          <a:lstStyle/>
          <a:p>
            <a:r>
              <a:rPr lang="zh-CN" altLang="en-US" sz="2800" b="1" dirty="0">
                <a:latin typeface="华文楷体" panose="02010600040101010101" pitchFamily="2" charset="-122"/>
                <a:ea typeface="华文楷体" panose="02010600040101010101" pitchFamily="2" charset="-122"/>
              </a:rPr>
              <a:t>② 优化的跨层设计</a:t>
            </a:r>
            <a:endParaRPr lang="zh-CN" altLang="en-US" sz="2800" b="1" dirty="0">
              <a:latin typeface="华文楷体" panose="02010600040101010101" pitchFamily="2" charset="-122"/>
              <a:ea typeface="华文楷体" panose="02010600040101010101" pitchFamily="2" charset="-122"/>
            </a:endParaRPr>
          </a:p>
        </p:txBody>
      </p:sp>
      <p:sp>
        <p:nvSpPr>
          <p:cNvPr id="19" name="矩形 18"/>
          <p:cNvSpPr/>
          <p:nvPr/>
        </p:nvSpPr>
        <p:spPr>
          <a:xfrm>
            <a:off x="1807210" y="3442970"/>
            <a:ext cx="6843395" cy="521970"/>
          </a:xfrm>
          <a:prstGeom prst="rect">
            <a:avLst/>
          </a:prstGeom>
          <a:solidFill>
            <a:srgbClr val="FFC000"/>
          </a:solidFill>
          <a:ln w="9525">
            <a:noFill/>
          </a:ln>
        </p:spPr>
        <p:txBody>
          <a:bodyPr wrap="square">
            <a:spAutoFit/>
          </a:bodyPr>
          <a:lstStyle/>
          <a:p>
            <a:r>
              <a:rPr lang="zh-CN" altLang="en-US" sz="2800" b="1" dirty="0">
                <a:latin typeface="华文楷体" panose="02010600040101010101" pitchFamily="2" charset="-122"/>
                <a:ea typeface="华文楷体" panose="02010600040101010101" pitchFamily="2" charset="-122"/>
              </a:rPr>
              <a:t>③ 提供</a:t>
            </a:r>
            <a:r>
              <a:rPr lang="en-US" altLang="zh-CN" sz="2800" b="1" dirty="0">
                <a:latin typeface="华文楷体" panose="02010600040101010101" pitchFamily="2" charset="-122"/>
                <a:ea typeface="华文楷体" panose="02010600040101010101" pitchFamily="2" charset="-122"/>
              </a:rPr>
              <a:t>QoS</a:t>
            </a: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Quality of Service</a:t>
            </a:r>
            <a:r>
              <a:rPr lang="zh-CN" altLang="en-US" sz="2800" b="1" dirty="0">
                <a:latin typeface="华文楷体" panose="02010600040101010101" pitchFamily="2" charset="-122"/>
                <a:ea typeface="华文楷体" panose="02010600040101010101" pitchFamily="2" charset="-122"/>
              </a:rPr>
              <a:t>）支持</a:t>
            </a:r>
            <a:endParaRPr lang="zh-CN" altLang="en-US" sz="2800" b="1" dirty="0">
              <a:latin typeface="华文楷体" panose="02010600040101010101" pitchFamily="2" charset="-122"/>
              <a:ea typeface="华文楷体" panose="02010600040101010101" pitchFamily="2" charset="-122"/>
            </a:endParaRPr>
          </a:p>
        </p:txBody>
      </p:sp>
      <p:sp>
        <p:nvSpPr>
          <p:cNvPr id="20" name="矩形 19"/>
          <p:cNvSpPr/>
          <p:nvPr/>
        </p:nvSpPr>
        <p:spPr>
          <a:xfrm>
            <a:off x="1807210" y="4390390"/>
            <a:ext cx="6843395" cy="521970"/>
          </a:xfrm>
          <a:prstGeom prst="rect">
            <a:avLst/>
          </a:prstGeom>
          <a:solidFill>
            <a:srgbClr val="FFC000"/>
          </a:solidFill>
          <a:ln w="9525">
            <a:noFill/>
          </a:ln>
        </p:spPr>
        <p:txBody>
          <a:bodyPr wrap="square">
            <a:spAutoFit/>
          </a:bodyPr>
          <a:lstStyle/>
          <a:p>
            <a:r>
              <a:rPr lang="zh-CN" altLang="en-US" sz="2800" b="1" dirty="0">
                <a:latin typeface="华文楷体" panose="02010600040101010101" pitchFamily="2" charset="-122"/>
                <a:ea typeface="华文楷体" panose="02010600040101010101" pitchFamily="2" charset="-122"/>
              </a:rPr>
              <a:t>④ 安全性</a:t>
            </a:r>
            <a:endParaRPr lang="zh-CN" altLang="en-US" sz="2800" b="1" dirty="0">
              <a:latin typeface="华文楷体" panose="02010600040101010101" pitchFamily="2" charset="-122"/>
              <a:ea typeface="华文楷体" panose="02010600040101010101" pitchFamily="2" charset="-122"/>
            </a:endParaRPr>
          </a:p>
        </p:txBody>
      </p:sp>
      <p:sp>
        <p:nvSpPr>
          <p:cNvPr id="21" name="矩形 20"/>
          <p:cNvSpPr/>
          <p:nvPr/>
        </p:nvSpPr>
        <p:spPr>
          <a:xfrm>
            <a:off x="1807210" y="5337810"/>
            <a:ext cx="6843395" cy="521970"/>
          </a:xfrm>
          <a:prstGeom prst="rect">
            <a:avLst/>
          </a:prstGeom>
          <a:solidFill>
            <a:srgbClr val="FFC000"/>
          </a:solidFill>
          <a:ln w="9525">
            <a:noFill/>
          </a:ln>
        </p:spPr>
        <p:txBody>
          <a:bodyPr wrap="square">
            <a:spAutoFit/>
          </a:bodyPr>
          <a:lstStyle/>
          <a:p>
            <a:r>
              <a:rPr lang="zh-CN" altLang="en-US" sz="2800" b="1" dirty="0">
                <a:latin typeface="华文楷体" panose="02010600040101010101" pitchFamily="2" charset="-122"/>
                <a:ea typeface="华文楷体" panose="02010600040101010101" pitchFamily="2" charset="-122"/>
              </a:rPr>
              <a:t>⑤ 实时性</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linds(horizontal)">
                                      <p:cBhvr>
                                        <p:cTn id="11" dur="500"/>
                                        <p:tgtEl>
                                          <p:spTgt spid="18"/>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linds(horizontal)">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P spid="20" grpId="0" bldLvl="0" animBg="1"/>
      <p:bldP spid="21"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995068" y="2080895"/>
            <a:ext cx="6561390"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一、物理层相关技术</a:t>
            </a:r>
            <a:endParaRPr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005234" y="3178810"/>
            <a:ext cx="6728488"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二、信道接入技术</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4005234" y="4276725"/>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三、IEEE 802.15.4 标准</a:t>
            </a:r>
            <a:endParaRPr lang="zh-CN" altLang="en-US" sz="3600" b="1" dirty="0" smtClean="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2" name="TextBox 11"/>
          <p:cNvSpPr txBox="1"/>
          <p:nvPr/>
        </p:nvSpPr>
        <p:spPr>
          <a:xfrm>
            <a:off x="3988724" y="5374640"/>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四、ZigBee标准</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717908" y="4096376"/>
            <a:ext cx="710941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77" name="TextBox 10"/>
          <p:cNvSpPr txBox="1"/>
          <p:nvPr/>
        </p:nvSpPr>
        <p:spPr>
          <a:xfrm>
            <a:off x="3995068" y="2080895"/>
            <a:ext cx="6561390" cy="553720"/>
          </a:xfrm>
          <a:prstGeom prst="rect">
            <a:avLst/>
          </a:prstGeom>
          <a:noFill/>
        </p:spPr>
        <p:txBody>
          <a:bodyPr vert="horz" wrap="square" lIns="0" tIns="0" rIns="0" bIns="0" rtlCol="0" anchor="ctr">
            <a:spAutoFit/>
          </a:bodyPr>
          <a:lstStyle/>
          <a:p>
            <a:r>
              <a:rPr lang="zh-CN" altLang="en-US" sz="3600" b="1" dirty="0" smtClean="0">
                <a:solidFill>
                  <a:schemeClr val="tx1"/>
                </a:solidFill>
                <a:latin typeface="Impact" panose="020B0806030902050204" pitchFamily="34" charset="0"/>
                <a:ea typeface="微软雅黑" panose="020B0503020204020204" pitchFamily="34" charset="-122"/>
              </a:rPr>
              <a:t>一、物理层相关技术</a:t>
            </a:r>
            <a:endParaRPr lang="zh-CN" altLang="en-US" sz="3600" b="1" dirty="0" smtClean="0">
              <a:solidFill>
                <a:schemeClr val="tx1"/>
              </a:solidFill>
              <a:latin typeface="Impact" panose="020B0806030902050204" pitchFamily="34" charset="0"/>
              <a:ea typeface="微软雅黑" panose="020B0503020204020204" pitchFamily="34" charset="-122"/>
            </a:endParaRPr>
          </a:p>
        </p:txBody>
      </p:sp>
      <p:sp>
        <p:nvSpPr>
          <p:cNvPr id="2" name="TextBox 10"/>
          <p:cNvSpPr txBox="1"/>
          <p:nvPr/>
        </p:nvSpPr>
        <p:spPr>
          <a:xfrm>
            <a:off x="4005234" y="3178810"/>
            <a:ext cx="6728488" cy="553720"/>
          </a:xfrm>
          <a:prstGeom prst="rect">
            <a:avLst/>
          </a:prstGeom>
          <a:noFill/>
        </p:spPr>
        <p:txBody>
          <a:bodyPr vert="horz" wrap="square" lIns="0" tIns="0" rIns="0" bIns="0" rtlCol="0" anchor="ctr">
            <a:spAutoFit/>
          </a:bodyPr>
          <a:lstStyle/>
          <a:p>
            <a:r>
              <a:rPr lang="zh-CN" altLang="en-US" sz="3600" b="1" dirty="0" smtClean="0">
                <a:solidFill>
                  <a:schemeClr val="tx1"/>
                </a:solidFill>
                <a:latin typeface="Impact" panose="020B0806030902050204" pitchFamily="34" charset="0"/>
                <a:ea typeface="微软雅黑" panose="020B0503020204020204" pitchFamily="34" charset="-122"/>
              </a:rPr>
              <a:t>二、信道接入技术</a:t>
            </a:r>
            <a:endParaRPr lang="zh-CN" altLang="en-US" sz="3600" b="1" dirty="0" smtClean="0">
              <a:solidFill>
                <a:schemeClr val="tx1"/>
              </a:solidFill>
              <a:latin typeface="Impact" panose="020B0806030902050204" pitchFamily="34" charset="0"/>
              <a:ea typeface="微软雅黑" panose="020B0503020204020204" pitchFamily="34" charset="-122"/>
            </a:endParaRPr>
          </a:p>
        </p:txBody>
      </p:sp>
      <p:sp>
        <p:nvSpPr>
          <p:cNvPr id="13" name="TextBox 11"/>
          <p:cNvSpPr txBox="1"/>
          <p:nvPr/>
        </p:nvSpPr>
        <p:spPr>
          <a:xfrm>
            <a:off x="4005234" y="4276725"/>
            <a:ext cx="5399096" cy="553720"/>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三、IEEE 802.15.4 标准</a:t>
            </a:r>
            <a:endParaRPr lang="zh-CN" altLang="en-US" sz="3600" b="1" dirty="0" smtClean="0">
              <a:solidFill>
                <a:schemeClr val="bg1"/>
              </a:solidFill>
              <a:latin typeface="Impact" panose="020B0806030902050204" pitchFamily="34" charset="0"/>
              <a:ea typeface="微软雅黑" panose="020B0503020204020204" pitchFamily="34" charset="-122"/>
            </a:endParaRPr>
          </a:p>
        </p:txBody>
      </p:sp>
      <p:sp>
        <p:nvSpPr>
          <p:cNvPr id="3" name="TextBox 11"/>
          <p:cNvSpPr txBox="1"/>
          <p:nvPr/>
        </p:nvSpPr>
        <p:spPr>
          <a:xfrm>
            <a:off x="3988724" y="5374640"/>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四、ZigBee标准</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1、IEEE 802.15.4标准概述</a:t>
            </a:r>
            <a:endParaRPr lang="zh-CN" altLang="en-US"/>
          </a:p>
        </p:txBody>
      </p:sp>
      <p:sp>
        <p:nvSpPr>
          <p:cNvPr id="2" name="TextBox 1"/>
          <p:cNvSpPr txBox="1"/>
          <p:nvPr/>
        </p:nvSpPr>
        <p:spPr>
          <a:xfrm>
            <a:off x="934085" y="1113155"/>
            <a:ext cx="10584815" cy="52622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IEEE 802.15.4</a:t>
            </a:r>
            <a:r>
              <a:rPr lang="zh-CN" altLang="en-US" sz="2800" b="1" dirty="0">
                <a:solidFill>
                  <a:srgbClr val="0000FF"/>
                </a:solidFill>
                <a:latin typeface="微软雅黑" panose="020B0503020204020204" pitchFamily="34" charset="-122"/>
                <a:ea typeface="微软雅黑" panose="020B0503020204020204" pitchFamily="34" charset="-122"/>
              </a:rPr>
              <a:t>标准定义的</a:t>
            </a:r>
            <a:r>
              <a:rPr lang="en-US" altLang="zh-CN" sz="2800" b="1" dirty="0">
                <a:solidFill>
                  <a:srgbClr val="0000FF"/>
                </a:solidFill>
                <a:latin typeface="微软雅黑" panose="020B0503020204020204" pitchFamily="34" charset="-122"/>
                <a:ea typeface="微软雅黑" panose="020B0503020204020204" pitchFamily="34" charset="-122"/>
              </a:rPr>
              <a:t>LR-WPAN</a:t>
            </a:r>
            <a:r>
              <a:rPr lang="zh-CN" altLang="en-US" sz="2800" b="1" dirty="0">
                <a:solidFill>
                  <a:srgbClr val="0000FF"/>
                </a:solidFill>
                <a:latin typeface="微软雅黑" panose="020B0503020204020204" pitchFamily="34" charset="-122"/>
                <a:ea typeface="微软雅黑" panose="020B0503020204020204" pitchFamily="34" charset="-122"/>
              </a:rPr>
              <a:t>网络具有如下特点：</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lvl="0" indent="0" algn="just" eaLnBrk="1" hangingPunct="1">
              <a:lnSpc>
                <a:spcPct val="150000"/>
              </a:lnSpc>
              <a:spcBef>
                <a:spcPct val="0"/>
              </a:spcBef>
              <a:buNone/>
            </a:pPr>
            <a:r>
              <a:rPr lang="zh-CN" altLang="en-US" sz="2800" b="1" dirty="0">
                <a:latin typeface="华文楷体" panose="02010600040101010101" pitchFamily="2" charset="-122"/>
                <a:ea typeface="华文楷体" panose="02010600040101010101" pitchFamily="2" charset="-122"/>
              </a:rPr>
              <a:t>   (1) 在不同的载波频率下实现</a:t>
            </a:r>
            <a:r>
              <a:rPr lang="zh-CN" altLang="en-US" sz="2800" b="1" dirty="0">
                <a:solidFill>
                  <a:srgbClr val="FF0000"/>
                </a:solidFill>
                <a:latin typeface="华文楷体" panose="02010600040101010101" pitchFamily="2" charset="-122"/>
                <a:ea typeface="华文楷体" panose="02010600040101010101" pitchFamily="2" charset="-122"/>
              </a:rPr>
              <a:t>20kbps</a:t>
            </a:r>
            <a:r>
              <a:rPr lang="zh-CN" altLang="en-US" sz="2800" b="1" dirty="0">
                <a:latin typeface="华文楷体" panose="02010600040101010101" pitchFamily="2" charset="-122"/>
                <a:ea typeface="华文楷体" panose="02010600040101010101" pitchFamily="2" charset="-122"/>
              </a:rPr>
              <a:t>、</a:t>
            </a:r>
            <a:r>
              <a:rPr lang="zh-CN" altLang="en-US" sz="2800" b="1" dirty="0">
                <a:solidFill>
                  <a:srgbClr val="FF0000"/>
                </a:solidFill>
                <a:latin typeface="华文楷体" panose="02010600040101010101" pitchFamily="2" charset="-122"/>
                <a:ea typeface="华文楷体" panose="02010600040101010101" pitchFamily="2" charset="-122"/>
              </a:rPr>
              <a:t>40kbps</a:t>
            </a:r>
            <a:r>
              <a:rPr lang="zh-CN" altLang="en-US" sz="2800" b="1" dirty="0">
                <a:latin typeface="华文楷体" panose="02010600040101010101" pitchFamily="2" charset="-122"/>
                <a:ea typeface="华文楷体" panose="02010600040101010101" pitchFamily="2" charset="-122"/>
              </a:rPr>
              <a:t>和</a:t>
            </a:r>
            <a:r>
              <a:rPr lang="zh-CN" altLang="en-US" sz="2800" b="1" dirty="0">
                <a:solidFill>
                  <a:srgbClr val="FF0000"/>
                </a:solidFill>
                <a:latin typeface="华文楷体" panose="02010600040101010101" pitchFamily="2" charset="-122"/>
                <a:ea typeface="华文楷体" panose="02010600040101010101" pitchFamily="2" charset="-122"/>
              </a:rPr>
              <a:t>250kbps</a:t>
            </a:r>
            <a:r>
              <a:rPr lang="zh-CN" altLang="en-US" sz="2800" b="1" dirty="0">
                <a:latin typeface="华文楷体" panose="02010600040101010101" pitchFamily="2" charset="-122"/>
                <a:ea typeface="华文楷体" panose="02010600040101010101" pitchFamily="2" charset="-122"/>
              </a:rPr>
              <a:t>三种不同的传输速率；</a:t>
            </a:r>
            <a:endParaRPr lang="zh-CN" altLang="en-US" sz="2800" b="1" dirty="0">
              <a:latin typeface="华文楷体" panose="02010600040101010101" pitchFamily="2" charset="-122"/>
              <a:ea typeface="华文楷体" panose="02010600040101010101" pitchFamily="2" charset="-122"/>
            </a:endParaRPr>
          </a:p>
          <a:p>
            <a:pPr marL="0" lvl="0" indent="0" algn="just" eaLnBrk="1" hangingPunct="1">
              <a:lnSpc>
                <a:spcPct val="150000"/>
              </a:lnSpc>
              <a:spcBef>
                <a:spcPct val="0"/>
              </a:spcBef>
              <a:buNone/>
            </a:pPr>
            <a:r>
              <a:rPr lang="zh-CN" altLang="en-US" sz="2800" b="1" dirty="0">
                <a:latin typeface="华文楷体" panose="02010600040101010101" pitchFamily="2" charset="-122"/>
                <a:ea typeface="华文楷体" panose="02010600040101010101" pitchFamily="2" charset="-122"/>
              </a:rPr>
              <a:t>   (2) 支持</a:t>
            </a:r>
            <a:r>
              <a:rPr lang="zh-CN" altLang="en-US" sz="2800" b="1" dirty="0">
                <a:solidFill>
                  <a:srgbClr val="FF0000"/>
                </a:solidFill>
                <a:latin typeface="华文楷体" panose="02010600040101010101" pitchFamily="2" charset="-122"/>
                <a:ea typeface="华文楷体" panose="02010600040101010101" pitchFamily="2" charset="-122"/>
              </a:rPr>
              <a:t>星型</a:t>
            </a:r>
            <a:r>
              <a:rPr lang="zh-CN" altLang="en-US" sz="2800" b="1" dirty="0">
                <a:latin typeface="华文楷体" panose="02010600040101010101" pitchFamily="2" charset="-122"/>
                <a:ea typeface="华文楷体" panose="02010600040101010101" pitchFamily="2" charset="-122"/>
              </a:rPr>
              <a:t>和</a:t>
            </a:r>
            <a:r>
              <a:rPr lang="zh-CN" altLang="en-US" sz="2800" b="1" dirty="0">
                <a:solidFill>
                  <a:srgbClr val="FF0000"/>
                </a:solidFill>
                <a:latin typeface="华文楷体" panose="02010600040101010101" pitchFamily="2" charset="-122"/>
                <a:ea typeface="华文楷体" panose="02010600040101010101" pitchFamily="2" charset="-122"/>
              </a:rPr>
              <a:t>点对点</a:t>
            </a:r>
            <a:r>
              <a:rPr lang="zh-CN" altLang="en-US" sz="2800" b="1" dirty="0">
                <a:latin typeface="华文楷体" panose="02010600040101010101" pitchFamily="2" charset="-122"/>
                <a:ea typeface="华文楷体" panose="02010600040101010101" pitchFamily="2" charset="-122"/>
              </a:rPr>
              <a:t>两种网络拓扑结构；</a:t>
            </a:r>
            <a:endParaRPr lang="zh-CN" altLang="en-US" sz="2800" b="1" dirty="0">
              <a:latin typeface="华文楷体" panose="02010600040101010101" pitchFamily="2" charset="-122"/>
              <a:ea typeface="华文楷体" panose="02010600040101010101" pitchFamily="2" charset="-122"/>
            </a:endParaRPr>
          </a:p>
          <a:p>
            <a:pPr marL="0" lvl="0" indent="0" algn="just" eaLnBrk="1" hangingPunct="1">
              <a:lnSpc>
                <a:spcPct val="150000"/>
              </a:lnSpc>
              <a:spcBef>
                <a:spcPct val="0"/>
              </a:spcBef>
              <a:buNone/>
            </a:pPr>
            <a:r>
              <a:rPr lang="zh-CN" altLang="en-US" sz="2800" b="1" dirty="0">
                <a:latin typeface="华文楷体" panose="02010600040101010101" pitchFamily="2" charset="-122"/>
                <a:ea typeface="华文楷体" panose="02010600040101010101" pitchFamily="2" charset="-122"/>
              </a:rPr>
              <a:t>   (3) 有</a:t>
            </a:r>
            <a:r>
              <a:rPr lang="zh-CN" altLang="en-US" sz="2800" b="1" dirty="0">
                <a:solidFill>
                  <a:srgbClr val="FF0000"/>
                </a:solidFill>
                <a:latin typeface="华文楷体" panose="02010600040101010101" pitchFamily="2" charset="-122"/>
                <a:ea typeface="华文楷体" panose="02010600040101010101" pitchFamily="2" charset="-122"/>
              </a:rPr>
              <a:t>16位</a:t>
            </a:r>
            <a:r>
              <a:rPr lang="zh-CN" altLang="en-US" sz="2800" b="1" dirty="0">
                <a:latin typeface="华文楷体" panose="02010600040101010101" pitchFamily="2" charset="-122"/>
                <a:ea typeface="华文楷体" panose="02010600040101010101" pitchFamily="2" charset="-122"/>
              </a:rPr>
              <a:t>和</a:t>
            </a:r>
            <a:r>
              <a:rPr lang="zh-CN" altLang="en-US" sz="2800" b="1" dirty="0">
                <a:solidFill>
                  <a:srgbClr val="FF0000"/>
                </a:solidFill>
                <a:latin typeface="华文楷体" panose="02010600040101010101" pitchFamily="2" charset="-122"/>
                <a:ea typeface="华文楷体" panose="02010600040101010101" pitchFamily="2" charset="-122"/>
              </a:rPr>
              <a:t>64位</a:t>
            </a:r>
            <a:r>
              <a:rPr lang="zh-CN" altLang="en-US" sz="2800" b="1" dirty="0">
                <a:latin typeface="华文楷体" panose="02010600040101010101" pitchFamily="2" charset="-122"/>
                <a:ea typeface="华文楷体" panose="02010600040101010101" pitchFamily="2" charset="-122"/>
              </a:rPr>
              <a:t>两种地址格式，其中64位地址是全球惟一的扩展地址；</a:t>
            </a:r>
            <a:endParaRPr lang="zh-CN" altLang="en-US" sz="2800" b="1" dirty="0">
              <a:latin typeface="华文楷体" panose="02010600040101010101" pitchFamily="2" charset="-122"/>
              <a:ea typeface="华文楷体" panose="02010600040101010101" pitchFamily="2" charset="-122"/>
            </a:endParaRPr>
          </a:p>
          <a:p>
            <a:pPr marL="0" lvl="0" indent="0" algn="just" eaLnBrk="1" hangingPunct="1">
              <a:lnSpc>
                <a:spcPct val="150000"/>
              </a:lnSpc>
              <a:spcBef>
                <a:spcPct val="0"/>
              </a:spcBef>
              <a:buNone/>
            </a:pPr>
            <a:r>
              <a:rPr lang="zh-CN" altLang="en-US" sz="2800" b="1" dirty="0">
                <a:latin typeface="华文楷体" panose="02010600040101010101" pitchFamily="2" charset="-122"/>
                <a:ea typeface="华文楷体" panose="02010600040101010101" pitchFamily="2" charset="-122"/>
              </a:rPr>
              <a:t>   (4) 支持</a:t>
            </a:r>
            <a:r>
              <a:rPr lang="zh-CN" altLang="en-US" sz="2800" b="1" dirty="0">
                <a:solidFill>
                  <a:srgbClr val="FF0000"/>
                </a:solidFill>
                <a:latin typeface="华文楷体" panose="02010600040101010101" pitchFamily="2" charset="-122"/>
                <a:ea typeface="华文楷体" panose="02010600040101010101" pitchFamily="2" charset="-122"/>
              </a:rPr>
              <a:t>冲突避免的载波多路侦听技术</a:t>
            </a:r>
            <a:r>
              <a:rPr lang="zh-CN" altLang="en-US" sz="2800" b="1" dirty="0">
                <a:latin typeface="华文楷体" panose="02010600040101010101" pitchFamily="2" charset="-122"/>
                <a:ea typeface="华文楷体" panose="02010600040101010101" pitchFamily="2" charset="-122"/>
              </a:rPr>
              <a:t>(CSMA-CA)；</a:t>
            </a:r>
            <a:endParaRPr lang="zh-CN" altLang="en-US" sz="2800" b="1" dirty="0">
              <a:latin typeface="华文楷体" panose="02010600040101010101" pitchFamily="2" charset="-122"/>
              <a:ea typeface="华文楷体" panose="02010600040101010101" pitchFamily="2" charset="-122"/>
            </a:endParaRPr>
          </a:p>
          <a:p>
            <a:pPr marL="0" lvl="0" indent="0" algn="just" eaLnBrk="1" hangingPunct="1">
              <a:lnSpc>
                <a:spcPct val="150000"/>
              </a:lnSpc>
              <a:spcBef>
                <a:spcPct val="0"/>
              </a:spcBef>
              <a:buNone/>
            </a:pPr>
            <a:r>
              <a:rPr lang="zh-CN" altLang="en-US" sz="2800" b="1" dirty="0">
                <a:latin typeface="华文楷体" panose="02010600040101010101" pitchFamily="2" charset="-122"/>
                <a:ea typeface="华文楷体" panose="02010600040101010101" pitchFamily="2" charset="-122"/>
              </a:rPr>
              <a:t>   (5) 支持确认机制，保证传输可靠性。</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2、物理层</a:t>
            </a:r>
            <a:endParaRPr lang="zh-CN" altLang="en-US"/>
          </a:p>
        </p:txBody>
      </p:sp>
      <p:grpSp>
        <p:nvGrpSpPr>
          <p:cNvPr id="21506" name="Group 2"/>
          <p:cNvGrpSpPr/>
          <p:nvPr/>
        </p:nvGrpSpPr>
        <p:grpSpPr>
          <a:xfrm>
            <a:off x="5303838" y="1052513"/>
            <a:ext cx="5222875" cy="801687"/>
            <a:chOff x="0" y="0"/>
            <a:chExt cx="2976" cy="432"/>
          </a:xfrm>
        </p:grpSpPr>
        <p:sp>
          <p:nvSpPr>
            <p:cNvPr id="20510" name="AutoShape 3"/>
            <p:cNvSpPr/>
            <p:nvPr/>
          </p:nvSpPr>
          <p:spPr>
            <a:xfrm>
              <a:off x="240" y="75"/>
              <a:ext cx="2736" cy="288"/>
            </a:xfrm>
            <a:prstGeom prst="roundRect">
              <a:avLst>
                <a:gd name="adj" fmla="val 16667"/>
              </a:avLst>
            </a:prstGeom>
            <a:noFill/>
            <a:ln w="28575" cap="flat" cmpd="sng">
              <a:solidFill>
                <a:schemeClr val="accent2"/>
              </a:solidFill>
              <a:prstDash val="solid"/>
              <a:miter/>
              <a:headEnd type="none" w="med" len="med"/>
              <a:tailEnd type="none" w="med" len="med"/>
            </a:ln>
            <a:effectLst>
              <a:outerShdw dist="99190" dir="2388334" algn="ctr" rotWithShape="0">
                <a:schemeClr val="bg2">
                  <a:alpha val="50000"/>
                </a:schemeClr>
              </a:outerShdw>
            </a:effectLst>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endParaRPr lang="zh-CN" altLang="en-US" sz="2000" b="1" dirty="0"/>
            </a:p>
          </p:txBody>
        </p:sp>
        <p:sp>
          <p:nvSpPr>
            <p:cNvPr id="20511" name="AutoShape 4"/>
            <p:cNvSpPr/>
            <p:nvPr/>
          </p:nvSpPr>
          <p:spPr>
            <a:xfrm>
              <a:off x="0" y="0"/>
              <a:ext cx="432" cy="432"/>
            </a:xfrm>
            <a:prstGeom prst="diamond">
              <a:avLst/>
            </a:prstGeom>
            <a:solidFill>
              <a:schemeClr val="accent2"/>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endParaRPr lang="zh-CN" altLang="en-US" sz="2000" b="1" dirty="0"/>
            </a:p>
          </p:txBody>
        </p:sp>
        <p:sp>
          <p:nvSpPr>
            <p:cNvPr id="20512" name="Text Box 5"/>
            <p:cNvSpPr txBox="1"/>
            <p:nvPr/>
          </p:nvSpPr>
          <p:spPr>
            <a:xfrm>
              <a:off x="384" y="110"/>
              <a:ext cx="2160" cy="24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en-US" sz="2400" b="1" dirty="0">
                  <a:solidFill>
                    <a:schemeClr val="tx2"/>
                  </a:solidFill>
                  <a:latin typeface="楷体_GB2312" panose="02010609030101010101" pitchFamily="49" charset="-122"/>
                  <a:ea typeface="楷体_GB2312" panose="02010609030101010101" pitchFamily="49" charset="-122"/>
                </a:rPr>
                <a:t>激活和去活无线收发器</a:t>
              </a:r>
              <a:endParaRPr lang="zh-CN" altLang="en-US" sz="2400" b="1" dirty="0">
                <a:solidFill>
                  <a:schemeClr val="tx2"/>
                </a:solidFill>
                <a:latin typeface="楷体_GB2312" panose="02010609030101010101" pitchFamily="49" charset="-122"/>
                <a:ea typeface="楷体_GB2312" panose="02010609030101010101" pitchFamily="49" charset="-122"/>
              </a:endParaRPr>
            </a:p>
          </p:txBody>
        </p:sp>
        <p:sp>
          <p:nvSpPr>
            <p:cNvPr id="20513" name="Text Box 6"/>
            <p:cNvSpPr txBox="1"/>
            <p:nvPr/>
          </p:nvSpPr>
          <p:spPr>
            <a:xfrm>
              <a:off x="105" y="62"/>
              <a:ext cx="207" cy="28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zh-CN" sz="2800" b="1" dirty="0">
                  <a:solidFill>
                    <a:schemeClr val="bg1"/>
                  </a:solidFill>
                </a:rPr>
                <a:t>1</a:t>
              </a:r>
              <a:endParaRPr lang="zh-CN" altLang="zh-CN" sz="2800" b="1" dirty="0">
                <a:solidFill>
                  <a:schemeClr val="bg1"/>
                </a:solidFill>
              </a:endParaRPr>
            </a:p>
          </p:txBody>
        </p:sp>
      </p:grpSp>
      <p:grpSp>
        <p:nvGrpSpPr>
          <p:cNvPr id="21511" name="Group 7"/>
          <p:cNvGrpSpPr/>
          <p:nvPr/>
        </p:nvGrpSpPr>
        <p:grpSpPr>
          <a:xfrm>
            <a:off x="5303838" y="3648075"/>
            <a:ext cx="5222875" cy="801688"/>
            <a:chOff x="0" y="0"/>
            <a:chExt cx="2976" cy="432"/>
          </a:xfrm>
        </p:grpSpPr>
        <p:sp>
          <p:nvSpPr>
            <p:cNvPr id="20506" name="AutoShape 8"/>
            <p:cNvSpPr/>
            <p:nvPr/>
          </p:nvSpPr>
          <p:spPr>
            <a:xfrm>
              <a:off x="240" y="75"/>
              <a:ext cx="2736" cy="288"/>
            </a:xfrm>
            <a:prstGeom prst="roundRect">
              <a:avLst>
                <a:gd name="adj" fmla="val 16667"/>
              </a:avLst>
            </a:prstGeom>
            <a:noFill/>
            <a:ln w="28575" cap="flat" cmpd="sng">
              <a:solidFill>
                <a:schemeClr val="accent1"/>
              </a:solidFill>
              <a:prstDash val="solid"/>
              <a:miter/>
              <a:headEnd type="none" w="med" len="med"/>
              <a:tailEnd type="none" w="med" len="med"/>
            </a:ln>
            <a:effectLst>
              <a:outerShdw dist="99190" dir="2388334" algn="ctr" rotWithShape="0">
                <a:schemeClr val="bg2">
                  <a:alpha val="50000"/>
                </a:schemeClr>
              </a:outerShdw>
            </a:effectLst>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endParaRPr lang="zh-CN" altLang="en-US" sz="2000" b="1" dirty="0"/>
            </a:p>
          </p:txBody>
        </p:sp>
        <p:sp>
          <p:nvSpPr>
            <p:cNvPr id="20507" name="AutoShape 9"/>
            <p:cNvSpPr/>
            <p:nvPr/>
          </p:nvSpPr>
          <p:spPr>
            <a:xfrm>
              <a:off x="0" y="0"/>
              <a:ext cx="432" cy="432"/>
            </a:xfrm>
            <a:prstGeom prst="diamond">
              <a:avLst/>
            </a:prstGeom>
            <a:solidFill>
              <a:schemeClr val="accent1"/>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endParaRPr lang="zh-CN" altLang="en-US" sz="2000" b="1" dirty="0"/>
            </a:p>
          </p:txBody>
        </p:sp>
        <p:sp>
          <p:nvSpPr>
            <p:cNvPr id="20508" name="Text Box 10"/>
            <p:cNvSpPr txBox="1"/>
            <p:nvPr/>
          </p:nvSpPr>
          <p:spPr>
            <a:xfrm>
              <a:off x="384" y="110"/>
              <a:ext cx="2160" cy="24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en-US" altLang="zh-CN" sz="2400" b="1" dirty="0">
                  <a:solidFill>
                    <a:schemeClr val="tx2"/>
                  </a:solidFill>
                  <a:latin typeface="楷体_GB2312" panose="02010609030101010101" pitchFamily="49" charset="-122"/>
                  <a:ea typeface="楷体_GB2312" panose="02010609030101010101" pitchFamily="49" charset="-122"/>
                </a:rPr>
                <a:t>CSMA/CA</a:t>
              </a:r>
              <a:r>
                <a:rPr lang="zh-CN" altLang="en-US" sz="2400" b="1" dirty="0">
                  <a:solidFill>
                    <a:schemeClr val="tx2"/>
                  </a:solidFill>
                  <a:latin typeface="楷体_GB2312" panose="02010609030101010101" pitchFamily="49" charset="-122"/>
                  <a:ea typeface="楷体_GB2312" panose="02010609030101010101" pitchFamily="49" charset="-122"/>
                </a:rPr>
                <a:t>的空闲信道评估</a:t>
              </a:r>
              <a:endParaRPr lang="zh-CN" altLang="en-US" sz="2400" b="1" dirty="0">
                <a:solidFill>
                  <a:schemeClr val="tx2"/>
                </a:solidFill>
                <a:latin typeface="楷体_GB2312" panose="02010609030101010101" pitchFamily="49" charset="-122"/>
                <a:ea typeface="楷体_GB2312" panose="02010609030101010101" pitchFamily="49" charset="-122"/>
              </a:endParaRPr>
            </a:p>
          </p:txBody>
        </p:sp>
        <p:sp>
          <p:nvSpPr>
            <p:cNvPr id="20509" name="Text Box 11"/>
            <p:cNvSpPr txBox="1"/>
            <p:nvPr/>
          </p:nvSpPr>
          <p:spPr>
            <a:xfrm>
              <a:off x="105" y="62"/>
              <a:ext cx="207" cy="28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en-US" altLang="zh-CN" sz="2800" b="1" dirty="0">
                  <a:solidFill>
                    <a:schemeClr val="bg1"/>
                  </a:solidFill>
                </a:rPr>
                <a:t>4</a:t>
              </a:r>
              <a:endParaRPr lang="en-US" altLang="zh-CN" sz="2800" b="1" dirty="0">
                <a:solidFill>
                  <a:schemeClr val="bg1"/>
                </a:solidFill>
              </a:endParaRPr>
            </a:p>
          </p:txBody>
        </p:sp>
      </p:grpSp>
      <p:grpSp>
        <p:nvGrpSpPr>
          <p:cNvPr id="21516" name="Group 12"/>
          <p:cNvGrpSpPr/>
          <p:nvPr/>
        </p:nvGrpSpPr>
        <p:grpSpPr>
          <a:xfrm>
            <a:off x="5303838" y="2782888"/>
            <a:ext cx="5222875" cy="801687"/>
            <a:chOff x="0" y="0"/>
            <a:chExt cx="2976" cy="432"/>
          </a:xfrm>
        </p:grpSpPr>
        <p:sp>
          <p:nvSpPr>
            <p:cNvPr id="20502" name="AutoShape 13"/>
            <p:cNvSpPr/>
            <p:nvPr/>
          </p:nvSpPr>
          <p:spPr>
            <a:xfrm>
              <a:off x="240" y="75"/>
              <a:ext cx="2736" cy="288"/>
            </a:xfrm>
            <a:prstGeom prst="roundRect">
              <a:avLst>
                <a:gd name="adj" fmla="val 16667"/>
              </a:avLst>
            </a:prstGeom>
            <a:noFill/>
            <a:ln w="28575" cap="flat" cmpd="sng">
              <a:solidFill>
                <a:schemeClr val="hlink"/>
              </a:solidFill>
              <a:prstDash val="solid"/>
              <a:miter/>
              <a:headEnd type="none" w="med" len="med"/>
              <a:tailEnd type="none" w="med" len="med"/>
            </a:ln>
            <a:effectLst>
              <a:outerShdw dist="99190" dir="2388334" algn="ctr" rotWithShape="0">
                <a:schemeClr val="bg2">
                  <a:alpha val="50000"/>
                </a:schemeClr>
              </a:outerShdw>
            </a:effectLst>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endParaRPr lang="zh-CN" altLang="en-US" sz="2000" b="1" dirty="0"/>
            </a:p>
          </p:txBody>
        </p:sp>
        <p:sp>
          <p:nvSpPr>
            <p:cNvPr id="20503" name="AutoShape 14"/>
            <p:cNvSpPr/>
            <p:nvPr/>
          </p:nvSpPr>
          <p:spPr>
            <a:xfrm>
              <a:off x="0" y="0"/>
              <a:ext cx="432" cy="432"/>
            </a:xfrm>
            <a:prstGeom prst="diamond">
              <a:avLst/>
            </a:prstGeom>
            <a:solidFill>
              <a:schemeClr val="hlink"/>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endParaRPr lang="zh-CN" altLang="en-US" sz="2000" b="1" dirty="0"/>
            </a:p>
          </p:txBody>
        </p:sp>
        <p:sp>
          <p:nvSpPr>
            <p:cNvPr id="20504" name="Text Box 15"/>
            <p:cNvSpPr txBox="1"/>
            <p:nvPr/>
          </p:nvSpPr>
          <p:spPr>
            <a:xfrm>
              <a:off x="384" y="110"/>
              <a:ext cx="2160" cy="24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en-US" sz="2400" b="1" dirty="0">
                  <a:solidFill>
                    <a:schemeClr val="tx2"/>
                  </a:solidFill>
                  <a:latin typeface="楷体_GB2312" panose="02010609030101010101" pitchFamily="49" charset="-122"/>
                  <a:ea typeface="楷体_GB2312" panose="02010609030101010101" pitchFamily="49" charset="-122"/>
                </a:rPr>
                <a:t>发送链路质量指示</a:t>
              </a:r>
              <a:endParaRPr lang="zh-CN" altLang="en-US" sz="2400" b="1" dirty="0">
                <a:solidFill>
                  <a:schemeClr val="tx2"/>
                </a:solidFill>
                <a:latin typeface="楷体_GB2312" panose="02010609030101010101" pitchFamily="49" charset="-122"/>
                <a:ea typeface="楷体_GB2312" panose="02010609030101010101" pitchFamily="49" charset="-122"/>
              </a:endParaRPr>
            </a:p>
          </p:txBody>
        </p:sp>
        <p:sp>
          <p:nvSpPr>
            <p:cNvPr id="20505" name="Text Box 16"/>
            <p:cNvSpPr txBox="1"/>
            <p:nvPr/>
          </p:nvSpPr>
          <p:spPr>
            <a:xfrm>
              <a:off x="105" y="62"/>
              <a:ext cx="207" cy="28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zh-CN" sz="2800" b="1" dirty="0">
                  <a:solidFill>
                    <a:schemeClr val="bg1"/>
                  </a:solidFill>
                </a:rPr>
                <a:t>3</a:t>
              </a:r>
              <a:endParaRPr lang="zh-CN" altLang="zh-CN" sz="2800" b="1" dirty="0">
                <a:solidFill>
                  <a:schemeClr val="bg1"/>
                </a:solidFill>
              </a:endParaRPr>
            </a:p>
          </p:txBody>
        </p:sp>
      </p:grpSp>
      <p:grpSp>
        <p:nvGrpSpPr>
          <p:cNvPr id="21521" name="Group 17"/>
          <p:cNvGrpSpPr/>
          <p:nvPr/>
        </p:nvGrpSpPr>
        <p:grpSpPr>
          <a:xfrm>
            <a:off x="5303838" y="4513263"/>
            <a:ext cx="5222875" cy="801687"/>
            <a:chOff x="0" y="0"/>
            <a:chExt cx="2976" cy="432"/>
          </a:xfrm>
        </p:grpSpPr>
        <p:sp>
          <p:nvSpPr>
            <p:cNvPr id="20498" name="AutoShape 18"/>
            <p:cNvSpPr/>
            <p:nvPr/>
          </p:nvSpPr>
          <p:spPr>
            <a:xfrm>
              <a:off x="240" y="75"/>
              <a:ext cx="2736" cy="288"/>
            </a:xfrm>
            <a:prstGeom prst="roundRect">
              <a:avLst>
                <a:gd name="adj" fmla="val 16667"/>
              </a:avLst>
            </a:prstGeom>
            <a:noFill/>
            <a:ln w="28575" cap="flat" cmpd="sng">
              <a:solidFill>
                <a:schemeClr val="folHlink"/>
              </a:solidFill>
              <a:prstDash val="solid"/>
              <a:miter/>
              <a:headEnd type="none" w="med" len="med"/>
              <a:tailEnd type="none" w="med" len="med"/>
            </a:ln>
            <a:effectLst>
              <a:outerShdw dist="99190" dir="2388334" algn="ctr" rotWithShape="0">
                <a:schemeClr val="bg2">
                  <a:alpha val="50000"/>
                </a:schemeClr>
              </a:outerShdw>
            </a:effectLst>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endParaRPr lang="zh-CN" altLang="zh-CN" sz="2000" b="1" dirty="0"/>
            </a:p>
          </p:txBody>
        </p:sp>
        <p:sp>
          <p:nvSpPr>
            <p:cNvPr id="20499" name="AutoShape 19"/>
            <p:cNvSpPr/>
            <p:nvPr/>
          </p:nvSpPr>
          <p:spPr>
            <a:xfrm>
              <a:off x="0" y="0"/>
              <a:ext cx="432" cy="432"/>
            </a:xfrm>
            <a:prstGeom prst="diamond">
              <a:avLst/>
            </a:prstGeom>
            <a:solidFill>
              <a:schemeClr val="folHlink"/>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endParaRPr lang="zh-CN" altLang="en-US" sz="2000" b="1" dirty="0"/>
            </a:p>
          </p:txBody>
        </p:sp>
        <p:sp>
          <p:nvSpPr>
            <p:cNvPr id="20500" name="Text Box 20"/>
            <p:cNvSpPr txBox="1"/>
            <p:nvPr/>
          </p:nvSpPr>
          <p:spPr>
            <a:xfrm>
              <a:off x="384" y="110"/>
              <a:ext cx="2160" cy="24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en-US" sz="2400" b="1" dirty="0">
                  <a:solidFill>
                    <a:schemeClr val="tx2"/>
                  </a:solidFill>
                  <a:latin typeface="楷体_GB2312" panose="02010609030101010101" pitchFamily="49" charset="-122"/>
                  <a:ea typeface="楷体_GB2312" panose="02010609030101010101" pitchFamily="49" charset="-122"/>
                </a:rPr>
                <a:t>信道频率的选择</a:t>
              </a:r>
              <a:endParaRPr lang="zh-CN" altLang="en-US" sz="2400" b="1" dirty="0">
                <a:solidFill>
                  <a:schemeClr val="tx2"/>
                </a:solidFill>
                <a:latin typeface="楷体_GB2312" panose="02010609030101010101" pitchFamily="49" charset="-122"/>
                <a:ea typeface="楷体_GB2312" panose="02010609030101010101" pitchFamily="49" charset="-122"/>
              </a:endParaRPr>
            </a:p>
          </p:txBody>
        </p:sp>
        <p:sp>
          <p:nvSpPr>
            <p:cNvPr id="20501" name="Text Box 21"/>
            <p:cNvSpPr txBox="1"/>
            <p:nvPr/>
          </p:nvSpPr>
          <p:spPr>
            <a:xfrm>
              <a:off x="105" y="62"/>
              <a:ext cx="207" cy="28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en-US" altLang="zh-CN" sz="2800" b="1" dirty="0">
                  <a:solidFill>
                    <a:schemeClr val="bg1"/>
                  </a:solidFill>
                </a:rPr>
                <a:t>5</a:t>
              </a:r>
              <a:endParaRPr lang="en-US" altLang="zh-CN" sz="2800" b="1" dirty="0">
                <a:solidFill>
                  <a:schemeClr val="bg1"/>
                </a:solidFill>
              </a:endParaRPr>
            </a:p>
          </p:txBody>
        </p:sp>
      </p:grpSp>
      <p:grpSp>
        <p:nvGrpSpPr>
          <p:cNvPr id="22" name="Group 2"/>
          <p:cNvGrpSpPr/>
          <p:nvPr/>
        </p:nvGrpSpPr>
        <p:grpSpPr>
          <a:xfrm>
            <a:off x="5303838" y="5378450"/>
            <a:ext cx="5222875" cy="801688"/>
            <a:chOff x="0" y="0"/>
            <a:chExt cx="2976" cy="432"/>
          </a:xfrm>
        </p:grpSpPr>
        <p:sp>
          <p:nvSpPr>
            <p:cNvPr id="20494" name="AutoShape 3"/>
            <p:cNvSpPr/>
            <p:nvPr/>
          </p:nvSpPr>
          <p:spPr>
            <a:xfrm>
              <a:off x="240" y="75"/>
              <a:ext cx="2736" cy="288"/>
            </a:xfrm>
            <a:prstGeom prst="roundRect">
              <a:avLst>
                <a:gd name="adj" fmla="val 16667"/>
              </a:avLst>
            </a:prstGeom>
            <a:noFill/>
            <a:ln w="28575" cap="flat" cmpd="sng">
              <a:solidFill>
                <a:srgbClr val="FFC000"/>
              </a:solidFill>
              <a:prstDash val="solid"/>
              <a:miter/>
              <a:headEnd type="none" w="med" len="med"/>
              <a:tailEnd type="none" w="med" len="med"/>
            </a:ln>
            <a:effectLst>
              <a:outerShdw dist="99190" dir="2388334" algn="ctr" rotWithShape="0">
                <a:schemeClr val="bg2">
                  <a:alpha val="50000"/>
                </a:schemeClr>
              </a:outerShdw>
            </a:effectLst>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endParaRPr lang="zh-CN" altLang="en-US" sz="2000" b="1" dirty="0"/>
            </a:p>
          </p:txBody>
        </p:sp>
        <p:sp>
          <p:nvSpPr>
            <p:cNvPr id="20495" name="AutoShape 4"/>
            <p:cNvSpPr/>
            <p:nvPr/>
          </p:nvSpPr>
          <p:spPr>
            <a:xfrm>
              <a:off x="0" y="0"/>
              <a:ext cx="432" cy="432"/>
            </a:xfrm>
            <a:prstGeom prst="diamond">
              <a:avLst/>
            </a:prstGeom>
            <a:solidFill>
              <a:srgbClr val="FFC000"/>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endParaRPr lang="zh-CN" altLang="en-US" sz="2000" b="1" dirty="0"/>
            </a:p>
          </p:txBody>
        </p:sp>
        <p:sp>
          <p:nvSpPr>
            <p:cNvPr id="20496" name="Text Box 5"/>
            <p:cNvSpPr txBox="1"/>
            <p:nvPr/>
          </p:nvSpPr>
          <p:spPr>
            <a:xfrm>
              <a:off x="384" y="110"/>
              <a:ext cx="2160" cy="24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en-US" sz="2400" b="1" dirty="0">
                  <a:solidFill>
                    <a:schemeClr val="tx2"/>
                  </a:solidFill>
                  <a:latin typeface="楷体_GB2312" panose="02010609030101010101" pitchFamily="49" charset="-122"/>
                  <a:ea typeface="楷体_GB2312" panose="02010609030101010101" pitchFamily="49" charset="-122"/>
                </a:rPr>
                <a:t>数据发送与接收</a:t>
              </a:r>
              <a:endParaRPr lang="zh-CN" altLang="en-US" sz="2400" b="1" dirty="0">
                <a:solidFill>
                  <a:schemeClr val="tx2"/>
                </a:solidFill>
                <a:latin typeface="楷体_GB2312" panose="02010609030101010101" pitchFamily="49" charset="-122"/>
                <a:ea typeface="楷体_GB2312" panose="02010609030101010101" pitchFamily="49" charset="-122"/>
              </a:endParaRPr>
            </a:p>
          </p:txBody>
        </p:sp>
        <p:sp>
          <p:nvSpPr>
            <p:cNvPr id="20497" name="Text Box 6"/>
            <p:cNvSpPr txBox="1"/>
            <p:nvPr/>
          </p:nvSpPr>
          <p:spPr>
            <a:xfrm>
              <a:off x="105" y="62"/>
              <a:ext cx="207" cy="28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en-US" altLang="zh-CN" sz="2800" b="1" dirty="0">
                  <a:solidFill>
                    <a:schemeClr val="bg1"/>
                  </a:solidFill>
                </a:rPr>
                <a:t>6</a:t>
              </a:r>
              <a:endParaRPr lang="en-US" altLang="zh-CN" sz="2800" b="1" dirty="0">
                <a:solidFill>
                  <a:schemeClr val="bg1"/>
                </a:solidFill>
              </a:endParaRPr>
            </a:p>
          </p:txBody>
        </p:sp>
      </p:grpSp>
      <p:grpSp>
        <p:nvGrpSpPr>
          <p:cNvPr id="27" name="Group 2"/>
          <p:cNvGrpSpPr/>
          <p:nvPr/>
        </p:nvGrpSpPr>
        <p:grpSpPr>
          <a:xfrm>
            <a:off x="5303838" y="1917700"/>
            <a:ext cx="5222875" cy="801688"/>
            <a:chOff x="0" y="0"/>
            <a:chExt cx="2976" cy="432"/>
          </a:xfrm>
        </p:grpSpPr>
        <p:sp>
          <p:nvSpPr>
            <p:cNvPr id="20490" name="AutoShape 3"/>
            <p:cNvSpPr/>
            <p:nvPr/>
          </p:nvSpPr>
          <p:spPr>
            <a:xfrm>
              <a:off x="240" y="75"/>
              <a:ext cx="2736" cy="288"/>
            </a:xfrm>
            <a:prstGeom prst="roundRect">
              <a:avLst>
                <a:gd name="adj" fmla="val 16667"/>
              </a:avLst>
            </a:prstGeom>
            <a:noFill/>
            <a:ln w="28575" cap="flat" cmpd="sng">
              <a:solidFill>
                <a:srgbClr val="00B0F0"/>
              </a:solidFill>
              <a:prstDash val="solid"/>
              <a:miter/>
              <a:headEnd type="none" w="med" len="med"/>
              <a:tailEnd type="none" w="med" len="med"/>
            </a:ln>
            <a:effectLst>
              <a:outerShdw dist="99190" dir="2388334" algn="ctr" rotWithShape="0">
                <a:schemeClr val="bg2">
                  <a:alpha val="50000"/>
                </a:schemeClr>
              </a:outerShdw>
            </a:effectLst>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endParaRPr lang="zh-CN" altLang="en-US" sz="2000" b="1" dirty="0"/>
            </a:p>
          </p:txBody>
        </p:sp>
        <p:sp>
          <p:nvSpPr>
            <p:cNvPr id="29" name="AutoShape 4"/>
            <p:cNvSpPr>
              <a:spLocks noChangeArrowheads="1"/>
            </p:cNvSpPr>
            <p:nvPr/>
          </p:nvSpPr>
          <p:spPr bwMode="auto">
            <a:xfrm>
              <a:off x="0" y="0"/>
              <a:ext cx="432" cy="432"/>
            </a:xfrm>
            <a:prstGeom prst="diamond">
              <a:avLst/>
            </a:prstGeom>
            <a:solidFill>
              <a:srgbClr val="00B0F0"/>
            </a:solidFill>
            <a:ln w="25400" cap="flat" cmpd="sng">
              <a:solidFill>
                <a:schemeClr val="accent3"/>
              </a:solidFill>
              <a:miter lim="800000"/>
            </a:ln>
            <a:effectLst>
              <a:outerShdw dist="63500" dir="2212194" algn="ctr" rotWithShape="0">
                <a:srgbClr val="333333">
                  <a:alpha val="50000"/>
                </a:srgb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492" name="Text Box 5"/>
            <p:cNvSpPr txBox="1"/>
            <p:nvPr/>
          </p:nvSpPr>
          <p:spPr>
            <a:xfrm>
              <a:off x="384" y="110"/>
              <a:ext cx="2160" cy="24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en-US" sz="2400" b="1" dirty="0">
                  <a:solidFill>
                    <a:schemeClr val="tx2"/>
                  </a:solidFill>
                  <a:latin typeface="楷体_GB2312" panose="02010609030101010101" pitchFamily="49" charset="-122"/>
                  <a:ea typeface="楷体_GB2312" panose="02010609030101010101" pitchFamily="49" charset="-122"/>
                </a:rPr>
                <a:t>当前信道的能量检测</a:t>
              </a:r>
              <a:endParaRPr lang="zh-CN" altLang="en-US" sz="2400" b="1" dirty="0">
                <a:solidFill>
                  <a:schemeClr val="tx2"/>
                </a:solidFill>
                <a:latin typeface="楷体_GB2312" panose="02010609030101010101" pitchFamily="49" charset="-122"/>
                <a:ea typeface="楷体_GB2312" panose="02010609030101010101" pitchFamily="49" charset="-122"/>
              </a:endParaRPr>
            </a:p>
          </p:txBody>
        </p:sp>
        <p:sp>
          <p:nvSpPr>
            <p:cNvPr id="20493" name="Text Box 6"/>
            <p:cNvSpPr txBox="1"/>
            <p:nvPr/>
          </p:nvSpPr>
          <p:spPr>
            <a:xfrm>
              <a:off x="105" y="62"/>
              <a:ext cx="207" cy="28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en-US" altLang="zh-CN" sz="2800" b="1" dirty="0">
                  <a:solidFill>
                    <a:schemeClr val="bg1"/>
                  </a:solidFill>
                </a:rPr>
                <a:t>2</a:t>
              </a:r>
              <a:endParaRPr lang="en-US" altLang="zh-CN" sz="2800" b="1" dirty="0">
                <a:solidFill>
                  <a:schemeClr val="bg1"/>
                </a:solidFill>
              </a:endParaRPr>
            </a:p>
          </p:txBody>
        </p:sp>
      </p:grpSp>
      <p:sp>
        <p:nvSpPr>
          <p:cNvPr id="3" name="矩形 2"/>
          <p:cNvSpPr/>
          <p:nvPr/>
        </p:nvSpPr>
        <p:spPr>
          <a:xfrm>
            <a:off x="951865" y="3387725"/>
            <a:ext cx="3665855" cy="5835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b="1" dirty="0">
                <a:solidFill>
                  <a:srgbClr val="0000FF"/>
                </a:solidFill>
                <a:latin typeface="楷体_GB2312" panose="02010609030101010101" pitchFamily="49" charset="-122"/>
                <a:ea typeface="楷体_GB2312" panose="02010609030101010101" pitchFamily="49" charset="-122"/>
              </a:rPr>
              <a:t>IEEE 802.15.4</a:t>
            </a:r>
            <a:r>
              <a:rPr lang="zh-CN" altLang="en-US" b="1" dirty="0">
                <a:solidFill>
                  <a:srgbClr val="0000FF"/>
                </a:solidFill>
                <a:latin typeface="楷体_GB2312" panose="02010609030101010101" pitchFamily="49" charset="-122"/>
                <a:ea typeface="楷体_GB2312" panose="02010609030101010101" pitchFamily="49" charset="-122"/>
              </a:rPr>
              <a:t>标准</a:t>
            </a:r>
            <a:endParaRPr lang="zh-CN" altLang="en-US" b="1" dirty="0">
              <a:solidFill>
                <a:srgbClr val="0000FF"/>
              </a:solidFill>
              <a:latin typeface="楷体_GB2312" panose="02010609030101010101" pitchFamily="49" charset="-122"/>
              <a:ea typeface="楷体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21506"/>
                                        </p:tgtEl>
                                        <p:attrNameLst>
                                          <p:attrName>style.visibility</p:attrName>
                                        </p:attrNameLst>
                                      </p:cBhvr>
                                      <p:to>
                                        <p:strVal val="visible"/>
                                      </p:to>
                                    </p:set>
                                    <p:anim calcmode="lin" valueType="num">
                                      <p:cBhvr>
                                        <p:cTn id="13" dur="500" fill="hold"/>
                                        <p:tgtEl>
                                          <p:spTgt spid="21506"/>
                                        </p:tgtEl>
                                        <p:attrNameLst>
                                          <p:attrName>ppt_w</p:attrName>
                                        </p:attrNameLst>
                                      </p:cBhvr>
                                      <p:tavLst>
                                        <p:tav tm="0">
                                          <p:val>
                                            <p:fltVal val="0"/>
                                          </p:val>
                                        </p:tav>
                                        <p:tav tm="100000">
                                          <p:val>
                                            <p:strVal val="#ppt_w"/>
                                          </p:val>
                                        </p:tav>
                                      </p:tavLst>
                                    </p:anim>
                                    <p:anim calcmode="lin" valueType="num">
                                      <p:cBhvr>
                                        <p:cTn id="14" dur="500" fill="hold"/>
                                        <p:tgtEl>
                                          <p:spTgt spid="21506"/>
                                        </p:tgtEl>
                                        <p:attrNameLst>
                                          <p:attrName>ppt_h</p:attrName>
                                        </p:attrNameLst>
                                      </p:cBhvr>
                                      <p:tavLst>
                                        <p:tav tm="0">
                                          <p:val>
                                            <p:fltVal val="0"/>
                                          </p:val>
                                        </p:tav>
                                        <p:tav tm="100000">
                                          <p:val>
                                            <p:strVal val="#ppt_h"/>
                                          </p:val>
                                        </p:tav>
                                      </p:tavLst>
                                    </p:anim>
                                    <p:animEffect transition="in" filter="fade">
                                      <p:cBhvr>
                                        <p:cTn id="15" dur="500"/>
                                        <p:tgtEl>
                                          <p:spTgt spid="21506"/>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21516"/>
                                        </p:tgtEl>
                                        <p:attrNameLst>
                                          <p:attrName>style.visibility</p:attrName>
                                        </p:attrNameLst>
                                      </p:cBhvr>
                                      <p:to>
                                        <p:strVal val="visible"/>
                                      </p:to>
                                    </p:set>
                                    <p:anim calcmode="lin" valueType="num">
                                      <p:cBhvr>
                                        <p:cTn id="25" dur="500" fill="hold"/>
                                        <p:tgtEl>
                                          <p:spTgt spid="21516"/>
                                        </p:tgtEl>
                                        <p:attrNameLst>
                                          <p:attrName>ppt_w</p:attrName>
                                        </p:attrNameLst>
                                      </p:cBhvr>
                                      <p:tavLst>
                                        <p:tav tm="0">
                                          <p:val>
                                            <p:fltVal val="0"/>
                                          </p:val>
                                        </p:tav>
                                        <p:tav tm="100000">
                                          <p:val>
                                            <p:strVal val="#ppt_w"/>
                                          </p:val>
                                        </p:tav>
                                      </p:tavLst>
                                    </p:anim>
                                    <p:anim calcmode="lin" valueType="num">
                                      <p:cBhvr>
                                        <p:cTn id="26" dur="500" fill="hold"/>
                                        <p:tgtEl>
                                          <p:spTgt spid="21516"/>
                                        </p:tgtEl>
                                        <p:attrNameLst>
                                          <p:attrName>ppt_h</p:attrName>
                                        </p:attrNameLst>
                                      </p:cBhvr>
                                      <p:tavLst>
                                        <p:tav tm="0">
                                          <p:val>
                                            <p:fltVal val="0"/>
                                          </p:val>
                                        </p:tav>
                                        <p:tav tm="100000">
                                          <p:val>
                                            <p:strVal val="#ppt_h"/>
                                          </p:val>
                                        </p:tav>
                                      </p:tavLst>
                                    </p:anim>
                                    <p:animEffect transition="in" filter="fade">
                                      <p:cBhvr>
                                        <p:cTn id="27" dur="500"/>
                                        <p:tgtEl>
                                          <p:spTgt spid="21516"/>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21511"/>
                                        </p:tgtEl>
                                        <p:attrNameLst>
                                          <p:attrName>style.visibility</p:attrName>
                                        </p:attrNameLst>
                                      </p:cBhvr>
                                      <p:to>
                                        <p:strVal val="visible"/>
                                      </p:to>
                                    </p:set>
                                    <p:anim calcmode="lin" valueType="num">
                                      <p:cBhvr>
                                        <p:cTn id="31" dur="500" fill="hold"/>
                                        <p:tgtEl>
                                          <p:spTgt spid="21511"/>
                                        </p:tgtEl>
                                        <p:attrNameLst>
                                          <p:attrName>ppt_w</p:attrName>
                                        </p:attrNameLst>
                                      </p:cBhvr>
                                      <p:tavLst>
                                        <p:tav tm="0">
                                          <p:val>
                                            <p:fltVal val="0"/>
                                          </p:val>
                                        </p:tav>
                                        <p:tav tm="100000">
                                          <p:val>
                                            <p:strVal val="#ppt_w"/>
                                          </p:val>
                                        </p:tav>
                                      </p:tavLst>
                                    </p:anim>
                                    <p:anim calcmode="lin" valueType="num">
                                      <p:cBhvr>
                                        <p:cTn id="32" dur="500" fill="hold"/>
                                        <p:tgtEl>
                                          <p:spTgt spid="21511"/>
                                        </p:tgtEl>
                                        <p:attrNameLst>
                                          <p:attrName>ppt_h</p:attrName>
                                        </p:attrNameLst>
                                      </p:cBhvr>
                                      <p:tavLst>
                                        <p:tav tm="0">
                                          <p:val>
                                            <p:fltVal val="0"/>
                                          </p:val>
                                        </p:tav>
                                        <p:tav tm="100000">
                                          <p:val>
                                            <p:strVal val="#ppt_h"/>
                                          </p:val>
                                        </p:tav>
                                      </p:tavLst>
                                    </p:anim>
                                    <p:animEffect transition="in" filter="fade">
                                      <p:cBhvr>
                                        <p:cTn id="33" dur="500"/>
                                        <p:tgtEl>
                                          <p:spTgt spid="21511"/>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21521"/>
                                        </p:tgtEl>
                                        <p:attrNameLst>
                                          <p:attrName>style.visibility</p:attrName>
                                        </p:attrNameLst>
                                      </p:cBhvr>
                                      <p:to>
                                        <p:strVal val="visible"/>
                                      </p:to>
                                    </p:set>
                                    <p:anim calcmode="lin" valueType="num">
                                      <p:cBhvr>
                                        <p:cTn id="37" dur="500" fill="hold"/>
                                        <p:tgtEl>
                                          <p:spTgt spid="21521"/>
                                        </p:tgtEl>
                                        <p:attrNameLst>
                                          <p:attrName>ppt_w</p:attrName>
                                        </p:attrNameLst>
                                      </p:cBhvr>
                                      <p:tavLst>
                                        <p:tav tm="0">
                                          <p:val>
                                            <p:fltVal val="0"/>
                                          </p:val>
                                        </p:tav>
                                        <p:tav tm="100000">
                                          <p:val>
                                            <p:strVal val="#ppt_w"/>
                                          </p:val>
                                        </p:tav>
                                      </p:tavLst>
                                    </p:anim>
                                    <p:anim calcmode="lin" valueType="num">
                                      <p:cBhvr>
                                        <p:cTn id="38" dur="500" fill="hold"/>
                                        <p:tgtEl>
                                          <p:spTgt spid="21521"/>
                                        </p:tgtEl>
                                        <p:attrNameLst>
                                          <p:attrName>ppt_h</p:attrName>
                                        </p:attrNameLst>
                                      </p:cBhvr>
                                      <p:tavLst>
                                        <p:tav tm="0">
                                          <p:val>
                                            <p:fltVal val="0"/>
                                          </p:val>
                                        </p:tav>
                                        <p:tav tm="100000">
                                          <p:val>
                                            <p:strVal val="#ppt_h"/>
                                          </p:val>
                                        </p:tav>
                                      </p:tavLst>
                                    </p:anim>
                                    <p:animEffect transition="in" filter="fade">
                                      <p:cBhvr>
                                        <p:cTn id="39" dur="500"/>
                                        <p:tgtEl>
                                          <p:spTgt spid="21521"/>
                                        </p:tgtEl>
                                      </p:cBhvr>
                                    </p:animEffect>
                                  </p:childTnLst>
                                </p:cTn>
                              </p:par>
                            </p:childTnLst>
                          </p:cTn>
                        </p:par>
                        <p:par>
                          <p:cTn id="40" fill="hold">
                            <p:stCondLst>
                              <p:cond delay="3500"/>
                            </p:stCondLst>
                            <p:childTnLst>
                              <p:par>
                                <p:cTn id="41" presetID="53" presetClass="entr" presetSubtype="16"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sym typeface="+mn-ea"/>
              </a:rPr>
              <a:t>2、物理层</a:t>
            </a:r>
            <a:endParaRPr lang="zh-CN" altLang="en-US"/>
          </a:p>
        </p:txBody>
      </p:sp>
      <p:sp>
        <p:nvSpPr>
          <p:cNvPr id="5" name="TextBox 4"/>
          <p:cNvSpPr txBox="1"/>
          <p:nvPr/>
        </p:nvSpPr>
        <p:spPr>
          <a:xfrm>
            <a:off x="989965" y="1096645"/>
            <a:ext cx="9599295" cy="11245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ct val="0"/>
              </a:spcBef>
              <a:buNone/>
            </a:pPr>
            <a:r>
              <a:rPr lang="zh-CN" altLang="en-US" sz="2800" b="1" dirty="0">
                <a:solidFill>
                  <a:srgbClr val="0000FF"/>
                </a:solidFill>
                <a:latin typeface="楷体_GB2312" panose="02010609030101010101" pitchFamily="49" charset="-122"/>
                <a:ea typeface="楷体_GB2312" panose="02010609030101010101" pitchFamily="49" charset="-122"/>
              </a:rPr>
              <a:t>信道的频段中心定义如下</a:t>
            </a:r>
            <a:r>
              <a:rPr lang="en-US" altLang="zh-CN" sz="2800" b="1" dirty="0">
                <a:solidFill>
                  <a:srgbClr val="0000FF"/>
                </a:solidFill>
                <a:latin typeface="楷体_GB2312" panose="02010609030101010101" pitchFamily="49" charset="-122"/>
                <a:ea typeface="楷体_GB2312" panose="02010609030101010101" pitchFamily="49" charset="-122"/>
              </a:rPr>
              <a:t>(</a:t>
            </a:r>
            <a:r>
              <a:rPr lang="zh-CN" altLang="en-US" sz="2800" b="1" dirty="0">
                <a:solidFill>
                  <a:srgbClr val="0000FF"/>
                </a:solidFill>
                <a:latin typeface="楷体_GB2312" panose="02010609030101010101" pitchFamily="49" charset="-122"/>
                <a:ea typeface="楷体_GB2312" panose="02010609030101010101" pitchFamily="49" charset="-122"/>
              </a:rPr>
              <a:t>其中</a:t>
            </a:r>
            <a:r>
              <a:rPr lang="en-US" altLang="zh-CN" sz="2800" b="1" dirty="0">
                <a:solidFill>
                  <a:srgbClr val="0000FF"/>
                </a:solidFill>
                <a:latin typeface="楷体_GB2312" panose="02010609030101010101" pitchFamily="49" charset="-122"/>
                <a:ea typeface="楷体_GB2312" panose="02010609030101010101" pitchFamily="49" charset="-122"/>
              </a:rPr>
              <a:t>k</a:t>
            </a:r>
            <a:r>
              <a:rPr lang="zh-CN" altLang="en-US" sz="2800" b="1" dirty="0">
                <a:solidFill>
                  <a:srgbClr val="0000FF"/>
                </a:solidFill>
                <a:latin typeface="楷体_GB2312" panose="02010609030101010101" pitchFamily="49" charset="-122"/>
                <a:ea typeface="楷体_GB2312" panose="02010609030101010101" pitchFamily="49" charset="-122"/>
              </a:rPr>
              <a:t>表示信道编号</a:t>
            </a:r>
            <a:r>
              <a:rPr lang="en-US" altLang="zh-CN" sz="2800" b="1" dirty="0">
                <a:solidFill>
                  <a:srgbClr val="0000FF"/>
                </a:solidFill>
                <a:latin typeface="楷体_GB2312" panose="02010609030101010101" pitchFamily="49" charset="-122"/>
                <a:ea typeface="楷体_GB2312" panose="02010609030101010101" pitchFamily="49" charset="-122"/>
              </a:rPr>
              <a:t>)</a:t>
            </a:r>
            <a:r>
              <a:rPr lang="zh-CN" altLang="en-US" sz="2800" b="1" dirty="0">
                <a:solidFill>
                  <a:srgbClr val="0000FF"/>
                </a:solidFill>
                <a:latin typeface="楷体_GB2312" panose="02010609030101010101" pitchFamily="49" charset="-122"/>
                <a:ea typeface="楷体_GB2312" panose="02010609030101010101" pitchFamily="49" charset="-122"/>
              </a:rPr>
              <a:t>：</a:t>
            </a:r>
            <a:endParaRPr lang="zh-CN" altLang="en-US" sz="2800" b="1" dirty="0">
              <a:solidFill>
                <a:srgbClr val="0000FF"/>
              </a:solidFill>
              <a:latin typeface="楷体_GB2312" panose="02010609030101010101" pitchFamily="49" charset="-122"/>
              <a:ea typeface="楷体_GB2312" panose="02010609030101010101" pitchFamily="49" charset="-122"/>
            </a:endParaRPr>
          </a:p>
          <a:p>
            <a:pPr marL="0" lvl="0" indent="0" eaLnBrk="1" hangingPunct="1">
              <a:lnSpc>
                <a:spcPct val="120000"/>
              </a:lnSpc>
              <a:spcBef>
                <a:spcPct val="0"/>
              </a:spcBef>
              <a:buNone/>
            </a:pPr>
            <a:r>
              <a:rPr lang="en-US" altLang="zh-CN" sz="2800" b="1" dirty="0">
                <a:solidFill>
                  <a:srgbClr val="0000FF"/>
                </a:solidFill>
                <a:latin typeface="楷体_GB2312" panose="02010609030101010101" pitchFamily="49" charset="-122"/>
                <a:ea typeface="楷体_GB2312" panose="02010609030101010101" pitchFamily="49" charset="-122"/>
              </a:rPr>
              <a:t>  </a:t>
            </a:r>
            <a:endParaRPr lang="en-US" altLang="zh-CN" sz="2800" b="1" dirty="0">
              <a:solidFill>
                <a:srgbClr val="0000FF"/>
              </a:solidFill>
              <a:latin typeface="楷体_GB2312" panose="02010609030101010101" pitchFamily="49" charset="-122"/>
              <a:ea typeface="楷体_GB2312" panose="02010609030101010101" pitchFamily="49" charset="-122"/>
            </a:endParaRPr>
          </a:p>
        </p:txBody>
      </p:sp>
      <p:sp>
        <p:nvSpPr>
          <p:cNvPr id="2" name="圆角矩形标注 1"/>
          <p:cNvSpPr/>
          <p:nvPr/>
        </p:nvSpPr>
        <p:spPr>
          <a:xfrm>
            <a:off x="1183640" y="1823720"/>
            <a:ext cx="9881235" cy="3601720"/>
          </a:xfrm>
          <a:prstGeom prst="wedgeRoundRectCallout">
            <a:avLst>
              <a:gd name="adj1" fmla="val -45938"/>
              <a:gd name="adj2" fmla="val 67595"/>
              <a:gd name="adj3" fmla="val 16667"/>
            </a:avLst>
          </a:prstGeom>
          <a:solidFill>
            <a:schemeClr val="bg2">
              <a:lumMod val="9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楷体_GB2312" panose="02010609030101010101" pitchFamily="49" charset="-122"/>
                <a:ea typeface="楷体_GB2312" panose="02010609030101010101" pitchFamily="49" charset="-122"/>
                <a:cs typeface="楷体_GB2312" panose="02010609030101010101" pitchFamily="49" charset="-122"/>
              </a:rPr>
              <a:t>  fc=868.3MHZ        </a:t>
            </a:r>
            <a:r>
              <a:rPr kumimoji="0" lang="en-US" altLang="zh-CN" sz="28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楷体_GB2312" panose="02010609030101010101" pitchFamily="49" charset="-122"/>
              </a:rPr>
              <a:t>k= 0</a:t>
            </a:r>
            <a:endParaRPr kumimoji="0" lang="en-US" altLang="zh-CN" sz="28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楷体_GB2312" panose="02010609030101010101" pitchFamily="49" charset="-122"/>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楷体_GB2312" panose="02010609030101010101" pitchFamily="49" charset="-122"/>
                <a:ea typeface="楷体_GB2312" panose="02010609030101010101" pitchFamily="49" charset="-122"/>
                <a:cs typeface="楷体_GB2312" panose="02010609030101010101" pitchFamily="49" charset="-122"/>
              </a:rPr>
              <a:t>  fc=906+2×(k－1)MHz</a:t>
            </a:r>
            <a:endParaRPr kumimoji="0" lang="en-US" altLang="zh-CN" sz="2800" b="1" i="0" u="none" strike="noStrike" kern="1200" cap="none" spc="0" normalizeH="0" baseline="0" noProof="0" dirty="0">
              <a:ln>
                <a:noFill/>
              </a:ln>
              <a:solidFill>
                <a:schemeClr val="tx1"/>
              </a:solidFill>
              <a:effectLst/>
              <a:uLnTx/>
              <a:uFillTx/>
              <a:latin typeface="楷体_GB2312" panose="02010609030101010101" pitchFamily="49" charset="-122"/>
              <a:ea typeface="楷体_GB2312" panose="02010609030101010101" pitchFamily="49" charset="-122"/>
              <a:cs typeface="楷体_GB2312" panose="02010609030101010101" pitchFamily="49" charset="-122"/>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楷体_GB2312" panose="02010609030101010101" pitchFamily="49" charset="-122"/>
              </a:rPr>
              <a:t>                     k=1,2，…，10</a:t>
            </a:r>
            <a:endParaRPr kumimoji="0" lang="en-US" altLang="zh-CN" sz="28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楷体_GB2312" panose="02010609030101010101" pitchFamily="49" charset="-122"/>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楷体_GB2312" panose="02010609030101010101" pitchFamily="49" charset="-122"/>
                <a:ea typeface="楷体_GB2312" panose="02010609030101010101" pitchFamily="49" charset="-122"/>
                <a:cs typeface="楷体_GB2312" panose="02010609030101010101" pitchFamily="49" charset="-122"/>
              </a:rPr>
              <a:t>  fc=2405+5×(k－11)MHz</a:t>
            </a:r>
            <a:endParaRPr kumimoji="0" lang="en-US" altLang="zh-CN" sz="2800" b="1" i="0" u="none" strike="noStrike" kern="1200" cap="none" spc="0" normalizeH="0" baseline="0" noProof="0" dirty="0">
              <a:ln>
                <a:noFill/>
              </a:ln>
              <a:solidFill>
                <a:schemeClr val="tx1"/>
              </a:solidFill>
              <a:effectLst/>
              <a:uLnTx/>
              <a:uFillTx/>
              <a:latin typeface="楷体_GB2312" panose="02010609030101010101" pitchFamily="49" charset="-122"/>
              <a:ea typeface="楷体_GB2312" panose="02010609030101010101" pitchFamily="49" charset="-122"/>
              <a:cs typeface="楷体_GB2312" panose="02010609030101010101" pitchFamily="49" charset="-122"/>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楷体_GB2312" panose="02010609030101010101" pitchFamily="49" charset="-122"/>
              </a:rPr>
              <a:t>                     k=11，12，…，26</a:t>
            </a:r>
            <a:endParaRPr kumimoji="0" lang="zh-CN" altLang="en-US" sz="28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楷体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sym typeface="+mn-ea"/>
              </a:rPr>
              <a:t>2、物理层</a:t>
            </a:r>
            <a:endParaRPr lang="zh-CN" altLang="en-US"/>
          </a:p>
        </p:txBody>
      </p:sp>
      <p:sp>
        <p:nvSpPr>
          <p:cNvPr id="11" name="圆角矩形 10"/>
          <p:cNvSpPr/>
          <p:nvPr/>
        </p:nvSpPr>
        <p:spPr>
          <a:xfrm>
            <a:off x="1056640" y="1143000"/>
            <a:ext cx="1610360" cy="67818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物理层</a:t>
            </a:r>
            <a:endParaRPr kumimoji="0" lang="zh-CN" altLang="en-US" sz="28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sp>
        <p:nvSpPr>
          <p:cNvPr id="5" name="TextBox 4"/>
          <p:cNvSpPr txBox="1"/>
          <p:nvPr/>
        </p:nvSpPr>
        <p:spPr>
          <a:xfrm>
            <a:off x="8400256" y="2424019"/>
            <a:ext cx="3442335" cy="345325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130000"/>
              </a:lnSpc>
              <a:spcBef>
                <a:spcPct val="0"/>
              </a:spcBef>
              <a:buNone/>
            </a:pPr>
            <a:r>
              <a:rPr lang="zh-CN" altLang="en-US" sz="2800" dirty="0">
                <a:solidFill>
                  <a:srgbClr val="FF3300"/>
                </a:solidFill>
                <a:latin typeface="微软雅黑" panose="020B0503020204020204" pitchFamily="34" charset="-122"/>
                <a:ea typeface="微软雅黑" panose="020B0503020204020204" pitchFamily="34" charset="-122"/>
              </a:rPr>
              <a:t>    直接序列扩频技术可使物理层的模拟电路设计变得简单，且具有更高的容错性能，适合低端系统的实现。</a:t>
            </a:r>
            <a:endParaRPr lang="zh-CN" altLang="en-US" sz="2800" dirty="0">
              <a:solidFill>
                <a:srgbClr val="FF3300"/>
              </a:solidFill>
              <a:latin typeface="微软雅黑" panose="020B0503020204020204" pitchFamily="34" charset="-122"/>
              <a:ea typeface="微软雅黑" panose="020B0503020204020204" pitchFamily="34" charset="-122"/>
            </a:endParaRPr>
          </a:p>
        </p:txBody>
      </p:sp>
      <p:sp>
        <p:nvSpPr>
          <p:cNvPr id="2" name="右箭头标注 1"/>
          <p:cNvSpPr/>
          <p:nvPr/>
        </p:nvSpPr>
        <p:spPr>
          <a:xfrm>
            <a:off x="1199456" y="2492896"/>
            <a:ext cx="2543413" cy="656056"/>
          </a:xfrm>
          <a:prstGeom prst="rightArrowCallout">
            <a:avLst>
              <a:gd name="adj1" fmla="val 32581"/>
              <a:gd name="adj2" fmla="val 50000"/>
              <a:gd name="adj3" fmla="val 59116"/>
              <a:gd name="adj4" fmla="val 64977"/>
            </a:avLst>
          </a:prstGeom>
          <a:solidFill>
            <a:schemeClr val="bg2">
              <a:lumMod val="75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2.4GHz</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矩形 2"/>
          <p:cNvSpPr/>
          <p:nvPr/>
        </p:nvSpPr>
        <p:spPr>
          <a:xfrm>
            <a:off x="6096000" y="2492896"/>
            <a:ext cx="1584176" cy="656056"/>
          </a:xfrm>
          <a:prstGeom prst="rect">
            <a:avLst/>
          </a:prstGeom>
          <a:solidFill>
            <a:schemeClr val="bg2">
              <a:lumMod val="75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250kbps</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右箭头标注 9"/>
          <p:cNvSpPr/>
          <p:nvPr/>
        </p:nvSpPr>
        <p:spPr>
          <a:xfrm>
            <a:off x="3742869" y="2492896"/>
            <a:ext cx="2353131" cy="656056"/>
          </a:xfrm>
          <a:prstGeom prst="rightArrowCallout">
            <a:avLst>
              <a:gd name="adj1" fmla="val 32581"/>
              <a:gd name="adj2" fmla="val 50000"/>
              <a:gd name="adj3" fmla="val 59116"/>
              <a:gd name="adj4" fmla="val 64977"/>
            </a:avLst>
          </a:prstGeom>
          <a:solidFill>
            <a:schemeClr val="bg2">
              <a:lumMod val="75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16</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信道</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右箭头标注 11"/>
          <p:cNvSpPr/>
          <p:nvPr/>
        </p:nvSpPr>
        <p:spPr>
          <a:xfrm>
            <a:off x="1199456" y="3605028"/>
            <a:ext cx="2543413" cy="656056"/>
          </a:xfrm>
          <a:prstGeom prst="rightArrowCallout">
            <a:avLst>
              <a:gd name="adj1" fmla="val 32581"/>
              <a:gd name="adj2" fmla="val 50000"/>
              <a:gd name="adj3" fmla="val 59116"/>
              <a:gd name="adj4" fmla="val 64977"/>
            </a:avLst>
          </a:prstGeom>
          <a:solidFill>
            <a:schemeClr val="bg2">
              <a:lumMod val="75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915MHz</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矩形 12"/>
          <p:cNvSpPr/>
          <p:nvPr/>
        </p:nvSpPr>
        <p:spPr>
          <a:xfrm>
            <a:off x="6096000" y="3605028"/>
            <a:ext cx="1584176" cy="656056"/>
          </a:xfrm>
          <a:prstGeom prst="rect">
            <a:avLst/>
          </a:prstGeom>
          <a:solidFill>
            <a:schemeClr val="bg2">
              <a:lumMod val="75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40kbps</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右箭头标注 13"/>
          <p:cNvSpPr/>
          <p:nvPr/>
        </p:nvSpPr>
        <p:spPr>
          <a:xfrm>
            <a:off x="3742869" y="3605028"/>
            <a:ext cx="2353131" cy="656056"/>
          </a:xfrm>
          <a:prstGeom prst="rightArrowCallout">
            <a:avLst>
              <a:gd name="adj1" fmla="val 32581"/>
              <a:gd name="adj2" fmla="val 50000"/>
              <a:gd name="adj3" fmla="val 59116"/>
              <a:gd name="adj4" fmla="val 64977"/>
            </a:avLst>
          </a:prstGeom>
          <a:solidFill>
            <a:schemeClr val="bg2">
              <a:lumMod val="75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10</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信道</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右箭头标注 14"/>
          <p:cNvSpPr/>
          <p:nvPr/>
        </p:nvSpPr>
        <p:spPr>
          <a:xfrm>
            <a:off x="1199456" y="4717160"/>
            <a:ext cx="2543413" cy="656056"/>
          </a:xfrm>
          <a:prstGeom prst="rightArrowCallout">
            <a:avLst>
              <a:gd name="adj1" fmla="val 32581"/>
              <a:gd name="adj2" fmla="val 50000"/>
              <a:gd name="adj3" fmla="val 59116"/>
              <a:gd name="adj4" fmla="val 64977"/>
            </a:avLst>
          </a:prstGeom>
          <a:solidFill>
            <a:schemeClr val="bg2">
              <a:lumMod val="75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868MHz</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矩形 5"/>
          <p:cNvSpPr/>
          <p:nvPr/>
        </p:nvSpPr>
        <p:spPr>
          <a:xfrm>
            <a:off x="6096000" y="4717160"/>
            <a:ext cx="1584176" cy="656056"/>
          </a:xfrm>
          <a:prstGeom prst="rect">
            <a:avLst/>
          </a:prstGeom>
          <a:solidFill>
            <a:schemeClr val="bg2">
              <a:lumMod val="75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20kbps</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7" name="右箭头标注 16"/>
          <p:cNvSpPr/>
          <p:nvPr/>
        </p:nvSpPr>
        <p:spPr>
          <a:xfrm>
            <a:off x="3742869" y="4717160"/>
            <a:ext cx="2353131" cy="656056"/>
          </a:xfrm>
          <a:prstGeom prst="rightArrowCallout">
            <a:avLst>
              <a:gd name="adj1" fmla="val 32581"/>
              <a:gd name="adj2" fmla="val 50000"/>
              <a:gd name="adj3" fmla="val 59116"/>
              <a:gd name="adj4" fmla="val 64977"/>
            </a:avLst>
          </a:prstGeom>
          <a:solidFill>
            <a:schemeClr val="bg2">
              <a:lumMod val="75000"/>
            </a:schemeClr>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单信道</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矩形 6"/>
          <p:cNvSpPr/>
          <p:nvPr/>
        </p:nvSpPr>
        <p:spPr>
          <a:xfrm>
            <a:off x="2962275" y="1312441"/>
            <a:ext cx="878332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2400" b="1" dirty="0">
                <a:solidFill>
                  <a:schemeClr val="tx2"/>
                </a:solidFill>
                <a:latin typeface="微软雅黑" panose="020B0503020204020204" pitchFamily="34" charset="-122"/>
                <a:ea typeface="微软雅黑" panose="020B0503020204020204" pitchFamily="34" charset="-122"/>
              </a:rPr>
              <a:t>物理层采用直接序列扩频</a:t>
            </a:r>
            <a:r>
              <a:rPr lang="en-US" altLang="zh-CN" sz="2400" b="1" dirty="0">
                <a:solidFill>
                  <a:schemeClr val="tx2"/>
                </a:solidFill>
                <a:latin typeface="微软雅黑" panose="020B0503020204020204" pitchFamily="34" charset="-122"/>
                <a:ea typeface="微软雅黑" panose="020B0503020204020204" pitchFamily="34" charset="-122"/>
              </a:rPr>
              <a:t>(DSSS)</a:t>
            </a:r>
            <a:r>
              <a:rPr lang="zh-CN" altLang="en-US" sz="2400" b="1" dirty="0">
                <a:solidFill>
                  <a:schemeClr val="tx2"/>
                </a:solidFill>
                <a:latin typeface="微软雅黑" panose="020B0503020204020204" pitchFamily="34" charset="-122"/>
                <a:ea typeface="微软雅黑" panose="020B0503020204020204" pitchFamily="34" charset="-122"/>
              </a:rPr>
              <a:t>技术，定义了三种流量等级： </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800" decel="100000"/>
                                        <p:tgtEl>
                                          <p:spTgt spid="7"/>
                                        </p:tgtEl>
                                      </p:cBhvr>
                                    </p:animEffect>
                                    <p:anim calcmode="lin" valueType="num">
                                      <p:cBhvr>
                                        <p:cTn id="8" dur="800" decel="100000" fill="hold"/>
                                        <p:tgtEl>
                                          <p:spTgt spid="7"/>
                                        </p:tgtEl>
                                        <p:attrNameLst>
                                          <p:attrName>style.rotation</p:attrName>
                                        </p:attrNameLst>
                                      </p:cBhvr>
                                      <p:tavLst>
                                        <p:tav tm="0">
                                          <p:val>
                                            <p:fltVal val="-90"/>
                                          </p:val>
                                        </p:tav>
                                        <p:tav tm="100000">
                                          <p:val>
                                            <p:fltVal val="0"/>
                                          </p:val>
                                        </p:tav>
                                      </p:tavLst>
                                    </p:anim>
                                    <p:anim calcmode="lin" valueType="num">
                                      <p:cBhvr>
                                        <p:cTn id="9" dur="800" decel="100000" fill="hold"/>
                                        <p:tgtEl>
                                          <p:spTgt spid="7"/>
                                        </p:tgtEl>
                                        <p:attrNameLst>
                                          <p:attrName>ppt_x</p:attrName>
                                        </p:attrNameLst>
                                      </p:cBhvr>
                                      <p:tavLst>
                                        <p:tav tm="0">
                                          <p:val>
                                            <p:strVal val="#ppt_x+0.4"/>
                                          </p:val>
                                        </p:tav>
                                        <p:tav tm="100000">
                                          <p:val>
                                            <p:strVal val="#ppt_x-0.05"/>
                                          </p:val>
                                        </p:tav>
                                      </p:tavLst>
                                    </p:anim>
                                    <p:anim calcmode="lin" valueType="num">
                                      <p:cBhvr>
                                        <p:cTn id="10" dur="800" decel="100000" fill="hold"/>
                                        <p:tgtEl>
                                          <p:spTgt spid="7"/>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0-#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0-#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0-#ppt_w/2"/>
                                          </p:val>
                                        </p:tav>
                                        <p:tav tm="100000">
                                          <p:val>
                                            <p:strVal val="#ppt_x"/>
                                          </p:val>
                                        </p:tav>
                                      </p:tavLst>
                                    </p:anim>
                                    <p:anim calcmode="lin" valueType="num">
                                      <p:cBhvr additive="base">
                                        <p:cTn id="41" dur="500" fill="hold"/>
                                        <p:tgtEl>
                                          <p:spTgt spid="15"/>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0-#ppt_w/2"/>
                                          </p:val>
                                        </p:tav>
                                        <p:tav tm="100000">
                                          <p:val>
                                            <p:strVal val="#ppt_x"/>
                                          </p:val>
                                        </p:tav>
                                      </p:tavLst>
                                    </p:anim>
                                    <p:anim calcmode="lin" valueType="num">
                                      <p:cBhvr additive="base">
                                        <p:cTn id="45" dur="500" fill="hold"/>
                                        <p:tgtEl>
                                          <p:spTgt spid="6"/>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0-#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childTnLst>
                          </p:cTn>
                        </p:par>
                        <p:par>
                          <p:cTn id="50" fill="hold">
                            <p:stCondLst>
                              <p:cond delay="1500"/>
                            </p:stCondLst>
                            <p:childTnLst>
                              <p:par>
                                <p:cTn id="51" presetID="3" presetClass="entr" presetSubtype="10" fill="hold" nodeType="afterEffect">
                                  <p:stCondLst>
                                    <p:cond delay="0"/>
                                  </p:stCondLst>
                                  <p:childTnLst>
                                    <p:set>
                                      <p:cBhvr>
                                        <p:cTn id="52" dur="1" fill="hold">
                                          <p:stCondLst>
                                            <p:cond delay="0"/>
                                          </p:stCondLst>
                                        </p:cTn>
                                        <p:tgtEl>
                                          <p:spTgt spid="5">
                                            <p:txEl>
                                              <p:pRg st="0" end="0"/>
                                            </p:txEl>
                                          </p:spTgt>
                                        </p:tgtEl>
                                        <p:attrNameLst>
                                          <p:attrName>style.visibility</p:attrName>
                                        </p:attrNameLst>
                                      </p:cBhvr>
                                      <p:to>
                                        <p:strVal val="visible"/>
                                      </p:to>
                                    </p:set>
                                    <p:animEffect transition="in" filter="blinds(horizontal)">
                                      <p:cBhvr>
                                        <p:cTn id="53"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sym typeface="+mn-ea"/>
              </a:rPr>
              <a:t>2、物理层</a:t>
            </a:r>
            <a:endParaRPr lang="zh-CN" altLang="en-US"/>
          </a:p>
        </p:txBody>
      </p:sp>
      <p:sp>
        <p:nvSpPr>
          <p:cNvPr id="5" name="TextBox 4"/>
          <p:cNvSpPr txBox="1"/>
          <p:nvPr/>
        </p:nvSpPr>
        <p:spPr>
          <a:xfrm>
            <a:off x="989965" y="1096645"/>
            <a:ext cx="9599295" cy="11245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ct val="0"/>
              </a:spcBef>
              <a:buNone/>
            </a:pPr>
            <a:r>
              <a:rPr lang="zh-CN" altLang="en-US" sz="2800" b="1" dirty="0">
                <a:solidFill>
                  <a:srgbClr val="0000FF"/>
                </a:solidFill>
                <a:latin typeface="楷体_GB2312" panose="02010609030101010101" pitchFamily="49" charset="-122"/>
                <a:ea typeface="楷体_GB2312" panose="02010609030101010101" pitchFamily="49" charset="-122"/>
              </a:rPr>
              <a:t>频率、信道数、通信速率的</a:t>
            </a:r>
            <a:r>
              <a:rPr lang="zh-CN" altLang="en-US" sz="2800" b="1" dirty="0" smtClean="0">
                <a:solidFill>
                  <a:srgbClr val="0000FF"/>
                </a:solidFill>
                <a:latin typeface="楷体_GB2312" panose="02010609030101010101" pitchFamily="49" charset="-122"/>
                <a:ea typeface="楷体_GB2312" panose="02010609030101010101" pitchFamily="49" charset="-122"/>
              </a:rPr>
              <a:t>关系如下</a:t>
            </a:r>
            <a:r>
              <a:rPr lang="zh-CN" altLang="en-US" sz="2800" b="1" dirty="0">
                <a:solidFill>
                  <a:srgbClr val="0000FF"/>
                </a:solidFill>
                <a:latin typeface="楷体_GB2312" panose="02010609030101010101" pitchFamily="49" charset="-122"/>
                <a:ea typeface="楷体_GB2312" panose="02010609030101010101" pitchFamily="49" charset="-122"/>
              </a:rPr>
              <a:t>表：</a:t>
            </a:r>
            <a:endParaRPr lang="zh-CN" altLang="en-US" sz="2800" b="1" dirty="0">
              <a:solidFill>
                <a:srgbClr val="0000FF"/>
              </a:solidFill>
              <a:latin typeface="楷体_GB2312" panose="02010609030101010101" pitchFamily="49" charset="-122"/>
              <a:ea typeface="楷体_GB2312" panose="02010609030101010101" pitchFamily="49" charset="-122"/>
            </a:endParaRPr>
          </a:p>
          <a:p>
            <a:pPr marL="0" lvl="0" indent="0" eaLnBrk="1" hangingPunct="1">
              <a:lnSpc>
                <a:spcPct val="120000"/>
              </a:lnSpc>
              <a:spcBef>
                <a:spcPct val="0"/>
              </a:spcBef>
              <a:buNone/>
            </a:pPr>
            <a:r>
              <a:rPr lang="en-US" altLang="zh-CN" sz="2800" b="1" dirty="0">
                <a:solidFill>
                  <a:srgbClr val="0000FF"/>
                </a:solidFill>
                <a:latin typeface="楷体_GB2312" panose="02010609030101010101" pitchFamily="49" charset="-122"/>
                <a:ea typeface="楷体_GB2312" panose="02010609030101010101" pitchFamily="49" charset="-122"/>
              </a:rPr>
              <a:t>  </a:t>
            </a:r>
            <a:endParaRPr lang="en-US" altLang="zh-CN" sz="2800" b="1" dirty="0">
              <a:solidFill>
                <a:srgbClr val="0000FF"/>
              </a:solidFill>
              <a:latin typeface="楷体_GB2312" panose="02010609030101010101" pitchFamily="49" charset="-122"/>
              <a:ea typeface="楷体_GB2312" panose="02010609030101010101" pitchFamily="49" charset="-122"/>
            </a:endParaRPr>
          </a:p>
        </p:txBody>
      </p:sp>
      <p:graphicFrame>
        <p:nvGraphicFramePr>
          <p:cNvPr id="3" name="表格 2"/>
          <p:cNvGraphicFramePr>
            <a:graphicFrameLocks noGrp="1"/>
          </p:cNvGraphicFramePr>
          <p:nvPr/>
        </p:nvGraphicFramePr>
        <p:xfrm>
          <a:off x="1183641" y="1772817"/>
          <a:ext cx="9881233" cy="3652622"/>
        </p:xfrm>
        <a:graphic>
          <a:graphicData uri="http://schemas.openxmlformats.org/drawingml/2006/table">
            <a:tbl>
              <a:tblPr firstRow="1" firstCol="1" bandRow="1">
                <a:tableStyleId>{5C22544A-7EE6-4342-B048-85BDC9FD1C3A}</a:tableStyleId>
              </a:tblPr>
              <a:tblGrid>
                <a:gridCol w="3315160"/>
                <a:gridCol w="3250913"/>
                <a:gridCol w="3315160"/>
              </a:tblGrid>
              <a:tr h="1060181">
                <a:tc>
                  <a:txBody>
                    <a:bodyPr/>
                    <a:lstStyle/>
                    <a:p>
                      <a:pPr indent="266700" algn="ctr">
                        <a:lnSpc>
                          <a:spcPct val="115000"/>
                        </a:lnSpc>
                        <a:spcAft>
                          <a:spcPts val="0"/>
                        </a:spcAft>
                      </a:pPr>
                      <a:r>
                        <a:rPr lang="zh-CN" sz="2800" kern="100" dirty="0">
                          <a:effectLst/>
                        </a:rPr>
                        <a:t>选择频率</a:t>
                      </a:r>
                      <a:endParaRPr lang="zh-CN" sz="2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15000"/>
                        </a:lnSpc>
                        <a:spcAft>
                          <a:spcPts val="0"/>
                        </a:spcAft>
                      </a:pPr>
                      <a:r>
                        <a:rPr lang="zh-CN" sz="2800" kern="100" dirty="0">
                          <a:effectLst/>
                        </a:rPr>
                        <a:t>支持信道</a:t>
                      </a:r>
                      <a:endParaRPr lang="zh-CN" sz="2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15000"/>
                        </a:lnSpc>
                        <a:spcAft>
                          <a:spcPts val="0"/>
                        </a:spcAft>
                      </a:pPr>
                      <a:r>
                        <a:rPr lang="zh-CN" sz="2800" kern="100" dirty="0">
                          <a:effectLst/>
                        </a:rPr>
                        <a:t>数据传输率</a:t>
                      </a:r>
                      <a:endParaRPr lang="zh-CN" sz="2800" kern="100" dirty="0">
                        <a:effectLst/>
                        <a:latin typeface="Times New Roman" panose="02020603050405020304" pitchFamily="18" charset="0"/>
                        <a:ea typeface="宋体" panose="02010600030101010101" pitchFamily="2" charset="-122"/>
                      </a:endParaRPr>
                    </a:p>
                  </a:txBody>
                  <a:tcPr marL="68580" marR="68580" marT="0" marB="0" anchor="ctr"/>
                </a:tc>
              </a:tr>
              <a:tr h="864147">
                <a:tc>
                  <a:txBody>
                    <a:bodyPr/>
                    <a:lstStyle/>
                    <a:p>
                      <a:pPr indent="266700" algn="ctr">
                        <a:lnSpc>
                          <a:spcPct val="150000"/>
                        </a:lnSpc>
                        <a:spcAft>
                          <a:spcPts val="0"/>
                        </a:spcAft>
                      </a:pPr>
                      <a:r>
                        <a:rPr lang="en-US" sz="3200" kern="100">
                          <a:effectLst/>
                        </a:rPr>
                        <a:t>868MHZ</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Aft>
                          <a:spcPts val="0"/>
                        </a:spcAft>
                      </a:pPr>
                      <a:r>
                        <a:rPr lang="en-US" sz="3200" kern="100">
                          <a:effectLst/>
                        </a:rPr>
                        <a:t>1</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Aft>
                          <a:spcPts val="0"/>
                        </a:spcAft>
                      </a:pPr>
                      <a:r>
                        <a:rPr lang="en-US" sz="3200" kern="100">
                          <a:effectLst/>
                        </a:rPr>
                        <a:t>20 kbps</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r>
              <a:tr h="864147">
                <a:tc>
                  <a:txBody>
                    <a:bodyPr/>
                    <a:lstStyle/>
                    <a:p>
                      <a:pPr indent="266700" algn="ctr">
                        <a:lnSpc>
                          <a:spcPct val="150000"/>
                        </a:lnSpc>
                        <a:spcAft>
                          <a:spcPts val="0"/>
                        </a:spcAft>
                      </a:pPr>
                      <a:r>
                        <a:rPr lang="en-US" sz="3200" kern="100">
                          <a:effectLst/>
                        </a:rPr>
                        <a:t>915 MHZ</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Aft>
                          <a:spcPts val="0"/>
                        </a:spcAft>
                      </a:pPr>
                      <a:r>
                        <a:rPr lang="en-US" sz="3200" kern="100">
                          <a:effectLst/>
                        </a:rPr>
                        <a:t>10</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Aft>
                          <a:spcPts val="0"/>
                        </a:spcAft>
                      </a:pPr>
                      <a:r>
                        <a:rPr lang="en-US" sz="3200" kern="100">
                          <a:effectLst/>
                        </a:rPr>
                        <a:t>40 kbps</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r>
              <a:tr h="864147">
                <a:tc>
                  <a:txBody>
                    <a:bodyPr/>
                    <a:lstStyle/>
                    <a:p>
                      <a:pPr indent="266700" algn="ctr">
                        <a:lnSpc>
                          <a:spcPct val="150000"/>
                        </a:lnSpc>
                        <a:spcAft>
                          <a:spcPts val="0"/>
                        </a:spcAft>
                      </a:pPr>
                      <a:r>
                        <a:rPr lang="en-US" sz="3200" kern="100" dirty="0">
                          <a:effectLst/>
                        </a:rPr>
                        <a:t>2.4G HZ</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Aft>
                          <a:spcPts val="0"/>
                        </a:spcAft>
                      </a:pPr>
                      <a:r>
                        <a:rPr lang="en-US" sz="3200" kern="100">
                          <a:effectLst/>
                        </a:rPr>
                        <a:t>16</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Aft>
                          <a:spcPts val="0"/>
                        </a:spcAft>
                      </a:pPr>
                      <a:r>
                        <a:rPr lang="en-US" sz="3200" kern="100" dirty="0">
                          <a:effectLst/>
                        </a:rPr>
                        <a:t>250 kbps</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3</a:t>
            </a:r>
            <a:r>
              <a:rPr lang="zh-CN" altLang="en-US"/>
              <a:t>、IEEE 802.15.4标准</a:t>
            </a:r>
            <a:endParaRPr lang="zh-CN" altLang="en-US"/>
          </a:p>
        </p:txBody>
      </p:sp>
      <p:pic>
        <p:nvPicPr>
          <p:cNvPr id="78850" name="Picture 2" descr="0211"/>
          <p:cNvPicPr>
            <a:picLocks noChangeAspect="1"/>
          </p:cNvPicPr>
          <p:nvPr/>
        </p:nvPicPr>
        <p:blipFill>
          <a:blip r:embed="rId1" cstate="print"/>
          <a:stretch>
            <a:fillRect/>
          </a:stretch>
        </p:blipFill>
        <p:spPr>
          <a:xfrm>
            <a:off x="3224530" y="1384300"/>
            <a:ext cx="5586095" cy="4412615"/>
          </a:xfrm>
          <a:prstGeom prst="rect">
            <a:avLst/>
          </a:prstGeom>
          <a:noFill/>
          <a:ln w="9525">
            <a:noFill/>
          </a:ln>
        </p:spPr>
      </p:pic>
      <p:sp>
        <p:nvSpPr>
          <p:cNvPr id="14" name="右箭头 13"/>
          <p:cNvSpPr/>
          <p:nvPr/>
        </p:nvSpPr>
        <p:spPr>
          <a:xfrm>
            <a:off x="407369" y="1272540"/>
            <a:ext cx="2732072" cy="208445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IEEE 802.15.4</a:t>
            </a:r>
            <a:endParaRPr kumimoji="0" lang="en-US"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标准体系结构</a:t>
            </a:r>
            <a:endParaRPr kumimoji="0" lang="zh-CN" altLang="en-US"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sp>
        <p:nvSpPr>
          <p:cNvPr id="15" name="右箭头 14"/>
          <p:cNvSpPr/>
          <p:nvPr/>
        </p:nvSpPr>
        <p:spPr>
          <a:xfrm>
            <a:off x="8883015" y="4653915"/>
            <a:ext cx="1643380" cy="1335405"/>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物理层帧结构</a:t>
            </a:r>
            <a:endParaRPr kumimoji="0" lang="zh-CN" altLang="en-US" sz="20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8850"/>
                                        </p:tgtEl>
                                        <p:attrNameLst>
                                          <p:attrName>style.visibility</p:attrName>
                                        </p:attrNameLst>
                                      </p:cBhvr>
                                      <p:to>
                                        <p:strVal val="visible"/>
                                      </p:to>
                                    </p:set>
                                    <p:animEffect transition="in" filter="blinds(horizontal)">
                                      <p:cBhvr>
                                        <p:cTn id="11" dur="500"/>
                                        <p:tgtEl>
                                          <p:spTgt spid="7885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3</a:t>
            </a:r>
            <a:r>
              <a:rPr lang="zh-CN" altLang="en-US"/>
              <a:t>、IEEE 802.15.4标准</a:t>
            </a:r>
            <a:endParaRPr lang="zh-CN" altLang="en-US"/>
          </a:p>
        </p:txBody>
      </p:sp>
      <p:pic>
        <p:nvPicPr>
          <p:cNvPr id="78851" name="Picture 3" descr="0214"/>
          <p:cNvPicPr>
            <a:picLocks noChangeAspect="1"/>
          </p:cNvPicPr>
          <p:nvPr/>
        </p:nvPicPr>
        <p:blipFill>
          <a:blip r:embed="rId1" cstate="print"/>
          <a:stretch>
            <a:fillRect/>
          </a:stretch>
        </p:blipFill>
        <p:spPr>
          <a:xfrm>
            <a:off x="2874010" y="1934845"/>
            <a:ext cx="8838614" cy="2150110"/>
          </a:xfrm>
          <a:prstGeom prst="rect">
            <a:avLst/>
          </a:prstGeom>
          <a:noFill/>
          <a:ln w="9525">
            <a:noFill/>
          </a:ln>
        </p:spPr>
      </p:pic>
      <p:sp>
        <p:nvSpPr>
          <p:cNvPr id="2" name="右箭头 1"/>
          <p:cNvSpPr/>
          <p:nvPr/>
        </p:nvSpPr>
        <p:spPr>
          <a:xfrm>
            <a:off x="1056640" y="2240280"/>
            <a:ext cx="1643380" cy="1335405"/>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物理层帧结构</a:t>
            </a:r>
            <a:endParaRPr kumimoji="0" lang="zh-CN" altLang="en-US" sz="20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sp>
        <p:nvSpPr>
          <p:cNvPr id="3" name="TextBox 2"/>
          <p:cNvSpPr txBox="1"/>
          <p:nvPr/>
        </p:nvSpPr>
        <p:spPr>
          <a:xfrm>
            <a:off x="4727848" y="3131676"/>
            <a:ext cx="1667318" cy="369332"/>
          </a:xfrm>
          <a:prstGeom prst="rect">
            <a:avLst/>
          </a:prstGeom>
          <a:noFill/>
        </p:spPr>
        <p:txBody>
          <a:bodyPr wrap="square" rtlCol="0">
            <a:spAutoFit/>
          </a:bodyPr>
          <a:lstStyle/>
          <a:p>
            <a:r>
              <a:rPr lang="zh-CN" altLang="en-US" b="1" dirty="0" smtClean="0">
                <a:solidFill>
                  <a:srgbClr val="FF0000"/>
                </a:solidFill>
              </a:rPr>
              <a:t>帧起始定界符</a:t>
            </a:r>
            <a:endParaRPr lang="zh-CN" altLang="en-US" b="1" dirty="0">
              <a:solidFill>
                <a:srgbClr val="FF0000"/>
              </a:solidFill>
            </a:endParaRPr>
          </a:p>
        </p:txBody>
      </p:sp>
      <p:sp>
        <p:nvSpPr>
          <p:cNvPr id="6" name="TextBox 5"/>
          <p:cNvSpPr txBox="1"/>
          <p:nvPr/>
        </p:nvSpPr>
        <p:spPr>
          <a:xfrm>
            <a:off x="9336360" y="3131676"/>
            <a:ext cx="2304256" cy="369332"/>
          </a:xfrm>
          <a:prstGeom prst="rect">
            <a:avLst/>
          </a:prstGeom>
          <a:noFill/>
        </p:spPr>
        <p:txBody>
          <a:bodyPr wrap="square" rtlCol="0">
            <a:spAutoFit/>
          </a:bodyPr>
          <a:lstStyle/>
          <a:p>
            <a:r>
              <a:rPr lang="zh-CN" altLang="en-US" b="1" dirty="0" smtClean="0">
                <a:solidFill>
                  <a:srgbClr val="FF0000"/>
                </a:solidFill>
              </a:rPr>
              <a:t>物理层数据服务单元</a:t>
            </a:r>
            <a:endParaRPr lang="zh-CN" altLang="en-US"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1" presetClass="entr" presetSubtype="0" fill="hold" nodeType="withEffect">
                                  <p:stCondLst>
                                    <p:cond delay="0"/>
                                  </p:stCondLst>
                                  <p:childTnLst>
                                    <p:set>
                                      <p:cBhvr>
                                        <p:cTn id="9" dur="1" fill="hold">
                                          <p:stCondLst>
                                            <p:cond delay="0"/>
                                          </p:stCondLst>
                                        </p:cTn>
                                        <p:tgtEl>
                                          <p:spTgt spid="788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4"/>
          <p:cNvSpPr txBox="1"/>
          <p:nvPr/>
        </p:nvSpPr>
        <p:spPr>
          <a:xfrm>
            <a:off x="1275398" y="1053465"/>
            <a:ext cx="7786687"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2800" b="1" dirty="0">
                <a:solidFill>
                  <a:schemeClr val="tx2"/>
                </a:solidFill>
                <a:latin typeface="微软雅黑" panose="020B0503020204020204" pitchFamily="34" charset="-122"/>
                <a:ea typeface="微软雅黑" panose="020B0503020204020204" pitchFamily="34" charset="-122"/>
              </a:rPr>
              <a:t>物理接口的四个特性：</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pSp>
        <p:nvGrpSpPr>
          <p:cNvPr id="8195" name="Group 3"/>
          <p:cNvGrpSpPr/>
          <p:nvPr/>
        </p:nvGrpSpPr>
        <p:grpSpPr>
          <a:xfrm>
            <a:off x="8267065" y="2865755"/>
            <a:ext cx="2272030" cy="3571240"/>
            <a:chOff x="0" y="0"/>
            <a:chExt cx="1370" cy="1755"/>
          </a:xfrm>
        </p:grpSpPr>
        <p:sp>
          <p:nvSpPr>
            <p:cNvPr id="8243" name="AutoShape 4"/>
            <p:cNvSpPr/>
            <p:nvPr/>
          </p:nvSpPr>
          <p:spPr>
            <a:xfrm>
              <a:off x="0" y="5"/>
              <a:ext cx="1370" cy="1740"/>
            </a:xfrm>
            <a:prstGeom prst="roundRect">
              <a:avLst>
                <a:gd name="adj" fmla="val 4806"/>
              </a:avLst>
            </a:prstGeom>
            <a:gradFill rotWithShape="1">
              <a:gsLst>
                <a:gs pos="0">
                  <a:schemeClr val="folHlink"/>
                </a:gs>
                <a:gs pos="100000">
                  <a:srgbClr val="33618B"/>
                </a:gs>
              </a:gsLst>
              <a:lin ang="5400000" scaled="1"/>
              <a:tileRect/>
            </a:gradFill>
            <a:ln w="9525" cap="flat" cmpd="sng">
              <a:prstDash val="solid"/>
              <a:headEnd type="none" w="med" len="med"/>
              <a:tailEnd type="none" w="med" len="med"/>
            </a:ln>
            <a:scene3d>
              <a:camera prst="legacyPerspectiveLeft">
                <a:rot lat="0" lon="21300000" rev="0"/>
              </a:camera>
              <a:lightRig rig="legacyFlat3" dir="r"/>
            </a:scene3d>
            <a:sp3d extrusionH="887400" prstMaterial="legacyPlastic">
              <a:bevelT w="13500" h="13500" prst="angle"/>
              <a:bevelB w="13500" h="13500" prst="angle"/>
              <a:extrusionClr>
                <a:schemeClr val="folHlink"/>
              </a:extrusionClr>
            </a:sp3d>
          </p:spPr>
          <p:txBody>
            <a:bodyPr wrap="none" anchor="ctr">
              <a:flatTx/>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000" dirty="0">
                <a:latin typeface="Tahoma" panose="020B0604030504040204" pitchFamily="34" charset="0"/>
              </a:endParaRPr>
            </a:p>
          </p:txBody>
        </p:sp>
        <p:sp>
          <p:nvSpPr>
            <p:cNvPr id="8244" name="Line 5"/>
            <p:cNvSpPr/>
            <p:nvPr/>
          </p:nvSpPr>
          <p:spPr>
            <a:xfrm>
              <a:off x="69" y="0"/>
              <a:ext cx="1224" cy="18"/>
            </a:xfrm>
            <a:prstGeom prst="line">
              <a:avLst/>
            </a:prstGeom>
            <a:ln w="9525" cap="flat" cmpd="sng">
              <a:solidFill>
                <a:srgbClr val="F8F8F8">
                  <a:alpha val="29019"/>
                </a:srgbClr>
              </a:solidFill>
              <a:prstDash val="solid"/>
              <a:miter/>
              <a:headEnd type="none" w="med" len="med"/>
              <a:tailEnd type="none" w="med" len="med"/>
            </a:ln>
          </p:spPr>
        </p:sp>
        <p:sp>
          <p:nvSpPr>
            <p:cNvPr id="8245" name="Freeform 6"/>
            <p:cNvSpPr/>
            <p:nvPr/>
          </p:nvSpPr>
          <p:spPr>
            <a:xfrm>
              <a:off x="15" y="1683"/>
              <a:ext cx="1330" cy="72"/>
            </a:xfrm>
            <a:custGeom>
              <a:avLst/>
              <a:gdLst>
                <a:gd name="txL" fmla="*/ 0 w 1330"/>
                <a:gd name="txT" fmla="*/ 0 h 72"/>
                <a:gd name="txR" fmla="*/ 1330 w 1330"/>
                <a:gd name="txB" fmla="*/ 72 h 72"/>
              </a:gdLst>
              <a:ahLst/>
              <a:cxnLst>
                <a:cxn ang="0">
                  <a:pos x="0" y="34"/>
                </a:cxn>
                <a:cxn ang="0">
                  <a:pos x="68" y="68"/>
                </a:cxn>
                <a:cxn ang="0">
                  <a:pos x="1270" y="50"/>
                </a:cxn>
                <a:cxn ang="0">
                  <a:pos x="1330" y="0"/>
                </a:cxn>
              </a:cxnLst>
              <a:rect l="txL" t="txT" r="txR" b="txB"/>
              <a:pathLst>
                <a:path w="1330" h="72">
                  <a:moveTo>
                    <a:pt x="0" y="34"/>
                  </a:moveTo>
                  <a:cubicBezTo>
                    <a:pt x="0" y="36"/>
                    <a:pt x="40" y="72"/>
                    <a:pt x="68" y="68"/>
                  </a:cubicBezTo>
                  <a:lnTo>
                    <a:pt x="1270" y="50"/>
                  </a:lnTo>
                  <a:cubicBezTo>
                    <a:pt x="1324" y="48"/>
                    <a:pt x="1317" y="11"/>
                    <a:pt x="1330" y="0"/>
                  </a:cubicBezTo>
                </a:path>
              </a:pathLst>
            </a:custGeom>
            <a:noFill/>
            <a:ln w="9525" cap="flat" cmpd="sng">
              <a:solidFill>
                <a:srgbClr val="FFFFFF">
                  <a:alpha val="18039"/>
                </a:srgbClr>
              </a:solidFill>
              <a:prstDash val="solid"/>
              <a:bevel/>
              <a:headEnd type="none" w="med" len="med"/>
              <a:tailEnd type="none" w="med" len="med"/>
            </a:ln>
          </p:spPr>
          <p:txBody>
            <a:bodyPr/>
            <a:lstStyle/>
            <a:p>
              <a:endParaRPr lang="zh-CN" altLang="en-US"/>
            </a:p>
          </p:txBody>
        </p:sp>
      </p:grpSp>
      <p:grpSp>
        <p:nvGrpSpPr>
          <p:cNvPr id="8196" name="Group 7"/>
          <p:cNvGrpSpPr/>
          <p:nvPr/>
        </p:nvGrpSpPr>
        <p:grpSpPr>
          <a:xfrm>
            <a:off x="1564640" y="2884805"/>
            <a:ext cx="2817495" cy="3552190"/>
            <a:chOff x="0" y="0"/>
            <a:chExt cx="1370" cy="1762"/>
          </a:xfrm>
        </p:grpSpPr>
        <p:sp>
          <p:nvSpPr>
            <p:cNvPr id="8240" name="AutoShape 8"/>
            <p:cNvSpPr/>
            <p:nvPr/>
          </p:nvSpPr>
          <p:spPr>
            <a:xfrm>
              <a:off x="0" y="2"/>
              <a:ext cx="1370" cy="1760"/>
            </a:xfrm>
            <a:prstGeom prst="roundRect">
              <a:avLst>
                <a:gd name="adj" fmla="val 4806"/>
              </a:avLst>
            </a:prstGeom>
            <a:gradFill rotWithShape="1">
              <a:gsLst>
                <a:gs pos="0">
                  <a:schemeClr val="accent1"/>
                </a:gs>
                <a:gs pos="100000">
                  <a:srgbClr val="8C3535"/>
                </a:gs>
              </a:gsLst>
              <a:lin ang="5400000" scaled="1"/>
              <a:tileRect/>
            </a:gradFill>
            <a:ln w="9525" cap="flat" cmpd="sng">
              <a:prstDash val="solid"/>
              <a:headEnd type="none" w="med" len="med"/>
              <a:tailEnd type="none" w="med" len="med"/>
            </a:ln>
            <a:scene3d>
              <a:camera prst="legacyPerspectiveRight">
                <a:rot lat="0" lon="300000" rev="0"/>
              </a:camera>
              <a:lightRig rig="legacyFlat3" dir="r"/>
            </a:scene3d>
            <a:sp3d extrusionH="887400" prstMaterial="legacyPlastic">
              <a:bevelT w="13500" h="13500" prst="angle"/>
              <a:bevelB w="13500" h="13500" prst="angle"/>
              <a:extrusionClr>
                <a:schemeClr val="accent1"/>
              </a:extrusionClr>
            </a:sp3d>
          </p:spPr>
          <p:txBody>
            <a:bodyPr wrap="none" anchor="ctr">
              <a:flatTx/>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solidFill>
                  <a:schemeClr val="bg1"/>
                </a:solidFill>
                <a:latin typeface="Tahoma" panose="020B0604030504040204" pitchFamily="34" charset="0"/>
              </a:endParaRPr>
            </a:p>
          </p:txBody>
        </p:sp>
        <p:sp>
          <p:nvSpPr>
            <p:cNvPr id="8241" name="Line 9"/>
            <p:cNvSpPr/>
            <p:nvPr/>
          </p:nvSpPr>
          <p:spPr>
            <a:xfrm flipV="1">
              <a:off x="74" y="0"/>
              <a:ext cx="1222" cy="16"/>
            </a:xfrm>
            <a:prstGeom prst="line">
              <a:avLst/>
            </a:prstGeom>
            <a:ln w="9525" cap="flat" cmpd="sng">
              <a:solidFill>
                <a:srgbClr val="F8F8F8">
                  <a:alpha val="29019"/>
                </a:srgbClr>
              </a:solidFill>
              <a:prstDash val="solid"/>
              <a:miter/>
              <a:headEnd type="none" w="med" len="med"/>
              <a:tailEnd type="none" w="med" len="med"/>
            </a:ln>
          </p:spPr>
        </p:sp>
        <p:sp>
          <p:nvSpPr>
            <p:cNvPr id="8242" name="Freeform 10"/>
            <p:cNvSpPr/>
            <p:nvPr/>
          </p:nvSpPr>
          <p:spPr>
            <a:xfrm rot="60000" flipV="1">
              <a:off x="26" y="1714"/>
              <a:ext cx="1334" cy="47"/>
            </a:xfrm>
            <a:custGeom>
              <a:avLst/>
              <a:gdLst>
                <a:gd name="txL" fmla="*/ 0 w 1318"/>
                <a:gd name="txT" fmla="*/ 0 h 19"/>
                <a:gd name="txR" fmla="*/ 1318 w 1318"/>
                <a:gd name="txB" fmla="*/ 19 h 19"/>
              </a:gdLst>
              <a:ahLst/>
              <a:cxnLst>
                <a:cxn ang="0">
                  <a:pos x="0" y="287"/>
                </a:cxn>
                <a:cxn ang="0">
                  <a:pos x="75" y="0"/>
                </a:cxn>
                <a:cxn ang="0">
                  <a:pos x="1295" y="0"/>
                </a:cxn>
                <a:cxn ang="0">
                  <a:pos x="1366" y="287"/>
                </a:cxn>
              </a:cxnLst>
              <a:rect l="txL" t="txT" r="txR" b="txB"/>
              <a:pathLst>
                <a:path w="1318" h="19">
                  <a:moveTo>
                    <a:pt x="0" y="19"/>
                  </a:moveTo>
                  <a:cubicBezTo>
                    <a:pt x="12" y="16"/>
                    <a:pt x="12" y="1"/>
                    <a:pt x="72" y="0"/>
                  </a:cubicBezTo>
                  <a:lnTo>
                    <a:pt x="1249" y="0"/>
                  </a:lnTo>
                  <a:cubicBezTo>
                    <a:pt x="1305" y="1"/>
                    <a:pt x="1304" y="15"/>
                    <a:pt x="1318" y="19"/>
                  </a:cubicBezTo>
                </a:path>
              </a:pathLst>
            </a:custGeom>
            <a:noFill/>
            <a:ln w="9525" cap="flat" cmpd="sng">
              <a:solidFill>
                <a:srgbClr val="FFFFFF">
                  <a:alpha val="18039"/>
                </a:srgbClr>
              </a:solidFill>
              <a:prstDash val="solid"/>
              <a:bevel/>
              <a:headEnd type="none" w="med" len="med"/>
              <a:tailEnd type="none" w="med" len="med"/>
            </a:ln>
          </p:spPr>
          <p:txBody>
            <a:bodyPr/>
            <a:lstStyle/>
            <a:p>
              <a:endParaRPr lang="zh-CN" altLang="en-US"/>
            </a:p>
          </p:txBody>
        </p:sp>
      </p:grpSp>
      <p:grpSp>
        <p:nvGrpSpPr>
          <p:cNvPr id="8197" name="Group 11"/>
          <p:cNvGrpSpPr/>
          <p:nvPr/>
        </p:nvGrpSpPr>
        <p:grpSpPr>
          <a:xfrm>
            <a:off x="4065905" y="2188210"/>
            <a:ext cx="2272030" cy="4041140"/>
            <a:chOff x="0" y="0"/>
            <a:chExt cx="1370" cy="2355"/>
          </a:xfrm>
        </p:grpSpPr>
        <p:sp>
          <p:nvSpPr>
            <p:cNvPr id="8236" name="AutoShape 12"/>
            <p:cNvSpPr/>
            <p:nvPr/>
          </p:nvSpPr>
          <p:spPr>
            <a:xfrm>
              <a:off x="0" y="0"/>
              <a:ext cx="1370" cy="2355"/>
            </a:xfrm>
            <a:prstGeom prst="roundRect">
              <a:avLst>
                <a:gd name="adj" fmla="val 4806"/>
              </a:avLst>
            </a:prstGeom>
            <a:gradFill rotWithShape="1">
              <a:gsLst>
                <a:gs pos="0">
                  <a:schemeClr val="accent2"/>
                </a:gs>
                <a:gs pos="100000">
                  <a:srgbClr val="8C6B0E"/>
                </a:gs>
              </a:gsLst>
              <a:lin ang="5400000" scaled="1"/>
              <a:tileRect/>
            </a:gradFill>
            <a:ln w="9525" cap="flat" cmpd="sng">
              <a:prstDash val="solid"/>
              <a:headEnd type="none" w="med" len="med"/>
              <a:tailEnd type="none" w="med" len="med"/>
            </a:ln>
            <a:scene3d>
              <a:camera prst="legacyPerspectiveRight">
                <a:rot lat="0" lon="0" rev="0"/>
              </a:camera>
              <a:lightRig rig="legacyFlat3" dir="r"/>
            </a:scene3d>
            <a:sp3d extrusionH="887400" prstMaterial="legacyPlastic">
              <a:bevelT w="13500" h="13500" prst="angle"/>
              <a:bevelB w="13500" h="13500" prst="angle"/>
              <a:extrusionClr>
                <a:schemeClr val="accent2"/>
              </a:extrusionClr>
            </a:sp3d>
          </p:spPr>
          <p:txBody>
            <a:bodyPr wrap="none" anchor="ctr">
              <a:flatTx/>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000" dirty="0">
                <a:latin typeface="Tahoma" panose="020B0604030504040204" pitchFamily="34" charset="0"/>
              </a:endParaRPr>
            </a:p>
          </p:txBody>
        </p:sp>
        <p:sp>
          <p:nvSpPr>
            <p:cNvPr id="8237" name="Line 13"/>
            <p:cNvSpPr/>
            <p:nvPr/>
          </p:nvSpPr>
          <p:spPr>
            <a:xfrm>
              <a:off x="67" y="10"/>
              <a:ext cx="1246" cy="0"/>
            </a:xfrm>
            <a:prstGeom prst="line">
              <a:avLst/>
            </a:prstGeom>
            <a:ln w="9525" cap="flat" cmpd="sng">
              <a:solidFill>
                <a:srgbClr val="F8F8F8">
                  <a:alpha val="25098"/>
                </a:srgbClr>
              </a:solidFill>
              <a:prstDash val="solid"/>
              <a:miter/>
              <a:headEnd type="none" w="med" len="med"/>
              <a:tailEnd type="none" w="med" len="med"/>
            </a:ln>
          </p:spPr>
        </p:sp>
        <p:sp>
          <p:nvSpPr>
            <p:cNvPr id="8238" name="Freeform 14"/>
            <p:cNvSpPr/>
            <p:nvPr/>
          </p:nvSpPr>
          <p:spPr>
            <a:xfrm flipV="1">
              <a:off x="10" y="2321"/>
              <a:ext cx="1353" cy="30"/>
            </a:xfrm>
            <a:custGeom>
              <a:avLst/>
              <a:gdLst>
                <a:gd name="txL" fmla="*/ 0 w 1318"/>
                <a:gd name="txT" fmla="*/ 0 h 19"/>
                <a:gd name="txR" fmla="*/ 1318 w 1318"/>
                <a:gd name="txB" fmla="*/ 19 h 19"/>
              </a:gdLst>
              <a:ahLst/>
              <a:cxnLst>
                <a:cxn ang="0">
                  <a:pos x="0" y="74"/>
                </a:cxn>
                <a:cxn ang="0">
                  <a:pos x="78" y="0"/>
                </a:cxn>
                <a:cxn ang="0">
                  <a:pos x="1351" y="0"/>
                </a:cxn>
                <a:cxn ang="0">
                  <a:pos x="1426" y="74"/>
                </a:cxn>
              </a:cxnLst>
              <a:rect l="txL" t="txT" r="txR" b="txB"/>
              <a:pathLst>
                <a:path w="1318" h="19">
                  <a:moveTo>
                    <a:pt x="0" y="19"/>
                  </a:moveTo>
                  <a:cubicBezTo>
                    <a:pt x="12" y="16"/>
                    <a:pt x="12" y="1"/>
                    <a:pt x="72" y="0"/>
                  </a:cubicBezTo>
                  <a:lnTo>
                    <a:pt x="1249" y="0"/>
                  </a:lnTo>
                  <a:cubicBezTo>
                    <a:pt x="1305" y="1"/>
                    <a:pt x="1304" y="15"/>
                    <a:pt x="1318" y="19"/>
                  </a:cubicBezTo>
                </a:path>
              </a:pathLst>
            </a:custGeom>
            <a:noFill/>
            <a:ln w="9525" cap="flat" cmpd="sng">
              <a:solidFill>
                <a:srgbClr val="FFFFFF">
                  <a:alpha val="18039"/>
                </a:srgbClr>
              </a:solidFill>
              <a:prstDash val="solid"/>
              <a:bevel/>
              <a:headEnd type="none" w="med" len="med"/>
              <a:tailEnd type="none" w="med" len="med"/>
            </a:ln>
          </p:spPr>
          <p:txBody>
            <a:bodyPr/>
            <a:lstStyle/>
            <a:p>
              <a:endParaRPr lang="zh-CN" altLang="en-US"/>
            </a:p>
          </p:txBody>
        </p:sp>
        <p:sp>
          <p:nvSpPr>
            <p:cNvPr id="8239" name="Freeform 15"/>
            <p:cNvSpPr/>
            <p:nvPr/>
          </p:nvSpPr>
          <p:spPr>
            <a:xfrm>
              <a:off x="17" y="3"/>
              <a:ext cx="1336" cy="23"/>
            </a:xfrm>
            <a:custGeom>
              <a:avLst/>
              <a:gdLst>
                <a:gd name="txL" fmla="*/ 0 w 1318"/>
                <a:gd name="txT" fmla="*/ 0 h 19"/>
                <a:gd name="txR" fmla="*/ 1318 w 1318"/>
                <a:gd name="txB" fmla="*/ 19 h 19"/>
              </a:gdLst>
              <a:ahLst/>
              <a:cxnLst>
                <a:cxn ang="0">
                  <a:pos x="0" y="34"/>
                </a:cxn>
                <a:cxn ang="0">
                  <a:pos x="75" y="0"/>
                </a:cxn>
                <a:cxn ang="0">
                  <a:pos x="1301" y="0"/>
                </a:cxn>
                <a:cxn ang="0">
                  <a:pos x="1372" y="34"/>
                </a:cxn>
              </a:cxnLst>
              <a:rect l="txL" t="txT" r="txR" b="txB"/>
              <a:pathLst>
                <a:path w="1318" h="19">
                  <a:moveTo>
                    <a:pt x="0" y="19"/>
                  </a:moveTo>
                  <a:cubicBezTo>
                    <a:pt x="12" y="16"/>
                    <a:pt x="12" y="1"/>
                    <a:pt x="72" y="0"/>
                  </a:cubicBezTo>
                  <a:lnTo>
                    <a:pt x="1249" y="0"/>
                  </a:lnTo>
                  <a:cubicBezTo>
                    <a:pt x="1305" y="1"/>
                    <a:pt x="1304" y="15"/>
                    <a:pt x="1318" y="19"/>
                  </a:cubicBezTo>
                </a:path>
              </a:pathLst>
            </a:custGeom>
            <a:noFill/>
            <a:ln w="9525" cap="flat" cmpd="sng">
              <a:solidFill>
                <a:srgbClr val="F8F8F8">
                  <a:alpha val="38039"/>
                </a:srgbClr>
              </a:solidFill>
              <a:prstDash val="solid"/>
              <a:bevel/>
              <a:headEnd type="none" w="med" len="med"/>
              <a:tailEnd type="none" w="med" len="med"/>
            </a:ln>
          </p:spPr>
          <p:txBody>
            <a:bodyPr/>
            <a:lstStyle/>
            <a:p>
              <a:endParaRPr lang="zh-CN" altLang="en-US"/>
            </a:p>
          </p:txBody>
        </p:sp>
      </p:grpSp>
      <p:grpSp>
        <p:nvGrpSpPr>
          <p:cNvPr id="8198" name="Group 16"/>
          <p:cNvGrpSpPr/>
          <p:nvPr/>
        </p:nvGrpSpPr>
        <p:grpSpPr>
          <a:xfrm>
            <a:off x="4488180" y="1628800"/>
            <a:ext cx="1280795" cy="1215365"/>
            <a:chOff x="0" y="0"/>
            <a:chExt cx="692" cy="730"/>
          </a:xfrm>
        </p:grpSpPr>
        <p:pic>
          <p:nvPicPr>
            <p:cNvPr id="8231" name="Picture 17" descr="circuler_1"/>
            <p:cNvPicPr>
              <a:picLocks noChangeAspect="1"/>
            </p:cNvPicPr>
            <p:nvPr/>
          </p:nvPicPr>
          <p:blipFill>
            <a:blip r:embed="rId1" cstate="print"/>
            <a:stretch>
              <a:fillRect/>
            </a:stretch>
          </p:blipFill>
          <p:spPr>
            <a:xfrm>
              <a:off x="0" y="0"/>
              <a:ext cx="692" cy="728"/>
            </a:xfrm>
            <a:prstGeom prst="rect">
              <a:avLst/>
            </a:prstGeom>
            <a:noFill/>
            <a:ln w="9525">
              <a:noFill/>
            </a:ln>
          </p:spPr>
        </p:pic>
        <p:grpSp>
          <p:nvGrpSpPr>
            <p:cNvPr id="8232" name="Oval 18"/>
            <p:cNvGrpSpPr/>
            <p:nvPr/>
          </p:nvGrpSpPr>
          <p:grpSpPr>
            <a:xfrm>
              <a:off x="-1" y="0"/>
              <a:ext cx="689" cy="731"/>
              <a:chOff x="0" y="0"/>
              <a:chExt cx="1060704" cy="1066800"/>
            </a:xfrm>
          </p:grpSpPr>
          <p:pic>
            <p:nvPicPr>
              <p:cNvPr id="8234" name="Oval 18"/>
              <p:cNvPicPr/>
              <p:nvPr/>
            </p:nvPicPr>
            <p:blipFill>
              <a:blip r:embed="rId2" cstate="print"/>
              <a:stretch>
                <a:fillRect/>
              </a:stretch>
            </p:blipFill>
            <p:spPr>
              <a:xfrm>
                <a:off x="0" y="0"/>
                <a:ext cx="1060704" cy="1066800"/>
              </a:xfrm>
              <a:prstGeom prst="rect">
                <a:avLst/>
              </a:prstGeom>
              <a:noFill/>
              <a:ln w="9525">
                <a:noFill/>
              </a:ln>
            </p:spPr>
          </p:pic>
          <p:sp>
            <p:nvSpPr>
              <p:cNvPr id="8235" name="Text Box 20"/>
              <p:cNvSpPr txBox="1"/>
              <p:nvPr/>
            </p:nvSpPr>
            <p:spPr>
              <a:xfrm>
                <a:off x="156076" y="155680"/>
                <a:ext cx="747777" cy="753218"/>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dirty="0">
                  <a:latin typeface="Tahoma" panose="020B0604030504040204" pitchFamily="34" charset="0"/>
                </a:endParaRPr>
              </a:p>
            </p:txBody>
          </p:sp>
        </p:grpSp>
        <p:pic>
          <p:nvPicPr>
            <p:cNvPr id="8233" name="Picture 19" descr="Picture2"/>
            <p:cNvPicPr>
              <a:picLocks noChangeAspect="1"/>
            </p:cNvPicPr>
            <p:nvPr/>
          </p:nvPicPr>
          <p:blipFill>
            <a:blip r:embed="rId3" cstate="print"/>
            <a:stretch>
              <a:fillRect/>
            </a:stretch>
          </p:blipFill>
          <p:spPr>
            <a:xfrm>
              <a:off x="69" y="7"/>
              <a:ext cx="547" cy="258"/>
            </a:xfrm>
            <a:prstGeom prst="rect">
              <a:avLst/>
            </a:prstGeom>
            <a:noFill/>
            <a:ln w="9525">
              <a:noFill/>
            </a:ln>
          </p:spPr>
        </p:pic>
      </p:grpSp>
      <p:grpSp>
        <p:nvGrpSpPr>
          <p:cNvPr id="8199" name="Group 20"/>
          <p:cNvGrpSpPr/>
          <p:nvPr/>
        </p:nvGrpSpPr>
        <p:grpSpPr>
          <a:xfrm>
            <a:off x="6172200" y="2188210"/>
            <a:ext cx="2272030" cy="4034155"/>
            <a:chOff x="0" y="0"/>
            <a:chExt cx="1370" cy="2355"/>
          </a:xfrm>
        </p:grpSpPr>
        <p:sp>
          <p:nvSpPr>
            <p:cNvPr id="8227" name="AutoShape 21"/>
            <p:cNvSpPr/>
            <p:nvPr/>
          </p:nvSpPr>
          <p:spPr>
            <a:xfrm>
              <a:off x="0" y="0"/>
              <a:ext cx="1370" cy="2355"/>
            </a:xfrm>
            <a:prstGeom prst="roundRect">
              <a:avLst>
                <a:gd name="adj" fmla="val 4806"/>
              </a:avLst>
            </a:prstGeom>
            <a:gradFill rotWithShape="1">
              <a:gsLst>
                <a:gs pos="0">
                  <a:schemeClr val="hlink"/>
                </a:gs>
                <a:gs pos="100000">
                  <a:srgbClr val="5C7217"/>
                </a:gs>
              </a:gsLst>
              <a:lin ang="5400000" scaled="1"/>
              <a:tileRect/>
            </a:gradFill>
            <a:ln w="9525" cap="flat" cmpd="sng">
              <a:prstDash val="solid"/>
              <a:headEnd type="none" w="med" len="med"/>
              <a:tailEnd type="none" w="med" len="med"/>
            </a:ln>
            <a:scene3d>
              <a:camera prst="legacyPerspectiveLeft">
                <a:rot lat="0" lon="0" rev="0"/>
              </a:camera>
              <a:lightRig rig="legacyFlat3" dir="r"/>
            </a:scene3d>
            <a:sp3d extrusionH="887400" prstMaterial="legacyPlastic">
              <a:bevelT w="13500" h="13500" prst="angle"/>
              <a:bevelB w="13500" h="13500" prst="angle"/>
              <a:extrusionClr>
                <a:schemeClr val="hlink"/>
              </a:extrusionClr>
            </a:sp3d>
          </p:spPr>
          <p:txBody>
            <a:bodyPr wrap="none" anchor="ctr">
              <a:flatTx/>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000" dirty="0">
                <a:latin typeface="Tahoma" panose="020B0604030504040204" pitchFamily="34" charset="0"/>
              </a:endParaRPr>
            </a:p>
          </p:txBody>
        </p:sp>
        <p:sp>
          <p:nvSpPr>
            <p:cNvPr id="8228" name="Line 22"/>
            <p:cNvSpPr/>
            <p:nvPr/>
          </p:nvSpPr>
          <p:spPr>
            <a:xfrm>
              <a:off x="67" y="10"/>
              <a:ext cx="1246" cy="0"/>
            </a:xfrm>
            <a:prstGeom prst="line">
              <a:avLst/>
            </a:prstGeom>
            <a:ln w="9525" cap="flat" cmpd="sng">
              <a:solidFill>
                <a:srgbClr val="F8F8F8">
                  <a:alpha val="25098"/>
                </a:srgbClr>
              </a:solidFill>
              <a:prstDash val="solid"/>
              <a:miter/>
              <a:headEnd type="none" w="med" len="med"/>
              <a:tailEnd type="none" w="med" len="med"/>
            </a:ln>
          </p:spPr>
        </p:sp>
        <p:sp>
          <p:nvSpPr>
            <p:cNvPr id="8229" name="Freeform 23"/>
            <p:cNvSpPr/>
            <p:nvPr/>
          </p:nvSpPr>
          <p:spPr>
            <a:xfrm flipV="1">
              <a:off x="10" y="2321"/>
              <a:ext cx="1353" cy="30"/>
            </a:xfrm>
            <a:custGeom>
              <a:avLst/>
              <a:gdLst>
                <a:gd name="txL" fmla="*/ 0 w 1318"/>
                <a:gd name="txT" fmla="*/ 0 h 19"/>
                <a:gd name="txR" fmla="*/ 1318 w 1318"/>
                <a:gd name="txB" fmla="*/ 19 h 19"/>
              </a:gdLst>
              <a:ahLst/>
              <a:cxnLst>
                <a:cxn ang="0">
                  <a:pos x="0" y="74"/>
                </a:cxn>
                <a:cxn ang="0">
                  <a:pos x="78" y="0"/>
                </a:cxn>
                <a:cxn ang="0">
                  <a:pos x="1351" y="0"/>
                </a:cxn>
                <a:cxn ang="0">
                  <a:pos x="1426" y="74"/>
                </a:cxn>
              </a:cxnLst>
              <a:rect l="txL" t="txT" r="txR" b="txB"/>
              <a:pathLst>
                <a:path w="1318" h="19">
                  <a:moveTo>
                    <a:pt x="0" y="19"/>
                  </a:moveTo>
                  <a:cubicBezTo>
                    <a:pt x="12" y="16"/>
                    <a:pt x="12" y="1"/>
                    <a:pt x="72" y="0"/>
                  </a:cubicBezTo>
                  <a:lnTo>
                    <a:pt x="1249" y="0"/>
                  </a:lnTo>
                  <a:cubicBezTo>
                    <a:pt x="1305" y="1"/>
                    <a:pt x="1304" y="15"/>
                    <a:pt x="1318" y="19"/>
                  </a:cubicBezTo>
                </a:path>
              </a:pathLst>
            </a:custGeom>
            <a:noFill/>
            <a:ln w="9525" cap="flat" cmpd="sng">
              <a:solidFill>
                <a:srgbClr val="FFFFFF">
                  <a:alpha val="18039"/>
                </a:srgbClr>
              </a:solidFill>
              <a:prstDash val="solid"/>
              <a:bevel/>
              <a:headEnd type="none" w="med" len="med"/>
              <a:tailEnd type="none" w="med" len="med"/>
            </a:ln>
          </p:spPr>
          <p:txBody>
            <a:bodyPr/>
            <a:lstStyle/>
            <a:p>
              <a:endParaRPr lang="zh-CN" altLang="en-US"/>
            </a:p>
          </p:txBody>
        </p:sp>
        <p:sp>
          <p:nvSpPr>
            <p:cNvPr id="8230" name="Freeform 24"/>
            <p:cNvSpPr/>
            <p:nvPr/>
          </p:nvSpPr>
          <p:spPr>
            <a:xfrm>
              <a:off x="17" y="3"/>
              <a:ext cx="1336" cy="23"/>
            </a:xfrm>
            <a:custGeom>
              <a:avLst/>
              <a:gdLst>
                <a:gd name="txL" fmla="*/ 0 w 1318"/>
                <a:gd name="txT" fmla="*/ 0 h 19"/>
                <a:gd name="txR" fmla="*/ 1318 w 1318"/>
                <a:gd name="txB" fmla="*/ 19 h 19"/>
              </a:gdLst>
              <a:ahLst/>
              <a:cxnLst>
                <a:cxn ang="0">
                  <a:pos x="0" y="34"/>
                </a:cxn>
                <a:cxn ang="0">
                  <a:pos x="75" y="0"/>
                </a:cxn>
                <a:cxn ang="0">
                  <a:pos x="1301" y="0"/>
                </a:cxn>
                <a:cxn ang="0">
                  <a:pos x="1372" y="34"/>
                </a:cxn>
              </a:cxnLst>
              <a:rect l="txL" t="txT" r="txR" b="txB"/>
              <a:pathLst>
                <a:path w="1318" h="19">
                  <a:moveTo>
                    <a:pt x="0" y="19"/>
                  </a:moveTo>
                  <a:cubicBezTo>
                    <a:pt x="12" y="16"/>
                    <a:pt x="12" y="1"/>
                    <a:pt x="72" y="0"/>
                  </a:cubicBezTo>
                  <a:lnTo>
                    <a:pt x="1249" y="0"/>
                  </a:lnTo>
                  <a:cubicBezTo>
                    <a:pt x="1305" y="1"/>
                    <a:pt x="1304" y="15"/>
                    <a:pt x="1318" y="19"/>
                  </a:cubicBezTo>
                </a:path>
              </a:pathLst>
            </a:custGeom>
            <a:noFill/>
            <a:ln w="9525" cap="flat" cmpd="sng">
              <a:solidFill>
                <a:srgbClr val="F8F8F8">
                  <a:alpha val="38039"/>
                </a:srgbClr>
              </a:solidFill>
              <a:prstDash val="solid"/>
              <a:bevel/>
              <a:headEnd type="none" w="med" len="med"/>
              <a:tailEnd type="none" w="med" len="med"/>
            </a:ln>
          </p:spPr>
          <p:txBody>
            <a:bodyPr/>
            <a:lstStyle/>
            <a:p>
              <a:endParaRPr lang="zh-CN" altLang="en-US"/>
            </a:p>
          </p:txBody>
        </p:sp>
      </p:grpSp>
      <p:grpSp>
        <p:nvGrpSpPr>
          <p:cNvPr id="8200" name="Group 25"/>
          <p:cNvGrpSpPr/>
          <p:nvPr/>
        </p:nvGrpSpPr>
        <p:grpSpPr>
          <a:xfrm>
            <a:off x="6583680" y="1484784"/>
            <a:ext cx="1278890" cy="1359381"/>
            <a:chOff x="0" y="0"/>
            <a:chExt cx="692" cy="730"/>
          </a:xfrm>
        </p:grpSpPr>
        <p:pic>
          <p:nvPicPr>
            <p:cNvPr id="8222" name="Picture 26" descr="circuler_1"/>
            <p:cNvPicPr>
              <a:picLocks noChangeAspect="1"/>
            </p:cNvPicPr>
            <p:nvPr/>
          </p:nvPicPr>
          <p:blipFill>
            <a:blip r:embed="rId1" cstate="print"/>
            <a:stretch>
              <a:fillRect/>
            </a:stretch>
          </p:blipFill>
          <p:spPr>
            <a:xfrm>
              <a:off x="0" y="0"/>
              <a:ext cx="692" cy="728"/>
            </a:xfrm>
            <a:prstGeom prst="rect">
              <a:avLst/>
            </a:prstGeom>
            <a:noFill/>
            <a:ln w="9525">
              <a:noFill/>
            </a:ln>
          </p:spPr>
        </p:pic>
        <p:grpSp>
          <p:nvGrpSpPr>
            <p:cNvPr id="8223" name="Oval 27"/>
            <p:cNvGrpSpPr/>
            <p:nvPr/>
          </p:nvGrpSpPr>
          <p:grpSpPr>
            <a:xfrm>
              <a:off x="0" y="0"/>
              <a:ext cx="686" cy="731"/>
              <a:chOff x="0" y="0"/>
              <a:chExt cx="1054608" cy="1066800"/>
            </a:xfrm>
          </p:grpSpPr>
          <p:pic>
            <p:nvPicPr>
              <p:cNvPr id="8225" name="Oval 27"/>
              <p:cNvPicPr/>
              <p:nvPr/>
            </p:nvPicPr>
            <p:blipFill>
              <a:blip r:embed="rId4" cstate="print"/>
              <a:stretch>
                <a:fillRect/>
              </a:stretch>
            </p:blipFill>
            <p:spPr>
              <a:xfrm>
                <a:off x="0" y="0"/>
                <a:ext cx="1054608" cy="1066800"/>
              </a:xfrm>
              <a:prstGeom prst="rect">
                <a:avLst/>
              </a:prstGeom>
              <a:noFill/>
              <a:ln w="9525">
                <a:noFill/>
              </a:ln>
            </p:spPr>
          </p:pic>
          <p:sp>
            <p:nvSpPr>
              <p:cNvPr id="8226" name="Text Box 31"/>
              <p:cNvSpPr txBox="1"/>
              <p:nvPr/>
            </p:nvSpPr>
            <p:spPr>
              <a:xfrm>
                <a:off x="154322" y="155680"/>
                <a:ext cx="746662" cy="753218"/>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dirty="0">
                  <a:latin typeface="Tahoma" panose="020B0604030504040204" pitchFamily="34" charset="0"/>
                </a:endParaRPr>
              </a:p>
            </p:txBody>
          </p:sp>
        </p:grpSp>
        <p:pic>
          <p:nvPicPr>
            <p:cNvPr id="8224" name="Picture 28" descr="Picture2"/>
            <p:cNvPicPr>
              <a:picLocks noChangeAspect="1"/>
            </p:cNvPicPr>
            <p:nvPr/>
          </p:nvPicPr>
          <p:blipFill>
            <a:blip r:embed="rId3" cstate="print"/>
            <a:stretch>
              <a:fillRect/>
            </a:stretch>
          </p:blipFill>
          <p:spPr>
            <a:xfrm>
              <a:off x="69" y="7"/>
              <a:ext cx="547" cy="258"/>
            </a:xfrm>
            <a:prstGeom prst="rect">
              <a:avLst/>
            </a:prstGeom>
            <a:noFill/>
            <a:ln w="9525">
              <a:noFill/>
            </a:ln>
          </p:spPr>
        </p:pic>
      </p:grpSp>
      <p:grpSp>
        <p:nvGrpSpPr>
          <p:cNvPr id="8201" name="Group 29"/>
          <p:cNvGrpSpPr/>
          <p:nvPr/>
        </p:nvGrpSpPr>
        <p:grpSpPr>
          <a:xfrm>
            <a:off x="8735695" y="1988841"/>
            <a:ext cx="1280795" cy="1461750"/>
            <a:chOff x="0" y="0"/>
            <a:chExt cx="692" cy="730"/>
          </a:xfrm>
        </p:grpSpPr>
        <p:pic>
          <p:nvPicPr>
            <p:cNvPr id="8217" name="Picture 30" descr="circuler_1"/>
            <p:cNvPicPr>
              <a:picLocks noChangeAspect="1"/>
            </p:cNvPicPr>
            <p:nvPr/>
          </p:nvPicPr>
          <p:blipFill>
            <a:blip r:embed="rId1" cstate="print"/>
            <a:stretch>
              <a:fillRect/>
            </a:stretch>
          </p:blipFill>
          <p:spPr>
            <a:xfrm>
              <a:off x="0" y="0"/>
              <a:ext cx="692" cy="728"/>
            </a:xfrm>
            <a:prstGeom prst="rect">
              <a:avLst/>
            </a:prstGeom>
            <a:noFill/>
            <a:ln w="9525">
              <a:noFill/>
            </a:ln>
          </p:spPr>
        </p:pic>
        <p:grpSp>
          <p:nvGrpSpPr>
            <p:cNvPr id="8218" name="Oval 31"/>
            <p:cNvGrpSpPr/>
            <p:nvPr/>
          </p:nvGrpSpPr>
          <p:grpSpPr>
            <a:xfrm>
              <a:off x="1" y="-2"/>
              <a:ext cx="685" cy="731"/>
              <a:chOff x="0" y="0"/>
              <a:chExt cx="1054608" cy="1066800"/>
            </a:xfrm>
          </p:grpSpPr>
          <p:pic>
            <p:nvPicPr>
              <p:cNvPr id="8220" name="Oval 31"/>
              <p:cNvPicPr/>
              <p:nvPr/>
            </p:nvPicPr>
            <p:blipFill>
              <a:blip r:embed="rId4" cstate="print"/>
              <a:stretch>
                <a:fillRect/>
              </a:stretch>
            </p:blipFill>
            <p:spPr>
              <a:xfrm>
                <a:off x="0" y="0"/>
                <a:ext cx="1054608" cy="1066800"/>
              </a:xfrm>
              <a:prstGeom prst="rect">
                <a:avLst/>
              </a:prstGeom>
              <a:noFill/>
              <a:ln w="9525">
                <a:noFill/>
              </a:ln>
            </p:spPr>
          </p:pic>
          <p:sp>
            <p:nvSpPr>
              <p:cNvPr id="8221" name="Text Box 37"/>
              <p:cNvSpPr txBox="1"/>
              <p:nvPr/>
            </p:nvSpPr>
            <p:spPr>
              <a:xfrm>
                <a:off x="152774" y="158601"/>
                <a:ext cx="747777" cy="753218"/>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dirty="0">
                  <a:latin typeface="Tahoma" panose="020B0604030504040204" pitchFamily="34" charset="0"/>
                </a:endParaRPr>
              </a:p>
            </p:txBody>
          </p:sp>
        </p:grpSp>
        <p:pic>
          <p:nvPicPr>
            <p:cNvPr id="8219" name="Picture 32" descr="Picture2"/>
            <p:cNvPicPr>
              <a:picLocks noChangeAspect="1"/>
            </p:cNvPicPr>
            <p:nvPr/>
          </p:nvPicPr>
          <p:blipFill>
            <a:blip r:embed="rId3" cstate="print"/>
            <a:stretch>
              <a:fillRect/>
            </a:stretch>
          </p:blipFill>
          <p:spPr>
            <a:xfrm>
              <a:off x="69" y="7"/>
              <a:ext cx="547" cy="258"/>
            </a:xfrm>
            <a:prstGeom prst="rect">
              <a:avLst/>
            </a:prstGeom>
            <a:noFill/>
            <a:ln w="9525">
              <a:noFill/>
            </a:ln>
          </p:spPr>
        </p:pic>
      </p:grpSp>
      <p:grpSp>
        <p:nvGrpSpPr>
          <p:cNvPr id="8202" name="Group 33"/>
          <p:cNvGrpSpPr/>
          <p:nvPr/>
        </p:nvGrpSpPr>
        <p:grpSpPr>
          <a:xfrm>
            <a:off x="2283460" y="2204864"/>
            <a:ext cx="1281430" cy="1317481"/>
            <a:chOff x="0" y="0"/>
            <a:chExt cx="692" cy="730"/>
          </a:xfrm>
        </p:grpSpPr>
        <p:pic>
          <p:nvPicPr>
            <p:cNvPr id="8212" name="Picture 34" descr="circuler_1"/>
            <p:cNvPicPr>
              <a:picLocks noChangeAspect="1"/>
            </p:cNvPicPr>
            <p:nvPr/>
          </p:nvPicPr>
          <p:blipFill>
            <a:blip r:embed="rId1" cstate="print"/>
            <a:stretch>
              <a:fillRect/>
            </a:stretch>
          </p:blipFill>
          <p:spPr>
            <a:xfrm>
              <a:off x="0" y="0"/>
              <a:ext cx="692" cy="728"/>
            </a:xfrm>
            <a:prstGeom prst="rect">
              <a:avLst/>
            </a:prstGeom>
            <a:noFill/>
            <a:ln w="9525">
              <a:noFill/>
            </a:ln>
          </p:spPr>
        </p:pic>
        <p:grpSp>
          <p:nvGrpSpPr>
            <p:cNvPr id="8213" name="Oval 35"/>
            <p:cNvGrpSpPr/>
            <p:nvPr/>
          </p:nvGrpSpPr>
          <p:grpSpPr>
            <a:xfrm>
              <a:off x="0" y="-2"/>
              <a:ext cx="685" cy="731"/>
              <a:chOff x="0" y="0"/>
              <a:chExt cx="1054608" cy="1066800"/>
            </a:xfrm>
          </p:grpSpPr>
          <p:pic>
            <p:nvPicPr>
              <p:cNvPr id="8215" name="Oval 35"/>
              <p:cNvPicPr/>
              <p:nvPr/>
            </p:nvPicPr>
            <p:blipFill>
              <a:blip r:embed="rId4" cstate="print"/>
              <a:stretch>
                <a:fillRect/>
              </a:stretch>
            </p:blipFill>
            <p:spPr>
              <a:xfrm>
                <a:off x="0" y="0"/>
                <a:ext cx="1054608" cy="1066800"/>
              </a:xfrm>
              <a:prstGeom prst="rect">
                <a:avLst/>
              </a:prstGeom>
              <a:noFill/>
              <a:ln w="9525">
                <a:noFill/>
              </a:ln>
            </p:spPr>
          </p:pic>
          <p:sp>
            <p:nvSpPr>
              <p:cNvPr id="8216" name="Text Box 43"/>
              <p:cNvSpPr txBox="1"/>
              <p:nvPr/>
            </p:nvSpPr>
            <p:spPr>
              <a:xfrm>
                <a:off x="154235" y="158601"/>
                <a:ext cx="747776" cy="753218"/>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dirty="0">
                  <a:latin typeface="Tahoma" panose="020B0604030504040204" pitchFamily="34" charset="0"/>
                </a:endParaRPr>
              </a:p>
            </p:txBody>
          </p:sp>
        </p:grpSp>
        <p:pic>
          <p:nvPicPr>
            <p:cNvPr id="8214" name="Picture 36" descr="Picture2"/>
            <p:cNvPicPr>
              <a:picLocks noChangeAspect="1"/>
            </p:cNvPicPr>
            <p:nvPr/>
          </p:nvPicPr>
          <p:blipFill>
            <a:blip r:embed="rId3" cstate="print"/>
            <a:stretch>
              <a:fillRect/>
            </a:stretch>
          </p:blipFill>
          <p:spPr>
            <a:xfrm>
              <a:off x="69" y="7"/>
              <a:ext cx="547" cy="258"/>
            </a:xfrm>
            <a:prstGeom prst="rect">
              <a:avLst/>
            </a:prstGeom>
            <a:noFill/>
            <a:ln w="9525">
              <a:noFill/>
            </a:ln>
          </p:spPr>
        </p:pic>
      </p:grpSp>
      <p:sp>
        <p:nvSpPr>
          <p:cNvPr id="8203" name="Text Box 38"/>
          <p:cNvSpPr txBox="1"/>
          <p:nvPr/>
        </p:nvSpPr>
        <p:spPr>
          <a:xfrm>
            <a:off x="2275840" y="2429510"/>
            <a:ext cx="1271270" cy="9093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70000"/>
              </a:lnSpc>
              <a:spcBef>
                <a:spcPct val="50000"/>
              </a:spcBef>
              <a:buNone/>
            </a:pPr>
            <a:r>
              <a:rPr lang="zh-CN" altLang="en-US" sz="2800" b="1" dirty="0">
                <a:solidFill>
                  <a:srgbClr val="0070C0"/>
                </a:solidFill>
                <a:latin typeface="微软雅黑" panose="020B0503020204020204" pitchFamily="34" charset="-122"/>
                <a:ea typeface="微软雅黑" panose="020B0503020204020204" pitchFamily="34" charset="-122"/>
              </a:rPr>
              <a:t>机械</a:t>
            </a:r>
            <a:endParaRPr lang="zh-CN" altLang="en-US" sz="2800" b="1" dirty="0">
              <a:solidFill>
                <a:srgbClr val="0070C0"/>
              </a:solidFill>
              <a:latin typeface="微软雅黑" panose="020B0503020204020204" pitchFamily="34" charset="-122"/>
              <a:ea typeface="微软雅黑" panose="020B0503020204020204" pitchFamily="34" charset="-122"/>
            </a:endParaRPr>
          </a:p>
          <a:p>
            <a:pPr marL="0" lvl="0" indent="0" algn="ctr" eaLnBrk="1" hangingPunct="1">
              <a:lnSpc>
                <a:spcPct val="70000"/>
              </a:lnSpc>
              <a:spcBef>
                <a:spcPct val="50000"/>
              </a:spcBef>
              <a:buNone/>
            </a:pPr>
            <a:r>
              <a:rPr lang="zh-CN" altLang="en-US" sz="2800" b="1" dirty="0">
                <a:solidFill>
                  <a:srgbClr val="0070C0"/>
                </a:solidFill>
                <a:latin typeface="微软雅黑" panose="020B0503020204020204" pitchFamily="34" charset="-122"/>
                <a:ea typeface="微软雅黑" panose="020B0503020204020204" pitchFamily="34" charset="-122"/>
              </a:rPr>
              <a:t>特性</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204" name="Text Box 39"/>
          <p:cNvSpPr txBox="1"/>
          <p:nvPr/>
        </p:nvSpPr>
        <p:spPr>
          <a:xfrm>
            <a:off x="4483100" y="1810385"/>
            <a:ext cx="1271270" cy="9093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70000"/>
              </a:lnSpc>
              <a:spcBef>
                <a:spcPct val="50000"/>
              </a:spcBef>
              <a:buNone/>
            </a:pPr>
            <a:r>
              <a:rPr lang="zh-CN" altLang="en-US" sz="2800" b="1" dirty="0">
                <a:solidFill>
                  <a:srgbClr val="0070C0"/>
                </a:solidFill>
                <a:latin typeface="微软雅黑" panose="020B0503020204020204" pitchFamily="34" charset="-122"/>
                <a:ea typeface="微软雅黑" panose="020B0503020204020204" pitchFamily="34" charset="-122"/>
              </a:rPr>
              <a:t>电气</a:t>
            </a:r>
            <a:endParaRPr lang="zh-CN" altLang="en-US" sz="2800" b="1" dirty="0">
              <a:solidFill>
                <a:srgbClr val="0070C0"/>
              </a:solidFill>
              <a:latin typeface="微软雅黑" panose="020B0503020204020204" pitchFamily="34" charset="-122"/>
              <a:ea typeface="微软雅黑" panose="020B0503020204020204" pitchFamily="34" charset="-122"/>
            </a:endParaRPr>
          </a:p>
          <a:p>
            <a:pPr marL="0" lvl="0" indent="0" algn="ctr" eaLnBrk="1" hangingPunct="1">
              <a:lnSpc>
                <a:spcPct val="70000"/>
              </a:lnSpc>
              <a:spcBef>
                <a:spcPct val="50000"/>
              </a:spcBef>
              <a:buNone/>
            </a:pPr>
            <a:r>
              <a:rPr lang="zh-CN" altLang="en-US" sz="2800" b="1" dirty="0">
                <a:solidFill>
                  <a:srgbClr val="0070C0"/>
                </a:solidFill>
                <a:latin typeface="微软雅黑" panose="020B0503020204020204" pitchFamily="34" charset="-122"/>
                <a:ea typeface="微软雅黑" panose="020B0503020204020204" pitchFamily="34" charset="-122"/>
              </a:rPr>
              <a:t>特性</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205" name="Text Box 40"/>
          <p:cNvSpPr txBox="1"/>
          <p:nvPr/>
        </p:nvSpPr>
        <p:spPr>
          <a:xfrm>
            <a:off x="6583680" y="1810385"/>
            <a:ext cx="1271270" cy="9093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70000"/>
              </a:lnSpc>
              <a:spcBef>
                <a:spcPct val="50000"/>
              </a:spcBef>
              <a:buNone/>
            </a:pPr>
            <a:r>
              <a:rPr lang="zh-CN" altLang="en-US" sz="2800" b="1" dirty="0">
                <a:solidFill>
                  <a:srgbClr val="0070C0"/>
                </a:solidFill>
                <a:latin typeface="微软雅黑" panose="020B0503020204020204" pitchFamily="34" charset="-122"/>
                <a:ea typeface="微软雅黑" panose="020B0503020204020204" pitchFamily="34" charset="-122"/>
              </a:rPr>
              <a:t>功能</a:t>
            </a:r>
            <a:endParaRPr lang="zh-CN" altLang="en-US" sz="2800" b="1" dirty="0">
              <a:solidFill>
                <a:srgbClr val="0070C0"/>
              </a:solidFill>
              <a:latin typeface="微软雅黑" panose="020B0503020204020204" pitchFamily="34" charset="-122"/>
              <a:ea typeface="微软雅黑" panose="020B0503020204020204" pitchFamily="34" charset="-122"/>
            </a:endParaRPr>
          </a:p>
          <a:p>
            <a:pPr marL="0" lvl="0" indent="0" algn="ctr" eaLnBrk="1" hangingPunct="1">
              <a:lnSpc>
                <a:spcPct val="70000"/>
              </a:lnSpc>
              <a:spcBef>
                <a:spcPct val="50000"/>
              </a:spcBef>
              <a:buNone/>
            </a:pPr>
            <a:r>
              <a:rPr lang="zh-CN" altLang="en-US" sz="2800" b="1" dirty="0">
                <a:solidFill>
                  <a:srgbClr val="0070C0"/>
                </a:solidFill>
                <a:latin typeface="微软雅黑" panose="020B0503020204020204" pitchFamily="34" charset="-122"/>
                <a:ea typeface="微软雅黑" panose="020B0503020204020204" pitchFamily="34" charset="-122"/>
              </a:rPr>
              <a:t>特性</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206" name="Text Box 41"/>
          <p:cNvSpPr txBox="1"/>
          <p:nvPr/>
        </p:nvSpPr>
        <p:spPr>
          <a:xfrm>
            <a:off x="8736965" y="2429510"/>
            <a:ext cx="1271270" cy="9093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70000"/>
              </a:lnSpc>
              <a:spcBef>
                <a:spcPct val="50000"/>
              </a:spcBef>
              <a:buNone/>
            </a:pPr>
            <a:r>
              <a:rPr lang="zh-CN" altLang="en-US" sz="2800" b="1" dirty="0">
                <a:solidFill>
                  <a:srgbClr val="0070C0"/>
                </a:solidFill>
                <a:latin typeface="微软雅黑" panose="020B0503020204020204" pitchFamily="34" charset="-122"/>
                <a:ea typeface="微软雅黑" panose="020B0503020204020204" pitchFamily="34" charset="-122"/>
              </a:rPr>
              <a:t>规程</a:t>
            </a:r>
            <a:endParaRPr lang="zh-CN" altLang="en-US" sz="2800" b="1" dirty="0">
              <a:solidFill>
                <a:srgbClr val="0070C0"/>
              </a:solidFill>
              <a:latin typeface="微软雅黑" panose="020B0503020204020204" pitchFamily="34" charset="-122"/>
              <a:ea typeface="微软雅黑" panose="020B0503020204020204" pitchFamily="34" charset="-122"/>
            </a:endParaRPr>
          </a:p>
          <a:p>
            <a:pPr marL="0" lvl="0" indent="0" algn="ctr" eaLnBrk="1" hangingPunct="1">
              <a:lnSpc>
                <a:spcPct val="70000"/>
              </a:lnSpc>
              <a:spcBef>
                <a:spcPct val="50000"/>
              </a:spcBef>
              <a:buNone/>
            </a:pPr>
            <a:r>
              <a:rPr lang="zh-CN" altLang="en-US" sz="2800" b="1" dirty="0">
                <a:solidFill>
                  <a:srgbClr val="0070C0"/>
                </a:solidFill>
                <a:latin typeface="微软雅黑" panose="020B0503020204020204" pitchFamily="34" charset="-122"/>
                <a:ea typeface="微软雅黑" panose="020B0503020204020204" pitchFamily="34" charset="-122"/>
              </a:rPr>
              <a:t>特性</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
        <p:nvSpPr>
          <p:cNvPr id="8207" name="Text Box 4"/>
          <p:cNvSpPr txBox="1"/>
          <p:nvPr/>
        </p:nvSpPr>
        <p:spPr>
          <a:xfrm>
            <a:off x="1717675" y="3671570"/>
            <a:ext cx="2252345" cy="15684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400" b="1" dirty="0">
                <a:solidFill>
                  <a:schemeClr val="bg1"/>
                </a:solidFill>
                <a:latin typeface="楷体_GB2312" panose="02010609030101010101" pitchFamily="49" charset="-122"/>
                <a:ea typeface="楷体_GB2312" panose="02010609030101010101" pitchFamily="49" charset="-122"/>
              </a:rPr>
              <a:t>规定了连接器的形状、尺寸、引脚数量和排列情况等。</a:t>
            </a:r>
            <a:endParaRPr lang="zh-CN" altLang="en-US" sz="2400" b="1" dirty="0">
              <a:solidFill>
                <a:schemeClr val="bg1"/>
              </a:solidFill>
              <a:latin typeface="楷体_GB2312" panose="02010609030101010101" pitchFamily="49" charset="-122"/>
              <a:ea typeface="楷体_GB2312" panose="02010609030101010101" pitchFamily="49" charset="-122"/>
            </a:endParaRPr>
          </a:p>
        </p:txBody>
      </p:sp>
      <p:sp>
        <p:nvSpPr>
          <p:cNvPr id="8208" name="Text Box 4"/>
          <p:cNvSpPr txBox="1"/>
          <p:nvPr/>
        </p:nvSpPr>
        <p:spPr>
          <a:xfrm>
            <a:off x="4177030" y="3268980"/>
            <a:ext cx="1884045" cy="304609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400" b="1" dirty="0">
                <a:solidFill>
                  <a:schemeClr val="bg1"/>
                </a:solidFill>
                <a:latin typeface="楷体_GB2312" panose="02010609030101010101" pitchFamily="49" charset="-122"/>
                <a:ea typeface="楷体_GB2312" panose="02010609030101010101" pitchFamily="49" charset="-122"/>
              </a:rPr>
              <a:t>规定了线路信号电平高低、阻抗以及阻抗匹配、传输速率与距离限制。</a:t>
            </a:r>
            <a:endParaRPr lang="zh-CN" altLang="en-US" sz="2400" b="1" dirty="0">
              <a:solidFill>
                <a:schemeClr val="bg1"/>
              </a:solidFill>
              <a:latin typeface="楷体_GB2312" panose="02010609030101010101" pitchFamily="49" charset="-122"/>
              <a:ea typeface="楷体_GB2312" panose="02010609030101010101" pitchFamily="49" charset="-122"/>
            </a:endParaRPr>
          </a:p>
          <a:p>
            <a:pPr marL="0" lvl="0" indent="0" algn="ctr">
              <a:spcBef>
                <a:spcPct val="0"/>
              </a:spcBef>
              <a:buNone/>
            </a:pPr>
            <a:endParaRPr lang="zh-CN" altLang="en-US" sz="2400" b="1" dirty="0">
              <a:solidFill>
                <a:schemeClr val="bg1"/>
              </a:solidFill>
              <a:latin typeface="楷体_GB2312" panose="02010609030101010101" pitchFamily="49" charset="-122"/>
              <a:ea typeface="楷体_GB2312" panose="02010609030101010101" pitchFamily="49" charset="-122"/>
            </a:endParaRPr>
          </a:p>
        </p:txBody>
      </p:sp>
      <p:sp>
        <p:nvSpPr>
          <p:cNvPr id="8209" name="Text Box 4"/>
          <p:cNvSpPr txBox="1"/>
          <p:nvPr/>
        </p:nvSpPr>
        <p:spPr>
          <a:xfrm>
            <a:off x="6297930" y="3298190"/>
            <a:ext cx="1990725" cy="15684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400" b="1" dirty="0">
                <a:solidFill>
                  <a:schemeClr val="bg1"/>
                </a:solidFill>
                <a:latin typeface="楷体_GB2312" panose="02010609030101010101" pitchFamily="49" charset="-122"/>
                <a:ea typeface="楷体_GB2312" panose="02010609030101010101" pitchFamily="49" charset="-122"/>
              </a:rPr>
              <a:t>规定了各条信号线的功能分配和确切定义。</a:t>
            </a:r>
            <a:endParaRPr lang="zh-CN" altLang="en-US" sz="2400" b="1" dirty="0">
              <a:solidFill>
                <a:schemeClr val="bg1"/>
              </a:solidFill>
              <a:latin typeface="楷体_GB2312" panose="02010609030101010101" pitchFamily="49" charset="-122"/>
              <a:ea typeface="楷体_GB2312" panose="02010609030101010101" pitchFamily="49" charset="-122"/>
            </a:endParaRPr>
          </a:p>
        </p:txBody>
      </p:sp>
      <p:sp>
        <p:nvSpPr>
          <p:cNvPr id="8210" name="Text Box 4"/>
          <p:cNvSpPr txBox="1"/>
          <p:nvPr/>
        </p:nvSpPr>
        <p:spPr>
          <a:xfrm>
            <a:off x="8588375" y="3664585"/>
            <a:ext cx="1782445" cy="23069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400" b="1" dirty="0">
                <a:solidFill>
                  <a:schemeClr val="bg1"/>
                </a:solidFill>
                <a:latin typeface="楷体_GB2312" panose="02010609030101010101" pitchFamily="49" charset="-122"/>
                <a:ea typeface="楷体_GB2312" panose="02010609030101010101" pitchFamily="49" charset="-122"/>
              </a:rPr>
              <a:t>定义了信号线进行二进制比特流传输线的一组操作过程。</a:t>
            </a:r>
            <a:endParaRPr lang="zh-CN" altLang="en-US" sz="2400" b="1" dirty="0">
              <a:solidFill>
                <a:schemeClr val="bg1"/>
              </a:solidFill>
              <a:latin typeface="楷体_GB2312" panose="02010609030101010101" pitchFamily="49" charset="-122"/>
              <a:ea typeface="楷体_GB2312" panose="02010609030101010101" pitchFamily="49" charset="-122"/>
            </a:endParaRPr>
          </a:p>
          <a:p>
            <a:pPr marL="0" lvl="0" indent="0" algn="ctr">
              <a:spcBef>
                <a:spcPct val="0"/>
              </a:spcBef>
              <a:buNone/>
            </a:pPr>
            <a:endParaRPr lang="zh-CN" altLang="en-US" sz="2400" b="1" dirty="0">
              <a:solidFill>
                <a:schemeClr val="bg1"/>
              </a:solidFill>
              <a:latin typeface="楷体_GB2312" panose="02010609030101010101" pitchFamily="49" charset="-122"/>
              <a:ea typeface="楷体_GB2312" panose="02010609030101010101" pitchFamily="49" charset="-122"/>
            </a:endParaRPr>
          </a:p>
        </p:txBody>
      </p:sp>
      <p:sp>
        <p:nvSpPr>
          <p:cNvPr id="2" name="标题 1"/>
          <p:cNvSpPr>
            <a:spLocks noGrp="1"/>
          </p:cNvSpPr>
          <p:nvPr/>
        </p:nvSpPr>
        <p:spPr>
          <a:xfrm>
            <a:off x="952464" y="44624"/>
            <a:ext cx="10688152" cy="839788"/>
          </a:xfrm>
          <a:prstGeom prst="rect">
            <a:avLst/>
          </a:prstGeom>
        </p:spPr>
        <p:txBody>
          <a:bodyPr/>
          <a:lstStyle>
            <a:lvl1pPr marL="0" algn="ctr" defTabSz="914400" rtl="0" eaLnBrk="1" latinLnBrk="0" hangingPunct="1">
              <a:spcBef>
                <a:spcPct val="0"/>
              </a:spcBef>
              <a:buNone/>
              <a:defRPr lang="zh-CN" altLang="en-US" sz="4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defRPr>
            </a:lvl1pPr>
          </a:lstStyle>
          <a:p>
            <a:r>
              <a:rPr lang="zh-CN" altLang="en-US"/>
              <a:t>物理层概述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10242">
                                            <p:txEl>
                                              <p:pRg st="0" end="0"/>
                                            </p:txEl>
                                          </p:spTgt>
                                        </p:tgtEl>
                                        <p:attrNameLst>
                                          <p:attrName>ppt_x</p:attrName>
                                        </p:attrNameLst>
                                      </p:cBhvr>
                                    </p:anim>
                                    <p:anim from="0" to="-1.0" calcmode="lin" valueType="num">
                                      <p:cBhvr>
                                        <p:cTn id="8" dur="200" decel="50000" autoRev="1" fill="hold">
                                          <p:stCondLst>
                                            <p:cond delay="600"/>
                                          </p:stCondLst>
                                        </p:cTn>
                                        <p:tgtEl>
                                          <p:spTgt spid="10242">
                                            <p:txEl>
                                              <p:pRg st="0" end="0"/>
                                            </p:txEl>
                                          </p:spTgt>
                                        </p:tgtEl>
                                        <p:attrNameLst>
                                          <p:attrName>xshear</p:attrName>
                                        </p:attrNameLst>
                                      </p:cBhvr>
                                    </p:anim>
                                    <p:animScale>
                                      <p:cBhvr>
                                        <p:cTn id="9" dur="200" decel="100000" autoRev="1" fill="hold">
                                          <p:stCondLst>
                                            <p:cond delay="600"/>
                                          </p:stCondLst>
                                        </p:cTn>
                                        <p:tgtEl>
                                          <p:spTgt spid="10242">
                                            <p:txEl>
                                              <p:pRg st="0" end="0"/>
                                            </p:txEl>
                                          </p:spTgt>
                                        </p:tgtEl>
                                      </p:cBhvr>
                                      <p:from x="100000" y="100000"/>
                                      <p:to x="80000" y="100000"/>
                                    </p:animScale>
                                    <p:anim by="(#ppt_h/3+#ppt_w*0.1)" calcmode="lin" valueType="num">
                                      <p:cBhvr additive="sum">
                                        <p:cTn id="10" dur="200" decel="100000" autoRev="1" fill="hold">
                                          <p:stCondLst>
                                            <p:cond delay="600"/>
                                          </p:stCondLst>
                                        </p:cTn>
                                        <p:tgtEl>
                                          <p:spTgt spid="10242">
                                            <p:txEl>
                                              <p:pRg st="0" end="0"/>
                                            </p:txEl>
                                          </p:spTgt>
                                        </p:tgtEl>
                                        <p:attrNameLst>
                                          <p:attrName>ppt_x</p:attrName>
                                        </p:attrNameLst>
                                      </p:cBhvr>
                                    </p:anim>
                                  </p:childTnLst>
                                </p:cTn>
                              </p:par>
                              <p:par>
                                <p:cTn id="11" presetID="10" presetClass="entr" presetSubtype="0" fill="hold" nodeType="withEffect">
                                  <p:stCondLst>
                                    <p:cond delay="0"/>
                                  </p:stCondLst>
                                  <p:childTnLst>
                                    <p:set>
                                      <p:cBhvr>
                                        <p:cTn id="12" dur="1" fill="hold">
                                          <p:stCondLst>
                                            <p:cond delay="0"/>
                                          </p:stCondLst>
                                        </p:cTn>
                                        <p:tgtEl>
                                          <p:spTgt spid="8195"/>
                                        </p:tgtEl>
                                        <p:attrNameLst>
                                          <p:attrName>style.visibility</p:attrName>
                                        </p:attrNameLst>
                                      </p:cBhvr>
                                      <p:to>
                                        <p:strVal val="visible"/>
                                      </p:to>
                                    </p:set>
                                    <p:animEffect transition="in" filter="fade">
                                      <p:cBhvr>
                                        <p:cTn id="13" dur="1000"/>
                                        <p:tgtEl>
                                          <p:spTgt spid="8195"/>
                                        </p:tgtEl>
                                      </p:cBhvr>
                                    </p:animEffect>
                                  </p:childTnLst>
                                </p:cTn>
                              </p:par>
                              <p:par>
                                <p:cTn id="14" presetID="10" presetClass="entr" presetSubtype="0" fill="hold" nodeType="withEffect">
                                  <p:stCondLst>
                                    <p:cond delay="0"/>
                                  </p:stCondLst>
                                  <p:childTnLst>
                                    <p:set>
                                      <p:cBhvr>
                                        <p:cTn id="15" dur="1" fill="hold">
                                          <p:stCondLst>
                                            <p:cond delay="0"/>
                                          </p:stCondLst>
                                        </p:cTn>
                                        <p:tgtEl>
                                          <p:spTgt spid="8196"/>
                                        </p:tgtEl>
                                        <p:attrNameLst>
                                          <p:attrName>style.visibility</p:attrName>
                                        </p:attrNameLst>
                                      </p:cBhvr>
                                      <p:to>
                                        <p:strVal val="visible"/>
                                      </p:to>
                                    </p:set>
                                    <p:animEffect transition="in" filter="fade">
                                      <p:cBhvr>
                                        <p:cTn id="16" dur="1000"/>
                                        <p:tgtEl>
                                          <p:spTgt spid="8196"/>
                                        </p:tgtEl>
                                      </p:cBhvr>
                                    </p:animEffect>
                                  </p:childTnLst>
                                </p:cTn>
                              </p:par>
                              <p:par>
                                <p:cTn id="17" presetID="10" presetClass="entr" presetSubtype="0" fill="hold" nodeType="withEffect">
                                  <p:stCondLst>
                                    <p:cond delay="0"/>
                                  </p:stCondLst>
                                  <p:childTnLst>
                                    <p:set>
                                      <p:cBhvr>
                                        <p:cTn id="18" dur="1" fill="hold">
                                          <p:stCondLst>
                                            <p:cond delay="0"/>
                                          </p:stCondLst>
                                        </p:cTn>
                                        <p:tgtEl>
                                          <p:spTgt spid="8197"/>
                                        </p:tgtEl>
                                        <p:attrNameLst>
                                          <p:attrName>style.visibility</p:attrName>
                                        </p:attrNameLst>
                                      </p:cBhvr>
                                      <p:to>
                                        <p:strVal val="visible"/>
                                      </p:to>
                                    </p:set>
                                    <p:animEffect transition="in" filter="fade">
                                      <p:cBhvr>
                                        <p:cTn id="19" dur="1000"/>
                                        <p:tgtEl>
                                          <p:spTgt spid="8197"/>
                                        </p:tgtEl>
                                      </p:cBhvr>
                                    </p:animEffect>
                                  </p:childTnLst>
                                </p:cTn>
                              </p:par>
                              <p:par>
                                <p:cTn id="20" presetID="10" presetClass="entr" presetSubtype="0" fill="hold" nodeType="withEffect">
                                  <p:stCondLst>
                                    <p:cond delay="0"/>
                                  </p:stCondLst>
                                  <p:childTnLst>
                                    <p:set>
                                      <p:cBhvr>
                                        <p:cTn id="21" dur="1" fill="hold">
                                          <p:stCondLst>
                                            <p:cond delay="0"/>
                                          </p:stCondLst>
                                        </p:cTn>
                                        <p:tgtEl>
                                          <p:spTgt spid="8198"/>
                                        </p:tgtEl>
                                        <p:attrNameLst>
                                          <p:attrName>style.visibility</p:attrName>
                                        </p:attrNameLst>
                                      </p:cBhvr>
                                      <p:to>
                                        <p:strVal val="visible"/>
                                      </p:to>
                                    </p:set>
                                    <p:animEffect transition="in" filter="fade">
                                      <p:cBhvr>
                                        <p:cTn id="22" dur="1000"/>
                                        <p:tgtEl>
                                          <p:spTgt spid="8198"/>
                                        </p:tgtEl>
                                      </p:cBhvr>
                                    </p:animEffect>
                                  </p:childTnLst>
                                </p:cTn>
                              </p:par>
                              <p:par>
                                <p:cTn id="23" presetID="10" presetClass="entr" presetSubtype="0" fill="hold" nodeType="withEffect">
                                  <p:stCondLst>
                                    <p:cond delay="0"/>
                                  </p:stCondLst>
                                  <p:childTnLst>
                                    <p:set>
                                      <p:cBhvr>
                                        <p:cTn id="24" dur="1" fill="hold">
                                          <p:stCondLst>
                                            <p:cond delay="0"/>
                                          </p:stCondLst>
                                        </p:cTn>
                                        <p:tgtEl>
                                          <p:spTgt spid="8199"/>
                                        </p:tgtEl>
                                        <p:attrNameLst>
                                          <p:attrName>style.visibility</p:attrName>
                                        </p:attrNameLst>
                                      </p:cBhvr>
                                      <p:to>
                                        <p:strVal val="visible"/>
                                      </p:to>
                                    </p:set>
                                    <p:animEffect transition="in" filter="fade">
                                      <p:cBhvr>
                                        <p:cTn id="25" dur="1000"/>
                                        <p:tgtEl>
                                          <p:spTgt spid="8199"/>
                                        </p:tgtEl>
                                      </p:cBhvr>
                                    </p:animEffect>
                                  </p:childTnLst>
                                </p:cTn>
                              </p:par>
                              <p:par>
                                <p:cTn id="26" presetID="10" presetClass="entr" presetSubtype="0" fill="hold" nodeType="withEffect">
                                  <p:stCondLst>
                                    <p:cond delay="0"/>
                                  </p:stCondLst>
                                  <p:childTnLst>
                                    <p:set>
                                      <p:cBhvr>
                                        <p:cTn id="27" dur="1" fill="hold">
                                          <p:stCondLst>
                                            <p:cond delay="0"/>
                                          </p:stCondLst>
                                        </p:cTn>
                                        <p:tgtEl>
                                          <p:spTgt spid="8200"/>
                                        </p:tgtEl>
                                        <p:attrNameLst>
                                          <p:attrName>style.visibility</p:attrName>
                                        </p:attrNameLst>
                                      </p:cBhvr>
                                      <p:to>
                                        <p:strVal val="visible"/>
                                      </p:to>
                                    </p:set>
                                    <p:animEffect transition="in" filter="fade">
                                      <p:cBhvr>
                                        <p:cTn id="28" dur="1000"/>
                                        <p:tgtEl>
                                          <p:spTgt spid="8200"/>
                                        </p:tgtEl>
                                      </p:cBhvr>
                                    </p:animEffect>
                                  </p:childTnLst>
                                </p:cTn>
                              </p:par>
                              <p:par>
                                <p:cTn id="29" presetID="10" presetClass="entr" presetSubtype="0" fill="hold" nodeType="withEffect">
                                  <p:stCondLst>
                                    <p:cond delay="0"/>
                                  </p:stCondLst>
                                  <p:childTnLst>
                                    <p:set>
                                      <p:cBhvr>
                                        <p:cTn id="30" dur="1" fill="hold">
                                          <p:stCondLst>
                                            <p:cond delay="0"/>
                                          </p:stCondLst>
                                        </p:cTn>
                                        <p:tgtEl>
                                          <p:spTgt spid="8201"/>
                                        </p:tgtEl>
                                        <p:attrNameLst>
                                          <p:attrName>style.visibility</p:attrName>
                                        </p:attrNameLst>
                                      </p:cBhvr>
                                      <p:to>
                                        <p:strVal val="visible"/>
                                      </p:to>
                                    </p:set>
                                    <p:animEffect transition="in" filter="fade">
                                      <p:cBhvr>
                                        <p:cTn id="31" dur="1000"/>
                                        <p:tgtEl>
                                          <p:spTgt spid="8201"/>
                                        </p:tgtEl>
                                      </p:cBhvr>
                                    </p:animEffect>
                                  </p:childTnLst>
                                </p:cTn>
                              </p:par>
                              <p:par>
                                <p:cTn id="32" presetID="10" presetClass="entr" presetSubtype="0" fill="hold" nodeType="withEffect">
                                  <p:stCondLst>
                                    <p:cond delay="0"/>
                                  </p:stCondLst>
                                  <p:childTnLst>
                                    <p:set>
                                      <p:cBhvr>
                                        <p:cTn id="33" dur="1" fill="hold">
                                          <p:stCondLst>
                                            <p:cond delay="0"/>
                                          </p:stCondLst>
                                        </p:cTn>
                                        <p:tgtEl>
                                          <p:spTgt spid="8202"/>
                                        </p:tgtEl>
                                        <p:attrNameLst>
                                          <p:attrName>style.visibility</p:attrName>
                                        </p:attrNameLst>
                                      </p:cBhvr>
                                      <p:to>
                                        <p:strVal val="visible"/>
                                      </p:to>
                                    </p:set>
                                    <p:animEffect transition="in" filter="fade">
                                      <p:cBhvr>
                                        <p:cTn id="34" dur="1000"/>
                                        <p:tgtEl>
                                          <p:spTgt spid="820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203"/>
                                        </p:tgtEl>
                                        <p:attrNameLst>
                                          <p:attrName>style.visibility</p:attrName>
                                        </p:attrNameLst>
                                      </p:cBhvr>
                                      <p:to>
                                        <p:strVal val="visible"/>
                                      </p:to>
                                    </p:set>
                                    <p:animEffect transition="in" filter="fade">
                                      <p:cBhvr>
                                        <p:cTn id="37" dur="1000"/>
                                        <p:tgtEl>
                                          <p:spTgt spid="820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204"/>
                                        </p:tgtEl>
                                        <p:attrNameLst>
                                          <p:attrName>style.visibility</p:attrName>
                                        </p:attrNameLst>
                                      </p:cBhvr>
                                      <p:to>
                                        <p:strVal val="visible"/>
                                      </p:to>
                                    </p:set>
                                    <p:animEffect transition="in" filter="fade">
                                      <p:cBhvr>
                                        <p:cTn id="40" dur="1000"/>
                                        <p:tgtEl>
                                          <p:spTgt spid="820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205"/>
                                        </p:tgtEl>
                                        <p:attrNameLst>
                                          <p:attrName>style.visibility</p:attrName>
                                        </p:attrNameLst>
                                      </p:cBhvr>
                                      <p:to>
                                        <p:strVal val="visible"/>
                                      </p:to>
                                    </p:set>
                                    <p:animEffect transition="in" filter="fade">
                                      <p:cBhvr>
                                        <p:cTn id="43" dur="1000"/>
                                        <p:tgtEl>
                                          <p:spTgt spid="820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06"/>
                                        </p:tgtEl>
                                        <p:attrNameLst>
                                          <p:attrName>style.visibility</p:attrName>
                                        </p:attrNameLst>
                                      </p:cBhvr>
                                      <p:to>
                                        <p:strVal val="visible"/>
                                      </p:to>
                                    </p:set>
                                    <p:animEffect transition="in" filter="fade">
                                      <p:cBhvr>
                                        <p:cTn id="46" dur="1000"/>
                                        <p:tgtEl>
                                          <p:spTgt spid="820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207"/>
                                        </p:tgtEl>
                                        <p:attrNameLst>
                                          <p:attrName>style.visibility</p:attrName>
                                        </p:attrNameLst>
                                      </p:cBhvr>
                                      <p:to>
                                        <p:strVal val="visible"/>
                                      </p:to>
                                    </p:set>
                                    <p:animEffect transition="in" filter="fade">
                                      <p:cBhvr>
                                        <p:cTn id="49" dur="1000"/>
                                        <p:tgtEl>
                                          <p:spTgt spid="820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208"/>
                                        </p:tgtEl>
                                        <p:attrNameLst>
                                          <p:attrName>style.visibility</p:attrName>
                                        </p:attrNameLst>
                                      </p:cBhvr>
                                      <p:to>
                                        <p:strVal val="visible"/>
                                      </p:to>
                                    </p:set>
                                    <p:animEffect transition="in" filter="fade">
                                      <p:cBhvr>
                                        <p:cTn id="52" dur="1000"/>
                                        <p:tgtEl>
                                          <p:spTgt spid="820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209"/>
                                        </p:tgtEl>
                                        <p:attrNameLst>
                                          <p:attrName>style.visibility</p:attrName>
                                        </p:attrNameLst>
                                      </p:cBhvr>
                                      <p:to>
                                        <p:strVal val="visible"/>
                                      </p:to>
                                    </p:set>
                                    <p:animEffect transition="in" filter="fade">
                                      <p:cBhvr>
                                        <p:cTn id="55" dur="1000"/>
                                        <p:tgtEl>
                                          <p:spTgt spid="820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210"/>
                                        </p:tgtEl>
                                        <p:attrNameLst>
                                          <p:attrName>style.visibility</p:attrName>
                                        </p:attrNameLst>
                                      </p:cBhvr>
                                      <p:to>
                                        <p:strVal val="visible"/>
                                      </p:to>
                                    </p:set>
                                    <p:animEffect transition="in" filter="fade">
                                      <p:cBhvr>
                                        <p:cTn id="58" dur="1000"/>
                                        <p:tgtEl>
                                          <p:spTgt spid="8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3" grpId="0"/>
      <p:bldP spid="8204" grpId="0"/>
      <p:bldP spid="8205" grpId="0"/>
      <p:bldP spid="8206" grpId="0"/>
      <p:bldP spid="8207" grpId="0"/>
      <p:bldP spid="8208" grpId="0"/>
      <p:bldP spid="8209" grpId="0"/>
      <p:bldP spid="821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3</a:t>
            </a:r>
            <a:r>
              <a:rPr lang="zh-CN" altLang="en-US"/>
              <a:t>、IEEE 802.15.4标准</a:t>
            </a:r>
            <a:endParaRPr lang="zh-CN" altLang="en-US"/>
          </a:p>
        </p:txBody>
      </p:sp>
      <p:sp>
        <p:nvSpPr>
          <p:cNvPr id="2" name="右箭头 1"/>
          <p:cNvSpPr/>
          <p:nvPr/>
        </p:nvSpPr>
        <p:spPr>
          <a:xfrm>
            <a:off x="1056640" y="2240280"/>
            <a:ext cx="1960245" cy="1335405"/>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 MAC层</a:t>
            </a:r>
            <a:endParaRPr kumimoji="0" lang="zh-CN" altLang="en-US" sz="20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数据包格式</a:t>
            </a:r>
            <a:endParaRPr kumimoji="0" lang="zh-CN" altLang="en-US" sz="20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pic>
        <p:nvPicPr>
          <p:cNvPr id="78852" name="Picture 4" descr="0215"/>
          <p:cNvPicPr>
            <a:picLocks noChangeAspect="1"/>
          </p:cNvPicPr>
          <p:nvPr/>
        </p:nvPicPr>
        <p:blipFill>
          <a:blip r:embed="rId1" cstate="print"/>
          <a:stretch>
            <a:fillRect/>
          </a:stretch>
        </p:blipFill>
        <p:spPr>
          <a:xfrm>
            <a:off x="3076575" y="1749425"/>
            <a:ext cx="8613140" cy="23177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78852"/>
                                        </p:tgtEl>
                                        <p:attrNameLst>
                                          <p:attrName>style.visibility</p:attrName>
                                        </p:attrNameLst>
                                      </p:cBhvr>
                                      <p:to>
                                        <p:strVal val="visible"/>
                                      </p:to>
                                    </p:set>
                                    <p:anim calcmode="lin" valueType="num">
                                      <p:cBhvr additive="base">
                                        <p:cTn id="11" dur="500" fill="hold"/>
                                        <p:tgtEl>
                                          <p:spTgt spid="78852"/>
                                        </p:tgtEl>
                                        <p:attrNameLst>
                                          <p:attrName>ppt_x</p:attrName>
                                        </p:attrNameLst>
                                      </p:cBhvr>
                                      <p:tavLst>
                                        <p:tav tm="0">
                                          <p:val>
                                            <p:strVal val="1+#ppt_w/2"/>
                                          </p:val>
                                        </p:tav>
                                        <p:tav tm="100000">
                                          <p:val>
                                            <p:strVal val="#ppt_x"/>
                                          </p:val>
                                        </p:tav>
                                      </p:tavLst>
                                    </p:anim>
                                    <p:anim calcmode="lin" valueType="num">
                                      <p:cBhvr additive="base">
                                        <p:cTn id="12" dur="500" fill="hold"/>
                                        <p:tgtEl>
                                          <p:spTgt spid="788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3</a:t>
            </a:r>
            <a:r>
              <a:rPr lang="zh-CN" altLang="en-US"/>
              <a:t>、IEEE 802.15.4标准</a:t>
            </a:r>
            <a:endParaRPr lang="zh-CN" altLang="en-US"/>
          </a:p>
        </p:txBody>
      </p:sp>
      <p:pic>
        <p:nvPicPr>
          <p:cNvPr id="5122" name="Picture 2" descr="http://admin22.51dzw.com/UploadFiles/201203/20120328200609905.jpg"/>
          <p:cNvPicPr>
            <a:picLocks noChangeAspect="1" noChangeArrowheads="1"/>
          </p:cNvPicPr>
          <p:nvPr/>
        </p:nvPicPr>
        <p:blipFill rotWithShape="1">
          <a:blip r:embed="rId1">
            <a:extLst>
              <a:ext uri="{28A0092B-C50C-407E-A947-70E740481C1C}">
                <a14:useLocalDpi xmlns:a14="http://schemas.microsoft.com/office/drawing/2010/main" val="0"/>
              </a:ext>
            </a:extLst>
          </a:blip>
          <a:srcRect l="14782" t="2951" r="12174" b="77386"/>
          <a:stretch>
            <a:fillRect/>
          </a:stretch>
        </p:blipFill>
        <p:spPr bwMode="auto">
          <a:xfrm>
            <a:off x="3215680" y="1196752"/>
            <a:ext cx="7128792" cy="1440160"/>
          </a:xfrm>
          <a:prstGeom prst="rect">
            <a:avLst/>
          </a:prstGeom>
          <a:noFill/>
          <a:extLst>
            <a:ext uri="{909E8E84-426E-40DD-AFC4-6F175D3DCCD1}">
              <a14:hiddenFill xmlns:a14="http://schemas.microsoft.com/office/drawing/2010/main">
                <a:solidFill>
                  <a:srgbClr val="FFFFFF"/>
                </a:solidFill>
              </a14:hiddenFill>
            </a:ext>
          </a:extLst>
        </p:spPr>
      </p:pic>
      <p:sp>
        <p:nvSpPr>
          <p:cNvPr id="6" name="右箭头 5"/>
          <p:cNvSpPr/>
          <p:nvPr/>
        </p:nvSpPr>
        <p:spPr>
          <a:xfrm>
            <a:off x="1056640" y="1340768"/>
            <a:ext cx="1960245" cy="1335405"/>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000" b="1" dirty="0" smtClean="0">
                <a:latin typeface="华文楷体" panose="02010600040101010101" pitchFamily="2" charset="-122"/>
                <a:ea typeface="华文楷体" panose="02010600040101010101" pitchFamily="2" charset="-122"/>
              </a:rPr>
              <a:t>帧控制字段格式及定义</a:t>
            </a:r>
            <a:endParaRPr kumimoji="0" lang="zh-CN" altLang="en-US" sz="20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graphicFrame>
        <p:nvGraphicFramePr>
          <p:cNvPr id="2" name="表格 1"/>
          <p:cNvGraphicFramePr>
            <a:graphicFrameLocks noGrp="1"/>
          </p:cNvGraphicFramePr>
          <p:nvPr/>
        </p:nvGraphicFramePr>
        <p:xfrm>
          <a:off x="6528048" y="3429001"/>
          <a:ext cx="4752528" cy="2952324"/>
        </p:xfrm>
        <a:graphic>
          <a:graphicData uri="http://schemas.openxmlformats.org/drawingml/2006/table">
            <a:tbl>
              <a:tblPr>
                <a:tableStyleId>{125E5076-3810-47DD-B79F-674D7AD40C01}</a:tableStyleId>
              </a:tblPr>
              <a:tblGrid>
                <a:gridCol w="2592287"/>
                <a:gridCol w="2160241"/>
              </a:tblGrid>
              <a:tr h="492054">
                <a:tc>
                  <a:txBody>
                    <a:bodyPr/>
                    <a:lstStyle/>
                    <a:p>
                      <a:pPr algn="ctr" fontAlgn="ctr"/>
                      <a:r>
                        <a:rPr lang="zh-CN" altLang="en-US" sz="1800" b="1" u="none" strike="noStrike" dirty="0">
                          <a:effectLst/>
                          <a:latin typeface="微软雅黑" panose="020B0503020204020204" pitchFamily="34" charset="-122"/>
                          <a:ea typeface="微软雅黑" panose="020B0503020204020204" pitchFamily="34" charset="-122"/>
                        </a:rPr>
                        <a:t>字段值（高位到低位）</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800" b="1" u="none" strike="noStrike" dirty="0">
                          <a:effectLst/>
                          <a:latin typeface="微软雅黑" panose="020B0503020204020204" pitchFamily="34" charset="-122"/>
                          <a:ea typeface="微软雅黑" panose="020B0503020204020204" pitchFamily="34" charset="-122"/>
                        </a:rPr>
                        <a:t>意    义</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92054">
                <a:tc>
                  <a:txBody>
                    <a:bodyPr/>
                    <a:lstStyle/>
                    <a:p>
                      <a:pPr algn="ctr" fontAlgn="ctr"/>
                      <a:r>
                        <a:rPr lang="en-US" altLang="zh-CN" sz="1800" b="1" u="none" strike="noStrike" dirty="0">
                          <a:effectLst/>
                          <a:latin typeface="微软雅黑" panose="020B0503020204020204" pitchFamily="34" charset="-122"/>
                          <a:ea typeface="微软雅黑" panose="020B0503020204020204" pitchFamily="34" charset="-122"/>
                        </a:rPr>
                        <a:t>000</a:t>
                      </a:r>
                      <a:endParaRPr lang="en-US" altLang="zh-CN"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800" b="1" u="none" strike="noStrike" dirty="0">
                          <a:effectLst/>
                          <a:latin typeface="微软雅黑" panose="020B0503020204020204" pitchFamily="34" charset="-122"/>
                          <a:ea typeface="微软雅黑" panose="020B0503020204020204" pitchFamily="34" charset="-122"/>
                        </a:rPr>
                        <a:t>信标帧</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92054">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001</a:t>
                      </a:r>
                      <a:endParaRPr lang="en-US" altLang="zh-CN" sz="18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800" b="1" u="none" strike="noStrike" dirty="0">
                          <a:effectLst/>
                          <a:latin typeface="微软雅黑" panose="020B0503020204020204" pitchFamily="34" charset="-122"/>
                          <a:ea typeface="微软雅黑" panose="020B0503020204020204" pitchFamily="34" charset="-122"/>
                        </a:rPr>
                        <a:t>数据帧</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92054">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010</a:t>
                      </a:r>
                      <a:endParaRPr lang="en-US" altLang="zh-CN" sz="18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800" b="1" u="none" strike="noStrike" dirty="0">
                          <a:effectLst/>
                          <a:latin typeface="微软雅黑" panose="020B0503020204020204" pitchFamily="34" charset="-122"/>
                          <a:ea typeface="微软雅黑" panose="020B0503020204020204" pitchFamily="34" charset="-122"/>
                        </a:rPr>
                        <a:t>确认帧</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92054">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011</a:t>
                      </a:r>
                      <a:endParaRPr lang="en-US" altLang="zh-CN" sz="18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800" b="1" u="none" strike="noStrike" dirty="0">
                          <a:effectLst/>
                          <a:latin typeface="微软雅黑" panose="020B0503020204020204" pitchFamily="34" charset="-122"/>
                          <a:ea typeface="微软雅黑" panose="020B0503020204020204" pitchFamily="34" charset="-122"/>
                        </a:rPr>
                        <a:t>命令帧</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92054">
                <a:tc>
                  <a:txBody>
                    <a:bodyPr/>
                    <a:lstStyle/>
                    <a:p>
                      <a:pPr algn="ctr" fontAlgn="ctr"/>
                      <a:r>
                        <a:rPr lang="en-US" altLang="zh-CN" sz="1800" b="1" u="none" strike="noStrike">
                          <a:effectLst/>
                          <a:latin typeface="微软雅黑" panose="020B0503020204020204" pitchFamily="34" charset="-122"/>
                          <a:ea typeface="微软雅黑" panose="020B0503020204020204" pitchFamily="34" charset="-122"/>
                        </a:rPr>
                        <a:t>100-111</a:t>
                      </a:r>
                      <a:endParaRPr lang="en-US" altLang="zh-CN" sz="18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800" b="1" u="none" strike="noStrike" dirty="0">
                          <a:effectLst/>
                          <a:latin typeface="微软雅黑" panose="020B0503020204020204" pitchFamily="34" charset="-122"/>
                          <a:ea typeface="微软雅黑" panose="020B0503020204020204" pitchFamily="34" charset="-122"/>
                        </a:rPr>
                        <a:t>保留</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表格 6"/>
          <p:cNvGraphicFramePr>
            <a:graphicFrameLocks noGrp="1"/>
          </p:cNvGraphicFramePr>
          <p:nvPr/>
        </p:nvGraphicFramePr>
        <p:xfrm>
          <a:off x="263352" y="3429000"/>
          <a:ext cx="5747783" cy="2952325"/>
        </p:xfrm>
        <a:graphic>
          <a:graphicData uri="http://schemas.openxmlformats.org/drawingml/2006/table">
            <a:tbl>
              <a:tblPr>
                <a:tableStyleId>{125E5076-3810-47DD-B79F-674D7AD40C01}</a:tableStyleId>
              </a:tblPr>
              <a:tblGrid>
                <a:gridCol w="2448272"/>
                <a:gridCol w="3299511"/>
              </a:tblGrid>
              <a:tr h="561175">
                <a:tc>
                  <a:txBody>
                    <a:bodyPr/>
                    <a:lstStyle/>
                    <a:p>
                      <a:pPr algn="ctr" fontAlgn="ctr"/>
                      <a:r>
                        <a:rPr lang="zh-CN" altLang="en-US" sz="1800" b="1" u="none" strike="noStrike" dirty="0">
                          <a:effectLst/>
                          <a:latin typeface="微软雅黑" panose="020B0503020204020204" pitchFamily="34" charset="-122"/>
                          <a:ea typeface="微软雅黑" panose="020B0503020204020204" pitchFamily="34" charset="-122"/>
                        </a:rPr>
                        <a:t>字段值（高位到低位）</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800" b="1" u="none" strike="noStrike" dirty="0">
                          <a:effectLst/>
                          <a:latin typeface="微软雅黑" panose="020B0503020204020204" pitchFamily="34" charset="-122"/>
                          <a:ea typeface="微软雅黑" panose="020B0503020204020204" pitchFamily="34" charset="-122"/>
                        </a:rPr>
                        <a:t>意    义</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561175">
                <a:tc>
                  <a:txBody>
                    <a:bodyPr/>
                    <a:lstStyle/>
                    <a:p>
                      <a:pPr algn="ctr" fontAlgn="ctr"/>
                      <a:r>
                        <a:rPr lang="en-US" altLang="zh-CN" sz="1800" b="1" u="none" strike="noStrike" dirty="0" smtClean="0">
                          <a:effectLst/>
                          <a:latin typeface="微软雅黑" panose="020B0503020204020204" pitchFamily="34" charset="-122"/>
                          <a:ea typeface="微软雅黑" panose="020B0503020204020204" pitchFamily="34" charset="-122"/>
                        </a:rPr>
                        <a:t>00</a:t>
                      </a:r>
                      <a:endParaRPr lang="en-US" altLang="zh-CN"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800" b="1" u="none" strike="noStrike" dirty="0" smtClean="0">
                          <a:effectLst/>
                          <a:latin typeface="微软雅黑" panose="020B0503020204020204" pitchFamily="34" charset="-122"/>
                          <a:ea typeface="微软雅黑" panose="020B0503020204020204" pitchFamily="34" charset="-122"/>
                        </a:rPr>
                        <a:t>无地址字段、无地址标识符</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561175">
                <a:tc>
                  <a:txBody>
                    <a:bodyPr/>
                    <a:lstStyle/>
                    <a:p>
                      <a:pPr algn="ctr" fontAlgn="ctr"/>
                      <a:r>
                        <a:rPr lang="en-US" altLang="zh-CN" sz="1800" b="1" u="none" strike="noStrike" dirty="0" smtClean="0">
                          <a:effectLst/>
                          <a:latin typeface="微软雅黑" panose="020B0503020204020204" pitchFamily="34" charset="-122"/>
                          <a:ea typeface="微软雅黑" panose="020B0503020204020204" pitchFamily="34" charset="-122"/>
                        </a:rPr>
                        <a:t>01</a:t>
                      </a:r>
                      <a:endParaRPr lang="en-US" altLang="zh-CN"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800" b="1" u="none" strike="noStrike" dirty="0" smtClean="0">
                          <a:effectLst/>
                          <a:latin typeface="微软雅黑" panose="020B0503020204020204" pitchFamily="34" charset="-122"/>
                          <a:ea typeface="微软雅黑" panose="020B0503020204020204" pitchFamily="34" charset="-122"/>
                        </a:rPr>
                        <a:t>无地址字段、</a:t>
                      </a:r>
                      <a:r>
                        <a:rPr lang="en-US" altLang="zh-CN" sz="1800" b="1" u="none" strike="noStrike" dirty="0" smtClean="0">
                          <a:effectLst/>
                          <a:latin typeface="微软雅黑" panose="020B0503020204020204" pitchFamily="34" charset="-122"/>
                          <a:ea typeface="微软雅黑" panose="020B0503020204020204" pitchFamily="34" charset="-122"/>
                        </a:rPr>
                        <a:t>16</a:t>
                      </a:r>
                      <a:r>
                        <a:rPr lang="zh-CN" altLang="en-US" sz="1800" b="1" u="none" strike="noStrike" dirty="0" smtClean="0">
                          <a:effectLst/>
                          <a:latin typeface="微软雅黑" panose="020B0503020204020204" pitchFamily="34" charset="-122"/>
                          <a:ea typeface="微软雅黑" panose="020B0503020204020204" pitchFamily="34" charset="-122"/>
                        </a:rPr>
                        <a:t>位地址标识符</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634400">
                <a:tc>
                  <a:txBody>
                    <a:bodyPr/>
                    <a:lstStyle/>
                    <a:p>
                      <a:pPr algn="ctr" fontAlgn="ctr"/>
                      <a:r>
                        <a:rPr lang="en-US" altLang="zh-CN" sz="1800" b="1" u="none" strike="noStrike" dirty="0" smtClean="0">
                          <a:effectLst/>
                          <a:latin typeface="微软雅黑" panose="020B0503020204020204" pitchFamily="34" charset="-122"/>
                          <a:ea typeface="微软雅黑" panose="020B0503020204020204" pitchFamily="34" charset="-122"/>
                        </a:rPr>
                        <a:t>10</a:t>
                      </a:r>
                      <a:endParaRPr lang="en-US" altLang="zh-CN"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800" b="1" u="none" strike="noStrike" dirty="0" smtClean="0">
                          <a:effectLst/>
                          <a:latin typeface="微软雅黑" panose="020B0503020204020204" pitchFamily="34" charset="-122"/>
                          <a:ea typeface="微软雅黑" panose="020B0503020204020204" pitchFamily="34" charset="-122"/>
                        </a:rPr>
                        <a:t>采用</a:t>
                      </a:r>
                      <a:r>
                        <a:rPr lang="en-US" altLang="zh-CN" sz="1800" b="1" u="none" strike="noStrike" dirty="0" smtClean="0">
                          <a:effectLst/>
                          <a:latin typeface="微软雅黑" panose="020B0503020204020204" pitchFamily="34" charset="-122"/>
                          <a:ea typeface="微软雅黑" panose="020B0503020204020204" pitchFamily="34" charset="-122"/>
                        </a:rPr>
                        <a:t>16</a:t>
                      </a:r>
                      <a:r>
                        <a:rPr lang="zh-CN" altLang="en-US" sz="1800" b="1" u="none" strike="noStrike" dirty="0" smtClean="0">
                          <a:effectLst/>
                          <a:latin typeface="微软雅黑" panose="020B0503020204020204" pitchFamily="34" charset="-122"/>
                          <a:ea typeface="微软雅黑" panose="020B0503020204020204" pitchFamily="34" charset="-122"/>
                        </a:rPr>
                        <a:t>位</a:t>
                      </a:r>
                      <a:r>
                        <a:rPr lang="en-US" altLang="zh-CN" sz="1800" b="1" u="none" strike="noStrike" dirty="0" smtClean="0">
                          <a:effectLst/>
                          <a:latin typeface="微软雅黑" panose="020B0503020204020204" pitchFamily="34" charset="-122"/>
                          <a:ea typeface="微软雅黑" panose="020B0503020204020204" pitchFamily="34" charset="-122"/>
                        </a:rPr>
                        <a:t>ZigBee</a:t>
                      </a:r>
                      <a:r>
                        <a:rPr lang="zh-CN" altLang="en-US" sz="1800" b="1" u="none" strike="noStrike" dirty="0" smtClean="0">
                          <a:effectLst/>
                          <a:latin typeface="微软雅黑" panose="020B0503020204020204" pitchFamily="34" charset="-122"/>
                          <a:ea typeface="微软雅黑" panose="020B0503020204020204" pitchFamily="34" charset="-122"/>
                        </a:rPr>
                        <a:t>网络地址，</a:t>
                      </a:r>
                      <a:r>
                        <a:rPr lang="en-US" altLang="zh-CN" sz="1800" b="1" u="none" strike="noStrike" dirty="0" smtClean="0">
                          <a:effectLst/>
                          <a:latin typeface="微软雅黑" panose="020B0503020204020204" pitchFamily="34" charset="-122"/>
                          <a:ea typeface="微软雅黑" panose="020B0503020204020204" pitchFamily="34" charset="-122"/>
                        </a:rPr>
                        <a:t>16</a:t>
                      </a:r>
                      <a:r>
                        <a:rPr lang="zh-CN" altLang="en-US" sz="1800" b="1" u="none" strike="noStrike" dirty="0" smtClean="0">
                          <a:effectLst/>
                          <a:latin typeface="微软雅黑" panose="020B0503020204020204" pitchFamily="34" charset="-122"/>
                          <a:ea typeface="微软雅黑" panose="020B0503020204020204" pitchFamily="34" charset="-122"/>
                        </a:rPr>
                        <a:t>位地址标识符</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634400">
                <a:tc>
                  <a:txBody>
                    <a:bodyPr/>
                    <a:lstStyle/>
                    <a:p>
                      <a:pPr algn="ctr" fontAlgn="ctr"/>
                      <a:r>
                        <a:rPr lang="en-US" altLang="zh-CN" sz="1800" b="1" u="none" strike="noStrike" dirty="0" smtClean="0">
                          <a:effectLst/>
                          <a:latin typeface="微软雅黑" panose="020B0503020204020204" pitchFamily="34" charset="-122"/>
                          <a:ea typeface="微软雅黑" panose="020B0503020204020204" pitchFamily="34" charset="-122"/>
                        </a:rPr>
                        <a:t>11</a:t>
                      </a:r>
                      <a:endParaRPr lang="en-US" altLang="zh-CN"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800" b="1" u="none" strike="noStrike" dirty="0" smtClean="0">
                          <a:effectLst/>
                          <a:latin typeface="微软雅黑" panose="020B0503020204020204" pitchFamily="34" charset="-122"/>
                          <a:ea typeface="微软雅黑" panose="020B0503020204020204" pitchFamily="34" charset="-122"/>
                        </a:rPr>
                        <a:t>采用</a:t>
                      </a:r>
                      <a:r>
                        <a:rPr lang="en-US" altLang="zh-CN" sz="1800" b="1" u="none" strike="noStrike" dirty="0" smtClean="0">
                          <a:effectLst/>
                          <a:latin typeface="微软雅黑" panose="020B0503020204020204" pitchFamily="34" charset="-122"/>
                          <a:ea typeface="微软雅黑" panose="020B0503020204020204" pitchFamily="34" charset="-122"/>
                        </a:rPr>
                        <a:t>64</a:t>
                      </a:r>
                      <a:r>
                        <a:rPr lang="zh-CN" altLang="en-US" sz="1800" b="1" u="none" strike="noStrike" dirty="0" smtClean="0">
                          <a:effectLst/>
                          <a:latin typeface="微软雅黑" panose="020B0503020204020204" pitchFamily="34" charset="-122"/>
                          <a:ea typeface="微软雅黑" panose="020B0503020204020204" pitchFamily="34" charset="-122"/>
                        </a:rPr>
                        <a:t>位</a:t>
                      </a:r>
                      <a:r>
                        <a:rPr lang="en-US" altLang="zh-CN" sz="1800" b="1" u="none" strike="noStrike" dirty="0" smtClean="0">
                          <a:effectLst/>
                          <a:latin typeface="微软雅黑" panose="020B0503020204020204" pitchFamily="34" charset="-122"/>
                          <a:ea typeface="微软雅黑" panose="020B0503020204020204" pitchFamily="34" charset="-122"/>
                        </a:rPr>
                        <a:t>ZigBee</a:t>
                      </a:r>
                      <a:r>
                        <a:rPr lang="zh-CN" altLang="en-US" sz="1800" b="1" u="none" strike="noStrike" dirty="0" smtClean="0">
                          <a:effectLst/>
                          <a:latin typeface="微软雅黑" panose="020B0503020204020204" pitchFamily="34" charset="-122"/>
                          <a:ea typeface="微软雅黑" panose="020B0503020204020204" pitchFamily="34" charset="-122"/>
                        </a:rPr>
                        <a:t>网络地址，无地址标识符</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矩形 2"/>
          <p:cNvSpPr/>
          <p:nvPr/>
        </p:nvSpPr>
        <p:spPr>
          <a:xfrm>
            <a:off x="2001222" y="3020407"/>
            <a:ext cx="2236510" cy="400110"/>
          </a:xfrm>
          <a:prstGeom prst="rect">
            <a:avLst/>
          </a:prstGeom>
        </p:spPr>
        <p:txBody>
          <a:bodyPr wrap="none">
            <a:spAutoFit/>
          </a:bodyPr>
          <a:lstStyle/>
          <a:p>
            <a:r>
              <a:rPr lang="zh-CN" altLang="en-US" sz="2000" dirty="0">
                <a:solidFill>
                  <a:srgbClr val="0000FF"/>
                </a:solidFill>
                <a:latin typeface="微软雅黑" panose="020B0503020204020204" pitchFamily="34" charset="-122"/>
                <a:ea typeface="微软雅黑" panose="020B0503020204020204" pitchFamily="34" charset="-122"/>
              </a:rPr>
              <a:t>地址格式字段定义</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
        <p:nvSpPr>
          <p:cNvPr id="5" name="矩形 4"/>
          <p:cNvSpPr/>
          <p:nvPr/>
        </p:nvSpPr>
        <p:spPr>
          <a:xfrm>
            <a:off x="8184232" y="2986948"/>
            <a:ext cx="1980029" cy="400110"/>
          </a:xfrm>
          <a:prstGeom prst="rect">
            <a:avLst/>
          </a:prstGeom>
        </p:spPr>
        <p:txBody>
          <a:bodyPr wrap="none">
            <a:spAutoFit/>
          </a:bodyPr>
          <a:lstStyle/>
          <a:p>
            <a:r>
              <a:rPr lang="zh-CN" altLang="en-US" sz="2000" dirty="0">
                <a:solidFill>
                  <a:srgbClr val="0000FF"/>
                </a:solidFill>
                <a:latin typeface="微软雅黑" panose="020B0503020204020204" pitchFamily="34" charset="-122"/>
                <a:ea typeface="微软雅黑" panose="020B0503020204020204" pitchFamily="34" charset="-122"/>
              </a:rPr>
              <a:t>帧类型字段定义</a:t>
            </a:r>
            <a:endParaRPr lang="zh-CN" altLang="en-US" sz="2000" dirty="0">
              <a:solidFill>
                <a:srgbClr val="0000FF"/>
              </a:solidFill>
              <a:latin typeface="微软雅黑" panose="020B0503020204020204" pitchFamily="34" charset="-122"/>
              <a:ea typeface="微软雅黑" panose="020B0503020204020204" pitchFamily="34" charset="-122"/>
            </a:endParaRPr>
          </a:p>
        </p:txBody>
      </p:sp>
      <p:graphicFrame>
        <p:nvGraphicFramePr>
          <p:cNvPr id="8" name="图示 7"/>
          <p:cNvGraphicFramePr/>
          <p:nvPr/>
        </p:nvGraphicFramePr>
        <p:xfrm>
          <a:off x="6744071" y="1772816"/>
          <a:ext cx="3420189" cy="1458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图示 9"/>
          <p:cNvGraphicFramePr/>
          <p:nvPr/>
        </p:nvGraphicFramePr>
        <p:xfrm>
          <a:off x="838439" y="1877253"/>
          <a:ext cx="3420189" cy="14589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995068" y="2080895"/>
            <a:ext cx="6561390"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一、物理层相关技术</a:t>
            </a:r>
            <a:endParaRPr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005234" y="3178810"/>
            <a:ext cx="6728488"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二、信道接入技术</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4005234" y="4276725"/>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三、IEEE 802.15.4 标准</a:t>
            </a:r>
            <a:endParaRPr lang="zh-CN" altLang="en-US" sz="3600" b="1" dirty="0" smtClean="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2" name="TextBox 11"/>
          <p:cNvSpPr txBox="1"/>
          <p:nvPr/>
        </p:nvSpPr>
        <p:spPr>
          <a:xfrm>
            <a:off x="3988724" y="5374640"/>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四、ZigBee标准</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717908" y="5172701"/>
            <a:ext cx="710941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77" name="TextBox 10"/>
          <p:cNvSpPr txBox="1"/>
          <p:nvPr/>
        </p:nvSpPr>
        <p:spPr>
          <a:xfrm>
            <a:off x="3995068" y="2080895"/>
            <a:ext cx="6561390" cy="553720"/>
          </a:xfrm>
          <a:prstGeom prst="rect">
            <a:avLst/>
          </a:prstGeom>
          <a:noFill/>
        </p:spPr>
        <p:txBody>
          <a:bodyPr vert="horz" wrap="square" lIns="0" tIns="0" rIns="0" bIns="0" rtlCol="0" anchor="ctr">
            <a:spAutoFit/>
          </a:bodyPr>
          <a:lstStyle/>
          <a:p>
            <a:r>
              <a:rPr lang="zh-CN" altLang="en-US" sz="3600" b="1" dirty="0" smtClean="0">
                <a:solidFill>
                  <a:schemeClr val="tx1"/>
                </a:solidFill>
                <a:latin typeface="Impact" panose="020B0806030902050204" pitchFamily="34" charset="0"/>
                <a:ea typeface="微软雅黑" panose="020B0503020204020204" pitchFamily="34" charset="-122"/>
              </a:rPr>
              <a:t>一、物理层相关技术</a:t>
            </a:r>
            <a:endParaRPr lang="zh-CN" altLang="en-US" sz="3600" b="1" dirty="0" smtClean="0">
              <a:solidFill>
                <a:schemeClr val="tx1"/>
              </a:solidFill>
              <a:latin typeface="Impact" panose="020B0806030902050204" pitchFamily="34" charset="0"/>
              <a:ea typeface="微软雅黑" panose="020B0503020204020204" pitchFamily="34" charset="-122"/>
            </a:endParaRPr>
          </a:p>
        </p:txBody>
      </p:sp>
      <p:sp>
        <p:nvSpPr>
          <p:cNvPr id="2" name="TextBox 10"/>
          <p:cNvSpPr txBox="1"/>
          <p:nvPr/>
        </p:nvSpPr>
        <p:spPr>
          <a:xfrm>
            <a:off x="4005234" y="3178810"/>
            <a:ext cx="6728488" cy="553720"/>
          </a:xfrm>
          <a:prstGeom prst="rect">
            <a:avLst/>
          </a:prstGeom>
          <a:noFill/>
        </p:spPr>
        <p:txBody>
          <a:bodyPr vert="horz" wrap="square" lIns="0" tIns="0" rIns="0" bIns="0" rtlCol="0" anchor="ctr">
            <a:spAutoFit/>
          </a:bodyPr>
          <a:lstStyle/>
          <a:p>
            <a:r>
              <a:rPr lang="zh-CN" altLang="en-US" sz="3600" b="1" dirty="0" smtClean="0">
                <a:solidFill>
                  <a:schemeClr val="tx1"/>
                </a:solidFill>
                <a:latin typeface="Impact" panose="020B0806030902050204" pitchFamily="34" charset="0"/>
                <a:ea typeface="微软雅黑" panose="020B0503020204020204" pitchFamily="34" charset="-122"/>
              </a:rPr>
              <a:t>二、信道接入技术</a:t>
            </a:r>
            <a:endParaRPr lang="zh-CN" altLang="en-US" sz="3600" b="1" dirty="0" smtClean="0">
              <a:solidFill>
                <a:schemeClr val="tx1"/>
              </a:solidFill>
              <a:latin typeface="Impact" panose="020B0806030902050204" pitchFamily="34" charset="0"/>
              <a:ea typeface="微软雅黑" panose="020B0503020204020204" pitchFamily="34" charset="-122"/>
            </a:endParaRPr>
          </a:p>
        </p:txBody>
      </p:sp>
      <p:sp>
        <p:nvSpPr>
          <p:cNvPr id="13" name="TextBox 11"/>
          <p:cNvSpPr txBox="1"/>
          <p:nvPr/>
        </p:nvSpPr>
        <p:spPr>
          <a:xfrm>
            <a:off x="4005234" y="4276725"/>
            <a:ext cx="5399096" cy="553720"/>
          </a:xfrm>
          <a:prstGeom prst="rect">
            <a:avLst/>
          </a:prstGeom>
          <a:noFill/>
        </p:spPr>
        <p:txBody>
          <a:bodyPr vert="horz" wrap="square" lIns="0" tIns="0" rIns="0" bIns="0" rtlCol="0" anchor="ctr">
            <a:spAutoFit/>
          </a:bodyPr>
          <a:lstStyle/>
          <a:p>
            <a:r>
              <a:rPr lang="zh-CN" altLang="en-US" sz="3600" b="1" dirty="0" smtClean="0">
                <a:solidFill>
                  <a:schemeClr val="tx1"/>
                </a:solidFill>
                <a:latin typeface="Impact" panose="020B0806030902050204" pitchFamily="34" charset="0"/>
                <a:ea typeface="微软雅黑" panose="020B0503020204020204" pitchFamily="34" charset="-122"/>
              </a:rPr>
              <a:t>三、IEEE 802.15.4 标准</a:t>
            </a:r>
            <a:endParaRPr lang="zh-CN" altLang="en-US" sz="3600" b="1" dirty="0" smtClean="0">
              <a:solidFill>
                <a:schemeClr val="tx1"/>
              </a:solidFill>
              <a:latin typeface="Impact" panose="020B0806030902050204" pitchFamily="34" charset="0"/>
              <a:ea typeface="微软雅黑" panose="020B0503020204020204" pitchFamily="34" charset="-122"/>
            </a:endParaRPr>
          </a:p>
        </p:txBody>
      </p:sp>
      <p:sp>
        <p:nvSpPr>
          <p:cNvPr id="3" name="TextBox 11"/>
          <p:cNvSpPr txBox="1"/>
          <p:nvPr/>
        </p:nvSpPr>
        <p:spPr>
          <a:xfrm>
            <a:off x="3988724" y="5374640"/>
            <a:ext cx="5399096" cy="553720"/>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四、ZigBee标准</a:t>
            </a:r>
            <a:endParaRPr lang="zh-CN" altLang="en-US" sz="3600" b="1" dirty="0" smtClean="0">
              <a:solidFill>
                <a:schemeClr val="bg1"/>
              </a:solidFill>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1．ZigBee技术概述</a:t>
            </a:r>
            <a:endParaRPr lang="zh-CN" altLang="en-US"/>
          </a:p>
        </p:txBody>
      </p:sp>
      <p:sp>
        <p:nvSpPr>
          <p:cNvPr id="7" name="对角圆角矩形 5"/>
          <p:cNvSpPr>
            <a:spLocks noChangeArrowheads="1"/>
          </p:cNvSpPr>
          <p:nvPr/>
        </p:nvSpPr>
        <p:spPr bwMode="auto">
          <a:xfrm>
            <a:off x="937895" y="1202055"/>
            <a:ext cx="8015605" cy="5019675"/>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lumMod val="90000"/>
            </a:schemeClr>
          </a:solidFill>
          <a:ln w="19050" algn="ctr">
            <a:noFill/>
            <a:miter lim="800000"/>
          </a:ln>
          <a:effectLst>
            <a:outerShdw dist="23000" dir="5400000" rotWithShape="0">
              <a:srgbClr val="000000">
                <a:alpha val="34999"/>
              </a:srgbClr>
            </a:outerShdw>
          </a:effectLst>
        </p:spPr>
        <p:txBody>
          <a:bodyPr anchor="ctr"/>
          <a:lstStyle/>
          <a:p>
            <a:pPr marL="457200" marR="0" lvl="0" indent="-457200" algn="just" defTabSz="914400" rtl="0" eaLnBrk="1" fontAlgn="base" latinLnBrk="0" hangingPunct="1">
              <a:lnSpc>
                <a:spcPct val="140000"/>
              </a:lnSpc>
              <a:spcBef>
                <a:spcPct val="0"/>
              </a:spcBef>
              <a:spcAft>
                <a:spcPct val="0"/>
              </a:spcAft>
              <a:buClr>
                <a:srgbClr val="E46C0A"/>
              </a:buClr>
              <a:buSzTx/>
              <a:buFont typeface="Wingdings" panose="05000000000000000000" charset="0"/>
              <a:buChar char=""/>
              <a:defRPr/>
            </a:pPr>
            <a:r>
              <a:rPr kumimoji="0" lang="zh-CN" altLang="zh-CN" sz="32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ZigBee技术一种面向自动化和低功耗、低成本、低复杂度、低速率的短距离无线通信技术。</a:t>
            </a:r>
            <a:endParaRPr kumimoji="0" lang="zh-CN" altLang="zh-CN" sz="32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457200" marR="0" lvl="0" indent="-457200" algn="just" defTabSz="914400" rtl="0" eaLnBrk="1" fontAlgn="base" latinLnBrk="0" hangingPunct="1">
              <a:lnSpc>
                <a:spcPct val="140000"/>
              </a:lnSpc>
              <a:spcBef>
                <a:spcPct val="0"/>
              </a:spcBef>
              <a:spcAft>
                <a:spcPct val="0"/>
              </a:spcAft>
              <a:buClr>
                <a:srgbClr val="E46C0A"/>
              </a:buClr>
              <a:buSzTx/>
              <a:buFont typeface="Wingdings" panose="05000000000000000000" charset="0"/>
              <a:buChar char=""/>
              <a:defRPr/>
            </a:pPr>
            <a:r>
              <a:rPr kumimoji="0" lang="zh-CN" altLang="zh-CN" sz="32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ZigBee技术是</a:t>
            </a:r>
            <a:r>
              <a:rPr kumimoji="0" lang="zh-CN" altLang="zh-CN" sz="32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建立在IEEE 802.15.4标准之上</a:t>
            </a:r>
            <a:r>
              <a:rPr kumimoji="0" lang="zh-CN" altLang="zh-CN" sz="32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，由ZigBee联盟对其进行标准化，因此ZigBee也被称为IEEE 802.15.4（ZigBee）技术标准。</a:t>
            </a:r>
            <a:endParaRPr kumimoji="0" lang="zh-CN" altLang="zh-CN" sz="32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pic>
        <p:nvPicPr>
          <p:cNvPr id="2" name="图片 1"/>
          <p:cNvPicPr>
            <a:picLocks noChangeAspect="1"/>
          </p:cNvPicPr>
          <p:nvPr/>
        </p:nvPicPr>
        <p:blipFill>
          <a:blip r:embed="rId1" cstate="print"/>
          <a:stretch>
            <a:fillRect/>
          </a:stretch>
        </p:blipFill>
        <p:spPr>
          <a:xfrm>
            <a:off x="9552384" y="2852936"/>
            <a:ext cx="2220912" cy="28924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1．ZigBee技术概述</a:t>
            </a:r>
            <a:endParaRPr lang="zh-CN" altLang="en-US"/>
          </a:p>
        </p:txBody>
      </p:sp>
      <p:sp>
        <p:nvSpPr>
          <p:cNvPr id="7" name="对角圆角矩形 5"/>
          <p:cNvSpPr>
            <a:spLocks noChangeArrowheads="1"/>
          </p:cNvSpPr>
          <p:nvPr/>
        </p:nvSpPr>
        <p:spPr bwMode="auto">
          <a:xfrm>
            <a:off x="937895" y="1202055"/>
            <a:ext cx="5948045" cy="5019675"/>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lumMod val="90000"/>
            </a:schemeClr>
          </a:solidFill>
          <a:ln w="19050" algn="ctr">
            <a:noFill/>
            <a:miter lim="800000"/>
          </a:ln>
          <a:effectLst>
            <a:outerShdw dist="23000" dir="5400000" rotWithShape="0">
              <a:srgbClr val="000000">
                <a:alpha val="34999"/>
              </a:srgbClr>
            </a:outerShdw>
          </a:effectLst>
        </p:spPr>
        <p:txBody>
          <a:bodyPr anchor="ctr"/>
          <a:lstStyle/>
          <a:p>
            <a:pPr marL="457200" marR="0" lvl="0" indent="-457200" algn="just" defTabSz="914400" rtl="0" eaLnBrk="1" fontAlgn="base" latinLnBrk="0" hangingPunct="1">
              <a:lnSpc>
                <a:spcPct val="140000"/>
              </a:lnSpc>
              <a:spcBef>
                <a:spcPct val="0"/>
              </a:spcBef>
              <a:spcAft>
                <a:spcPct val="0"/>
              </a:spcAft>
              <a:buClr>
                <a:srgbClr val="E46C0A"/>
              </a:buClr>
              <a:buSzTx/>
              <a:buFont typeface="Wingdings" panose="05000000000000000000" charset="0"/>
              <a:buChar char=""/>
              <a:defRPr/>
            </a:pPr>
            <a:r>
              <a:rPr kumimoji="0" lang="zh-CN"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协议芯片：目前市场上出现了较多的ZigBee芯片产品及解决方案，有代表性的</a:t>
            </a:r>
            <a:r>
              <a:rPr kumimoji="0" lang="zh-CN" altLang="zh-CN" sz="28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包括</a:t>
            </a:r>
            <a:r>
              <a:rPr lang="zh-CN" altLang="zh-CN" sz="2800" b="1" noProof="0" dirty="0">
                <a:ln>
                  <a:noFill/>
                </a:ln>
                <a:effectLst/>
                <a:uLnTx/>
                <a:uFillTx/>
                <a:latin typeface="华文楷体" panose="02010600040101010101" pitchFamily="2" charset="-122"/>
                <a:ea typeface="华文楷体" panose="02010600040101010101" pitchFamily="2" charset="-122"/>
                <a:sym typeface="+mn-ea"/>
              </a:rPr>
              <a:t>TI公司</a:t>
            </a:r>
            <a:r>
              <a:rPr kumimoji="0" lang="zh-CN"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的</a:t>
            </a:r>
            <a:r>
              <a:rPr kumimoji="0" lang="zh-CN" altLang="zh-CN"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CC</a:t>
            </a:r>
            <a:r>
              <a:rPr kumimoji="0" lang="zh-CN" altLang="zh-CN"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2</a:t>
            </a:r>
            <a:r>
              <a:rPr kumimoji="0" lang="en-US" altLang="zh-CN"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5</a:t>
            </a:r>
            <a:r>
              <a:rPr kumimoji="0" lang="zh-CN" altLang="zh-CN"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30</a:t>
            </a:r>
            <a:r>
              <a:rPr kumimoji="0" lang="zh-CN" altLang="zh-CN"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/CC</a:t>
            </a:r>
            <a:r>
              <a:rPr kumimoji="0" lang="zh-CN" altLang="zh-CN"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2</a:t>
            </a:r>
            <a:r>
              <a:rPr kumimoji="0" lang="en-US" altLang="zh-CN"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5</a:t>
            </a:r>
            <a:r>
              <a:rPr kumimoji="0" lang="zh-CN" altLang="zh-CN"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31</a:t>
            </a:r>
            <a:r>
              <a:rPr kumimoji="0" lang="zh-CN"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和Freescale公司MC13192、Ember公司的EM250等系列的开发工具和芯片。</a:t>
            </a:r>
            <a:endParaRPr kumimoji="0" lang="zh-CN" altLang="zh-CN" sz="2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pic>
        <p:nvPicPr>
          <p:cNvPr id="3" name="图片 2"/>
          <p:cNvPicPr>
            <a:picLocks noChangeAspect="1"/>
          </p:cNvPicPr>
          <p:nvPr/>
        </p:nvPicPr>
        <p:blipFill>
          <a:blip r:embed="rId1" cstate="print"/>
          <a:stretch>
            <a:fillRect/>
          </a:stretch>
        </p:blipFill>
        <p:spPr>
          <a:xfrm>
            <a:off x="7816533" y="1076643"/>
            <a:ext cx="3643312" cy="3743325"/>
          </a:xfrm>
          <a:prstGeom prst="rect">
            <a:avLst/>
          </a:prstGeom>
          <a:noFill/>
          <a:ln w="9525">
            <a:noFill/>
          </a:ln>
        </p:spPr>
      </p:pic>
      <p:pic>
        <p:nvPicPr>
          <p:cNvPr id="5" name="图片 4"/>
          <p:cNvPicPr>
            <a:picLocks noChangeAspect="1"/>
          </p:cNvPicPr>
          <p:nvPr/>
        </p:nvPicPr>
        <p:blipFill>
          <a:blip r:embed="rId2" cstate="print"/>
          <a:stretch>
            <a:fillRect/>
          </a:stretch>
        </p:blipFill>
        <p:spPr>
          <a:xfrm>
            <a:off x="7817009" y="4931728"/>
            <a:ext cx="3727450" cy="17621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2．ZigBee技术的主要特征</a:t>
            </a:r>
            <a:endParaRPr lang="zh-CN" altLang="en-US"/>
          </a:p>
        </p:txBody>
      </p:sp>
      <p:sp>
        <p:nvSpPr>
          <p:cNvPr id="15" name="椭圆 14"/>
          <p:cNvSpPr/>
          <p:nvPr/>
        </p:nvSpPr>
        <p:spPr>
          <a:xfrm>
            <a:off x="2451100" y="2999581"/>
            <a:ext cx="1643063" cy="6429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低功耗</a:t>
            </a:r>
            <a:endParaRPr kumimoji="0" lang="zh-CN" altLang="en-US"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sp>
        <p:nvSpPr>
          <p:cNvPr id="16" name="椭圆 15"/>
          <p:cNvSpPr/>
          <p:nvPr/>
        </p:nvSpPr>
        <p:spPr>
          <a:xfrm>
            <a:off x="3451225" y="4178141"/>
            <a:ext cx="1643063" cy="6429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低成本</a:t>
            </a:r>
            <a:endParaRPr kumimoji="0" lang="zh-CN" altLang="en-US"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sp>
        <p:nvSpPr>
          <p:cNvPr id="17" name="椭圆 16"/>
          <p:cNvSpPr/>
          <p:nvPr/>
        </p:nvSpPr>
        <p:spPr>
          <a:xfrm>
            <a:off x="5237163" y="5356860"/>
            <a:ext cx="1643063" cy="6429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短时延</a:t>
            </a:r>
            <a:endParaRPr kumimoji="0" lang="zh-CN" altLang="en-US"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sp>
        <p:nvSpPr>
          <p:cNvPr id="18" name="椭圆 17"/>
          <p:cNvSpPr/>
          <p:nvPr/>
        </p:nvSpPr>
        <p:spPr>
          <a:xfrm>
            <a:off x="7094538" y="4142423"/>
            <a:ext cx="1643063" cy="7143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近距离通信</a:t>
            </a:r>
            <a:endParaRPr kumimoji="0" lang="zh-CN" altLang="en-US"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sp>
        <p:nvSpPr>
          <p:cNvPr id="19" name="椭圆 18"/>
          <p:cNvSpPr/>
          <p:nvPr/>
        </p:nvSpPr>
        <p:spPr>
          <a:xfrm>
            <a:off x="7585075" y="2851785"/>
            <a:ext cx="2432050" cy="9385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免许可无线通信频段</a:t>
            </a:r>
            <a:endParaRPr kumimoji="0" lang="zh-CN" altLang="en-US"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sp>
        <p:nvSpPr>
          <p:cNvPr id="20" name="椭圆 19"/>
          <p:cNvSpPr/>
          <p:nvPr/>
        </p:nvSpPr>
        <p:spPr>
          <a:xfrm>
            <a:off x="8665845" y="1533367"/>
            <a:ext cx="1571625" cy="7143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三级安全模式</a:t>
            </a:r>
            <a:endParaRPr kumimoji="0" lang="zh-CN" altLang="en-US"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sp>
        <p:nvSpPr>
          <p:cNvPr id="24" name="椭圆 23"/>
          <p:cNvSpPr/>
          <p:nvPr/>
        </p:nvSpPr>
        <p:spPr>
          <a:xfrm>
            <a:off x="1450658" y="1569085"/>
            <a:ext cx="1643063" cy="6429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低速率</a:t>
            </a:r>
            <a:endParaRPr kumimoji="0" lang="zh-CN" altLang="en-US" sz="24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ppt_x"/>
                                          </p:val>
                                        </p:tav>
                                        <p:tav tm="100000">
                                          <p:val>
                                            <p:strVal val="#ppt_x"/>
                                          </p:val>
                                        </p:tav>
                                      </p:tavLst>
                                    </p:anim>
                                    <p:anim calcmode="lin" valueType="num">
                                      <p:cBhvr additive="base">
                                        <p:cTn id="33" dur="500" fill="hold"/>
                                        <p:tgtEl>
                                          <p:spTgt spid="1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8" grpId="0" bldLvl="0" animBg="1"/>
      <p:bldP spid="19" grpId="0" bldLvl="0" animBg="1"/>
      <p:bldP spid="20" grpId="0" bldLvl="0" animBg="1"/>
      <p:bldP spid="24"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2．ZigBee技术的主要特征</a:t>
            </a:r>
            <a:endParaRPr lang="zh-CN" altLang="en-US"/>
          </a:p>
        </p:txBody>
      </p:sp>
      <p:sp>
        <p:nvSpPr>
          <p:cNvPr id="2" name="横卷形 1"/>
          <p:cNvSpPr/>
          <p:nvPr/>
        </p:nvSpPr>
        <p:spPr>
          <a:xfrm>
            <a:off x="614680" y="476672"/>
            <a:ext cx="10962640" cy="6381328"/>
          </a:xfrm>
          <a:prstGeom prst="horizontalScroll">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just" defTabSz="914400" rtl="0" eaLnBrk="0" fontAlgn="base" latinLnBrk="0" hangingPunct="0">
              <a:lnSpc>
                <a:spcPct val="13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2"/>
                </a:solidFill>
                <a:effectLst/>
                <a:uLnTx/>
                <a:uFillTx/>
                <a:latin typeface="+mn-lt"/>
                <a:ea typeface="+mn-ea"/>
                <a:cs typeface="+mn-cs"/>
              </a:rPr>
              <a:t>(1</a:t>
            </a:r>
            <a:r>
              <a:rPr kumimoji="0" lang="zh-CN" altLang="en-US" sz="2800" b="1" i="0" u="none" strike="noStrike" kern="1200" cap="none" spc="0" normalizeH="0" baseline="0" noProof="0" dirty="0" smtClean="0">
                <a:ln>
                  <a:noFill/>
                </a:ln>
                <a:solidFill>
                  <a:schemeClr val="tx2"/>
                </a:solidFill>
                <a:effectLst/>
                <a:uLnTx/>
                <a:uFillTx/>
                <a:latin typeface="+mn-lt"/>
                <a:ea typeface="+mn-ea"/>
                <a:cs typeface="+mn-cs"/>
              </a:rPr>
              <a:t>) </a:t>
            </a:r>
            <a:r>
              <a:rPr lang="zh-CN" altLang="en-US" sz="2800" b="1" noProof="0" dirty="0" smtClean="0">
                <a:ln>
                  <a:noFill/>
                </a:ln>
                <a:solidFill>
                  <a:srgbClr val="FF0000"/>
                </a:solidFill>
                <a:effectLst/>
                <a:uLnTx/>
                <a:uFillTx/>
                <a:sym typeface="+mn-ea"/>
              </a:rPr>
              <a:t>低</a:t>
            </a: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速率</a:t>
            </a:r>
            <a:r>
              <a:rPr kumimoji="0" lang="zh-CN" altLang="en-US" sz="2800" b="1" i="0" u="none" strike="noStrike" kern="1200" cap="none" spc="0" normalizeH="0" baseline="0" noProof="0" dirty="0">
                <a:ln>
                  <a:noFill/>
                </a:ln>
                <a:solidFill>
                  <a:schemeClr val="tx2"/>
                </a:solidFill>
                <a:effectLst/>
                <a:uLnTx/>
                <a:uFillTx/>
                <a:latin typeface="+mn-lt"/>
                <a:ea typeface="+mn-ea"/>
                <a:cs typeface="+mn-cs"/>
              </a:rPr>
              <a:t>：数据率</a:t>
            </a:r>
            <a:r>
              <a:rPr kumimoji="0" lang="zh-CN" altLang="en-US" sz="2800" b="1" i="0" u="none" strike="noStrike" kern="1200" cap="none" spc="0" normalizeH="0" baseline="0" noProof="0" dirty="0" smtClean="0">
                <a:ln>
                  <a:noFill/>
                </a:ln>
                <a:solidFill>
                  <a:schemeClr val="tx2"/>
                </a:solidFill>
                <a:effectLst/>
                <a:uLnTx/>
                <a:uFillTx/>
                <a:latin typeface="+mn-lt"/>
                <a:ea typeface="+mn-ea"/>
                <a:cs typeface="+mn-cs"/>
              </a:rPr>
              <a:t>只有</a:t>
            </a:r>
            <a:r>
              <a:rPr lang="en-US" altLang="zh-CN" sz="2800" b="1" dirty="0">
                <a:solidFill>
                  <a:srgbClr val="0000FF"/>
                </a:solidFill>
              </a:rPr>
              <a:t>2</a:t>
            </a:r>
            <a:r>
              <a:rPr kumimoji="0" lang="zh-CN" altLang="en-US" sz="2800" b="1" i="0" u="none" strike="noStrike" kern="1200" cap="none" spc="0" normalizeH="0" baseline="0" noProof="0" dirty="0" smtClean="0">
                <a:ln>
                  <a:noFill/>
                </a:ln>
                <a:solidFill>
                  <a:srgbClr val="0000FF"/>
                </a:solidFill>
                <a:effectLst/>
                <a:uLnTx/>
                <a:uFillTx/>
                <a:latin typeface="+mn-lt"/>
                <a:ea typeface="+mn-ea"/>
                <a:cs typeface="+mn-cs"/>
              </a:rPr>
              <a:t>0</a:t>
            </a:r>
            <a:r>
              <a:rPr kumimoji="0" lang="zh-CN" altLang="en-US" sz="2800" b="1" i="0" u="none" strike="noStrike" kern="1200" cap="none" spc="0" normalizeH="0" baseline="0" noProof="0" dirty="0">
                <a:ln>
                  <a:noFill/>
                </a:ln>
                <a:solidFill>
                  <a:srgbClr val="0000FF"/>
                </a:solidFill>
                <a:effectLst/>
                <a:uLnTx/>
                <a:uFillTx/>
                <a:latin typeface="+mn-lt"/>
                <a:ea typeface="+mn-ea"/>
                <a:cs typeface="+mn-cs"/>
              </a:rPr>
              <a:t>kbps～250kbps</a:t>
            </a:r>
            <a:r>
              <a:rPr kumimoji="0" lang="zh-CN" altLang="en-US" sz="2800" b="1" i="0" u="none" strike="noStrike" kern="1200" cap="none" spc="0" normalizeH="0" baseline="0" noProof="0" dirty="0">
                <a:ln>
                  <a:noFill/>
                </a:ln>
                <a:solidFill>
                  <a:schemeClr val="tx2"/>
                </a:solidFill>
                <a:effectLst/>
                <a:uLnTx/>
                <a:uFillTx/>
                <a:latin typeface="+mn-lt"/>
                <a:ea typeface="+mn-ea"/>
                <a:cs typeface="+mn-cs"/>
              </a:rPr>
              <a:t>，专注于低传输应用(2</a:t>
            </a:r>
            <a:r>
              <a:rPr kumimoji="0" lang="zh-CN" altLang="en-US" sz="2800" b="1" i="0" u="none" strike="noStrike" kern="1200" cap="none" spc="0" normalizeH="0" baseline="0" noProof="0" dirty="0" smtClean="0">
                <a:ln>
                  <a:noFill/>
                </a:ln>
                <a:solidFill>
                  <a:schemeClr val="tx2"/>
                </a:solidFill>
                <a:effectLst/>
                <a:uLnTx/>
                <a:uFillTx/>
                <a:latin typeface="+mn-lt"/>
                <a:ea typeface="+mn-ea"/>
                <a:cs typeface="+mn-cs"/>
              </a:rPr>
              <a:t>) </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近距离</a:t>
            </a:r>
            <a:r>
              <a:rPr kumimoji="0" lang="zh-CN" altLang="en-US" sz="2800" b="1" i="0" u="none" strike="noStrike" kern="1200" cap="none" spc="0" normalizeH="0" baseline="0" noProof="0" dirty="0">
                <a:ln>
                  <a:noFill/>
                </a:ln>
                <a:solidFill>
                  <a:schemeClr val="tx2"/>
                </a:solidFill>
                <a:effectLst/>
                <a:uLnTx/>
                <a:uFillTx/>
                <a:latin typeface="+mn-lt"/>
                <a:ea typeface="+mn-ea"/>
                <a:cs typeface="+mn-cs"/>
              </a:rPr>
              <a:t>：有效覆盖范围</a:t>
            </a:r>
            <a:r>
              <a:rPr kumimoji="0" lang="zh-CN" altLang="en-US" sz="2800" b="1" i="0" u="none" strike="noStrike" kern="1200" cap="none" spc="0" normalizeH="0" baseline="0" noProof="0" dirty="0">
                <a:ln>
                  <a:noFill/>
                </a:ln>
                <a:solidFill>
                  <a:srgbClr val="0000FF"/>
                </a:solidFill>
                <a:effectLst/>
                <a:uLnTx/>
                <a:uFillTx/>
                <a:latin typeface="+mn-lt"/>
                <a:ea typeface="+mn-ea"/>
                <a:cs typeface="+mn-cs"/>
              </a:rPr>
              <a:t>10～</a:t>
            </a:r>
            <a:r>
              <a:rPr kumimoji="0" lang="en-US" altLang="zh-CN" sz="2800" b="1" i="0" u="none" strike="noStrike" kern="1200" cap="none" spc="0" normalizeH="0" baseline="0" noProof="0" dirty="0">
                <a:ln>
                  <a:noFill/>
                </a:ln>
                <a:solidFill>
                  <a:srgbClr val="0000FF"/>
                </a:solidFill>
                <a:effectLst/>
                <a:uLnTx/>
                <a:uFillTx/>
                <a:latin typeface="+mn-lt"/>
                <a:ea typeface="+mn-ea"/>
                <a:cs typeface="+mn-cs"/>
              </a:rPr>
              <a:t>100</a:t>
            </a:r>
            <a:r>
              <a:rPr kumimoji="0" lang="zh-CN" altLang="en-US" sz="2800" b="1" i="0" u="none" strike="noStrike" kern="1200" cap="none" spc="0" normalizeH="0" baseline="0" noProof="0" dirty="0">
                <a:ln>
                  <a:noFill/>
                </a:ln>
                <a:solidFill>
                  <a:srgbClr val="0000FF"/>
                </a:solidFill>
                <a:effectLst/>
                <a:uLnTx/>
                <a:uFillTx/>
                <a:latin typeface="+mn-lt"/>
                <a:ea typeface="+mn-ea"/>
                <a:cs typeface="+mn-cs"/>
              </a:rPr>
              <a:t>m</a:t>
            </a:r>
            <a:r>
              <a:rPr kumimoji="0" lang="zh-CN" altLang="en-US" sz="2800" b="1" i="0" u="none" strike="noStrike" kern="1200" cap="none" spc="0" normalizeH="0" baseline="0" noProof="0" dirty="0">
                <a:ln>
                  <a:noFill/>
                </a:ln>
                <a:solidFill>
                  <a:schemeClr val="tx2"/>
                </a:solidFill>
                <a:effectLst/>
                <a:uLnTx/>
                <a:uFillTx/>
                <a:latin typeface="+mn-lt"/>
                <a:ea typeface="+mn-ea"/>
                <a:cs typeface="+mn-cs"/>
              </a:rPr>
              <a:t>之间（一般取</a:t>
            </a:r>
            <a:r>
              <a:rPr kumimoji="0" lang="en-US" altLang="zh-CN" sz="2800" b="1" i="0" u="none" strike="noStrike" kern="1200" cap="none" spc="0" normalizeH="0" baseline="0" noProof="0" dirty="0">
                <a:ln>
                  <a:noFill/>
                </a:ln>
                <a:solidFill>
                  <a:schemeClr val="tx2"/>
                </a:solidFill>
                <a:effectLst/>
                <a:uLnTx/>
                <a:uFillTx/>
                <a:latin typeface="+mn-lt"/>
                <a:ea typeface="+mn-ea"/>
                <a:cs typeface="+mn-cs"/>
              </a:rPr>
              <a:t>75m</a:t>
            </a:r>
            <a:r>
              <a:rPr kumimoji="0" lang="zh-CN" altLang="en-US" sz="2800" b="1" i="0" u="none" strike="noStrike" kern="1200" cap="none" spc="0" normalizeH="0" baseline="0" noProof="0" dirty="0">
                <a:ln>
                  <a:noFill/>
                </a:ln>
                <a:solidFill>
                  <a:schemeClr val="tx2"/>
                </a:solidFill>
                <a:effectLst/>
                <a:uLnTx/>
                <a:uFillTx/>
                <a:latin typeface="+mn-lt"/>
                <a:ea typeface="+mn-ea"/>
                <a:cs typeface="+mn-cs"/>
              </a:rPr>
              <a:t>），具体依据实际发射功率的大小和各种不同的应用模式而定。</a:t>
            </a:r>
            <a:endParaRPr kumimoji="0" lang="zh-CN" altLang="en-US" sz="2800" b="1" i="0" u="none" strike="noStrike" kern="1200" cap="none" spc="0" normalizeH="0" baseline="0" noProof="0" dirty="0">
              <a:ln>
                <a:noFill/>
              </a:ln>
              <a:solidFill>
                <a:schemeClr val="tx2"/>
              </a:solidFill>
              <a:effectLst/>
              <a:uLnTx/>
              <a:uFillTx/>
              <a:latin typeface="+mn-lt"/>
              <a:ea typeface="+mn-ea"/>
              <a:cs typeface="+mn-cs"/>
            </a:endParaRPr>
          </a:p>
          <a:p>
            <a:pPr marL="0" marR="0" lvl="0" indent="0" algn="just" defTabSz="914400" rtl="0" eaLnBrk="0" fontAlgn="base" latinLnBrk="0" hangingPunct="0">
              <a:lnSpc>
                <a:spcPct val="130000"/>
              </a:lnSpc>
              <a:spcBef>
                <a:spcPct val="0"/>
              </a:spcBef>
              <a:spcAft>
                <a:spcPct val="0"/>
              </a:spcAft>
              <a:buClrTx/>
              <a:buSzTx/>
              <a:buFontTx/>
              <a:buNone/>
              <a:defRPr/>
            </a:pPr>
            <a:r>
              <a:rPr lang="zh-CN" altLang="en-US" sz="2800" b="1" noProof="0" dirty="0">
                <a:ln>
                  <a:noFill/>
                </a:ln>
                <a:solidFill>
                  <a:schemeClr val="tx2"/>
                </a:solidFill>
                <a:effectLst/>
                <a:uLnTx/>
                <a:uFillTx/>
                <a:sym typeface="+mn-ea"/>
              </a:rPr>
              <a:t>(</a:t>
            </a:r>
            <a:r>
              <a:rPr lang="en-US" altLang="zh-CN" sz="2800" b="1" noProof="0" dirty="0">
                <a:ln>
                  <a:noFill/>
                </a:ln>
                <a:solidFill>
                  <a:schemeClr val="tx2"/>
                </a:solidFill>
                <a:effectLst/>
                <a:uLnTx/>
                <a:uFillTx/>
                <a:sym typeface="+mn-ea"/>
              </a:rPr>
              <a:t>3</a:t>
            </a:r>
            <a:r>
              <a:rPr lang="zh-CN" altLang="en-US" sz="2800" b="1" noProof="0" dirty="0">
                <a:ln>
                  <a:noFill/>
                </a:ln>
                <a:solidFill>
                  <a:schemeClr val="tx2"/>
                </a:solidFill>
                <a:effectLst/>
                <a:uLnTx/>
                <a:uFillTx/>
                <a:sym typeface="+mn-ea"/>
              </a:rPr>
              <a:t>) </a:t>
            </a:r>
            <a:r>
              <a:rPr lang="zh-CN" altLang="en-US" sz="2800" b="1" noProof="0" dirty="0">
                <a:ln>
                  <a:noFill/>
                </a:ln>
                <a:solidFill>
                  <a:srgbClr val="FF0000"/>
                </a:solidFill>
                <a:effectLst/>
                <a:uLnTx/>
                <a:uFillTx/>
                <a:sym typeface="+mn-ea"/>
              </a:rPr>
              <a:t>低功耗</a:t>
            </a:r>
            <a:r>
              <a:rPr lang="zh-CN" altLang="en-US" sz="2800" b="1" noProof="0" dirty="0">
                <a:ln>
                  <a:noFill/>
                </a:ln>
                <a:solidFill>
                  <a:schemeClr val="tx2"/>
                </a:solidFill>
                <a:effectLst/>
                <a:uLnTx/>
                <a:uFillTx/>
                <a:sym typeface="+mn-ea"/>
              </a:rPr>
              <a:t>：由于工作周期很短，收发信息功耗较低，以及采用了休眠模式，ZigBee可确保两节五号电池支持长达6个月至2年左右的使用时间，当然不同应用的功耗有所不同。</a:t>
            </a:r>
            <a:endParaRPr kumimoji="0" lang="zh-CN" altLang="en-US" sz="3200" b="1" i="0" u="none" strike="noStrike" kern="1200" cap="none" spc="0" normalizeH="0" baseline="0" noProof="0" dirty="0">
              <a:ln>
                <a:noFill/>
              </a:ln>
              <a:solidFill>
                <a:schemeClr val="tx2"/>
              </a:solidFill>
              <a:effectLst/>
              <a:uLnTx/>
              <a:uFillTx/>
              <a:latin typeface="+mn-lt"/>
              <a:ea typeface="+mn-ea"/>
              <a:cs typeface="+mn-cs"/>
              <a:sym typeface="+mn-ea"/>
            </a:endParaRPr>
          </a:p>
          <a:p>
            <a:pPr marL="0" marR="0" lvl="0" indent="0" algn="just" defTabSz="914400" rtl="0" eaLnBrk="0" fontAlgn="base" latinLnBrk="0" hangingPunct="0">
              <a:lnSpc>
                <a:spcPct val="13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2"/>
                </a:solidFill>
                <a:effectLst/>
                <a:uLnTx/>
                <a:uFillTx/>
                <a:latin typeface="+mn-lt"/>
                <a:ea typeface="+mn-ea"/>
                <a:cs typeface="+mn-cs"/>
              </a:rPr>
              <a:t>(</a:t>
            </a:r>
            <a:r>
              <a:rPr kumimoji="0" lang="en-US" altLang="zh-CN" sz="2800" b="1" i="0" u="none" strike="noStrike" kern="1200" cap="none" spc="0" normalizeH="0" baseline="0" noProof="0" dirty="0">
                <a:ln>
                  <a:noFill/>
                </a:ln>
                <a:solidFill>
                  <a:schemeClr val="tx2"/>
                </a:solidFill>
                <a:effectLst/>
                <a:uLnTx/>
                <a:uFillTx/>
                <a:latin typeface="+mn-lt"/>
                <a:ea typeface="+mn-ea"/>
                <a:cs typeface="+mn-cs"/>
              </a:rPr>
              <a:t>4</a:t>
            </a:r>
            <a:r>
              <a:rPr kumimoji="0" lang="zh-CN" altLang="en-US" sz="2800" b="1" i="0" u="none" strike="noStrike" kern="1200" cap="none" spc="0" normalizeH="0" baseline="0" noProof="0" dirty="0">
                <a:ln>
                  <a:noFill/>
                </a:ln>
                <a:solidFill>
                  <a:schemeClr val="tx2"/>
                </a:solidFill>
                <a:effectLst/>
                <a:uLnTx/>
                <a:uFillTx/>
                <a:latin typeface="+mn-lt"/>
                <a:ea typeface="+mn-ea"/>
                <a:cs typeface="+mn-cs"/>
              </a:rPr>
              <a:t>) </a:t>
            </a: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工作频段灵活</a:t>
            </a:r>
            <a:r>
              <a:rPr kumimoji="0" lang="zh-CN" altLang="en-US" sz="2800" b="1" i="0" u="none" strike="noStrike" kern="1200" cap="none" spc="0" normalizeH="0" baseline="0" noProof="0" dirty="0">
                <a:ln>
                  <a:noFill/>
                </a:ln>
                <a:solidFill>
                  <a:schemeClr val="tx2"/>
                </a:solidFill>
                <a:effectLst/>
                <a:uLnTx/>
                <a:uFillTx/>
                <a:latin typeface="+mn-lt"/>
                <a:ea typeface="+mn-ea"/>
                <a:cs typeface="+mn-cs"/>
              </a:rPr>
              <a:t>：使用的频段分别为2.4GHz、868MHz（欧洲）及915MHz（美国），均为无需申请的ISM频段。</a:t>
            </a:r>
            <a:endParaRPr kumimoji="0" lang="zh-CN" altLang="en-US" sz="24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2．ZigBee技术的主要特征</a:t>
            </a:r>
            <a:endParaRPr lang="zh-CN" altLang="en-US"/>
          </a:p>
        </p:txBody>
      </p:sp>
      <p:sp>
        <p:nvSpPr>
          <p:cNvPr id="2" name="横卷形 1"/>
          <p:cNvSpPr/>
          <p:nvPr/>
        </p:nvSpPr>
        <p:spPr>
          <a:xfrm>
            <a:off x="614680" y="939800"/>
            <a:ext cx="10962640" cy="5611495"/>
          </a:xfrm>
          <a:prstGeom prst="horizontalScroll">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6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2"/>
                </a:solidFill>
                <a:effectLst/>
                <a:uLnTx/>
                <a:uFillTx/>
                <a:latin typeface="+mn-lt"/>
                <a:ea typeface="+mn-ea"/>
                <a:cs typeface="+mn-cs"/>
              </a:rPr>
              <a:t>(5) </a:t>
            </a:r>
            <a:r>
              <a:rPr kumimoji="0" lang="zh-CN" altLang="en-US" sz="2400" b="1" i="0" u="none" strike="noStrike" kern="1200" cap="none" spc="0" normalizeH="0" baseline="0" noProof="0" dirty="0">
                <a:ln>
                  <a:noFill/>
                </a:ln>
                <a:solidFill>
                  <a:srgbClr val="FF0000"/>
                </a:solidFill>
                <a:effectLst/>
                <a:uLnTx/>
                <a:uFillTx/>
                <a:latin typeface="+mn-lt"/>
                <a:ea typeface="+mn-ea"/>
                <a:cs typeface="+mn-cs"/>
              </a:rPr>
              <a:t>可靠：</a:t>
            </a:r>
            <a:r>
              <a:rPr kumimoji="0" lang="zh-CN" altLang="en-US" sz="2400" b="1" i="0" u="none" strike="noStrike" kern="1200" cap="none" spc="0" normalizeH="0" baseline="0" noProof="0" dirty="0">
                <a:ln>
                  <a:noFill/>
                </a:ln>
                <a:solidFill>
                  <a:schemeClr val="tx2"/>
                </a:solidFill>
                <a:effectLst/>
                <a:uLnTx/>
                <a:uFillTx/>
                <a:latin typeface="+mn-lt"/>
                <a:ea typeface="+mn-ea"/>
                <a:cs typeface="+mn-cs"/>
              </a:rPr>
              <a:t>采用碰撞避免机制，避免了发送数据时的竞争和冲突。</a:t>
            </a:r>
            <a:endParaRPr kumimoji="0" lang="zh-CN" altLang="en-US" sz="2400" b="1" i="0" u="none" strike="noStrike" kern="1200" cap="none" spc="0" normalizeH="0" baseline="0" noProof="0" dirty="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6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2"/>
                </a:solidFill>
                <a:effectLst/>
                <a:uLnTx/>
                <a:uFillTx/>
                <a:latin typeface="+mn-lt"/>
                <a:ea typeface="+mn-ea"/>
                <a:cs typeface="+mn-cs"/>
              </a:rPr>
              <a:t>(6) </a:t>
            </a:r>
            <a:r>
              <a:rPr kumimoji="0" lang="zh-CN" altLang="en-US" sz="2400" b="1" i="0" u="none" strike="noStrike" kern="1200" cap="none" spc="0" normalizeH="0" baseline="0" noProof="0" dirty="0">
                <a:ln>
                  <a:noFill/>
                </a:ln>
                <a:solidFill>
                  <a:srgbClr val="FF0000"/>
                </a:solidFill>
                <a:effectLst/>
                <a:uLnTx/>
                <a:uFillTx/>
                <a:latin typeface="+mn-lt"/>
                <a:ea typeface="+mn-ea"/>
                <a:cs typeface="+mn-cs"/>
              </a:rPr>
              <a:t>成本低：</a:t>
            </a:r>
            <a:r>
              <a:rPr kumimoji="0" lang="zh-CN" altLang="en-US" sz="2400" b="1" i="0" u="none" strike="noStrike" kern="1200" cap="none" spc="0" normalizeH="0" baseline="0" noProof="0" dirty="0">
                <a:ln>
                  <a:noFill/>
                </a:ln>
                <a:solidFill>
                  <a:schemeClr val="tx2"/>
                </a:solidFill>
                <a:effectLst/>
                <a:uLnTx/>
                <a:uFillTx/>
                <a:latin typeface="+mn-lt"/>
                <a:ea typeface="+mn-ea"/>
                <a:cs typeface="+mn-cs"/>
              </a:rPr>
              <a:t>由于数据传输速率低，并且协议简单，硬件需</a:t>
            </a:r>
            <a:r>
              <a:rPr kumimoji="0" lang="zh-CN" altLang="en-US" sz="2400" b="1" i="0" u="none" strike="noStrike" kern="1200" cap="none" spc="0" normalizeH="0" baseline="0" noProof="0" dirty="0">
                <a:ln>
                  <a:noFill/>
                </a:ln>
                <a:solidFill>
                  <a:schemeClr val="tx2"/>
                </a:solidFill>
                <a:effectLst/>
                <a:uLnTx/>
                <a:uFillTx/>
                <a:latin typeface="+mn-lt"/>
                <a:ea typeface="+mn-ea"/>
                <a:cs typeface="+mn-cs"/>
              </a:rPr>
              <a:t>求低，降低了成本，另外使用ZigBee协议可免专利费。</a:t>
            </a:r>
            <a:endParaRPr kumimoji="0" lang="zh-CN" altLang="en-US" sz="2400" b="1" i="0" u="none" strike="noStrike" kern="1200" cap="none" spc="0" normalizeH="0" baseline="0" noProof="0" dirty="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6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2"/>
                </a:solidFill>
                <a:effectLst/>
                <a:uLnTx/>
                <a:uFillTx/>
                <a:latin typeface="+mn-lt"/>
                <a:ea typeface="+mn-ea"/>
                <a:cs typeface="+mn-cs"/>
              </a:rPr>
              <a:t>(7)</a:t>
            </a:r>
            <a:r>
              <a:rPr kumimoji="0" lang="zh-CN" altLang="en-US" sz="2400" b="1" i="0" u="none" strike="noStrike" kern="1200" cap="none" spc="0" normalizeH="0" baseline="0" noProof="0" dirty="0">
                <a:ln>
                  <a:noFill/>
                </a:ln>
                <a:solidFill>
                  <a:srgbClr val="FF0000"/>
                </a:solidFill>
                <a:effectLst/>
                <a:uLnTx/>
                <a:uFillTx/>
                <a:latin typeface="+mn-lt"/>
                <a:ea typeface="+mn-ea"/>
                <a:cs typeface="+mn-cs"/>
              </a:rPr>
              <a:t> 时延短</a:t>
            </a:r>
            <a:r>
              <a:rPr kumimoji="0" lang="zh-CN" altLang="en-US" sz="2400" b="1" i="0" u="none" strike="noStrike" kern="1200" cap="none" spc="0" normalizeH="0" baseline="0" noProof="0" dirty="0">
                <a:ln>
                  <a:noFill/>
                </a:ln>
                <a:solidFill>
                  <a:schemeClr val="tx2"/>
                </a:solidFill>
                <a:effectLst/>
                <a:uLnTx/>
                <a:uFillTx/>
                <a:latin typeface="+mn-lt"/>
                <a:ea typeface="+mn-ea"/>
                <a:cs typeface="+mn-cs"/>
              </a:rPr>
              <a:t>：设备搜索时延的典型值为30ms，休眠激活时延的典型值是15ms，活动设备信道接入时延为15ms。</a:t>
            </a:r>
            <a:endParaRPr kumimoji="0" lang="zh-CN" altLang="en-US" sz="2400" b="1" i="0" u="none" strike="noStrike" kern="1200" cap="none" spc="0" normalizeH="0" baseline="0" noProof="0" dirty="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6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2"/>
                </a:solidFill>
                <a:effectLst/>
                <a:uLnTx/>
                <a:uFillTx/>
                <a:latin typeface="+mn-lt"/>
                <a:ea typeface="+mn-ea"/>
                <a:cs typeface="+mn-cs"/>
              </a:rPr>
              <a:t>(8)  </a:t>
            </a:r>
            <a:r>
              <a:rPr kumimoji="0" lang="zh-CN" altLang="en-US" sz="2400" b="1" i="0" u="none" strike="noStrike" kern="1200" cap="none" spc="0" normalizeH="0" baseline="0" noProof="0" dirty="0">
                <a:ln>
                  <a:noFill/>
                </a:ln>
                <a:solidFill>
                  <a:srgbClr val="FF0000"/>
                </a:solidFill>
                <a:effectLst/>
                <a:uLnTx/>
                <a:uFillTx/>
                <a:latin typeface="+mn-lt"/>
                <a:ea typeface="+mn-ea"/>
                <a:cs typeface="+mn-cs"/>
              </a:rPr>
              <a:t>安全</a:t>
            </a:r>
            <a:r>
              <a:rPr kumimoji="0" lang="zh-CN" altLang="en-US" sz="2400" b="1" i="0" u="none" strike="noStrike" kern="1200" cap="none" spc="0" normalizeH="0" baseline="0" noProof="0" dirty="0">
                <a:ln>
                  <a:noFill/>
                </a:ln>
                <a:solidFill>
                  <a:schemeClr val="tx2"/>
                </a:solidFill>
                <a:effectLst/>
                <a:uLnTx/>
                <a:uFillTx/>
                <a:latin typeface="+mn-lt"/>
                <a:ea typeface="+mn-ea"/>
                <a:cs typeface="+mn-cs"/>
              </a:rPr>
              <a:t>：ZigBee提供了数据完整性检查和认证功能，加密算法采用AES-128，应用层安全属性可根据需求来配置。</a:t>
            </a:r>
            <a:endParaRPr kumimoji="0" lang="zh-CN" altLang="en-US" sz="24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sym typeface="+mn-ea"/>
              </a:rPr>
              <a:t>2．ZigBee技术的主要特征</a:t>
            </a:r>
            <a:endParaRPr lang="zh-CN" altLang="en-US"/>
          </a:p>
        </p:txBody>
      </p:sp>
      <p:grpSp>
        <p:nvGrpSpPr>
          <p:cNvPr id="2" name="Group 2"/>
          <p:cNvGrpSpPr>
            <a:grpSpLocks noChangeAspect="1"/>
          </p:cNvGrpSpPr>
          <p:nvPr/>
        </p:nvGrpSpPr>
        <p:grpSpPr>
          <a:xfrm>
            <a:off x="1895475" y="1145540"/>
            <a:ext cx="9501505" cy="5172710"/>
            <a:chOff x="2880" y="-52"/>
            <a:chExt cx="6750" cy="4042"/>
          </a:xfrm>
        </p:grpSpPr>
        <p:sp>
          <p:nvSpPr>
            <p:cNvPr id="29701" name="AutoShape 3"/>
            <p:cNvSpPr>
              <a:spLocks noChangeAspect="1"/>
            </p:cNvSpPr>
            <p:nvPr/>
          </p:nvSpPr>
          <p:spPr>
            <a:xfrm>
              <a:off x="2880" y="-52"/>
              <a:ext cx="6660" cy="391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latin typeface="Tahoma" panose="020B0604030504040204" pitchFamily="34" charset="0"/>
              </a:endParaRPr>
            </a:p>
          </p:txBody>
        </p:sp>
        <p:sp>
          <p:nvSpPr>
            <p:cNvPr id="29702" name="Rectangle 4"/>
            <p:cNvSpPr/>
            <p:nvPr/>
          </p:nvSpPr>
          <p:spPr>
            <a:xfrm>
              <a:off x="8161" y="258"/>
              <a:ext cx="1080" cy="3120"/>
            </a:xfrm>
            <a:prstGeom prst="rect">
              <a:avLst/>
            </a:prstGeom>
            <a:noFill/>
            <a:ln w="9525" cap="flat" cmpd="sng">
              <a:solidFill>
                <a:srgbClr val="000000"/>
              </a:solidFill>
              <a:prstDash val="solid"/>
              <a:miter/>
              <a:headEnd type="none" w="med" len="med"/>
              <a:tailEnd type="none" w="med" len="med"/>
            </a:ln>
          </p:spPr>
          <p:txBody>
            <a:bodyPr vert="eaVe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latin typeface="Tahoma" panose="020B0604030504040204" pitchFamily="34" charset="0"/>
              </a:endParaRPr>
            </a:p>
          </p:txBody>
        </p:sp>
        <p:sp>
          <p:nvSpPr>
            <p:cNvPr id="29703" name="Rectangle 5"/>
            <p:cNvSpPr/>
            <p:nvPr/>
          </p:nvSpPr>
          <p:spPr>
            <a:xfrm>
              <a:off x="6240" y="259"/>
              <a:ext cx="1798" cy="3132"/>
            </a:xfrm>
            <a:prstGeom prst="rect">
              <a:avLst/>
            </a:prstGeom>
            <a:noFill/>
            <a:ln w="9525" cap="flat" cmpd="sng">
              <a:solidFill>
                <a:srgbClr val="000000"/>
              </a:solidFill>
              <a:prstDash val="solid"/>
              <a:miter/>
              <a:headEnd type="none" w="med" len="med"/>
              <a:tailEnd type="none" w="med" len="med"/>
            </a:ln>
          </p:spPr>
          <p:txBody>
            <a:bodyPr vert="eaVe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latin typeface="Tahoma" panose="020B0604030504040204" pitchFamily="34" charset="0"/>
              </a:endParaRPr>
            </a:p>
          </p:txBody>
        </p:sp>
        <p:sp>
          <p:nvSpPr>
            <p:cNvPr id="29704" name="Rectangle 6"/>
            <p:cNvSpPr/>
            <p:nvPr/>
          </p:nvSpPr>
          <p:spPr>
            <a:xfrm>
              <a:off x="4260" y="259"/>
              <a:ext cx="1799" cy="3124"/>
            </a:xfrm>
            <a:prstGeom prst="rect">
              <a:avLst/>
            </a:prstGeom>
            <a:noFill/>
            <a:ln w="9525" cap="flat" cmpd="sng">
              <a:solidFill>
                <a:srgbClr val="000000"/>
              </a:solidFill>
              <a:prstDash val="solid"/>
              <a:miter/>
              <a:headEnd type="none" w="med" len="med"/>
              <a:tailEnd type="none" w="med" len="med"/>
            </a:ln>
          </p:spPr>
          <p:txBody>
            <a:bodyPr vert="eaVe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latin typeface="Tahoma" panose="020B0604030504040204" pitchFamily="34" charset="0"/>
              </a:endParaRPr>
            </a:p>
          </p:txBody>
        </p:sp>
        <p:sp>
          <p:nvSpPr>
            <p:cNvPr id="29705" name="Rectangle 7"/>
            <p:cNvSpPr/>
            <p:nvPr/>
          </p:nvSpPr>
          <p:spPr>
            <a:xfrm>
              <a:off x="3110" y="259"/>
              <a:ext cx="1079" cy="3132"/>
            </a:xfrm>
            <a:prstGeom prst="rect">
              <a:avLst/>
            </a:prstGeom>
            <a:noFill/>
            <a:ln w="9525" cap="flat" cmpd="sng">
              <a:solidFill>
                <a:srgbClr val="000000"/>
              </a:solidFill>
              <a:prstDash val="solid"/>
              <a:miter/>
              <a:headEnd type="none" w="med" len="med"/>
              <a:tailEnd type="none" w="med" len="med"/>
            </a:ln>
          </p:spPr>
          <p:txBody>
            <a:bodyPr vert="eaVe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latin typeface="Tahoma" panose="020B0604030504040204" pitchFamily="34" charset="0"/>
              </a:endParaRPr>
            </a:p>
          </p:txBody>
        </p:sp>
        <p:sp>
          <p:nvSpPr>
            <p:cNvPr id="29706" name="Line 8"/>
            <p:cNvSpPr/>
            <p:nvPr/>
          </p:nvSpPr>
          <p:spPr>
            <a:xfrm>
              <a:off x="3000" y="3380"/>
              <a:ext cx="6479" cy="1"/>
            </a:xfrm>
            <a:prstGeom prst="line">
              <a:avLst/>
            </a:prstGeom>
            <a:ln w="38100" cap="flat" cmpd="sng">
              <a:solidFill>
                <a:srgbClr val="000000"/>
              </a:solidFill>
              <a:prstDash val="solid"/>
              <a:headEnd type="none" w="med" len="med"/>
              <a:tailEnd type="triangle" w="med" len="lg"/>
            </a:ln>
          </p:spPr>
        </p:sp>
        <p:sp>
          <p:nvSpPr>
            <p:cNvPr id="29707" name="Line 9"/>
            <p:cNvSpPr/>
            <p:nvPr/>
          </p:nvSpPr>
          <p:spPr>
            <a:xfrm flipV="1">
              <a:off x="3000" y="104"/>
              <a:ext cx="1" cy="3276"/>
            </a:xfrm>
            <a:prstGeom prst="line">
              <a:avLst/>
            </a:prstGeom>
            <a:ln w="38100" cap="flat" cmpd="sng">
              <a:solidFill>
                <a:srgbClr val="000000"/>
              </a:solidFill>
              <a:prstDash val="solid"/>
              <a:headEnd type="none" w="med" len="med"/>
              <a:tailEnd type="triangle" w="med" len="lg"/>
            </a:ln>
          </p:spPr>
        </p:sp>
        <p:sp>
          <p:nvSpPr>
            <p:cNvPr id="29708" name="Text Box 10"/>
            <p:cNvSpPr txBox="1"/>
            <p:nvPr/>
          </p:nvSpPr>
          <p:spPr>
            <a:xfrm>
              <a:off x="3321" y="282"/>
              <a:ext cx="900" cy="487"/>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000" b="1" dirty="0">
                  <a:latin typeface="Calibri" panose="020F0502020204030204" pitchFamily="34" charset="0"/>
                </a:rPr>
                <a:t>数据</a:t>
              </a:r>
              <a:endParaRPr lang="zh-CN" altLang="en-US" sz="4400" b="1" dirty="0">
                <a:latin typeface="Tahoma" panose="020B0604030504040204" pitchFamily="34" charset="0"/>
              </a:endParaRPr>
            </a:p>
          </p:txBody>
        </p:sp>
        <p:sp>
          <p:nvSpPr>
            <p:cNvPr id="29709" name="Oval 11"/>
            <p:cNvSpPr/>
            <p:nvPr/>
          </p:nvSpPr>
          <p:spPr>
            <a:xfrm>
              <a:off x="3312" y="816"/>
              <a:ext cx="720" cy="2028"/>
            </a:xfrm>
            <a:prstGeom prst="ellipse">
              <a:avLst/>
            </a:prstGeom>
            <a:solidFill>
              <a:srgbClr val="C0C0C0"/>
            </a:solidFill>
            <a:ln w="9525" cap="flat" cmpd="sng">
              <a:solidFill>
                <a:srgbClr val="000000"/>
              </a:solidFill>
              <a:prstDash val="solid"/>
              <a:headEnd type="none" w="med" len="med"/>
              <a:tailEnd type="none" w="med" len="med"/>
            </a:ln>
          </p:spPr>
          <p:txBody>
            <a:bodyPr vert="eaVe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latin typeface="Tahoma" panose="020B0604030504040204" pitchFamily="34" charset="0"/>
              </a:endParaRPr>
            </a:p>
          </p:txBody>
        </p:sp>
        <p:sp>
          <p:nvSpPr>
            <p:cNvPr id="29710" name="Text Box 12"/>
            <p:cNvSpPr txBox="1"/>
            <p:nvPr/>
          </p:nvSpPr>
          <p:spPr>
            <a:xfrm>
              <a:off x="3307" y="1625"/>
              <a:ext cx="1439" cy="78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1800" b="1" dirty="0">
                  <a:latin typeface="Calibri" panose="020F0502020204030204" pitchFamily="34" charset="0"/>
                </a:rPr>
                <a:t>Zigbee</a:t>
              </a:r>
              <a:endParaRPr lang="zh-CN" altLang="zh-CN" sz="4000" b="1" dirty="0">
                <a:latin typeface="Tahoma" panose="020B0604030504040204" pitchFamily="34" charset="0"/>
              </a:endParaRPr>
            </a:p>
          </p:txBody>
        </p:sp>
        <p:sp>
          <p:nvSpPr>
            <p:cNvPr id="29711" name="Text Box 13"/>
            <p:cNvSpPr txBox="1"/>
            <p:nvPr/>
          </p:nvSpPr>
          <p:spPr>
            <a:xfrm>
              <a:off x="4404" y="312"/>
              <a:ext cx="1620" cy="48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1800" b="1" dirty="0">
                  <a:latin typeface="Calibri" panose="020F0502020204030204" pitchFamily="34" charset="0"/>
                </a:rPr>
                <a:t>互联网</a:t>
              </a:r>
              <a:r>
                <a:rPr lang="en-US" altLang="zh-CN" sz="1800" b="1" dirty="0">
                  <a:latin typeface="Calibri" panose="020F0502020204030204" pitchFamily="34" charset="0"/>
                </a:rPr>
                <a:t>/</a:t>
              </a:r>
              <a:r>
                <a:rPr lang="zh-CN" altLang="en-US" sz="1800" b="1" dirty="0">
                  <a:latin typeface="Calibri" panose="020F0502020204030204" pitchFamily="34" charset="0"/>
                </a:rPr>
                <a:t>语音</a:t>
              </a:r>
              <a:endParaRPr lang="zh-CN" altLang="en-US" sz="4000" b="1" dirty="0">
                <a:latin typeface="Tahoma" panose="020B0604030504040204" pitchFamily="34" charset="0"/>
              </a:endParaRPr>
            </a:p>
          </p:txBody>
        </p:sp>
        <p:sp>
          <p:nvSpPr>
            <p:cNvPr id="29712" name="Oval 14"/>
            <p:cNvSpPr/>
            <p:nvPr/>
          </p:nvSpPr>
          <p:spPr>
            <a:xfrm>
              <a:off x="4439" y="884"/>
              <a:ext cx="1081" cy="468"/>
            </a:xfrm>
            <a:prstGeom prst="ellipse">
              <a:avLst/>
            </a:prstGeom>
            <a:solidFill>
              <a:srgbClr val="C0C0C0"/>
            </a:solidFill>
            <a:ln w="9525" cap="flat" cmpd="sng">
              <a:solidFill>
                <a:srgbClr val="000000"/>
              </a:solidFill>
              <a:prstDash val="solid"/>
              <a:headEnd type="none" w="med" len="med"/>
              <a:tailEnd type="none" w="med" len="med"/>
            </a:ln>
          </p:spPr>
          <p:txBody>
            <a:bodyPr vert="eaVe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latin typeface="Tahoma" panose="020B0604030504040204" pitchFamily="34" charset="0"/>
              </a:endParaRPr>
            </a:p>
          </p:txBody>
        </p:sp>
        <p:sp>
          <p:nvSpPr>
            <p:cNvPr id="29713" name="Text Box 15"/>
            <p:cNvSpPr txBox="1"/>
            <p:nvPr/>
          </p:nvSpPr>
          <p:spPr>
            <a:xfrm>
              <a:off x="4561" y="924"/>
              <a:ext cx="1441" cy="556"/>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1800" b="1" dirty="0">
                  <a:latin typeface="Calibri" panose="020F0502020204030204" pitchFamily="34" charset="0"/>
                </a:rPr>
                <a:t>802.11b</a:t>
              </a:r>
              <a:endParaRPr lang="zh-CN" altLang="zh-CN" sz="4000" b="1" dirty="0">
                <a:latin typeface="Tahoma" panose="020B0604030504040204" pitchFamily="34" charset="0"/>
              </a:endParaRPr>
            </a:p>
          </p:txBody>
        </p:sp>
        <p:sp>
          <p:nvSpPr>
            <p:cNvPr id="29714" name="Oval 16"/>
            <p:cNvSpPr/>
            <p:nvPr/>
          </p:nvSpPr>
          <p:spPr>
            <a:xfrm>
              <a:off x="4439" y="2288"/>
              <a:ext cx="1980" cy="469"/>
            </a:xfrm>
            <a:prstGeom prst="ellipse">
              <a:avLst/>
            </a:prstGeom>
            <a:solidFill>
              <a:srgbClr val="C0C0C0"/>
            </a:solidFill>
            <a:ln w="9525" cap="flat" cmpd="sng">
              <a:solidFill>
                <a:srgbClr val="000000"/>
              </a:solidFill>
              <a:prstDash val="solid"/>
              <a:headEnd type="none" w="med" len="med"/>
              <a:tailEnd type="none" w="med" len="med"/>
            </a:ln>
          </p:spPr>
          <p:txBody>
            <a:bodyPr vert="eaVe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latin typeface="Tahoma" panose="020B0604030504040204" pitchFamily="34" charset="0"/>
              </a:endParaRPr>
            </a:p>
          </p:txBody>
        </p:sp>
        <p:sp>
          <p:nvSpPr>
            <p:cNvPr id="29715" name="Oval 17"/>
            <p:cNvSpPr/>
            <p:nvPr/>
          </p:nvSpPr>
          <p:spPr>
            <a:xfrm>
              <a:off x="4260" y="2756"/>
              <a:ext cx="899" cy="468"/>
            </a:xfrm>
            <a:prstGeom prst="ellipse">
              <a:avLst/>
            </a:prstGeom>
            <a:solidFill>
              <a:srgbClr val="C0C0C0"/>
            </a:solidFill>
            <a:ln w="9525" cap="flat" cmpd="sng">
              <a:solidFill>
                <a:srgbClr val="000000"/>
              </a:solidFill>
              <a:prstDash val="solid"/>
              <a:headEnd type="none" w="med" len="med"/>
              <a:tailEnd type="none" w="med" len="med"/>
            </a:ln>
          </p:spPr>
          <p:txBody>
            <a:bodyPr vert="eaVe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latin typeface="Tahoma" panose="020B0604030504040204" pitchFamily="34" charset="0"/>
              </a:endParaRPr>
            </a:p>
          </p:txBody>
        </p:sp>
        <p:sp>
          <p:nvSpPr>
            <p:cNvPr id="29716" name="Text Box 18"/>
            <p:cNvSpPr txBox="1"/>
            <p:nvPr/>
          </p:nvSpPr>
          <p:spPr>
            <a:xfrm>
              <a:off x="5220" y="3504"/>
              <a:ext cx="1870" cy="486"/>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1000" dirty="0">
                  <a:solidFill>
                    <a:srgbClr val="0000FF"/>
                  </a:solidFill>
                  <a:latin typeface="微软雅黑" panose="020B0503020204020204" pitchFamily="34" charset="-122"/>
                  <a:ea typeface="微软雅黑" panose="020B0503020204020204" pitchFamily="34" charset="-122"/>
                </a:rPr>
                <a:t>         </a:t>
              </a:r>
              <a:r>
                <a:rPr lang="zh-CN" altLang="en-US" sz="2400" b="1" dirty="0">
                  <a:solidFill>
                    <a:srgbClr val="0000FF"/>
                  </a:solidFill>
                  <a:latin typeface="微软雅黑" panose="020B0503020204020204" pitchFamily="34" charset="-122"/>
                  <a:ea typeface="微软雅黑" panose="020B0503020204020204" pitchFamily="34" charset="-122"/>
                </a:rPr>
                <a:t>传输速率</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29717" name="Text Box 19"/>
            <p:cNvSpPr txBox="1"/>
            <p:nvPr/>
          </p:nvSpPr>
          <p:spPr>
            <a:xfrm>
              <a:off x="5069" y="2315"/>
              <a:ext cx="1081" cy="48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1800" b="1" dirty="0">
                  <a:latin typeface="Calibri" panose="020F0502020204030204" pitchFamily="34" charset="0"/>
                </a:rPr>
                <a:t>蓝牙</a:t>
              </a:r>
              <a:r>
                <a:rPr lang="en-US" altLang="zh-CN" sz="1800" b="1" dirty="0">
                  <a:latin typeface="Calibri" panose="020F0502020204030204" pitchFamily="34" charset="0"/>
                </a:rPr>
                <a:t>2</a:t>
              </a:r>
              <a:endParaRPr lang="zh-CN" altLang="zh-CN" sz="4000" b="1" dirty="0">
                <a:latin typeface="Tahoma" panose="020B0604030504040204" pitchFamily="34" charset="0"/>
              </a:endParaRPr>
            </a:p>
          </p:txBody>
        </p:sp>
        <p:sp>
          <p:nvSpPr>
            <p:cNvPr id="29718" name="Text Box 20"/>
            <p:cNvSpPr txBox="1"/>
            <p:nvPr/>
          </p:nvSpPr>
          <p:spPr>
            <a:xfrm>
              <a:off x="4192" y="2799"/>
              <a:ext cx="1081" cy="48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1800" b="1" dirty="0">
                  <a:latin typeface="Calibri" panose="020F0502020204030204" pitchFamily="34" charset="0"/>
                </a:rPr>
                <a:t>   蓝牙</a:t>
              </a:r>
              <a:r>
                <a:rPr lang="en-US" altLang="zh-CN" sz="1800" b="1" dirty="0">
                  <a:latin typeface="Calibri" panose="020F0502020204030204" pitchFamily="34" charset="0"/>
                </a:rPr>
                <a:t>1</a:t>
              </a:r>
              <a:endParaRPr lang="zh-CN" altLang="zh-CN" sz="4000" b="1" dirty="0">
                <a:latin typeface="Tahoma" panose="020B0604030504040204" pitchFamily="34" charset="0"/>
              </a:endParaRPr>
            </a:p>
          </p:txBody>
        </p:sp>
        <p:sp>
          <p:nvSpPr>
            <p:cNvPr id="29719" name="Oval 21"/>
            <p:cNvSpPr/>
            <p:nvPr/>
          </p:nvSpPr>
          <p:spPr>
            <a:xfrm>
              <a:off x="4510" y="1507"/>
              <a:ext cx="3240" cy="713"/>
            </a:xfrm>
            <a:prstGeom prst="ellipse">
              <a:avLst/>
            </a:prstGeom>
            <a:solidFill>
              <a:srgbClr val="C0C0C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1000" dirty="0">
                  <a:latin typeface="Calibri" panose="020F0502020204030204" pitchFamily="34" charset="0"/>
                </a:rPr>
                <a:t>  </a:t>
              </a:r>
              <a:r>
                <a:rPr lang="en-US" altLang="zh-CN" sz="1800" b="1" dirty="0">
                  <a:latin typeface="Calibri" panose="020F0502020204030204" pitchFamily="34" charset="0"/>
                </a:rPr>
                <a:t>802.11a/HL2</a:t>
              </a:r>
              <a:r>
                <a:rPr lang="zh-CN" altLang="en-US" sz="1800" b="1" dirty="0">
                  <a:latin typeface="Calibri" panose="020F0502020204030204" pitchFamily="34" charset="0"/>
                </a:rPr>
                <a:t>＆</a:t>
              </a:r>
              <a:r>
                <a:rPr lang="en-US" altLang="zh-CN" sz="1800" b="1" dirty="0">
                  <a:latin typeface="Calibri" panose="020F0502020204030204" pitchFamily="34" charset="0"/>
                </a:rPr>
                <a:t>802.11g</a:t>
              </a:r>
              <a:endParaRPr lang="en-US" altLang="zh-CN" sz="1800" b="1" dirty="0">
                <a:latin typeface="Calibri" panose="020F0502020204030204" pitchFamily="34" charset="0"/>
              </a:endParaRPr>
            </a:p>
            <a:p>
              <a:pPr marL="0" lvl="0" indent="0" eaLnBrk="1" hangingPunct="1">
                <a:spcBef>
                  <a:spcPct val="0"/>
                </a:spcBef>
                <a:buNone/>
              </a:pPr>
              <a:endParaRPr lang="zh-CN" altLang="zh-CN" sz="1800" dirty="0">
                <a:latin typeface="Tahoma" panose="020B0604030504040204" pitchFamily="34" charset="0"/>
              </a:endParaRPr>
            </a:p>
          </p:txBody>
        </p:sp>
        <p:sp>
          <p:nvSpPr>
            <p:cNvPr id="29720" name="Text Box 22"/>
            <p:cNvSpPr txBox="1"/>
            <p:nvPr/>
          </p:nvSpPr>
          <p:spPr>
            <a:xfrm>
              <a:off x="6468" y="302"/>
              <a:ext cx="1799" cy="48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1800" b="1" dirty="0">
                  <a:latin typeface="Calibri" panose="020F0502020204030204" pitchFamily="34" charset="0"/>
                </a:rPr>
                <a:t>压缩视频文件</a:t>
              </a:r>
              <a:endParaRPr lang="zh-CN" altLang="en-US" sz="1800" b="1" dirty="0">
                <a:latin typeface="Times New Roman" panose="02020603050405020304" pitchFamily="18" charset="0"/>
              </a:endParaRPr>
            </a:p>
            <a:p>
              <a:pPr marL="0" lvl="0" indent="0" eaLnBrk="1" hangingPunct="1">
                <a:spcBef>
                  <a:spcPct val="0"/>
                </a:spcBef>
                <a:buNone/>
              </a:pPr>
              <a:endParaRPr lang="zh-CN" altLang="en-US" sz="1800" dirty="0">
                <a:latin typeface="Tahoma" panose="020B0604030504040204" pitchFamily="34" charset="0"/>
              </a:endParaRPr>
            </a:p>
          </p:txBody>
        </p:sp>
        <p:sp>
          <p:nvSpPr>
            <p:cNvPr id="29721" name="Text Box 23"/>
            <p:cNvSpPr txBox="1"/>
            <p:nvPr/>
          </p:nvSpPr>
          <p:spPr>
            <a:xfrm>
              <a:off x="8189" y="246"/>
              <a:ext cx="1441" cy="937"/>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1800" b="1" dirty="0">
                  <a:latin typeface="Calibri" panose="020F0502020204030204" pitchFamily="34" charset="0"/>
                </a:rPr>
                <a:t>多通道</a:t>
              </a:r>
              <a:endParaRPr lang="zh-CN" altLang="en-US" sz="1800" b="1" dirty="0">
                <a:latin typeface="Times New Roman" panose="02020603050405020304" pitchFamily="18" charset="0"/>
              </a:endParaRPr>
            </a:p>
            <a:p>
              <a:pPr marL="0" lvl="0" indent="0" algn="just" eaLnBrk="1" hangingPunct="1">
                <a:spcBef>
                  <a:spcPct val="0"/>
                </a:spcBef>
                <a:buNone/>
              </a:pPr>
              <a:r>
                <a:rPr lang="zh-CN" altLang="en-US" sz="1800" b="1" dirty="0">
                  <a:latin typeface="Calibri" panose="020F0502020204030204" pitchFamily="34" charset="0"/>
                </a:rPr>
                <a:t>数字视频</a:t>
              </a:r>
              <a:endParaRPr lang="zh-CN" altLang="en-US" sz="4000" b="1" dirty="0">
                <a:latin typeface="Tahoma" panose="020B0604030504040204" pitchFamily="34" charset="0"/>
              </a:endParaRPr>
            </a:p>
          </p:txBody>
        </p:sp>
        <p:sp>
          <p:nvSpPr>
            <p:cNvPr id="29722" name="Oval 24"/>
            <p:cNvSpPr/>
            <p:nvPr/>
          </p:nvSpPr>
          <p:spPr>
            <a:xfrm>
              <a:off x="6559" y="785"/>
              <a:ext cx="2519" cy="712"/>
            </a:xfrm>
            <a:prstGeom prst="ellipse">
              <a:avLst/>
            </a:prstGeom>
            <a:solidFill>
              <a:srgbClr val="C0C0C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1800" b="1" dirty="0">
                  <a:latin typeface="Calibri" panose="020F0502020204030204" pitchFamily="34" charset="0"/>
                </a:rPr>
                <a:t>802.5.3/WIMEDIA</a:t>
              </a:r>
              <a:endParaRPr lang="en-US" altLang="zh-CN" sz="1800" b="1" dirty="0">
                <a:latin typeface="Calibri" panose="020F0502020204030204" pitchFamily="34" charset="0"/>
              </a:endParaRPr>
            </a:p>
          </p:txBody>
        </p:sp>
      </p:grpSp>
      <p:sp>
        <p:nvSpPr>
          <p:cNvPr id="30724" name="Text Box 25"/>
          <p:cNvSpPr txBox="1"/>
          <p:nvPr/>
        </p:nvSpPr>
        <p:spPr>
          <a:xfrm>
            <a:off x="1343472" y="2132856"/>
            <a:ext cx="479376" cy="70167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400" b="1" dirty="0">
                <a:solidFill>
                  <a:srgbClr val="0000FF"/>
                </a:solidFill>
                <a:latin typeface="微软雅黑" panose="020B0503020204020204" pitchFamily="34" charset="-122"/>
                <a:ea typeface="微软雅黑" panose="020B0503020204020204" pitchFamily="34" charset="-122"/>
              </a:rPr>
              <a:t>传输距离</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randombar(horizontal)">
                                      <p:cBhvr>
                                        <p:cTn id="7" dur="500"/>
                                        <p:tgtEl>
                                          <p:spTgt spid="30724"/>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4"/>
          <p:cNvSpPr txBox="1"/>
          <p:nvPr/>
        </p:nvSpPr>
        <p:spPr>
          <a:xfrm>
            <a:off x="1226185" y="1026795"/>
            <a:ext cx="7929563" cy="583565"/>
          </a:xfrm>
          <a:prstGeom prst="rect">
            <a:avLst/>
          </a:prstGeom>
          <a:noFill/>
          <a:ln w="9525">
            <a:noFill/>
          </a:ln>
        </p:spPr>
        <p:txBody>
          <a:bodyPr>
            <a:spAutoFit/>
            <a:scene3d>
              <a:camera prst="orthographicFront"/>
              <a:lightRig rig="threePt" dir="t"/>
            </a:scene3d>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b="1" dirty="0">
                <a:solidFill>
                  <a:schemeClr val="tx1"/>
                </a:solidFill>
                <a:effectLst>
                  <a:outerShdw blurRad="38100" dist="19050" dir="2700000" algn="tl" rotWithShape="0">
                    <a:schemeClr val="dk1">
                      <a:alpha val="40000"/>
                    </a:schemeClr>
                  </a:outerShdw>
                </a:effectLst>
                <a:latin typeface="楷体_GB2312" panose="02010609030101010101" pitchFamily="49" charset="-122"/>
                <a:ea typeface="楷体_GB2312" panose="02010609030101010101" pitchFamily="49" charset="-122"/>
                <a:sym typeface="Arial" panose="020B0604020202020204" pitchFamily="34" charset="0"/>
              </a:rPr>
              <a:t>无线通信物理层的主要技术</a:t>
            </a:r>
            <a:r>
              <a:rPr lang="zh-CN" altLang="en-US" b="1" dirty="0">
                <a:solidFill>
                  <a:schemeClr val="tx1"/>
                </a:solidFill>
                <a:effectLst>
                  <a:outerShdw blurRad="38100" dist="19050" dir="2700000" algn="tl" rotWithShape="0">
                    <a:schemeClr val="dk1">
                      <a:alpha val="40000"/>
                    </a:schemeClr>
                  </a:outerShdw>
                </a:effectLst>
                <a:latin typeface="楷体_GB2312" panose="02010609030101010101" pitchFamily="49" charset="-122"/>
                <a:ea typeface="楷体_GB2312" panose="02010609030101010101" pitchFamily="49" charset="-122"/>
              </a:rPr>
              <a:t>：</a:t>
            </a:r>
            <a:r>
              <a:rPr lang="zh-CN" altLang="en-US" sz="2800" dirty="0">
                <a:solidFill>
                  <a:schemeClr val="tx1"/>
                </a:solidFill>
                <a:effectLst>
                  <a:outerShdw blurRad="38100" dist="19050" dir="2700000" algn="tl" rotWithShape="0">
                    <a:schemeClr val="dk1">
                      <a:alpha val="40000"/>
                    </a:schemeClr>
                  </a:outerShdw>
                </a:effectLst>
                <a:latin typeface="Tahoma" panose="020B0604030504040204" pitchFamily="34" charset="0"/>
              </a:rPr>
              <a:t>    </a:t>
            </a:r>
            <a:endParaRPr lang="zh-CN" altLang="en-US" sz="2800" b="1" dirty="0">
              <a:solidFill>
                <a:schemeClr val="tx1"/>
              </a:solidFill>
              <a:effectLst>
                <a:outerShdw blurRad="38100" dist="19050" dir="2700000" algn="tl" rotWithShape="0">
                  <a:schemeClr val="dk1">
                    <a:alpha val="40000"/>
                  </a:schemeClr>
                </a:outerShdw>
              </a:effectLst>
              <a:latin typeface="Tahoma" panose="020B0604030504040204" pitchFamily="34" charset="0"/>
              <a:ea typeface="楷体_GB2312" panose="02010609030101010101" pitchFamily="49" charset="-122"/>
            </a:endParaRPr>
          </a:p>
        </p:txBody>
      </p:sp>
      <p:sp>
        <p:nvSpPr>
          <p:cNvPr id="9220" name="AutoShape 9"/>
          <p:cNvSpPr/>
          <p:nvPr/>
        </p:nvSpPr>
        <p:spPr>
          <a:xfrm>
            <a:off x="8531225" y="2125980"/>
            <a:ext cx="2735580" cy="3905885"/>
          </a:xfrm>
          <a:prstGeom prst="bevel">
            <a:avLst>
              <a:gd name="adj" fmla="val 1495"/>
            </a:avLst>
          </a:prstGeom>
          <a:solidFill>
            <a:schemeClr val="bg2">
              <a:lumMod val="75000"/>
            </a:schemeClr>
          </a:solidFill>
          <a:ln w="9525">
            <a:noFill/>
          </a:ln>
          <a:effectLst>
            <a:outerShdw dist="107763" dir="2699999" algn="ctr" rotWithShape="0">
              <a:srgbClr val="1C1C1C">
                <a:alpha val="50000"/>
              </a:srgbClr>
            </a:outerShdw>
          </a:effectLst>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dirty="0">
              <a:latin typeface="Tahoma" panose="020B0604030504040204" pitchFamily="34" charset="0"/>
              <a:ea typeface="Arial" panose="020B0604020202020204" pitchFamily="34" charset="0"/>
            </a:endParaRPr>
          </a:p>
        </p:txBody>
      </p:sp>
      <p:sp>
        <p:nvSpPr>
          <p:cNvPr id="9221" name="AutoShape 3"/>
          <p:cNvSpPr/>
          <p:nvPr/>
        </p:nvSpPr>
        <p:spPr>
          <a:xfrm>
            <a:off x="1226185" y="2125980"/>
            <a:ext cx="3206115" cy="3836670"/>
          </a:xfrm>
          <a:prstGeom prst="bevel">
            <a:avLst>
              <a:gd name="adj" fmla="val 1495"/>
            </a:avLst>
          </a:prstGeom>
          <a:solidFill>
            <a:schemeClr val="bg2"/>
          </a:solidFill>
          <a:ln w="9525">
            <a:noFill/>
          </a:ln>
          <a:effectLst>
            <a:outerShdw dist="107763" dir="2699999" algn="ctr" rotWithShape="0">
              <a:srgbClr val="1C1C1C">
                <a:alpha val="50000"/>
              </a:srgbClr>
            </a:outerShdw>
          </a:effectLst>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dirty="0">
              <a:latin typeface="Tahoma" panose="020B0604030504040204" pitchFamily="34" charset="0"/>
              <a:ea typeface="Arial" panose="020B0604020202020204" pitchFamily="34" charset="0"/>
            </a:endParaRPr>
          </a:p>
        </p:txBody>
      </p:sp>
      <p:sp>
        <p:nvSpPr>
          <p:cNvPr id="9222" name="AutoShape 4"/>
          <p:cNvSpPr/>
          <p:nvPr/>
        </p:nvSpPr>
        <p:spPr>
          <a:xfrm>
            <a:off x="1611630" y="1846580"/>
            <a:ext cx="2424430" cy="506730"/>
          </a:xfrm>
          <a:prstGeom prst="roundRect">
            <a:avLst>
              <a:gd name="adj" fmla="val 0"/>
            </a:avLst>
          </a:prstGeom>
          <a:gradFill rotWithShape="1">
            <a:gsLst>
              <a:gs pos="0">
                <a:srgbClr val="FFFFFF"/>
              </a:gs>
              <a:gs pos="100000">
                <a:srgbClr val="C3C3C3"/>
              </a:gs>
            </a:gsLst>
            <a:lin ang="5400000" scaled="1"/>
            <a:tileRect/>
          </a:gradFill>
          <a:ln w="19050" cap="flat" cmpd="sng">
            <a:solidFill>
              <a:srgbClr val="C0C0C0"/>
            </a:solidFill>
            <a:prstDash val="solid"/>
            <a:miter/>
            <a:headEnd type="none" w="med" len="med"/>
            <a:tailEnd type="none" w="med" len="med"/>
          </a:ln>
          <a:effectLst>
            <a:outerShdw dist="53882" dir="2699999" algn="ctr" rotWithShape="0">
              <a:srgbClr val="292929">
                <a:alpha val="50000"/>
              </a:srgbClr>
            </a:outerShdw>
          </a:effectLst>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b="1" dirty="0">
              <a:latin typeface="方正小标宋_GBK" charset="-122"/>
              <a:ea typeface="方正小标宋_GBK" charset="-122"/>
            </a:endParaRPr>
          </a:p>
        </p:txBody>
      </p:sp>
      <p:sp>
        <p:nvSpPr>
          <p:cNvPr id="9223" name="Rectangle 5"/>
          <p:cNvSpPr/>
          <p:nvPr/>
        </p:nvSpPr>
        <p:spPr>
          <a:xfrm>
            <a:off x="1630204" y="1852613"/>
            <a:ext cx="232029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b="1" dirty="0">
                <a:solidFill>
                  <a:srgbClr val="FF0000"/>
                </a:solidFill>
                <a:latin typeface="微软雅黑" panose="020B0503020204020204" pitchFamily="34" charset="-122"/>
                <a:ea typeface="微软雅黑" panose="020B0503020204020204" pitchFamily="34" charset="-122"/>
              </a:rPr>
              <a:t>介质频段选择</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9224" name="AutoShape 6"/>
          <p:cNvSpPr/>
          <p:nvPr/>
        </p:nvSpPr>
        <p:spPr>
          <a:xfrm>
            <a:off x="5067300" y="2125980"/>
            <a:ext cx="2907030" cy="3906520"/>
          </a:xfrm>
          <a:prstGeom prst="bevel">
            <a:avLst>
              <a:gd name="adj" fmla="val 1495"/>
            </a:avLst>
          </a:prstGeom>
          <a:solidFill>
            <a:schemeClr val="bg2">
              <a:lumMod val="90000"/>
            </a:schemeClr>
          </a:solidFill>
          <a:ln w="9525">
            <a:noFill/>
          </a:ln>
          <a:effectLst>
            <a:outerShdw dist="107763" dir="2699999" algn="ctr" rotWithShape="0">
              <a:srgbClr val="1C1C1C">
                <a:alpha val="50000"/>
              </a:srgbClr>
            </a:outerShdw>
          </a:effectLst>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dirty="0">
              <a:latin typeface="Tahoma" panose="020B0604030504040204" pitchFamily="34" charset="0"/>
              <a:ea typeface="Arial" panose="020B0604020202020204" pitchFamily="34" charset="0"/>
            </a:endParaRPr>
          </a:p>
        </p:txBody>
      </p:sp>
      <p:sp>
        <p:nvSpPr>
          <p:cNvPr id="9225" name="AutoShape 7"/>
          <p:cNvSpPr/>
          <p:nvPr/>
        </p:nvSpPr>
        <p:spPr>
          <a:xfrm>
            <a:off x="5734685" y="1918335"/>
            <a:ext cx="1635125" cy="506413"/>
          </a:xfrm>
          <a:prstGeom prst="roundRect">
            <a:avLst>
              <a:gd name="adj" fmla="val 0"/>
            </a:avLst>
          </a:prstGeom>
          <a:gradFill rotWithShape="1">
            <a:gsLst>
              <a:gs pos="0">
                <a:srgbClr val="FFFFFF"/>
              </a:gs>
              <a:gs pos="100000">
                <a:srgbClr val="C3C3C3"/>
              </a:gs>
            </a:gsLst>
            <a:lin ang="5400000" scaled="1"/>
            <a:tileRect/>
          </a:gradFill>
          <a:ln w="19050" cap="flat" cmpd="sng">
            <a:solidFill>
              <a:srgbClr val="C0C0C0"/>
            </a:solidFill>
            <a:prstDash val="solid"/>
            <a:miter/>
            <a:headEnd type="none" w="med" len="med"/>
            <a:tailEnd type="none" w="med" len="med"/>
          </a:ln>
          <a:effectLst>
            <a:outerShdw dist="53882" dir="2699999" algn="ctr" rotWithShape="0">
              <a:srgbClr val="292929">
                <a:alpha val="50000"/>
              </a:srgbClr>
            </a:outerShdw>
          </a:effectLst>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b="1" dirty="0">
              <a:latin typeface="方正小标宋_GBK" charset="-122"/>
              <a:ea typeface="方正小标宋_GBK" charset="-122"/>
            </a:endParaRPr>
          </a:p>
        </p:txBody>
      </p:sp>
      <p:sp>
        <p:nvSpPr>
          <p:cNvPr id="9226" name="AutoShape 10"/>
          <p:cNvSpPr/>
          <p:nvPr/>
        </p:nvSpPr>
        <p:spPr>
          <a:xfrm>
            <a:off x="9116378" y="1846580"/>
            <a:ext cx="1636712" cy="506413"/>
          </a:xfrm>
          <a:prstGeom prst="roundRect">
            <a:avLst>
              <a:gd name="adj" fmla="val 0"/>
            </a:avLst>
          </a:prstGeom>
          <a:gradFill rotWithShape="1">
            <a:gsLst>
              <a:gs pos="0">
                <a:srgbClr val="FFFFFF"/>
              </a:gs>
              <a:gs pos="100000">
                <a:srgbClr val="C3C3C3"/>
              </a:gs>
            </a:gsLst>
            <a:lin ang="5400000" scaled="1"/>
            <a:tileRect/>
          </a:gradFill>
          <a:ln w="19050" cap="flat" cmpd="sng">
            <a:solidFill>
              <a:srgbClr val="C0C0C0"/>
            </a:solidFill>
            <a:prstDash val="solid"/>
            <a:miter/>
            <a:headEnd type="none" w="med" len="med"/>
            <a:tailEnd type="none" w="med" len="med"/>
          </a:ln>
          <a:effectLst>
            <a:outerShdw dist="53882" dir="2699999" algn="ctr" rotWithShape="0">
              <a:srgbClr val="292929">
                <a:alpha val="50000"/>
              </a:srgbClr>
            </a:outerShdw>
          </a:effectLst>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800" b="1" dirty="0">
                <a:solidFill>
                  <a:srgbClr val="FF0000"/>
                </a:solidFill>
                <a:latin typeface="微软雅黑" panose="020B0503020204020204" pitchFamily="34" charset="-122"/>
                <a:ea typeface="微软雅黑" panose="020B0503020204020204" pitchFamily="34" charset="-122"/>
              </a:rPr>
              <a:t>调制技术</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9227" name="Rectangle 11"/>
          <p:cNvSpPr/>
          <p:nvPr/>
        </p:nvSpPr>
        <p:spPr>
          <a:xfrm>
            <a:off x="5765800" y="1910080"/>
            <a:ext cx="1698352" cy="5232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b="1" dirty="0">
                <a:solidFill>
                  <a:srgbClr val="FF0000"/>
                </a:solidFill>
                <a:latin typeface="微软雅黑" panose="020B0503020204020204" pitchFamily="34" charset="-122"/>
                <a:ea typeface="微软雅黑" panose="020B0503020204020204" pitchFamily="34" charset="-122"/>
              </a:rPr>
              <a:t>扩频</a:t>
            </a:r>
            <a:r>
              <a:rPr lang="zh-CN" altLang="en-US" sz="2800" b="1" dirty="0" smtClean="0">
                <a:solidFill>
                  <a:srgbClr val="FF0000"/>
                </a:solidFill>
                <a:latin typeface="微软雅黑" panose="020B0503020204020204" pitchFamily="34" charset="-122"/>
                <a:ea typeface="微软雅黑" panose="020B0503020204020204" pitchFamily="34" charset="-122"/>
              </a:rPr>
              <a:t>技术</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9228" name="Rectangle 12"/>
          <p:cNvSpPr/>
          <p:nvPr/>
        </p:nvSpPr>
        <p:spPr>
          <a:xfrm>
            <a:off x="1369060" y="2494280"/>
            <a:ext cx="3096895" cy="34080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171450" lvl="0" indent="-171450" eaLnBrk="1" hangingPunct="1">
              <a:lnSpc>
                <a:spcPct val="110000"/>
              </a:lnSpc>
              <a:spcBef>
                <a:spcPct val="0"/>
              </a:spcBef>
              <a:buNone/>
            </a:pPr>
            <a:r>
              <a:rPr lang="zh-CN" altLang="en-US" sz="2800" b="1" dirty="0">
                <a:solidFill>
                  <a:srgbClr val="0000FF"/>
                </a:solidFill>
                <a:latin typeface="楷体_GB2312" panose="02010609030101010101" pitchFamily="49" charset="-122"/>
                <a:ea typeface="楷体_GB2312" panose="02010609030101010101" pitchFamily="49" charset="-122"/>
              </a:rPr>
              <a:t> 无线通信的介质包括电磁波和声波。电磁波是最主要的无线通信介质，而声波一般仅用于水下的无线通信。</a:t>
            </a:r>
            <a:endParaRPr lang="zh-CN" altLang="en-US" sz="2800" b="1" dirty="0">
              <a:solidFill>
                <a:srgbClr val="0000FF"/>
              </a:solidFill>
              <a:latin typeface="楷体_GB2312" panose="02010609030101010101" pitchFamily="49" charset="-122"/>
              <a:ea typeface="楷体_GB2312" panose="02010609030101010101" pitchFamily="49" charset="-122"/>
            </a:endParaRPr>
          </a:p>
        </p:txBody>
      </p:sp>
      <p:grpSp>
        <p:nvGrpSpPr>
          <p:cNvPr id="9229" name="Group 13"/>
          <p:cNvGrpSpPr/>
          <p:nvPr/>
        </p:nvGrpSpPr>
        <p:grpSpPr>
          <a:xfrm rot="-5400000">
            <a:off x="10165398" y="4788535"/>
            <a:ext cx="849312" cy="915988"/>
            <a:chOff x="0" y="0"/>
            <a:chExt cx="676" cy="727"/>
          </a:xfrm>
        </p:grpSpPr>
        <p:sp>
          <p:nvSpPr>
            <p:cNvPr id="9236" name="Oval 14"/>
            <p:cNvSpPr/>
            <p:nvPr/>
          </p:nvSpPr>
          <p:spPr>
            <a:xfrm>
              <a:off x="264" y="0"/>
              <a:ext cx="111" cy="105"/>
            </a:xfrm>
            <a:prstGeom prst="ellipse">
              <a:avLst/>
            </a:prstGeom>
            <a:solidFill>
              <a:srgbClr val="1C1C1C"/>
            </a:solidFill>
            <a:ln w="9525" cap="flat" cmpd="sng">
              <a:solidFill>
                <a:srgbClr val="1C1C1C"/>
              </a:solidFill>
              <a:prstDash val="solid"/>
              <a:miter/>
              <a:headEnd type="none" w="med" len="med"/>
              <a:tailEnd type="none" w="med" len="med"/>
            </a:ln>
            <a:effectLst>
              <a:outerShdw dist="17961" dir="2699999" algn="ctr" rotWithShape="0">
                <a:srgbClr val="FFFFFF">
                  <a:alpha val="50000"/>
                </a:srgbClr>
              </a:outerShdw>
            </a:effectLst>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b="1" dirty="0">
                <a:solidFill>
                  <a:srgbClr val="0000FF"/>
                </a:solidFill>
                <a:latin typeface="Tahoma" panose="020B0604030504040204" pitchFamily="34" charset="0"/>
                <a:ea typeface="Arial" panose="020B0604020202020204" pitchFamily="34" charset="0"/>
              </a:endParaRPr>
            </a:p>
          </p:txBody>
        </p:sp>
        <p:sp>
          <p:nvSpPr>
            <p:cNvPr id="9237" name="Oval 15"/>
            <p:cNvSpPr/>
            <p:nvPr/>
          </p:nvSpPr>
          <p:spPr>
            <a:xfrm>
              <a:off x="99" y="289"/>
              <a:ext cx="157" cy="150"/>
            </a:xfrm>
            <a:prstGeom prst="ellipse">
              <a:avLst/>
            </a:prstGeom>
            <a:solidFill>
              <a:srgbClr val="1C1C1C"/>
            </a:solidFill>
            <a:ln w="9525" cap="flat" cmpd="sng">
              <a:solidFill>
                <a:srgbClr val="1C1C1C"/>
              </a:solidFill>
              <a:prstDash val="solid"/>
              <a:miter/>
              <a:headEnd type="none" w="med" len="med"/>
              <a:tailEnd type="none" w="med" len="med"/>
            </a:ln>
            <a:effectLst>
              <a:outerShdw dist="17961" dir="2699999" algn="ctr" rotWithShape="0">
                <a:srgbClr val="FFFFFF">
                  <a:alpha val="50000"/>
                </a:srgbClr>
              </a:outerShdw>
            </a:effectLst>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b="1" dirty="0">
                <a:solidFill>
                  <a:srgbClr val="0000FF"/>
                </a:solidFill>
                <a:latin typeface="Tahoma" panose="020B0604030504040204" pitchFamily="34" charset="0"/>
                <a:ea typeface="Arial" panose="020B0604020202020204" pitchFamily="34" charset="0"/>
              </a:endParaRPr>
            </a:p>
          </p:txBody>
        </p:sp>
        <p:sp>
          <p:nvSpPr>
            <p:cNvPr id="9238" name="Oval 16"/>
            <p:cNvSpPr/>
            <p:nvPr/>
          </p:nvSpPr>
          <p:spPr>
            <a:xfrm>
              <a:off x="393" y="175"/>
              <a:ext cx="119" cy="111"/>
            </a:xfrm>
            <a:prstGeom prst="ellipse">
              <a:avLst/>
            </a:prstGeom>
            <a:solidFill>
              <a:srgbClr val="1C1C1C"/>
            </a:solidFill>
            <a:ln w="9525" cap="flat" cmpd="sng">
              <a:solidFill>
                <a:srgbClr val="1C1C1C"/>
              </a:solidFill>
              <a:prstDash val="solid"/>
              <a:miter/>
              <a:headEnd type="none" w="med" len="med"/>
              <a:tailEnd type="none" w="med" len="med"/>
            </a:ln>
            <a:effectLst>
              <a:outerShdw dist="17961" dir="2699999" algn="ctr" rotWithShape="0">
                <a:srgbClr val="FFFFFF">
                  <a:alpha val="50000"/>
                </a:srgbClr>
              </a:outerShdw>
            </a:effectLst>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b="1" dirty="0">
                <a:solidFill>
                  <a:srgbClr val="0000FF"/>
                </a:solidFill>
                <a:latin typeface="Tahoma" panose="020B0604030504040204" pitchFamily="34" charset="0"/>
                <a:ea typeface="Arial" panose="020B0604020202020204" pitchFamily="34" charset="0"/>
              </a:endParaRPr>
            </a:p>
          </p:txBody>
        </p:sp>
        <p:sp>
          <p:nvSpPr>
            <p:cNvPr id="9239" name="Oval 17"/>
            <p:cNvSpPr/>
            <p:nvPr/>
          </p:nvSpPr>
          <p:spPr>
            <a:xfrm>
              <a:off x="149" y="649"/>
              <a:ext cx="82" cy="78"/>
            </a:xfrm>
            <a:prstGeom prst="ellipse">
              <a:avLst/>
            </a:prstGeom>
            <a:solidFill>
              <a:srgbClr val="1C1C1C"/>
            </a:solidFill>
            <a:ln w="9525" cap="flat" cmpd="sng">
              <a:solidFill>
                <a:srgbClr val="1C1C1C"/>
              </a:solidFill>
              <a:prstDash val="solid"/>
              <a:miter/>
              <a:headEnd type="none" w="med" len="med"/>
              <a:tailEnd type="none" w="med" len="med"/>
            </a:ln>
            <a:effectLst>
              <a:outerShdw dist="17961" dir="2699999" algn="ctr" rotWithShape="0">
                <a:srgbClr val="FFFFFF">
                  <a:alpha val="50000"/>
                </a:srgbClr>
              </a:outerShdw>
            </a:effectLst>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b="1" dirty="0">
                <a:solidFill>
                  <a:srgbClr val="0000FF"/>
                </a:solidFill>
                <a:latin typeface="Tahoma" panose="020B0604030504040204" pitchFamily="34" charset="0"/>
                <a:ea typeface="Arial" panose="020B0604020202020204" pitchFamily="34" charset="0"/>
              </a:endParaRPr>
            </a:p>
          </p:txBody>
        </p:sp>
        <p:sp>
          <p:nvSpPr>
            <p:cNvPr id="9240" name="Line 18"/>
            <p:cNvSpPr/>
            <p:nvPr/>
          </p:nvSpPr>
          <p:spPr>
            <a:xfrm>
              <a:off x="174" y="436"/>
              <a:ext cx="0" cy="215"/>
            </a:xfrm>
            <a:prstGeom prst="line">
              <a:avLst/>
            </a:prstGeom>
            <a:ln w="12700" cap="flat" cmpd="sng">
              <a:solidFill>
                <a:srgbClr val="1C1C1C"/>
              </a:solidFill>
              <a:prstDash val="solid"/>
              <a:miter/>
              <a:headEnd type="none" w="med" len="med"/>
              <a:tailEnd type="none" w="med" len="med"/>
            </a:ln>
            <a:effectLst>
              <a:outerShdw dist="17961" dir="2699999" algn="ctr" rotWithShape="0">
                <a:srgbClr val="FFFFFF">
                  <a:alpha val="50000"/>
                </a:srgbClr>
              </a:outerShdw>
            </a:effectLst>
          </p:spPr>
        </p:sp>
        <p:sp>
          <p:nvSpPr>
            <p:cNvPr id="9241" name="Line 19"/>
            <p:cNvSpPr/>
            <p:nvPr/>
          </p:nvSpPr>
          <p:spPr>
            <a:xfrm flipV="1">
              <a:off x="236" y="256"/>
              <a:ext cx="173" cy="52"/>
            </a:xfrm>
            <a:prstGeom prst="line">
              <a:avLst/>
            </a:prstGeom>
            <a:ln w="9525" cap="flat" cmpd="sng">
              <a:solidFill>
                <a:srgbClr val="1C1C1C"/>
              </a:solidFill>
              <a:prstDash val="solid"/>
              <a:miter/>
              <a:headEnd type="none" w="med" len="med"/>
              <a:tailEnd type="none" w="med" len="med"/>
            </a:ln>
            <a:effectLst>
              <a:outerShdw dist="17961" dir="2699999" algn="ctr" rotWithShape="0">
                <a:srgbClr val="FFFFFF">
                  <a:alpha val="50000"/>
                </a:srgbClr>
              </a:outerShdw>
            </a:effectLst>
          </p:spPr>
        </p:sp>
        <p:sp>
          <p:nvSpPr>
            <p:cNvPr id="9242" name="Line 20"/>
            <p:cNvSpPr/>
            <p:nvPr/>
          </p:nvSpPr>
          <p:spPr>
            <a:xfrm flipH="1" flipV="1">
              <a:off x="347" y="87"/>
              <a:ext cx="67" cy="93"/>
            </a:xfrm>
            <a:prstGeom prst="line">
              <a:avLst/>
            </a:prstGeom>
            <a:ln w="9525" cap="flat" cmpd="sng">
              <a:solidFill>
                <a:srgbClr val="1C1C1C"/>
              </a:solidFill>
              <a:prstDash val="solid"/>
              <a:miter/>
              <a:headEnd type="none" w="med" len="med"/>
              <a:tailEnd type="none" w="med" len="med"/>
            </a:ln>
            <a:effectLst>
              <a:outerShdw dist="17961" dir="2699999" algn="ctr" rotWithShape="0">
                <a:srgbClr val="FFFFFF">
                  <a:alpha val="50000"/>
                </a:srgbClr>
              </a:outerShdw>
            </a:effectLst>
          </p:spPr>
        </p:sp>
        <p:sp>
          <p:nvSpPr>
            <p:cNvPr id="9243" name="Oval 21"/>
            <p:cNvSpPr/>
            <p:nvPr/>
          </p:nvSpPr>
          <p:spPr>
            <a:xfrm>
              <a:off x="594" y="100"/>
              <a:ext cx="82" cy="77"/>
            </a:xfrm>
            <a:prstGeom prst="ellipse">
              <a:avLst/>
            </a:prstGeom>
            <a:solidFill>
              <a:srgbClr val="1C1C1C"/>
            </a:solidFill>
            <a:ln w="9525" cap="flat" cmpd="sng">
              <a:solidFill>
                <a:srgbClr val="1C1C1C"/>
              </a:solidFill>
              <a:prstDash val="solid"/>
              <a:miter/>
              <a:headEnd type="none" w="med" len="med"/>
              <a:tailEnd type="none" w="med" len="med"/>
            </a:ln>
            <a:effectLst>
              <a:outerShdw dist="17961" dir="2699999" algn="ctr" rotWithShape="0">
                <a:srgbClr val="FFFFFF">
                  <a:alpha val="50000"/>
                </a:srgbClr>
              </a:outerShdw>
            </a:effectLst>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b="1" dirty="0">
                <a:solidFill>
                  <a:srgbClr val="0000FF"/>
                </a:solidFill>
                <a:latin typeface="Tahoma" panose="020B0604030504040204" pitchFamily="34" charset="0"/>
                <a:ea typeface="Arial" panose="020B0604020202020204" pitchFamily="34" charset="0"/>
              </a:endParaRPr>
            </a:p>
          </p:txBody>
        </p:sp>
        <p:sp>
          <p:nvSpPr>
            <p:cNvPr id="9244" name="Oval 22"/>
            <p:cNvSpPr/>
            <p:nvPr/>
          </p:nvSpPr>
          <p:spPr>
            <a:xfrm>
              <a:off x="478" y="399"/>
              <a:ext cx="95" cy="88"/>
            </a:xfrm>
            <a:prstGeom prst="ellipse">
              <a:avLst/>
            </a:prstGeom>
            <a:solidFill>
              <a:srgbClr val="1C1C1C"/>
            </a:solidFill>
            <a:ln w="9525" cap="flat" cmpd="sng">
              <a:solidFill>
                <a:srgbClr val="1C1C1C"/>
              </a:solidFill>
              <a:prstDash val="solid"/>
              <a:miter/>
              <a:headEnd type="none" w="med" len="med"/>
              <a:tailEnd type="none" w="med" len="med"/>
            </a:ln>
            <a:effectLst>
              <a:outerShdw dist="17961" dir="2699999" algn="ctr" rotWithShape="0">
                <a:srgbClr val="FFFFFF">
                  <a:alpha val="50000"/>
                </a:srgbClr>
              </a:outerShdw>
            </a:effectLst>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b="1" dirty="0">
                <a:solidFill>
                  <a:srgbClr val="0000FF"/>
                </a:solidFill>
                <a:latin typeface="Tahoma" panose="020B0604030504040204" pitchFamily="34" charset="0"/>
                <a:ea typeface="Arial" panose="020B0604020202020204" pitchFamily="34" charset="0"/>
              </a:endParaRPr>
            </a:p>
          </p:txBody>
        </p:sp>
        <p:sp>
          <p:nvSpPr>
            <p:cNvPr id="9245" name="Line 23"/>
            <p:cNvSpPr/>
            <p:nvPr/>
          </p:nvSpPr>
          <p:spPr>
            <a:xfrm>
              <a:off x="479" y="285"/>
              <a:ext cx="29" cy="135"/>
            </a:xfrm>
            <a:prstGeom prst="line">
              <a:avLst/>
            </a:prstGeom>
            <a:ln w="9525" cap="flat" cmpd="sng">
              <a:solidFill>
                <a:srgbClr val="1C1C1C"/>
              </a:solidFill>
              <a:prstDash val="solid"/>
              <a:miter/>
              <a:headEnd type="none" w="med" len="med"/>
              <a:tailEnd type="none" w="med" len="med"/>
            </a:ln>
            <a:effectLst>
              <a:outerShdw dist="17961" dir="2699999" algn="ctr" rotWithShape="0">
                <a:srgbClr val="FFFFFF">
                  <a:alpha val="50000"/>
                </a:srgbClr>
              </a:outerShdw>
            </a:effectLst>
          </p:spPr>
        </p:sp>
        <p:sp>
          <p:nvSpPr>
            <p:cNvPr id="9246" name="Line 24"/>
            <p:cNvSpPr/>
            <p:nvPr/>
          </p:nvSpPr>
          <p:spPr>
            <a:xfrm flipV="1">
              <a:off x="514" y="134"/>
              <a:ext cx="87" cy="77"/>
            </a:xfrm>
            <a:prstGeom prst="line">
              <a:avLst/>
            </a:prstGeom>
            <a:ln w="9525" cap="flat" cmpd="sng">
              <a:solidFill>
                <a:srgbClr val="1C1C1C"/>
              </a:solidFill>
              <a:prstDash val="solid"/>
              <a:miter/>
              <a:headEnd type="none" w="med" len="med"/>
              <a:tailEnd type="none" w="med" len="med"/>
            </a:ln>
            <a:effectLst>
              <a:outerShdw dist="17961" dir="2699999" algn="ctr" rotWithShape="0">
                <a:srgbClr val="FFFFFF">
                  <a:alpha val="50000"/>
                </a:srgbClr>
              </a:outerShdw>
            </a:effectLst>
          </p:spPr>
        </p:sp>
        <p:sp>
          <p:nvSpPr>
            <p:cNvPr id="9247" name="Oval 25"/>
            <p:cNvSpPr/>
            <p:nvPr/>
          </p:nvSpPr>
          <p:spPr>
            <a:xfrm>
              <a:off x="0" y="169"/>
              <a:ext cx="82" cy="78"/>
            </a:xfrm>
            <a:prstGeom prst="ellipse">
              <a:avLst/>
            </a:prstGeom>
            <a:solidFill>
              <a:srgbClr val="1C1C1C"/>
            </a:solidFill>
            <a:ln w="9525" cap="flat" cmpd="sng">
              <a:solidFill>
                <a:srgbClr val="1C1C1C"/>
              </a:solidFill>
              <a:prstDash val="solid"/>
              <a:miter/>
              <a:headEnd type="none" w="med" len="med"/>
              <a:tailEnd type="none" w="med" len="med"/>
            </a:ln>
            <a:effectLst>
              <a:outerShdw dist="17961" dir="2699999" algn="ctr" rotWithShape="0">
                <a:srgbClr val="FFFFFF">
                  <a:alpha val="50000"/>
                </a:srgbClr>
              </a:outerShdw>
            </a:effectLst>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b="1" dirty="0">
                <a:solidFill>
                  <a:srgbClr val="0000FF"/>
                </a:solidFill>
                <a:latin typeface="Tahoma" panose="020B0604030504040204" pitchFamily="34" charset="0"/>
                <a:ea typeface="Arial" panose="020B0604020202020204" pitchFamily="34" charset="0"/>
              </a:endParaRPr>
            </a:p>
          </p:txBody>
        </p:sp>
        <p:sp>
          <p:nvSpPr>
            <p:cNvPr id="9248" name="Line 26"/>
            <p:cNvSpPr/>
            <p:nvPr/>
          </p:nvSpPr>
          <p:spPr>
            <a:xfrm>
              <a:off x="48" y="238"/>
              <a:ext cx="69" cy="69"/>
            </a:xfrm>
            <a:prstGeom prst="line">
              <a:avLst/>
            </a:prstGeom>
            <a:ln w="9525" cap="flat" cmpd="sng">
              <a:solidFill>
                <a:srgbClr val="1C1C1C"/>
              </a:solidFill>
              <a:prstDash val="solid"/>
              <a:miter/>
              <a:headEnd type="none" w="med" len="med"/>
              <a:tailEnd type="none" w="med" len="med"/>
            </a:ln>
            <a:effectLst>
              <a:outerShdw dist="17961" dir="2699999" algn="ctr" rotWithShape="0">
                <a:srgbClr val="FFFFFF">
                  <a:alpha val="50000"/>
                </a:srgbClr>
              </a:outerShdw>
            </a:effectLst>
          </p:spPr>
        </p:sp>
        <p:sp>
          <p:nvSpPr>
            <p:cNvPr id="9249" name="Line 27"/>
            <p:cNvSpPr/>
            <p:nvPr/>
          </p:nvSpPr>
          <p:spPr>
            <a:xfrm flipH="1">
              <a:off x="370" y="462"/>
              <a:ext cx="129" cy="34"/>
            </a:xfrm>
            <a:prstGeom prst="line">
              <a:avLst/>
            </a:prstGeom>
            <a:ln w="9525" cap="flat" cmpd="sng">
              <a:solidFill>
                <a:srgbClr val="1C1C1C"/>
              </a:solidFill>
              <a:prstDash val="solid"/>
              <a:miter/>
              <a:headEnd type="none" w="med" len="med"/>
              <a:tailEnd type="none" w="med" len="med"/>
            </a:ln>
            <a:effectLst>
              <a:outerShdw dist="17961" dir="2699999" algn="ctr" rotWithShape="0">
                <a:srgbClr val="FFFFFF">
                  <a:alpha val="50000"/>
                </a:srgbClr>
              </a:outerShdw>
            </a:effectLst>
          </p:spPr>
        </p:sp>
        <p:sp>
          <p:nvSpPr>
            <p:cNvPr id="9250" name="Oval 28"/>
            <p:cNvSpPr/>
            <p:nvPr/>
          </p:nvSpPr>
          <p:spPr>
            <a:xfrm>
              <a:off x="320" y="465"/>
              <a:ext cx="82" cy="78"/>
            </a:xfrm>
            <a:prstGeom prst="ellipse">
              <a:avLst/>
            </a:prstGeom>
            <a:solidFill>
              <a:srgbClr val="1C1C1C"/>
            </a:solidFill>
            <a:ln w="9525" cap="flat" cmpd="sng">
              <a:solidFill>
                <a:srgbClr val="1C1C1C"/>
              </a:solidFill>
              <a:prstDash val="solid"/>
              <a:miter/>
              <a:headEnd type="none" w="med" len="med"/>
              <a:tailEnd type="none" w="med" len="med"/>
            </a:ln>
            <a:effectLst>
              <a:outerShdw dist="17961" dir="2699999" algn="ctr" rotWithShape="0">
                <a:srgbClr val="FFFFFF">
                  <a:alpha val="50000"/>
                </a:srgbClr>
              </a:outerShdw>
            </a:effectLst>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b="1" dirty="0">
                <a:solidFill>
                  <a:srgbClr val="0000FF"/>
                </a:solidFill>
                <a:latin typeface="Tahoma" panose="020B0604030504040204" pitchFamily="34" charset="0"/>
                <a:ea typeface="Arial" panose="020B0604020202020204" pitchFamily="34" charset="0"/>
              </a:endParaRPr>
            </a:p>
          </p:txBody>
        </p:sp>
        <p:sp>
          <p:nvSpPr>
            <p:cNvPr id="9251" name="Line 29"/>
            <p:cNvSpPr/>
            <p:nvPr/>
          </p:nvSpPr>
          <p:spPr>
            <a:xfrm>
              <a:off x="553" y="478"/>
              <a:ext cx="29" cy="34"/>
            </a:xfrm>
            <a:prstGeom prst="line">
              <a:avLst/>
            </a:prstGeom>
            <a:ln w="9525" cap="flat" cmpd="sng">
              <a:solidFill>
                <a:srgbClr val="1C1C1C"/>
              </a:solidFill>
              <a:prstDash val="solid"/>
              <a:miter/>
              <a:headEnd type="none" w="med" len="med"/>
              <a:tailEnd type="none" w="med" len="med"/>
            </a:ln>
            <a:effectLst>
              <a:outerShdw dist="17961" dir="2699999" algn="ctr" rotWithShape="0">
                <a:srgbClr val="FFFFFF">
                  <a:alpha val="50000"/>
                </a:srgbClr>
              </a:outerShdw>
            </a:effectLst>
          </p:spPr>
        </p:sp>
        <p:sp>
          <p:nvSpPr>
            <p:cNvPr id="9252" name="Oval 30"/>
            <p:cNvSpPr/>
            <p:nvPr/>
          </p:nvSpPr>
          <p:spPr>
            <a:xfrm>
              <a:off x="567" y="520"/>
              <a:ext cx="82" cy="78"/>
            </a:xfrm>
            <a:prstGeom prst="ellipse">
              <a:avLst/>
            </a:prstGeom>
            <a:solidFill>
              <a:srgbClr val="1C1C1C"/>
            </a:solidFill>
            <a:ln w="9525" cap="flat" cmpd="sng">
              <a:solidFill>
                <a:srgbClr val="1C1C1C"/>
              </a:solidFill>
              <a:prstDash val="solid"/>
              <a:miter/>
              <a:headEnd type="none" w="med" len="med"/>
              <a:tailEnd type="none" w="med" len="med"/>
            </a:ln>
            <a:effectLst>
              <a:outerShdw dist="17961" dir="2699999" algn="ctr" rotWithShape="0">
                <a:srgbClr val="FFFFFF">
                  <a:alpha val="50000"/>
                </a:srgbClr>
              </a:outerShdw>
            </a:effectLst>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b="1" dirty="0">
                <a:solidFill>
                  <a:srgbClr val="0000FF"/>
                </a:solidFill>
                <a:latin typeface="Tahoma" panose="020B0604030504040204" pitchFamily="34" charset="0"/>
                <a:ea typeface="Arial" panose="020B0604020202020204" pitchFamily="34" charset="0"/>
              </a:endParaRPr>
            </a:p>
          </p:txBody>
        </p:sp>
      </p:grpSp>
      <p:sp>
        <p:nvSpPr>
          <p:cNvPr id="9230" name="Rectangle 31"/>
          <p:cNvSpPr/>
          <p:nvPr/>
        </p:nvSpPr>
        <p:spPr>
          <a:xfrm>
            <a:off x="8530590" y="2639060"/>
            <a:ext cx="2677978" cy="24606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171450" lvl="0" indent="-171450" eaLnBrk="1" hangingPunct="1">
              <a:lnSpc>
                <a:spcPct val="110000"/>
              </a:lnSpc>
              <a:spcBef>
                <a:spcPct val="0"/>
              </a:spcBef>
              <a:buNone/>
            </a:pPr>
            <a:r>
              <a:rPr lang="zh-CN" altLang="en-US" sz="2800" b="1" dirty="0">
                <a:solidFill>
                  <a:srgbClr val="0000FF"/>
                </a:solidFill>
                <a:latin typeface="楷体_GB2312" panose="02010609030101010101" pitchFamily="49" charset="-122"/>
                <a:ea typeface="楷体_GB2312" panose="02010609030101010101" pitchFamily="49" charset="-122"/>
              </a:rPr>
              <a:t> 调制和解调技术是无线通信系统的关键技术之一</a:t>
            </a:r>
            <a:endParaRPr lang="zh-CN" altLang="en-US" sz="2800" b="1" dirty="0">
              <a:solidFill>
                <a:srgbClr val="0000FF"/>
              </a:solidFill>
              <a:latin typeface="楷体_GB2312" panose="02010609030101010101" pitchFamily="49" charset="-122"/>
              <a:ea typeface="楷体_GB2312" panose="02010609030101010101" pitchFamily="49" charset="-122"/>
            </a:endParaRPr>
          </a:p>
          <a:p>
            <a:pPr marL="171450" lvl="0" indent="-171450" eaLnBrk="1" hangingPunct="1">
              <a:lnSpc>
                <a:spcPct val="110000"/>
              </a:lnSpc>
              <a:spcBef>
                <a:spcPct val="0"/>
              </a:spcBef>
              <a:buAutoNum type="arabicPeriod"/>
            </a:pPr>
            <a:endParaRPr lang="zh-CN" altLang="en-US" sz="2800" b="1" dirty="0">
              <a:solidFill>
                <a:srgbClr val="0000FF"/>
              </a:solidFill>
              <a:latin typeface="楷体_GB2312" panose="02010609030101010101" pitchFamily="49" charset="-122"/>
              <a:ea typeface="楷体_GB2312" panose="02010609030101010101" pitchFamily="49" charset="-122"/>
            </a:endParaRPr>
          </a:p>
        </p:txBody>
      </p:sp>
      <p:sp>
        <p:nvSpPr>
          <p:cNvPr id="9231" name="Rectangle 32"/>
          <p:cNvSpPr/>
          <p:nvPr/>
        </p:nvSpPr>
        <p:spPr>
          <a:xfrm>
            <a:off x="5161280" y="2494280"/>
            <a:ext cx="2797175" cy="35382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0000FF"/>
                </a:solidFill>
                <a:latin typeface="楷体_GB2312" panose="02010609030101010101" pitchFamily="49" charset="-122"/>
                <a:ea typeface="楷体_GB2312" panose="02010609030101010101" pitchFamily="49" charset="-122"/>
              </a:rPr>
              <a:t>扩频通信技术是一种信息传输方式，在接收端用同样的码进行相关同步接收、解扩和恢复所传信息数据。</a:t>
            </a:r>
            <a:endParaRPr lang="zh-CN" altLang="en-US" sz="2800" b="1" dirty="0">
              <a:solidFill>
                <a:srgbClr val="0000FF"/>
              </a:solidFill>
              <a:latin typeface="楷体_GB2312" panose="02010609030101010101" pitchFamily="49" charset="-122"/>
              <a:ea typeface="楷体_GB2312" panose="02010609030101010101" pitchFamily="49" charset="-122"/>
            </a:endParaRPr>
          </a:p>
          <a:p>
            <a:pPr marL="0" lvl="0" indent="0" eaLnBrk="1" hangingPunct="1">
              <a:spcBef>
                <a:spcPct val="0"/>
              </a:spcBef>
              <a:buNone/>
            </a:pPr>
            <a:endParaRPr lang="zh-CN" altLang="en-US" sz="2800" b="1" dirty="0">
              <a:solidFill>
                <a:srgbClr val="0000FF"/>
              </a:solidFill>
              <a:latin typeface="楷体_GB2312" panose="02010609030101010101" pitchFamily="49" charset="-122"/>
              <a:ea typeface="楷体_GB2312" panose="02010609030101010101" pitchFamily="49" charset="-122"/>
            </a:endParaRPr>
          </a:p>
        </p:txBody>
      </p:sp>
      <p:sp>
        <p:nvSpPr>
          <p:cNvPr id="9232" name="AutoShape 33"/>
          <p:cNvSpPr/>
          <p:nvPr/>
        </p:nvSpPr>
        <p:spPr>
          <a:xfrm flipH="1">
            <a:off x="4612005" y="3440430"/>
            <a:ext cx="215900" cy="417513"/>
          </a:xfrm>
          <a:prstGeom prst="moon">
            <a:avLst>
              <a:gd name="adj" fmla="val 50000"/>
            </a:avLst>
          </a:prstGeom>
          <a:solidFill>
            <a:srgbClr val="333333">
              <a:alpha val="39999"/>
            </a:srgbClr>
          </a:solidFill>
          <a:ln w="9525">
            <a:noFill/>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b="1" dirty="0">
              <a:solidFill>
                <a:srgbClr val="0000FF"/>
              </a:solidFill>
              <a:latin typeface="Tahoma" panose="020B0604030504040204" pitchFamily="34" charset="0"/>
              <a:ea typeface="Arial" panose="020B0604020202020204" pitchFamily="34" charset="0"/>
            </a:endParaRPr>
          </a:p>
        </p:txBody>
      </p:sp>
      <p:sp>
        <p:nvSpPr>
          <p:cNvPr id="9233" name="AutoShape 34"/>
          <p:cNvSpPr/>
          <p:nvPr/>
        </p:nvSpPr>
        <p:spPr>
          <a:xfrm flipH="1">
            <a:off x="4808855" y="3440430"/>
            <a:ext cx="214313" cy="417513"/>
          </a:xfrm>
          <a:prstGeom prst="moon">
            <a:avLst>
              <a:gd name="adj" fmla="val 50000"/>
            </a:avLst>
          </a:prstGeom>
          <a:solidFill>
            <a:srgbClr val="333333">
              <a:alpha val="59999"/>
            </a:srgbClr>
          </a:solidFill>
          <a:ln w="9525">
            <a:noFill/>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b="1" dirty="0">
              <a:solidFill>
                <a:srgbClr val="0000FF"/>
              </a:solidFill>
              <a:latin typeface="Tahoma" panose="020B0604030504040204" pitchFamily="34" charset="0"/>
              <a:ea typeface="Arial" panose="020B0604020202020204" pitchFamily="34" charset="0"/>
            </a:endParaRPr>
          </a:p>
        </p:txBody>
      </p:sp>
      <p:sp>
        <p:nvSpPr>
          <p:cNvPr id="9234" name="AutoShape 35"/>
          <p:cNvSpPr/>
          <p:nvPr/>
        </p:nvSpPr>
        <p:spPr>
          <a:xfrm flipH="1">
            <a:off x="8046085" y="3440430"/>
            <a:ext cx="215900" cy="417513"/>
          </a:xfrm>
          <a:prstGeom prst="moon">
            <a:avLst>
              <a:gd name="adj" fmla="val 50000"/>
            </a:avLst>
          </a:prstGeom>
          <a:solidFill>
            <a:srgbClr val="333333">
              <a:alpha val="39999"/>
            </a:srgbClr>
          </a:solidFill>
          <a:ln w="9525">
            <a:noFill/>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b="1" dirty="0">
              <a:solidFill>
                <a:srgbClr val="0000FF"/>
              </a:solidFill>
              <a:latin typeface="Tahoma" panose="020B0604030504040204" pitchFamily="34" charset="0"/>
              <a:ea typeface="Arial" panose="020B0604020202020204" pitchFamily="34" charset="0"/>
            </a:endParaRPr>
          </a:p>
        </p:txBody>
      </p:sp>
      <p:sp>
        <p:nvSpPr>
          <p:cNvPr id="9235" name="AutoShape 36"/>
          <p:cNvSpPr/>
          <p:nvPr/>
        </p:nvSpPr>
        <p:spPr>
          <a:xfrm flipH="1">
            <a:off x="8239760" y="3440430"/>
            <a:ext cx="215900" cy="417513"/>
          </a:xfrm>
          <a:prstGeom prst="moon">
            <a:avLst>
              <a:gd name="adj" fmla="val 50000"/>
            </a:avLst>
          </a:prstGeom>
          <a:solidFill>
            <a:srgbClr val="333333">
              <a:alpha val="70195"/>
            </a:srgbClr>
          </a:solidFill>
          <a:ln w="9525">
            <a:noFill/>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b="1" dirty="0">
              <a:solidFill>
                <a:srgbClr val="0000FF"/>
              </a:solidFill>
              <a:latin typeface="Tahoma" panose="020B0604030504040204" pitchFamily="34" charset="0"/>
              <a:ea typeface="Arial" panose="020B0604020202020204" pitchFamily="34" charset="0"/>
            </a:endParaRPr>
          </a:p>
        </p:txBody>
      </p:sp>
      <p:sp>
        <p:nvSpPr>
          <p:cNvPr id="2" name="标题 1"/>
          <p:cNvSpPr>
            <a:spLocks noGrp="1"/>
          </p:cNvSpPr>
          <p:nvPr/>
        </p:nvSpPr>
        <p:spPr>
          <a:xfrm>
            <a:off x="952464" y="44624"/>
            <a:ext cx="10688152" cy="839788"/>
          </a:xfrm>
          <a:prstGeom prst="rect">
            <a:avLst/>
          </a:prstGeom>
        </p:spPr>
        <p:txBody>
          <a:bodyPr/>
          <a:lstStyle>
            <a:lvl1pPr marL="0" algn="ctr" defTabSz="914400" rtl="0" eaLnBrk="1" latinLnBrk="0" hangingPunct="1">
              <a:spcBef>
                <a:spcPct val="0"/>
              </a:spcBef>
              <a:buNone/>
              <a:defRPr lang="zh-CN" altLang="en-US" sz="4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defRPr>
            </a:lvl1pPr>
          </a:lstStyle>
          <a:p>
            <a:r>
              <a:rPr lang="zh-CN" altLang="en-US"/>
              <a:t>物理层概述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266">
                                            <p:txEl>
                                              <p:charRg st="0" end="14"/>
                                            </p:txEl>
                                          </p:spTgt>
                                        </p:tgtEl>
                                        <p:attrNameLst>
                                          <p:attrName>style.visibility</p:attrName>
                                        </p:attrNameLst>
                                      </p:cBhvr>
                                      <p:to>
                                        <p:strVal val="visible"/>
                                      </p:to>
                                    </p:set>
                                    <p:anim calcmode="lin" valueType="num">
                                      <p:cBhvr additive="base">
                                        <p:cTn id="7" dur="500" fill="hold"/>
                                        <p:tgtEl>
                                          <p:spTgt spid="11266">
                                            <p:txEl>
                                              <p:charRg st="0" end="1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6">
                                            <p:txEl>
                                              <p:charRg st="0" end="14"/>
                                            </p:txEl>
                                          </p:spTgt>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9220"/>
                                        </p:tgtEl>
                                        <p:attrNameLst>
                                          <p:attrName>style.visibility</p:attrName>
                                        </p:attrNameLst>
                                      </p:cBhvr>
                                      <p:to>
                                        <p:strVal val="visible"/>
                                      </p:to>
                                    </p:set>
                                    <p:animEffect transition="in" filter="fade">
                                      <p:cBhvr>
                                        <p:cTn id="11" dur="1000"/>
                                        <p:tgtEl>
                                          <p:spTgt spid="922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221"/>
                                        </p:tgtEl>
                                        <p:attrNameLst>
                                          <p:attrName>style.visibility</p:attrName>
                                        </p:attrNameLst>
                                      </p:cBhvr>
                                      <p:to>
                                        <p:strVal val="visible"/>
                                      </p:to>
                                    </p:set>
                                    <p:animEffect transition="in" filter="fade">
                                      <p:cBhvr>
                                        <p:cTn id="14" dur="1000"/>
                                        <p:tgtEl>
                                          <p:spTgt spid="922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222"/>
                                        </p:tgtEl>
                                        <p:attrNameLst>
                                          <p:attrName>style.visibility</p:attrName>
                                        </p:attrNameLst>
                                      </p:cBhvr>
                                      <p:to>
                                        <p:strVal val="visible"/>
                                      </p:to>
                                    </p:set>
                                    <p:animEffect transition="in" filter="fade">
                                      <p:cBhvr>
                                        <p:cTn id="17" dur="1000"/>
                                        <p:tgtEl>
                                          <p:spTgt spid="92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223"/>
                                        </p:tgtEl>
                                        <p:attrNameLst>
                                          <p:attrName>style.visibility</p:attrName>
                                        </p:attrNameLst>
                                      </p:cBhvr>
                                      <p:to>
                                        <p:strVal val="visible"/>
                                      </p:to>
                                    </p:set>
                                    <p:animEffect transition="in" filter="fade">
                                      <p:cBhvr>
                                        <p:cTn id="20" dur="1000"/>
                                        <p:tgtEl>
                                          <p:spTgt spid="922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224"/>
                                        </p:tgtEl>
                                        <p:attrNameLst>
                                          <p:attrName>style.visibility</p:attrName>
                                        </p:attrNameLst>
                                      </p:cBhvr>
                                      <p:to>
                                        <p:strVal val="visible"/>
                                      </p:to>
                                    </p:set>
                                    <p:animEffect transition="in" filter="fade">
                                      <p:cBhvr>
                                        <p:cTn id="23" dur="1000"/>
                                        <p:tgtEl>
                                          <p:spTgt spid="922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225"/>
                                        </p:tgtEl>
                                        <p:attrNameLst>
                                          <p:attrName>style.visibility</p:attrName>
                                        </p:attrNameLst>
                                      </p:cBhvr>
                                      <p:to>
                                        <p:strVal val="visible"/>
                                      </p:to>
                                    </p:set>
                                    <p:animEffect transition="in" filter="fade">
                                      <p:cBhvr>
                                        <p:cTn id="26" dur="1000"/>
                                        <p:tgtEl>
                                          <p:spTgt spid="92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226"/>
                                        </p:tgtEl>
                                        <p:attrNameLst>
                                          <p:attrName>style.visibility</p:attrName>
                                        </p:attrNameLst>
                                      </p:cBhvr>
                                      <p:to>
                                        <p:strVal val="visible"/>
                                      </p:to>
                                    </p:set>
                                    <p:animEffect transition="in" filter="fade">
                                      <p:cBhvr>
                                        <p:cTn id="29" dur="1000"/>
                                        <p:tgtEl>
                                          <p:spTgt spid="92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227"/>
                                        </p:tgtEl>
                                        <p:attrNameLst>
                                          <p:attrName>style.visibility</p:attrName>
                                        </p:attrNameLst>
                                      </p:cBhvr>
                                      <p:to>
                                        <p:strVal val="visible"/>
                                      </p:to>
                                    </p:set>
                                    <p:animEffect transition="in" filter="fade">
                                      <p:cBhvr>
                                        <p:cTn id="32" dur="1000"/>
                                        <p:tgtEl>
                                          <p:spTgt spid="922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228"/>
                                        </p:tgtEl>
                                        <p:attrNameLst>
                                          <p:attrName>style.visibility</p:attrName>
                                        </p:attrNameLst>
                                      </p:cBhvr>
                                      <p:to>
                                        <p:strVal val="visible"/>
                                      </p:to>
                                    </p:set>
                                    <p:animEffect transition="in" filter="fade">
                                      <p:cBhvr>
                                        <p:cTn id="35" dur="1000"/>
                                        <p:tgtEl>
                                          <p:spTgt spid="9228"/>
                                        </p:tgtEl>
                                      </p:cBhvr>
                                    </p:animEffect>
                                  </p:childTnLst>
                                </p:cTn>
                              </p:par>
                              <p:par>
                                <p:cTn id="36" presetID="10" presetClass="entr" presetSubtype="0" fill="hold" nodeType="withEffect">
                                  <p:stCondLst>
                                    <p:cond delay="0"/>
                                  </p:stCondLst>
                                  <p:childTnLst>
                                    <p:set>
                                      <p:cBhvr>
                                        <p:cTn id="37" dur="1" fill="hold">
                                          <p:stCondLst>
                                            <p:cond delay="0"/>
                                          </p:stCondLst>
                                        </p:cTn>
                                        <p:tgtEl>
                                          <p:spTgt spid="9229"/>
                                        </p:tgtEl>
                                        <p:attrNameLst>
                                          <p:attrName>style.visibility</p:attrName>
                                        </p:attrNameLst>
                                      </p:cBhvr>
                                      <p:to>
                                        <p:strVal val="visible"/>
                                      </p:to>
                                    </p:set>
                                    <p:animEffect transition="in" filter="fade">
                                      <p:cBhvr>
                                        <p:cTn id="38" dur="1000"/>
                                        <p:tgtEl>
                                          <p:spTgt spid="92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230"/>
                                        </p:tgtEl>
                                        <p:attrNameLst>
                                          <p:attrName>style.visibility</p:attrName>
                                        </p:attrNameLst>
                                      </p:cBhvr>
                                      <p:to>
                                        <p:strVal val="visible"/>
                                      </p:to>
                                    </p:set>
                                    <p:animEffect transition="in" filter="fade">
                                      <p:cBhvr>
                                        <p:cTn id="41" dur="1000"/>
                                        <p:tgtEl>
                                          <p:spTgt spid="923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231"/>
                                        </p:tgtEl>
                                        <p:attrNameLst>
                                          <p:attrName>style.visibility</p:attrName>
                                        </p:attrNameLst>
                                      </p:cBhvr>
                                      <p:to>
                                        <p:strVal val="visible"/>
                                      </p:to>
                                    </p:set>
                                    <p:animEffect transition="in" filter="fade">
                                      <p:cBhvr>
                                        <p:cTn id="44" dur="1000"/>
                                        <p:tgtEl>
                                          <p:spTgt spid="923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232"/>
                                        </p:tgtEl>
                                        <p:attrNameLst>
                                          <p:attrName>style.visibility</p:attrName>
                                        </p:attrNameLst>
                                      </p:cBhvr>
                                      <p:to>
                                        <p:strVal val="visible"/>
                                      </p:to>
                                    </p:set>
                                    <p:animEffect transition="in" filter="fade">
                                      <p:cBhvr>
                                        <p:cTn id="47" dur="1000"/>
                                        <p:tgtEl>
                                          <p:spTgt spid="92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233"/>
                                        </p:tgtEl>
                                        <p:attrNameLst>
                                          <p:attrName>style.visibility</p:attrName>
                                        </p:attrNameLst>
                                      </p:cBhvr>
                                      <p:to>
                                        <p:strVal val="visible"/>
                                      </p:to>
                                    </p:set>
                                    <p:animEffect transition="in" filter="fade">
                                      <p:cBhvr>
                                        <p:cTn id="50" dur="1000"/>
                                        <p:tgtEl>
                                          <p:spTgt spid="923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234"/>
                                        </p:tgtEl>
                                        <p:attrNameLst>
                                          <p:attrName>style.visibility</p:attrName>
                                        </p:attrNameLst>
                                      </p:cBhvr>
                                      <p:to>
                                        <p:strVal val="visible"/>
                                      </p:to>
                                    </p:set>
                                    <p:animEffect transition="in" filter="fade">
                                      <p:cBhvr>
                                        <p:cTn id="53" dur="1000"/>
                                        <p:tgtEl>
                                          <p:spTgt spid="923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235"/>
                                        </p:tgtEl>
                                        <p:attrNameLst>
                                          <p:attrName>style.visibility</p:attrName>
                                        </p:attrNameLst>
                                      </p:cBhvr>
                                      <p:to>
                                        <p:strVal val="visible"/>
                                      </p:to>
                                    </p:set>
                                    <p:animEffect transition="in" filter="fade">
                                      <p:cBhvr>
                                        <p:cTn id="56" dur="1000"/>
                                        <p:tgtEl>
                                          <p:spTgt spid="9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p:bldP spid="9224" grpId="0" animBg="1"/>
      <p:bldP spid="9225" grpId="0" animBg="1"/>
      <p:bldP spid="9226" grpId="0" animBg="1"/>
      <p:bldP spid="9227" grpId="0"/>
      <p:bldP spid="9228" grpId="0"/>
      <p:bldP spid="9230" grpId="0"/>
      <p:bldP spid="9231" grpId="0"/>
      <p:bldP spid="9232" grpId="0" animBg="1"/>
      <p:bldP spid="9233" grpId="0" animBg="1"/>
      <p:bldP spid="9234" grpId="0" animBg="1"/>
      <p:bldP spid="923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7" name="Picture 2" descr="0217"/>
          <p:cNvPicPr>
            <a:picLocks noChangeAspect="1"/>
          </p:cNvPicPr>
          <p:nvPr/>
        </p:nvPicPr>
        <p:blipFill>
          <a:blip r:embed="rId1" cstate="print"/>
          <a:stretch>
            <a:fillRect/>
          </a:stretch>
        </p:blipFill>
        <p:spPr>
          <a:xfrm>
            <a:off x="2343150" y="2576195"/>
            <a:ext cx="7654290" cy="3541395"/>
          </a:xfrm>
          <a:prstGeom prst="rect">
            <a:avLst/>
          </a:prstGeom>
          <a:noFill/>
          <a:ln w="9525">
            <a:noFill/>
          </a:ln>
        </p:spPr>
      </p:pic>
      <p:sp>
        <p:nvSpPr>
          <p:cNvPr id="4" name="标题 3"/>
          <p:cNvSpPr>
            <a:spLocks noGrp="1"/>
          </p:cNvSpPr>
          <p:nvPr>
            <p:ph type="title"/>
          </p:nvPr>
        </p:nvSpPr>
        <p:spPr/>
        <p:txBody>
          <a:bodyPr/>
          <a:lstStyle/>
          <a:p>
            <a:r>
              <a:rPr lang="zh-CN" altLang="en-US"/>
              <a:t>3．ZigBee网络结构</a:t>
            </a:r>
            <a:endParaRPr lang="zh-CN" altLang="en-US"/>
          </a:p>
        </p:txBody>
      </p:sp>
      <p:sp>
        <p:nvSpPr>
          <p:cNvPr id="13" name="五边形 12"/>
          <p:cNvSpPr/>
          <p:nvPr/>
        </p:nvSpPr>
        <p:spPr>
          <a:xfrm>
            <a:off x="1056640" y="1252220"/>
            <a:ext cx="4638675" cy="1323975"/>
          </a:xfrm>
          <a:prstGeom prst="homePlat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dirty="0" err="1">
                <a:ln>
                  <a:noFill/>
                </a:ln>
                <a:solidFill>
                  <a:schemeClr val="bg1"/>
                </a:solidFill>
                <a:effectLst/>
                <a:uLnTx/>
                <a:uFillTx/>
                <a:latin typeface="华文楷体" panose="02010600040101010101" pitchFamily="2" charset="-122"/>
                <a:ea typeface="华文楷体" panose="02010600040101010101" pitchFamily="2" charset="-122"/>
                <a:cs typeface="+mn-cs"/>
              </a:rPr>
              <a:t>ZigBee</a:t>
            </a:r>
            <a:r>
              <a:rPr kumimoji="0" lang="zh-CN" altLang="en-US" sz="28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mn-cs"/>
              </a:rPr>
              <a:t>支持的</a:t>
            </a:r>
            <a:r>
              <a:rPr kumimoji="0" lang="en-US" sz="28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mn-cs"/>
              </a:rPr>
              <a:t>3</a:t>
            </a:r>
            <a:r>
              <a:rPr kumimoji="0" lang="zh-CN" altLang="en-US" sz="28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mn-cs"/>
              </a:rPr>
              <a:t>种无线网络拓扑结构</a:t>
            </a:r>
            <a:endParaRPr kumimoji="0" lang="zh-CN" altLang="en-US" sz="28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3．ZigBee网络结构</a:t>
            </a:r>
            <a:endParaRPr lang="zh-CN" altLang="en-US"/>
          </a:p>
        </p:txBody>
      </p:sp>
      <p:sp>
        <p:nvSpPr>
          <p:cNvPr id="7" name="对角圆角矩形 5"/>
          <p:cNvSpPr>
            <a:spLocks noChangeArrowheads="1"/>
          </p:cNvSpPr>
          <p:nvPr/>
        </p:nvSpPr>
        <p:spPr bwMode="auto">
          <a:xfrm>
            <a:off x="335280" y="1268730"/>
            <a:ext cx="7016115" cy="5019675"/>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lumMod val="90000"/>
            </a:schemeClr>
          </a:solidFill>
          <a:ln w="19050" algn="ctr">
            <a:noFill/>
            <a:miter lim="800000"/>
          </a:ln>
          <a:effectLst>
            <a:outerShdw dist="23000" dir="5400000" rotWithShape="0">
              <a:srgbClr val="000000">
                <a:alpha val="34999"/>
              </a:srgbClr>
            </a:outerShdw>
          </a:effectLst>
        </p:spPr>
        <p:txBody>
          <a:bodyPr anchor="ctr"/>
          <a:p>
            <a:pPr marL="457200" marR="0" lvl="0" indent="-457200" algn="just" defTabSz="914400" rtl="0" eaLnBrk="1" fontAlgn="base" latinLnBrk="0" hangingPunct="1">
              <a:lnSpc>
                <a:spcPct val="140000"/>
              </a:lnSpc>
              <a:spcBef>
                <a:spcPct val="0"/>
              </a:spcBef>
              <a:spcAft>
                <a:spcPct val="0"/>
              </a:spcAft>
              <a:buClr>
                <a:srgbClr val="E46C0A"/>
              </a:buClr>
              <a:buSzTx/>
              <a:buFont typeface="Wingdings" panose="05000000000000000000" charset="0"/>
              <a:buChar char=""/>
              <a:defRPr/>
            </a:pPr>
            <a:r>
              <a:rPr kumimoji="0" lang="zh-CN" altLang="zh-CN"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ZigBee网络中的设备分为三种类型：</a:t>
            </a:r>
            <a:r>
              <a:rPr kumimoji="0" lang="zh-CN" altLang="zh-CN" sz="2400" b="1" i="0" u="none" strike="noStrike" kern="120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mn-cs"/>
              </a:rPr>
              <a:t>网络协调器、全功能设备、简化功能设备</a:t>
            </a:r>
            <a:r>
              <a:rPr kumimoji="0" lang="zh-CN" altLang="zh-CN"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a:t>
            </a:r>
            <a:endParaRPr kumimoji="0" lang="zh-CN" altLang="zh-CN"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457200" marR="0" lvl="0" indent="-457200" algn="just" defTabSz="914400" rtl="0" eaLnBrk="1" fontAlgn="base" latinLnBrk="0" hangingPunct="1">
              <a:lnSpc>
                <a:spcPct val="140000"/>
              </a:lnSpc>
              <a:spcBef>
                <a:spcPct val="0"/>
              </a:spcBef>
              <a:spcAft>
                <a:spcPct val="0"/>
              </a:spcAft>
              <a:buClr>
                <a:srgbClr val="E46C0A"/>
              </a:buClr>
              <a:buSzTx/>
              <a:buFont typeface="Wingdings" panose="05000000000000000000" charset="0"/>
              <a:buChar char=""/>
              <a:defRPr/>
            </a:pPr>
            <a:r>
              <a:rPr kumimoji="0" lang="zh-CN" altLang="zh-CN" sz="24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Coordinator(协调器) </a:t>
            </a:r>
            <a:r>
              <a:rPr kumimoji="0" lang="zh-CN" altLang="zh-CN"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a:t>
            </a:r>
            <a:r>
              <a:rPr kumimoji="0" lang="zh-CN" altLang="zh-CN"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负责启动整个网络。它也是网络的第一个设备。协调器选择一个信道和一个网络ID(也称之为PAN ID，即Personal Area Network ID)，随后启动整个网络。注意，协调器的角色主要涉及网络的启动和配置。一旦这些都完成后，协调器的工作就像一个路由器(或者消失)。</a:t>
            </a:r>
            <a:r>
              <a:rPr kumimoji="0" lang="zh-CN" altLang="zh-CN"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a:t>
            </a:r>
            <a:endParaRPr kumimoji="0" lang="zh-CN" altLang="zh-CN"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pic>
        <p:nvPicPr>
          <p:cNvPr id="2" name="图片 2" descr="http://www.61ic.com/Article/UploadFiles_0637/201104/20110424185220895.gif"/>
          <p:cNvPicPr>
            <a:picLocks noChangeAspect="1" noChangeArrowheads="1"/>
          </p:cNvPicPr>
          <p:nvPr>
            <p:custDataLst>
              <p:tags r:id="rId1"/>
            </p:custDataLst>
          </p:nvPr>
        </p:nvPicPr>
        <p:blipFill>
          <a:blip r:embed="rId2" r:link="rId3">
            <a:extLst>
              <a:ext uri="{28A0092B-C50C-407E-A947-70E740481C1C}">
                <a14:useLocalDpi xmlns:a14="http://schemas.microsoft.com/office/drawing/2010/main" val="0"/>
              </a:ext>
            </a:extLst>
          </a:blip>
          <a:srcRect/>
          <a:stretch>
            <a:fillRect/>
          </a:stretch>
        </p:blipFill>
        <p:spPr>
          <a:xfrm>
            <a:off x="7472680" y="1917065"/>
            <a:ext cx="4596130" cy="36080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3．ZigBee网络结构</a:t>
            </a:r>
            <a:endParaRPr lang="zh-CN" altLang="en-US"/>
          </a:p>
        </p:txBody>
      </p:sp>
      <p:sp>
        <p:nvSpPr>
          <p:cNvPr id="7" name="对角圆角矩形 5"/>
          <p:cNvSpPr>
            <a:spLocks noChangeArrowheads="1"/>
          </p:cNvSpPr>
          <p:nvPr/>
        </p:nvSpPr>
        <p:spPr bwMode="auto">
          <a:xfrm>
            <a:off x="335280" y="1268730"/>
            <a:ext cx="7016115" cy="5019675"/>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lumMod val="90000"/>
            </a:schemeClr>
          </a:solidFill>
          <a:ln w="19050" algn="ctr">
            <a:noFill/>
            <a:miter lim="800000"/>
          </a:ln>
          <a:effectLst>
            <a:outerShdw dist="23000" dir="5400000" rotWithShape="0">
              <a:srgbClr val="000000">
                <a:alpha val="34999"/>
              </a:srgbClr>
            </a:outerShdw>
          </a:effectLst>
        </p:spPr>
        <p:txBody>
          <a:bodyPr anchor="ctr"/>
          <a:p>
            <a:pPr marL="457200" marR="0" lvl="0" indent="-457200" algn="just" defTabSz="914400" rtl="0" eaLnBrk="1" fontAlgn="base" latinLnBrk="0" hangingPunct="1">
              <a:lnSpc>
                <a:spcPct val="140000"/>
              </a:lnSpc>
              <a:spcBef>
                <a:spcPct val="0"/>
              </a:spcBef>
              <a:spcAft>
                <a:spcPct val="0"/>
              </a:spcAft>
              <a:buClr>
                <a:srgbClr val="E46C0A"/>
              </a:buClr>
              <a:buSzTx/>
              <a:buFont typeface="Wingdings" panose="05000000000000000000" charset="0"/>
              <a:buChar char=""/>
              <a:defRPr/>
            </a:pPr>
            <a:r>
              <a:rPr kumimoji="0" lang="zh-CN" altLang="zh-CN"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ZigBee网络中的设备分为三种类型：</a:t>
            </a:r>
            <a:r>
              <a:rPr kumimoji="0" lang="zh-CN" altLang="zh-CN" sz="2400" b="1" i="0" u="none" strike="noStrike" kern="120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mn-cs"/>
              </a:rPr>
              <a:t>网络协调器、全功能设备、简化功能设备。</a:t>
            </a:r>
            <a:endParaRPr kumimoji="0" lang="zh-CN" altLang="zh-CN" sz="2400" b="1" i="0" u="none" strike="noStrike" kern="120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mn-cs"/>
            </a:endParaRPr>
          </a:p>
          <a:p>
            <a:pPr marL="457200" marR="0" lvl="0" indent="-457200" algn="just" defTabSz="914400" rtl="0" eaLnBrk="1" fontAlgn="base" latinLnBrk="0" hangingPunct="1">
              <a:lnSpc>
                <a:spcPct val="140000"/>
              </a:lnSpc>
              <a:spcBef>
                <a:spcPct val="0"/>
              </a:spcBef>
              <a:spcAft>
                <a:spcPct val="0"/>
              </a:spcAft>
              <a:buClr>
                <a:srgbClr val="E46C0A"/>
              </a:buClr>
              <a:buSzTx/>
              <a:buFont typeface="Wingdings" panose="05000000000000000000" charset="0"/>
              <a:buChar char=""/>
              <a:defRPr/>
            </a:pPr>
            <a:r>
              <a:rPr kumimoji="0" lang="zh-CN" altLang="zh-CN" sz="24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全功能设备：</a:t>
            </a:r>
            <a:r>
              <a:rPr kumimoji="0" lang="zh-CN" altLang="zh-CN" sz="2400" b="1" i="0" u="none" strike="noStrike" kern="120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mn-cs"/>
              </a:rPr>
              <a:t>可以担任网络协调器、Router(路由器)或终端设备</a:t>
            </a:r>
            <a:r>
              <a:rPr kumimoji="0" lang="zh-CN" altLang="zh-CN"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。作为路由器时的</a:t>
            </a:r>
            <a:r>
              <a:rPr lang="zh-CN" altLang="zh-CN" sz="2400" b="1" noProof="0" dirty="0">
                <a:ln>
                  <a:noFill/>
                </a:ln>
                <a:effectLst/>
                <a:uLnTx/>
                <a:uFillTx/>
                <a:latin typeface="华文楷体" panose="02010600040101010101" pitchFamily="2" charset="-122"/>
                <a:ea typeface="华文楷体" panose="02010600040101010101" pitchFamily="2" charset="-122"/>
                <a:sym typeface="+mn-ea"/>
              </a:rPr>
              <a:t>主要</a:t>
            </a:r>
            <a:r>
              <a:rPr kumimoji="0" lang="zh-CN" altLang="zh-CN"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功能是：允许其他设备加入网络，多跳路由和协助它自己的由电池供电的子节点设备设备的通信。</a:t>
            </a:r>
            <a:endParaRPr kumimoji="0" lang="zh-CN" altLang="zh-CN"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endParaRPr>
          </a:p>
          <a:p>
            <a:pPr marL="457200" marR="0" lvl="0" indent="-457200" algn="just" defTabSz="914400" rtl="0" eaLnBrk="1" fontAlgn="base" latinLnBrk="0" hangingPunct="1">
              <a:lnSpc>
                <a:spcPct val="140000"/>
              </a:lnSpc>
              <a:spcBef>
                <a:spcPct val="0"/>
              </a:spcBef>
              <a:spcAft>
                <a:spcPct val="0"/>
              </a:spcAft>
              <a:buClr>
                <a:srgbClr val="E46C0A"/>
              </a:buClr>
              <a:buSzTx/>
              <a:buFont typeface="Wingdings" panose="05000000000000000000" charset="0"/>
              <a:buChar char=""/>
              <a:defRPr/>
            </a:pPr>
            <a:r>
              <a:rPr kumimoji="0" lang="zh-CN" altLang="zh-CN" sz="24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简化功能设备：</a:t>
            </a:r>
            <a:r>
              <a:rPr kumimoji="0" lang="zh-CN" altLang="zh-CN"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只能作为</a:t>
            </a:r>
            <a:r>
              <a:rPr kumimoji="0" lang="zh-CN" altLang="zh-CN" sz="2400" b="1" i="0" u="none" strike="noStrike" kern="120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mn-cs"/>
              </a:rPr>
              <a:t>终端设备（End-Device）</a:t>
            </a:r>
            <a:r>
              <a:rPr kumimoji="0" lang="zh-CN" altLang="zh-CN"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，只能数据的采集和</a:t>
            </a:r>
            <a:r>
              <a:rPr kumimoji="0" lang="zh-CN" altLang="zh-CN"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rPr>
              <a:t>接收。</a:t>
            </a:r>
            <a:endParaRPr kumimoji="0" lang="zh-CN" altLang="zh-CN" sz="24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mn-cs"/>
            </a:endParaRPr>
          </a:p>
        </p:txBody>
      </p:sp>
      <p:pic>
        <p:nvPicPr>
          <p:cNvPr id="2" name="图片 2" descr="http://www.61ic.com/Article/UploadFiles_0637/201104/20110424185220895.gif"/>
          <p:cNvPicPr>
            <a:picLocks noChangeAspect="1" noChangeArrowheads="1"/>
          </p:cNvPicPr>
          <p:nvPr>
            <p:custDataLst>
              <p:tags r:id="rId1"/>
            </p:custDataLst>
          </p:nvPr>
        </p:nvPicPr>
        <p:blipFill>
          <a:blip r:embed="rId2" r:link="rId3">
            <a:extLst>
              <a:ext uri="{28A0092B-C50C-407E-A947-70E740481C1C}">
                <a14:useLocalDpi xmlns:a14="http://schemas.microsoft.com/office/drawing/2010/main" val="0"/>
              </a:ext>
            </a:extLst>
          </a:blip>
          <a:srcRect/>
          <a:stretch>
            <a:fillRect/>
          </a:stretch>
        </p:blipFill>
        <p:spPr>
          <a:xfrm>
            <a:off x="7472680" y="1917065"/>
            <a:ext cx="4596130" cy="36080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4. ZigBee协议栈</a:t>
            </a:r>
            <a:endParaRPr lang="zh-CN" altLang="en-US"/>
          </a:p>
        </p:txBody>
      </p:sp>
      <p:sp>
        <p:nvSpPr>
          <p:cNvPr id="8" name="圆角矩形 7"/>
          <p:cNvSpPr/>
          <p:nvPr/>
        </p:nvSpPr>
        <p:spPr>
          <a:xfrm>
            <a:off x="6240016" y="2295784"/>
            <a:ext cx="852595" cy="3120629"/>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dirty="0" err="1">
                <a:ln>
                  <a:noFill/>
                </a:ln>
                <a:solidFill>
                  <a:schemeClr val="bg1"/>
                </a:solidFill>
                <a:effectLst/>
                <a:uLnTx/>
                <a:uFillTx/>
                <a:latin typeface="华文楷体" panose="02010600040101010101" pitchFamily="2" charset="-122"/>
                <a:ea typeface="华文楷体" panose="02010600040101010101" pitchFamily="2" charset="-122"/>
                <a:cs typeface="+mn-cs"/>
              </a:rPr>
              <a:t>ZigBee</a:t>
            </a:r>
            <a:r>
              <a:rPr kumimoji="0" lang="zh-CN" altLang="en-US" sz="24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mn-cs"/>
              </a:rPr>
              <a:t>协议栈</a:t>
            </a:r>
            <a:endParaRPr kumimoji="0" lang="zh-CN" altLang="en-US" sz="24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mn-cs"/>
            </a:endParaRPr>
          </a:p>
        </p:txBody>
      </p:sp>
      <p:sp>
        <p:nvSpPr>
          <p:cNvPr id="9" name="圆角矩形 8"/>
          <p:cNvSpPr/>
          <p:nvPr/>
        </p:nvSpPr>
        <p:spPr>
          <a:xfrm>
            <a:off x="7934524" y="4754076"/>
            <a:ext cx="1500188" cy="64293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物理层</a:t>
            </a:r>
            <a:endParaRPr kumimoji="0" lang="zh-CN" altLang="en-US" sz="2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sp>
        <p:nvSpPr>
          <p:cNvPr id="10" name="圆角矩形 9"/>
          <p:cNvSpPr/>
          <p:nvPr/>
        </p:nvSpPr>
        <p:spPr>
          <a:xfrm>
            <a:off x="7934524" y="3896237"/>
            <a:ext cx="1500188" cy="64293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MAC</a:t>
            </a:r>
            <a:r>
              <a:rPr kumimoji="0" lang="zh-CN" altLang="en-US" sz="2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层</a:t>
            </a:r>
            <a:endParaRPr kumimoji="0" lang="zh-CN" altLang="en-US" sz="2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sp>
        <p:nvSpPr>
          <p:cNvPr id="11" name="圆角矩形 10"/>
          <p:cNvSpPr/>
          <p:nvPr/>
        </p:nvSpPr>
        <p:spPr>
          <a:xfrm>
            <a:off x="7938966" y="2985230"/>
            <a:ext cx="1500188" cy="64293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网络层</a:t>
            </a:r>
            <a:endParaRPr kumimoji="0" lang="zh-CN" altLang="en-US" sz="2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sp>
        <p:nvSpPr>
          <p:cNvPr id="12" name="圆角矩形 11"/>
          <p:cNvSpPr/>
          <p:nvPr/>
        </p:nvSpPr>
        <p:spPr>
          <a:xfrm>
            <a:off x="7934524" y="2063884"/>
            <a:ext cx="1500188" cy="64293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应用层</a:t>
            </a:r>
            <a:endParaRPr kumimoji="0" lang="zh-CN" altLang="en-US" sz="22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sp>
        <p:nvSpPr>
          <p:cNvPr id="27" name="TextBox 26"/>
          <p:cNvSpPr txBox="1"/>
          <p:nvPr/>
        </p:nvSpPr>
        <p:spPr>
          <a:xfrm>
            <a:off x="9699480" y="3135645"/>
            <a:ext cx="1960880" cy="460375"/>
          </a:xfrm>
          <a:prstGeom prst="rect">
            <a:avLst/>
          </a:prstGeom>
          <a:noFill/>
          <a:ln w="9525">
            <a:noFill/>
          </a:ln>
        </p:spPr>
        <p:txBody>
          <a:bodyPr wrap="square">
            <a:spAutoFit/>
          </a:bodyPr>
          <a:lstStyle/>
          <a:p>
            <a:r>
              <a:rPr lang="zh-CN" altLang="en-US" sz="2400" b="1" dirty="0">
                <a:solidFill>
                  <a:srgbClr val="FF0000"/>
                </a:solidFill>
                <a:latin typeface="华文楷体" panose="02010600040101010101" pitchFamily="2" charset="-122"/>
                <a:ea typeface="华文楷体" panose="02010600040101010101" pitchFamily="2" charset="-122"/>
              </a:rPr>
              <a:t>核心部分</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7" name="对角圆角矩形 5"/>
          <p:cNvSpPr>
            <a:spLocks noChangeArrowheads="1"/>
          </p:cNvSpPr>
          <p:nvPr/>
        </p:nvSpPr>
        <p:spPr bwMode="auto">
          <a:xfrm>
            <a:off x="937895" y="1557020"/>
            <a:ext cx="4086860" cy="4113530"/>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solidFill>
            <a:schemeClr val="bg2">
              <a:lumMod val="90000"/>
            </a:schemeClr>
          </a:solidFill>
          <a:ln w="19050" algn="ctr">
            <a:noFill/>
            <a:miter lim="800000"/>
          </a:ln>
          <a:effectLst>
            <a:outerShdw dist="23000" dir="5400000" rotWithShape="0">
              <a:srgbClr val="000000">
                <a:alpha val="34999"/>
              </a:srgbClr>
            </a:outerShdw>
          </a:effectLst>
        </p:spPr>
        <p:txBody>
          <a:bodyPr anchor="ctr"/>
          <a:lstStyle/>
          <a:p>
            <a:pPr marL="457200" marR="0" lvl="0" indent="-457200" algn="just" defTabSz="914400" rtl="0" eaLnBrk="1" fontAlgn="base" latinLnBrk="0" hangingPunct="1">
              <a:lnSpc>
                <a:spcPct val="140000"/>
              </a:lnSpc>
              <a:spcBef>
                <a:spcPct val="0"/>
              </a:spcBef>
              <a:spcAft>
                <a:spcPct val="0"/>
              </a:spcAft>
              <a:buClr>
                <a:srgbClr val="E46C0A"/>
              </a:buClr>
              <a:buSzTx/>
              <a:buFont typeface="Wingdings" panose="05000000000000000000" charset="0"/>
              <a:buChar char=""/>
              <a:defRPr/>
            </a:pPr>
            <a:r>
              <a:rPr kumimoji="0" lang="zh-CN" altLang="zh-CN" sz="3200" b="1"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rPr>
              <a:t>完整的ZigBee协议栈自上而下由应用层、网络层、数据链路层（</a:t>
            </a:r>
            <a:r>
              <a:rPr kumimoji="0" lang="en-US" altLang="zh-CN" sz="3200" b="1"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rPr>
              <a:t>MAC</a:t>
            </a:r>
            <a:r>
              <a:rPr kumimoji="0" lang="zh-CN" altLang="en-US" sz="3200" b="1"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rPr>
              <a:t>层</a:t>
            </a:r>
            <a:r>
              <a:rPr kumimoji="0" lang="zh-CN" altLang="zh-CN" sz="3200" b="1"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rPr>
              <a:t>）和物理层组成。</a:t>
            </a:r>
            <a:endParaRPr kumimoji="0" lang="zh-CN" altLang="zh-CN" sz="3200" b="1"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1">
                                            <p:bg/>
                                          </p:spTgt>
                                        </p:tgtEl>
                                        <p:attrNameLst>
                                          <p:attrName>style.visibility</p:attrName>
                                        </p:attrNameLst>
                                      </p:cBhvr>
                                      <p:to>
                                        <p:strVal val="visible"/>
                                      </p:to>
                                    </p:set>
                                    <p:animEffect transition="in" filter="blinds(horizontal)">
                                      <p:cBhvr>
                                        <p:cTn id="19" dur="500"/>
                                        <p:tgtEl>
                                          <p:spTgt spid="11">
                                            <p:bg/>
                                          </p:spTgt>
                                        </p:tgtEl>
                                      </p:cBhvr>
                                    </p:animEffect>
                                  </p:childTnLst>
                                </p:cTn>
                              </p:par>
                              <p:par>
                                <p:cTn id="20" presetID="3" presetClass="entr" presetSubtype="10" fill="hold" grpId="0" nodeType="withEffect">
                                  <p:stCondLst>
                                    <p:cond delay="0"/>
                                  </p:stCondLst>
                                  <p:iterate type="lt">
                                    <p:tmPct val="0"/>
                                  </p:iterate>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blinds(horizontal)">
                                      <p:cBhvr>
                                        <p:cTn id="22" dur="500"/>
                                        <p:tgtEl>
                                          <p:spTgt spid="11">
                                            <p:txEl>
                                              <p:pRg st="0" end="0"/>
                                            </p:txEl>
                                          </p:spTgt>
                                        </p:tgtEl>
                                      </p:cBhvr>
                                    </p:animEffect>
                                  </p:childTnLst>
                                </p:cTn>
                              </p:par>
                            </p:childTnLst>
                          </p:cTn>
                        </p:par>
                        <p:par>
                          <p:cTn id="23" fill="hold">
                            <p:stCondLst>
                              <p:cond delay="2000"/>
                            </p:stCondLst>
                            <p:childTnLst>
                              <p:par>
                                <p:cTn id="24" presetID="3" presetClass="entr" presetSubtype="1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27">
                                            <p:txEl>
                                              <p:pRg st="0" end="0"/>
                                            </p:txEl>
                                          </p:spTgt>
                                        </p:tgtEl>
                                        <p:attrNameLst>
                                          <p:attrName>style.visibility</p:attrName>
                                        </p:attrNameLst>
                                      </p:cBhvr>
                                      <p:to>
                                        <p:strVal val="visible"/>
                                      </p:to>
                                    </p:set>
                                    <p:animEffect transition="in" filter="checkerboard(across)">
                                      <p:cBhvr>
                                        <p:cTn id="31" dur="500"/>
                                        <p:tgtEl>
                                          <p:spTgt spid="27">
                                            <p:txEl>
                                              <p:pRg st="0" end="0"/>
                                            </p:txEl>
                                          </p:spTgt>
                                        </p:tgtEl>
                                      </p:cBhvr>
                                    </p:animEffect>
                                  </p:childTnLst>
                                </p:cTn>
                              </p:par>
                            </p:childTnLst>
                          </p:cTn>
                        </p:par>
                        <p:par>
                          <p:cTn id="32" fill="hold">
                            <p:stCondLst>
                              <p:cond delay="500"/>
                            </p:stCondLst>
                            <p:childTnLst>
                              <p:par>
                                <p:cTn id="33" presetID="20" presetClass="emph" presetSubtype="0" fill="hold" nodeType="afterEffect">
                                  <p:stCondLst>
                                    <p:cond delay="0"/>
                                  </p:stCondLst>
                                  <p:iterate type="lt">
                                    <p:tmPct val="10000"/>
                                  </p:iterate>
                                  <p:childTnLst>
                                    <p:set>
                                      <p:cBhvr override="childStyle">
                                        <p:cTn id="34" dur="500" autoRev="1" fill="hold"/>
                                        <p:tgtEl>
                                          <p:spTgt spid="11">
                                            <p:txEl>
                                              <p:pRg st="0" end="0"/>
                                            </p:txEl>
                                          </p:spTgt>
                                        </p:tgtEl>
                                        <p:attrNameLst>
                                          <p:attrName>style.color</p:attrName>
                                        </p:attrNameLst>
                                      </p:cBhvr>
                                      <p:to>
                                        <p:clrVal>
                                          <a:srgbClr val="FFFF00"/>
                                        </p:clrVal>
                                      </p:to>
                                    </p:set>
                                    <p:set>
                                      <p:cBhvr>
                                        <p:cTn id="35" dur="500" autoRev="1" fill="hold"/>
                                        <p:tgtEl>
                                          <p:spTgt spid="11">
                                            <p:txEl>
                                              <p:pRg st="0" end="0"/>
                                            </p:txEl>
                                          </p:spTgt>
                                        </p:tgtEl>
                                        <p:attrNameLst>
                                          <p:attrName>fillcolor</p:attrName>
                                        </p:attrNameLst>
                                      </p:cBhvr>
                                      <p:to>
                                        <p:clrVal>
                                          <a:srgbClr val="FFFF00"/>
                                        </p:clrVal>
                                      </p:to>
                                    </p:set>
                                    <p:set>
                                      <p:cBhvr>
                                        <p:cTn id="36" dur="500" autoRev="1" fill="hold"/>
                                        <p:tgtEl>
                                          <p:spTgt spid="11">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animBg="1" uiExpand="1" build="allAtOnce"/>
      <p:bldP spid="12"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sym typeface="+mn-ea"/>
              </a:rPr>
              <a:t>4. ZigBee协议栈</a:t>
            </a:r>
            <a:endParaRPr lang="zh-CN" altLang="en-US"/>
          </a:p>
        </p:txBody>
      </p:sp>
      <p:sp>
        <p:nvSpPr>
          <p:cNvPr id="11" name="圆角矩形 10"/>
          <p:cNvSpPr/>
          <p:nvPr/>
        </p:nvSpPr>
        <p:spPr>
          <a:xfrm>
            <a:off x="1056640" y="1143000"/>
            <a:ext cx="1610360" cy="67818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网络层</a:t>
            </a:r>
            <a:endParaRPr kumimoji="0" lang="zh-CN" altLang="en-US" sz="28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pic>
        <p:nvPicPr>
          <p:cNvPr id="2" name="图片 1"/>
          <p:cNvPicPr>
            <a:picLocks noChangeAspect="1"/>
          </p:cNvPicPr>
          <p:nvPr/>
        </p:nvPicPr>
        <p:blipFill>
          <a:blip r:embed="rId1" cstate="print"/>
          <a:stretch>
            <a:fillRect/>
          </a:stretch>
        </p:blipFill>
        <p:spPr>
          <a:xfrm>
            <a:off x="6981190" y="2113915"/>
            <a:ext cx="4745355" cy="3048000"/>
          </a:xfrm>
          <a:prstGeom prst="rect">
            <a:avLst/>
          </a:prstGeom>
          <a:noFill/>
          <a:ln w="9525">
            <a:noFill/>
          </a:ln>
        </p:spPr>
      </p:pic>
      <p:sp>
        <p:nvSpPr>
          <p:cNvPr id="6" name="TextBox 5"/>
          <p:cNvSpPr txBox="1"/>
          <p:nvPr/>
        </p:nvSpPr>
        <p:spPr>
          <a:xfrm>
            <a:off x="1050290" y="1898650"/>
            <a:ext cx="5479415" cy="38576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170000"/>
              </a:lnSpc>
              <a:spcBef>
                <a:spcPct val="0"/>
              </a:spcBef>
              <a:buNone/>
            </a:pPr>
            <a:r>
              <a:rPr lang="zh-CN" altLang="en-US" sz="2400" b="1" dirty="0">
                <a:solidFill>
                  <a:schemeClr val="tx2"/>
                </a:solidFill>
                <a:latin typeface="微软雅黑" panose="020B0503020204020204" pitchFamily="34" charset="-122"/>
                <a:ea typeface="微软雅黑" panose="020B0503020204020204" pitchFamily="34" charset="-122"/>
              </a:rPr>
              <a:t>   网络层从功能上为</a:t>
            </a:r>
            <a:r>
              <a:rPr lang="en-US" altLang="zh-CN" sz="2400" b="1" dirty="0">
                <a:solidFill>
                  <a:schemeClr val="tx2"/>
                </a:solidFill>
                <a:latin typeface="微软雅黑" panose="020B0503020204020204" pitchFamily="34" charset="-122"/>
                <a:ea typeface="微软雅黑" panose="020B0503020204020204" pitchFamily="34" charset="-122"/>
              </a:rPr>
              <a:t>IEEE 802.15.4 MAC</a:t>
            </a:r>
            <a:r>
              <a:rPr lang="zh-CN" altLang="en-US" sz="2400" b="1" dirty="0">
                <a:solidFill>
                  <a:schemeClr val="tx2"/>
                </a:solidFill>
                <a:latin typeface="微软雅黑" panose="020B0503020204020204" pitchFamily="34" charset="-122"/>
                <a:ea typeface="微软雅黑" panose="020B0503020204020204" pitchFamily="34" charset="-122"/>
              </a:rPr>
              <a:t>子层提供支持，为应用层提供合适的服务接口。为了实现与应用层的接口，网络层从逻辑上分为两个具备不同功能的服务实体，分别是</a:t>
            </a:r>
            <a:r>
              <a:rPr lang="zh-CN" altLang="en-US" sz="2400" b="1" dirty="0">
                <a:solidFill>
                  <a:srgbClr val="FF3300"/>
                </a:solidFill>
                <a:latin typeface="微软雅黑" panose="020B0503020204020204" pitchFamily="34" charset="-122"/>
                <a:ea typeface="微软雅黑" panose="020B0503020204020204" pitchFamily="34" charset="-122"/>
              </a:rPr>
              <a:t>数据实体</a:t>
            </a:r>
            <a:r>
              <a:rPr lang="zh-CN" altLang="en-US" sz="2400" b="1" dirty="0">
                <a:solidFill>
                  <a:schemeClr val="tx2"/>
                </a:solidFill>
                <a:latin typeface="微软雅黑" panose="020B0503020204020204" pitchFamily="34" charset="-122"/>
                <a:ea typeface="微软雅黑" panose="020B0503020204020204" pitchFamily="34" charset="-122"/>
              </a:rPr>
              <a:t>和</a:t>
            </a:r>
            <a:r>
              <a:rPr lang="zh-CN" altLang="en-US" sz="2400" b="1" dirty="0">
                <a:solidFill>
                  <a:srgbClr val="FF3300"/>
                </a:solidFill>
                <a:latin typeface="微软雅黑" panose="020B0503020204020204" pitchFamily="34" charset="-122"/>
                <a:ea typeface="微软雅黑" panose="020B0503020204020204" pitchFamily="34" charset="-122"/>
              </a:rPr>
              <a:t>管理实体</a:t>
            </a:r>
            <a:r>
              <a:rPr lang="zh-CN" altLang="en-US" sz="2400" b="1" dirty="0">
                <a:solidFill>
                  <a:schemeClr val="tx2"/>
                </a:solidFill>
                <a:latin typeface="微软雅黑" panose="020B0503020204020204" pitchFamily="34" charset="-122"/>
                <a:ea typeface="微软雅黑" panose="020B0503020204020204" pitchFamily="34" charset="-122"/>
              </a:rPr>
              <a:t>。</a:t>
            </a:r>
            <a:endParaRPr lang="zh-CN" altLang="en-US" sz="1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sym typeface="+mn-ea"/>
              </a:rPr>
              <a:t>4. ZigBee协议栈</a:t>
            </a:r>
            <a:endParaRPr lang="zh-CN" altLang="en-US"/>
          </a:p>
        </p:txBody>
      </p:sp>
      <p:pic>
        <p:nvPicPr>
          <p:cNvPr id="59400" name="Picture 8" descr="0218"/>
          <p:cNvPicPr>
            <a:picLocks noChangeAspect="1"/>
          </p:cNvPicPr>
          <p:nvPr/>
        </p:nvPicPr>
        <p:blipFill>
          <a:blip r:embed="rId1" cstate="print"/>
          <a:stretch>
            <a:fillRect/>
          </a:stretch>
        </p:blipFill>
        <p:spPr>
          <a:xfrm>
            <a:off x="3025775" y="1166495"/>
            <a:ext cx="8667115" cy="1071880"/>
          </a:xfrm>
          <a:prstGeom prst="rect">
            <a:avLst/>
          </a:prstGeom>
          <a:noFill/>
          <a:ln w="9525">
            <a:noFill/>
          </a:ln>
        </p:spPr>
      </p:pic>
      <p:sp>
        <p:nvSpPr>
          <p:cNvPr id="11" name="圆角矩形 10"/>
          <p:cNvSpPr/>
          <p:nvPr/>
        </p:nvSpPr>
        <p:spPr>
          <a:xfrm>
            <a:off x="1056640" y="1143000"/>
            <a:ext cx="1610360" cy="67818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rPr>
              <a:t>网络层</a:t>
            </a:r>
            <a:endParaRPr kumimoji="0" lang="zh-CN" altLang="en-US" sz="2800" b="1" i="0" u="none" strike="noStrike" kern="1200" cap="none" spc="0" normalizeH="0" baseline="0" noProof="0" dirty="0">
              <a:ln>
                <a:noFill/>
              </a:ln>
              <a:solidFill>
                <a:schemeClr val="lt1"/>
              </a:solidFill>
              <a:effectLst/>
              <a:uLnTx/>
              <a:uFillTx/>
              <a:latin typeface="华文楷体" panose="02010600040101010101" pitchFamily="2" charset="-122"/>
              <a:ea typeface="华文楷体" panose="02010600040101010101" pitchFamily="2" charset="-122"/>
              <a:cs typeface="+mn-cs"/>
            </a:endParaRPr>
          </a:p>
        </p:txBody>
      </p:sp>
      <p:sp>
        <p:nvSpPr>
          <p:cNvPr id="16" name="TextBox 15"/>
          <p:cNvSpPr txBox="1"/>
          <p:nvPr/>
        </p:nvSpPr>
        <p:spPr>
          <a:xfrm>
            <a:off x="5822950" y="2238375"/>
            <a:ext cx="3071813" cy="368300"/>
          </a:xfrm>
          <a:prstGeom prst="rect">
            <a:avLst/>
          </a:prstGeom>
          <a:noFill/>
          <a:ln w="9525">
            <a:noFill/>
          </a:ln>
        </p:spPr>
        <p:txBody>
          <a:bodyPr>
            <a:spAutoFit/>
          </a:bodyPr>
          <a:lstStyle/>
          <a:p>
            <a:pPr algn="ctr"/>
            <a:r>
              <a:rPr lang="zh-CN" altLang="en-US" b="1" dirty="0">
                <a:solidFill>
                  <a:schemeClr val="tx1"/>
                </a:solidFill>
                <a:latin typeface="华文楷体" panose="02010600040101010101" pitchFamily="2" charset="-122"/>
                <a:ea typeface="华文楷体" panose="02010600040101010101" pitchFamily="2" charset="-122"/>
              </a:rPr>
              <a:t>网络层数据帧结构</a:t>
            </a:r>
            <a:endParaRPr lang="zh-CN" altLang="en-US" b="1" dirty="0">
              <a:solidFill>
                <a:schemeClr val="tx1"/>
              </a:solidFill>
              <a:latin typeface="华文楷体" panose="02010600040101010101" pitchFamily="2" charset="-122"/>
              <a:ea typeface="华文楷体" panose="02010600040101010101" pitchFamily="2" charset="-122"/>
            </a:endParaRPr>
          </a:p>
        </p:txBody>
      </p:sp>
      <p:sp>
        <p:nvSpPr>
          <p:cNvPr id="8" name="TextBox 7"/>
          <p:cNvSpPr txBox="1"/>
          <p:nvPr/>
        </p:nvSpPr>
        <p:spPr>
          <a:xfrm>
            <a:off x="897255" y="2496185"/>
            <a:ext cx="10795000" cy="397031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150000"/>
              </a:lnSpc>
              <a:spcBef>
                <a:spcPct val="0"/>
              </a:spcBef>
              <a:buNone/>
            </a:pPr>
            <a:r>
              <a:rPr lang="en-US" altLang="zh-CN" sz="2400" b="1" dirty="0">
                <a:solidFill>
                  <a:schemeClr val="tx2"/>
                </a:solidFill>
                <a:latin typeface="楷体_GB2312" panose="02010609030101010101" pitchFamily="49" charset="-122"/>
                <a:ea typeface="楷体_GB2312" panose="02010609030101010101" pitchFamily="49" charset="-122"/>
              </a:rPr>
              <a:t>   ① </a:t>
            </a:r>
            <a:r>
              <a:rPr lang="zh-CN" altLang="en-US" sz="2400" b="1" dirty="0">
                <a:solidFill>
                  <a:schemeClr val="tx2"/>
                </a:solidFill>
                <a:latin typeface="楷体_GB2312" panose="02010609030101010101" pitchFamily="49" charset="-122"/>
                <a:ea typeface="楷体_GB2312" panose="02010609030101010101" pitchFamily="49" charset="-122"/>
              </a:rPr>
              <a:t>帧控制域</a:t>
            </a:r>
            <a:r>
              <a:rPr lang="zh-CN" altLang="en-US" sz="2400" b="1" dirty="0" smtClean="0">
                <a:solidFill>
                  <a:schemeClr val="tx2"/>
                </a:solidFill>
                <a:latin typeface="楷体_GB2312" panose="02010609030101010101" pitchFamily="49" charset="-122"/>
                <a:ea typeface="楷体_GB2312" panose="02010609030101010101" pitchFamily="49" charset="-122"/>
              </a:rPr>
              <a:t>：</a:t>
            </a:r>
            <a:r>
              <a:rPr lang="en-US" altLang="zh-CN" sz="2400" b="1" dirty="0" smtClean="0">
                <a:solidFill>
                  <a:schemeClr val="tx2"/>
                </a:solidFill>
                <a:latin typeface="楷体_GB2312" panose="02010609030101010101" pitchFamily="49" charset="-122"/>
                <a:ea typeface="楷体_GB2312" panose="02010609030101010101" pitchFamily="49" charset="-122"/>
              </a:rPr>
              <a:t>2</a:t>
            </a:r>
            <a:r>
              <a:rPr lang="zh-CN" altLang="en-US" sz="2400" b="1" dirty="0">
                <a:solidFill>
                  <a:schemeClr val="tx2"/>
                </a:solidFill>
                <a:latin typeface="楷体_GB2312" panose="02010609030101010101" pitchFamily="49" charset="-122"/>
                <a:ea typeface="楷体_GB2312" panose="02010609030101010101" pitchFamily="49" charset="-122"/>
              </a:rPr>
              <a:t>个字节，内容包括帧种类、寻址、排序域和</a:t>
            </a:r>
            <a:r>
              <a:rPr lang="zh-CN" altLang="en-US" sz="2400" b="1" dirty="0" smtClean="0">
                <a:solidFill>
                  <a:schemeClr val="tx2"/>
                </a:solidFill>
                <a:latin typeface="楷体_GB2312" panose="02010609030101010101" pitchFamily="49" charset="-122"/>
                <a:ea typeface="楷体_GB2312" panose="02010609030101010101" pitchFamily="49" charset="-122"/>
              </a:rPr>
              <a:t>其它控制</a:t>
            </a:r>
            <a:r>
              <a:rPr lang="zh-CN" altLang="en-US" sz="2400" b="1" dirty="0">
                <a:solidFill>
                  <a:schemeClr val="tx2"/>
                </a:solidFill>
                <a:latin typeface="楷体_GB2312" panose="02010609030101010101" pitchFamily="49" charset="-122"/>
                <a:ea typeface="楷体_GB2312" panose="02010609030101010101" pitchFamily="49" charset="-122"/>
              </a:rPr>
              <a:t>标志位。</a:t>
            </a:r>
            <a:endParaRPr lang="zh-CN" altLang="en-US" sz="2400" b="1" dirty="0">
              <a:solidFill>
                <a:schemeClr val="tx2"/>
              </a:solidFill>
              <a:latin typeface="楷体_GB2312" panose="02010609030101010101" pitchFamily="49" charset="-122"/>
              <a:ea typeface="楷体_GB2312" panose="02010609030101010101" pitchFamily="49" charset="-122"/>
            </a:endParaRPr>
          </a:p>
          <a:p>
            <a:pPr marL="0" lvl="0" indent="0" algn="just" eaLnBrk="1" hangingPunct="1">
              <a:lnSpc>
                <a:spcPct val="150000"/>
              </a:lnSpc>
              <a:spcBef>
                <a:spcPct val="0"/>
              </a:spcBef>
              <a:buNone/>
            </a:pPr>
            <a:r>
              <a:rPr lang="en-US" altLang="zh-CN" sz="2400" b="1" dirty="0">
                <a:solidFill>
                  <a:schemeClr val="tx2"/>
                </a:solidFill>
                <a:latin typeface="楷体_GB2312" panose="02010609030101010101" pitchFamily="49" charset="-122"/>
                <a:ea typeface="楷体_GB2312" panose="02010609030101010101" pitchFamily="49" charset="-122"/>
              </a:rPr>
              <a:t>   ② </a:t>
            </a:r>
            <a:r>
              <a:rPr lang="zh-CN" altLang="en-US" sz="2400" b="1" dirty="0">
                <a:solidFill>
                  <a:schemeClr val="tx2"/>
                </a:solidFill>
                <a:latin typeface="楷体_GB2312" panose="02010609030101010101" pitchFamily="49" charset="-122"/>
                <a:ea typeface="楷体_GB2312" panose="02010609030101010101" pitchFamily="49" charset="-122"/>
              </a:rPr>
              <a:t>目标地址域：必备</a:t>
            </a:r>
            <a:r>
              <a:rPr lang="zh-CN" altLang="en-US" sz="2400" b="1" dirty="0" smtClean="0">
                <a:solidFill>
                  <a:schemeClr val="tx2"/>
                </a:solidFill>
                <a:latin typeface="楷体_GB2312" panose="02010609030101010101" pitchFamily="49" charset="-122"/>
                <a:ea typeface="楷体_GB2312" panose="02010609030101010101" pitchFamily="49" charset="-122"/>
              </a:rPr>
              <a:t>，</a:t>
            </a:r>
            <a:r>
              <a:rPr lang="en-US" altLang="zh-CN" sz="2400" b="1" dirty="0" smtClean="0">
                <a:solidFill>
                  <a:schemeClr val="tx2"/>
                </a:solidFill>
                <a:latin typeface="楷体_GB2312" panose="02010609030101010101" pitchFamily="49" charset="-122"/>
                <a:ea typeface="楷体_GB2312" panose="02010609030101010101" pitchFamily="49" charset="-122"/>
              </a:rPr>
              <a:t>2</a:t>
            </a:r>
            <a:r>
              <a:rPr lang="zh-CN" altLang="en-US" sz="2400" b="1" dirty="0" smtClean="0">
                <a:solidFill>
                  <a:schemeClr val="tx2"/>
                </a:solidFill>
                <a:latin typeface="楷体_GB2312" panose="02010609030101010101" pitchFamily="49" charset="-122"/>
                <a:ea typeface="楷体_GB2312" panose="02010609030101010101" pitchFamily="49" charset="-122"/>
              </a:rPr>
              <a:t>个字节，</a:t>
            </a:r>
            <a:r>
              <a:rPr lang="zh-CN" altLang="en-US" sz="2400" b="1" dirty="0">
                <a:solidFill>
                  <a:schemeClr val="tx2"/>
                </a:solidFill>
                <a:latin typeface="楷体_GB2312" panose="02010609030101010101" pitchFamily="49" charset="-122"/>
                <a:ea typeface="楷体_GB2312" panose="02010609030101010101" pitchFamily="49" charset="-122"/>
              </a:rPr>
              <a:t>用来存放目标设备的</a:t>
            </a:r>
            <a:r>
              <a:rPr lang="en-US" altLang="zh-CN" sz="2400" b="1" dirty="0">
                <a:solidFill>
                  <a:schemeClr val="tx2"/>
                </a:solidFill>
                <a:latin typeface="楷体_GB2312" panose="02010609030101010101" pitchFamily="49" charset="-122"/>
                <a:ea typeface="楷体_GB2312" panose="02010609030101010101" pitchFamily="49" charset="-122"/>
              </a:rPr>
              <a:t>16</a:t>
            </a:r>
            <a:r>
              <a:rPr lang="zh-CN" altLang="en-US" sz="2400" b="1" dirty="0">
                <a:solidFill>
                  <a:schemeClr val="tx2"/>
                </a:solidFill>
                <a:latin typeface="楷体_GB2312" panose="02010609030101010101" pitchFamily="49" charset="-122"/>
                <a:ea typeface="楷体_GB2312" panose="02010609030101010101" pitchFamily="49" charset="-122"/>
              </a:rPr>
              <a:t>位网络地址或者</a:t>
            </a:r>
            <a:r>
              <a:rPr lang="zh-CN" altLang="en-US" sz="2400" b="1" dirty="0">
                <a:solidFill>
                  <a:srgbClr val="FF0000"/>
                </a:solidFill>
                <a:latin typeface="楷体_GB2312" panose="02010609030101010101" pitchFamily="49" charset="-122"/>
                <a:ea typeface="楷体_GB2312" panose="02010609030101010101" pitchFamily="49" charset="-122"/>
              </a:rPr>
              <a:t>广播地址</a:t>
            </a:r>
            <a:r>
              <a:rPr lang="en-US" altLang="zh-CN" sz="2400" b="1" dirty="0">
                <a:solidFill>
                  <a:srgbClr val="FF0000"/>
                </a:solidFill>
                <a:latin typeface="楷体_GB2312" panose="02010609030101010101" pitchFamily="49" charset="-122"/>
                <a:ea typeface="楷体_GB2312" panose="02010609030101010101" pitchFamily="49" charset="-122"/>
              </a:rPr>
              <a:t>(0xffff)</a:t>
            </a:r>
            <a:r>
              <a:rPr lang="zh-CN" altLang="en-US" sz="2400" b="1" dirty="0">
                <a:solidFill>
                  <a:schemeClr val="tx2"/>
                </a:solidFill>
                <a:latin typeface="楷体_GB2312" panose="02010609030101010101" pitchFamily="49" charset="-122"/>
                <a:ea typeface="楷体_GB2312" panose="02010609030101010101" pitchFamily="49" charset="-122"/>
              </a:rPr>
              <a:t>。</a:t>
            </a:r>
            <a:endParaRPr lang="zh-CN" altLang="en-US" sz="2400" b="1" dirty="0">
              <a:solidFill>
                <a:schemeClr val="tx2"/>
              </a:solidFill>
              <a:latin typeface="楷体_GB2312" panose="02010609030101010101" pitchFamily="49" charset="-122"/>
              <a:ea typeface="楷体_GB2312" panose="02010609030101010101" pitchFamily="49" charset="-122"/>
            </a:endParaRPr>
          </a:p>
          <a:p>
            <a:pPr marL="0" lvl="0" indent="0" algn="just" eaLnBrk="1" hangingPunct="1">
              <a:lnSpc>
                <a:spcPct val="150000"/>
              </a:lnSpc>
              <a:spcBef>
                <a:spcPct val="0"/>
              </a:spcBef>
              <a:buNone/>
            </a:pPr>
            <a:r>
              <a:rPr lang="en-US" altLang="zh-CN" sz="2400" b="1" dirty="0">
                <a:solidFill>
                  <a:schemeClr val="tx2"/>
                </a:solidFill>
                <a:latin typeface="楷体_GB2312" panose="02010609030101010101" pitchFamily="49" charset="-122"/>
                <a:ea typeface="楷体_GB2312" panose="02010609030101010101" pitchFamily="49" charset="-122"/>
              </a:rPr>
              <a:t>   ③ </a:t>
            </a:r>
            <a:r>
              <a:rPr lang="zh-CN" altLang="en-US" sz="2400" b="1" dirty="0">
                <a:solidFill>
                  <a:schemeClr val="tx2"/>
                </a:solidFill>
                <a:latin typeface="楷体_GB2312" panose="02010609030101010101" pitchFamily="49" charset="-122"/>
                <a:ea typeface="楷体_GB2312" panose="02010609030101010101" pitchFamily="49" charset="-122"/>
              </a:rPr>
              <a:t>源地址域：必备</a:t>
            </a:r>
            <a:r>
              <a:rPr lang="zh-CN" altLang="en-US" sz="2400" b="1" dirty="0" smtClean="0">
                <a:solidFill>
                  <a:schemeClr val="tx2"/>
                </a:solidFill>
                <a:latin typeface="楷体_GB2312" panose="02010609030101010101" pitchFamily="49" charset="-122"/>
                <a:ea typeface="楷体_GB2312" panose="02010609030101010101" pitchFamily="49" charset="-122"/>
              </a:rPr>
              <a:t>，</a:t>
            </a:r>
            <a:r>
              <a:rPr lang="en-US" altLang="zh-CN" sz="2400" b="1" dirty="0" smtClean="0">
                <a:solidFill>
                  <a:schemeClr val="tx2"/>
                </a:solidFill>
                <a:latin typeface="楷体_GB2312" panose="02010609030101010101" pitchFamily="49" charset="-122"/>
                <a:ea typeface="楷体_GB2312" panose="02010609030101010101" pitchFamily="49" charset="-122"/>
              </a:rPr>
              <a:t>2</a:t>
            </a:r>
            <a:r>
              <a:rPr lang="zh-CN" altLang="en-US" sz="2400" b="1" dirty="0" smtClean="0">
                <a:solidFill>
                  <a:schemeClr val="tx2"/>
                </a:solidFill>
                <a:latin typeface="楷体_GB2312" panose="02010609030101010101" pitchFamily="49" charset="-122"/>
                <a:ea typeface="楷体_GB2312" panose="02010609030101010101" pitchFamily="49" charset="-122"/>
              </a:rPr>
              <a:t>个字节，</a:t>
            </a:r>
            <a:r>
              <a:rPr lang="zh-CN" altLang="en-US" sz="2400" b="1" dirty="0">
                <a:solidFill>
                  <a:schemeClr val="tx2"/>
                </a:solidFill>
                <a:latin typeface="楷体_GB2312" panose="02010609030101010101" pitchFamily="49" charset="-122"/>
                <a:ea typeface="楷体_GB2312" panose="02010609030101010101" pitchFamily="49" charset="-122"/>
              </a:rPr>
              <a:t>用来存放发送帧设备自己的</a:t>
            </a:r>
            <a:r>
              <a:rPr lang="en-US" altLang="zh-CN" sz="2400" b="1" dirty="0">
                <a:solidFill>
                  <a:schemeClr val="tx2"/>
                </a:solidFill>
                <a:latin typeface="楷体_GB2312" panose="02010609030101010101" pitchFamily="49" charset="-122"/>
                <a:ea typeface="楷体_GB2312" panose="02010609030101010101" pitchFamily="49" charset="-122"/>
              </a:rPr>
              <a:t>16</a:t>
            </a:r>
            <a:r>
              <a:rPr lang="zh-CN" altLang="en-US" sz="2400" b="1" dirty="0">
                <a:solidFill>
                  <a:schemeClr val="tx2"/>
                </a:solidFill>
                <a:latin typeface="楷体_GB2312" panose="02010609030101010101" pitchFamily="49" charset="-122"/>
                <a:ea typeface="楷体_GB2312" panose="02010609030101010101" pitchFamily="49" charset="-122"/>
              </a:rPr>
              <a:t>位网络地址。</a:t>
            </a:r>
            <a:endParaRPr lang="zh-CN" altLang="en-US" sz="2400" b="1" dirty="0">
              <a:solidFill>
                <a:schemeClr val="tx2"/>
              </a:solidFill>
              <a:latin typeface="楷体_GB2312" panose="02010609030101010101" pitchFamily="49" charset="-122"/>
              <a:ea typeface="楷体_GB2312" panose="02010609030101010101" pitchFamily="49" charset="-122"/>
            </a:endParaRPr>
          </a:p>
          <a:p>
            <a:pPr marL="0" lvl="0" indent="0" algn="just" eaLnBrk="1" hangingPunct="1">
              <a:lnSpc>
                <a:spcPct val="150000"/>
              </a:lnSpc>
              <a:spcBef>
                <a:spcPct val="0"/>
              </a:spcBef>
              <a:buNone/>
            </a:pPr>
            <a:r>
              <a:rPr lang="en-US" altLang="zh-CN" sz="2400" b="1" dirty="0">
                <a:solidFill>
                  <a:schemeClr val="tx2"/>
                </a:solidFill>
                <a:latin typeface="楷体_GB2312" panose="02010609030101010101" pitchFamily="49" charset="-122"/>
                <a:ea typeface="楷体_GB2312" panose="02010609030101010101" pitchFamily="49" charset="-122"/>
              </a:rPr>
              <a:t>   ④ </a:t>
            </a:r>
            <a:r>
              <a:rPr lang="zh-CN" altLang="en-US" sz="2400" b="1" dirty="0">
                <a:solidFill>
                  <a:srgbClr val="FF0000"/>
                </a:solidFill>
                <a:latin typeface="楷体_GB2312" panose="02010609030101010101" pitchFamily="49" charset="-122"/>
                <a:ea typeface="楷体_GB2312" panose="02010609030101010101" pitchFamily="49" charset="-122"/>
              </a:rPr>
              <a:t>半径域：</a:t>
            </a:r>
            <a:r>
              <a:rPr lang="zh-CN" altLang="en-US" sz="2400" b="1" dirty="0">
                <a:solidFill>
                  <a:schemeClr val="tx2"/>
                </a:solidFill>
                <a:latin typeface="楷体_GB2312" panose="02010609030101010101" pitchFamily="49" charset="-122"/>
                <a:ea typeface="楷体_GB2312" panose="02010609030101010101" pitchFamily="49" charset="-122"/>
              </a:rPr>
              <a:t>必备</a:t>
            </a:r>
            <a:r>
              <a:rPr lang="zh-CN" altLang="en-US" sz="2400" b="1" dirty="0" smtClean="0">
                <a:solidFill>
                  <a:schemeClr val="tx2"/>
                </a:solidFill>
                <a:latin typeface="楷体_GB2312" panose="02010609030101010101" pitchFamily="49" charset="-122"/>
                <a:ea typeface="楷体_GB2312" panose="02010609030101010101" pitchFamily="49" charset="-122"/>
              </a:rPr>
              <a:t>，一个字节，</a:t>
            </a:r>
            <a:r>
              <a:rPr lang="zh-CN" altLang="en-US" sz="2400" b="1" dirty="0">
                <a:solidFill>
                  <a:schemeClr val="tx2"/>
                </a:solidFill>
                <a:latin typeface="楷体_GB2312" panose="02010609030101010101" pitchFamily="49" charset="-122"/>
                <a:ea typeface="楷体_GB2312" panose="02010609030101010101" pitchFamily="49" charset="-122"/>
              </a:rPr>
              <a:t>用来设定传输半径。</a:t>
            </a:r>
            <a:endParaRPr lang="zh-CN" altLang="en-US" sz="2400" b="1" dirty="0">
              <a:solidFill>
                <a:schemeClr val="tx2"/>
              </a:solidFill>
              <a:latin typeface="楷体_GB2312" panose="02010609030101010101" pitchFamily="49" charset="-122"/>
              <a:ea typeface="楷体_GB2312" panose="02010609030101010101" pitchFamily="49" charset="-122"/>
            </a:endParaRPr>
          </a:p>
          <a:p>
            <a:pPr marL="0" lvl="0" indent="0" algn="just" eaLnBrk="1" hangingPunct="1">
              <a:lnSpc>
                <a:spcPct val="150000"/>
              </a:lnSpc>
              <a:spcBef>
                <a:spcPct val="0"/>
              </a:spcBef>
              <a:buNone/>
            </a:pPr>
            <a:r>
              <a:rPr lang="en-US" altLang="zh-CN" sz="2400" b="1" dirty="0">
                <a:solidFill>
                  <a:schemeClr val="tx2"/>
                </a:solidFill>
                <a:latin typeface="楷体_GB2312" panose="02010609030101010101" pitchFamily="49" charset="-122"/>
                <a:ea typeface="楷体_GB2312" panose="02010609030101010101" pitchFamily="49" charset="-122"/>
              </a:rPr>
              <a:t>   ⑤ </a:t>
            </a:r>
            <a:r>
              <a:rPr lang="zh-CN" altLang="en-US" sz="2400" b="1" dirty="0">
                <a:solidFill>
                  <a:schemeClr val="tx2"/>
                </a:solidFill>
                <a:latin typeface="楷体_GB2312" panose="02010609030101010101" pitchFamily="49" charset="-122"/>
                <a:ea typeface="楷体_GB2312" panose="02010609030101010101" pitchFamily="49" charset="-122"/>
              </a:rPr>
              <a:t>序列号域：必备</a:t>
            </a:r>
            <a:r>
              <a:rPr lang="zh-CN" altLang="en-US" sz="2400" b="1" dirty="0" smtClean="0">
                <a:solidFill>
                  <a:schemeClr val="tx2"/>
                </a:solidFill>
                <a:latin typeface="楷体_GB2312" panose="02010609030101010101" pitchFamily="49" charset="-122"/>
                <a:ea typeface="楷体_GB2312" panose="02010609030101010101" pitchFamily="49" charset="-122"/>
              </a:rPr>
              <a:t>，一个字节，</a:t>
            </a:r>
            <a:r>
              <a:rPr lang="zh-CN" altLang="en-US" sz="2400" b="1" dirty="0">
                <a:solidFill>
                  <a:schemeClr val="tx2"/>
                </a:solidFill>
                <a:latin typeface="楷体_GB2312" panose="02010609030101010101" pitchFamily="49" charset="-122"/>
                <a:ea typeface="楷体_GB2312" panose="02010609030101010101" pitchFamily="49" charset="-122"/>
              </a:rPr>
              <a:t>在每次发送帧时改为加</a:t>
            </a:r>
            <a:r>
              <a:rPr lang="en-US" altLang="zh-CN" sz="2400" b="1" dirty="0">
                <a:solidFill>
                  <a:schemeClr val="tx2"/>
                </a:solidFill>
                <a:latin typeface="楷体_GB2312" panose="02010609030101010101" pitchFamily="49" charset="-122"/>
                <a:ea typeface="楷体_GB2312" panose="02010609030101010101" pitchFamily="49" charset="-122"/>
              </a:rPr>
              <a:t>1</a:t>
            </a:r>
            <a:r>
              <a:rPr lang="zh-CN" altLang="en-US" sz="2400" b="1" dirty="0">
                <a:solidFill>
                  <a:schemeClr val="tx2"/>
                </a:solidFill>
                <a:latin typeface="楷体_GB2312" panose="02010609030101010101" pitchFamily="49" charset="-122"/>
                <a:ea typeface="楷体_GB2312" panose="02010609030101010101" pitchFamily="49" charset="-122"/>
              </a:rPr>
              <a:t>。</a:t>
            </a:r>
            <a:endParaRPr lang="zh-CN" altLang="en-US" sz="2400" b="1" dirty="0">
              <a:solidFill>
                <a:schemeClr val="tx2"/>
              </a:solidFill>
              <a:latin typeface="楷体_GB2312" panose="02010609030101010101" pitchFamily="49" charset="-122"/>
              <a:ea typeface="楷体_GB2312" panose="02010609030101010101" pitchFamily="49" charset="-122"/>
            </a:endParaRPr>
          </a:p>
          <a:p>
            <a:pPr marL="0" lvl="0" indent="0" algn="just" eaLnBrk="1" hangingPunct="1">
              <a:lnSpc>
                <a:spcPct val="150000"/>
              </a:lnSpc>
              <a:spcBef>
                <a:spcPct val="0"/>
              </a:spcBef>
              <a:buNone/>
            </a:pPr>
            <a:r>
              <a:rPr lang="en-US" altLang="zh-CN" sz="2400" b="1" dirty="0">
                <a:solidFill>
                  <a:schemeClr val="tx2"/>
                </a:solidFill>
                <a:latin typeface="楷体_GB2312" panose="02010609030101010101" pitchFamily="49" charset="-122"/>
                <a:ea typeface="楷体_GB2312" panose="02010609030101010101" pitchFamily="49" charset="-122"/>
              </a:rPr>
              <a:t>   ⑥ </a:t>
            </a:r>
            <a:r>
              <a:rPr lang="zh-CN" altLang="en-US" sz="2400" b="1" dirty="0">
                <a:solidFill>
                  <a:schemeClr val="tx2"/>
                </a:solidFill>
                <a:latin typeface="楷体_GB2312" panose="02010609030101010101" pitchFamily="49" charset="-122"/>
                <a:ea typeface="楷体_GB2312" panose="02010609030101010101" pitchFamily="49" charset="-122"/>
              </a:rPr>
              <a:t>帧负载域：该域长度可变，内容由具体情况决定。</a:t>
            </a:r>
            <a:endParaRPr lang="zh-CN" altLang="en-US" sz="2400" b="1" dirty="0">
              <a:solidFill>
                <a:schemeClr val="tx2"/>
              </a:solidFill>
              <a:latin typeface="楷体_GB2312" panose="02010609030101010101" pitchFamily="49" charset="-122"/>
              <a:ea typeface="楷体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9400"/>
                                        </p:tgtEl>
                                        <p:attrNameLst>
                                          <p:attrName>style.visibility</p:attrName>
                                        </p:attrNameLst>
                                      </p:cBhvr>
                                      <p:to>
                                        <p:strVal val="visible"/>
                                      </p:to>
                                    </p:set>
                                    <p:anim calcmode="lin" valueType="num">
                                      <p:cBhvr additive="base">
                                        <p:cTn id="7" dur="500" fill="hold"/>
                                        <p:tgtEl>
                                          <p:spTgt spid="59400"/>
                                        </p:tgtEl>
                                        <p:attrNameLst>
                                          <p:attrName>ppt_x</p:attrName>
                                        </p:attrNameLst>
                                      </p:cBhvr>
                                      <p:tavLst>
                                        <p:tav tm="0">
                                          <p:val>
                                            <p:strVal val="#ppt_x"/>
                                          </p:val>
                                        </p:tav>
                                        <p:tav tm="100000">
                                          <p:val>
                                            <p:strVal val="#ppt_x"/>
                                          </p:val>
                                        </p:tav>
                                      </p:tavLst>
                                    </p:anim>
                                    <p:anim calcmode="lin" valueType="num">
                                      <p:cBhvr additive="base">
                                        <p:cTn id="8" dur="500" fill="hold"/>
                                        <p:tgtEl>
                                          <p:spTgt spid="5940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 calcmode="lin" valueType="num">
                                      <p:cBhvr additive="base">
                                        <p:cTn id="11"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blinds(horizontal)">
                                      <p:cBhvr>
                                        <p:cTn id="16" dur="500"/>
                                        <p:tgtEl>
                                          <p:spTgt spid="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blinds(horizontal)">
                                      <p:cBhvr>
                                        <p:cTn id="21" dur="500"/>
                                        <p:tgtEl>
                                          <p:spTgt spid="8">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blinds(horizontal)">
                                      <p:cBhvr>
                                        <p:cTn id="26" dur="5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Effect transition="in" filter="blinds(horizontal)">
                                      <p:cBhvr>
                                        <p:cTn id="31" dur="500"/>
                                        <p:tgtEl>
                                          <p:spTgt spid="8">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animEffect transition="in" filter="blinds(horizontal)">
                                      <p:cBhvr>
                                        <p:cTn id="36" dur="500"/>
                                        <p:tgtEl>
                                          <p:spTgt spid="8">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blinds(horizontal)">
                                      <p:cBhvr>
                                        <p:cTn id="41"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40" y="88900"/>
            <a:ext cx="10583976" cy="679450"/>
          </a:xfrm>
        </p:spPr>
        <p:txBody>
          <a:bodyPr/>
          <a:lstStyle/>
          <a:p>
            <a:r>
              <a:rPr lang="zh-CN" altLang="en-US"/>
              <a:t>5. ZigBee通信过程</a:t>
            </a:r>
            <a:endParaRPr lang="zh-CN" altLang="en-US"/>
          </a:p>
        </p:txBody>
      </p:sp>
      <p:sp>
        <p:nvSpPr>
          <p:cNvPr id="9" name="矩形 8"/>
          <p:cNvSpPr/>
          <p:nvPr/>
        </p:nvSpPr>
        <p:spPr>
          <a:xfrm>
            <a:off x="1720215" y="1137920"/>
            <a:ext cx="8370570" cy="521970"/>
          </a:xfrm>
          <a:prstGeom prst="rect">
            <a:avLst/>
          </a:prstGeom>
          <a:noFill/>
          <a:ln w="9525">
            <a:noFill/>
          </a:ln>
        </p:spPr>
        <p:txBody>
          <a:bodyPr wrap="square">
            <a:spAutoFit/>
          </a:bodyPr>
          <a:lstStyle/>
          <a:p>
            <a:r>
              <a:rPr lang="zh-CN" altLang="en-US" sz="2800" b="1" dirty="0">
                <a:solidFill>
                  <a:schemeClr val="tx1"/>
                </a:solidFill>
                <a:latin typeface="华文楷体" panose="02010600040101010101" pitchFamily="2" charset="-122"/>
                <a:ea typeface="华文楷体" panose="02010600040101010101" pitchFamily="2" charset="-122"/>
              </a:rPr>
              <a:t>基于</a:t>
            </a:r>
            <a:r>
              <a:rPr lang="en-US" altLang="zh-CN" sz="2800" b="1" dirty="0">
                <a:solidFill>
                  <a:schemeClr val="tx1"/>
                </a:solidFill>
                <a:latin typeface="华文楷体" panose="02010600040101010101" pitchFamily="2" charset="-122"/>
                <a:ea typeface="华文楷体" panose="02010600040101010101" pitchFamily="2" charset="-122"/>
              </a:rPr>
              <a:t>ZigBee</a:t>
            </a:r>
            <a:r>
              <a:rPr lang="zh-CN" altLang="en-US" sz="2800" b="1" dirty="0">
                <a:solidFill>
                  <a:schemeClr val="tx1"/>
                </a:solidFill>
                <a:latin typeface="华文楷体" panose="02010600040101010101" pitchFamily="2" charset="-122"/>
                <a:ea typeface="华文楷体" panose="02010600040101010101" pitchFamily="2" charset="-122"/>
              </a:rPr>
              <a:t>的点对点通信在</a:t>
            </a:r>
            <a:r>
              <a:rPr lang="en-US" altLang="zh-CN" sz="2800" b="1" dirty="0">
                <a:solidFill>
                  <a:schemeClr val="tx1"/>
                </a:solidFill>
                <a:latin typeface="华文楷体" panose="02010600040101010101" pitchFamily="2" charset="-122"/>
                <a:ea typeface="华文楷体" panose="02010600040101010101" pitchFamily="2" charset="-122"/>
              </a:rPr>
              <a:t>MAC</a:t>
            </a:r>
            <a:r>
              <a:rPr lang="zh-CN" altLang="en-US" sz="2800" b="1" dirty="0">
                <a:solidFill>
                  <a:schemeClr val="tx1"/>
                </a:solidFill>
                <a:latin typeface="华文楷体" panose="02010600040101010101" pitchFamily="2" charset="-122"/>
                <a:ea typeface="华文楷体" panose="02010600040101010101" pitchFamily="2" charset="-122"/>
              </a:rPr>
              <a:t>层上的流程示例图</a:t>
            </a:r>
            <a:endParaRPr lang="zh-CN" altLang="en-US" sz="2800" b="1" dirty="0">
              <a:solidFill>
                <a:schemeClr val="tx1"/>
              </a:solidFill>
              <a:latin typeface="华文楷体" panose="02010600040101010101" pitchFamily="2" charset="-122"/>
              <a:ea typeface="华文楷体" panose="02010600040101010101" pitchFamily="2" charset="-122"/>
            </a:endParaRPr>
          </a:p>
        </p:txBody>
      </p:sp>
      <p:pic>
        <p:nvPicPr>
          <p:cNvPr id="89090" name="Picture 2" descr="C:\Documents and Settings\Administrator\桌面\正常发送.jpg"/>
          <p:cNvPicPr>
            <a:picLocks noChangeAspect="1"/>
          </p:cNvPicPr>
          <p:nvPr/>
        </p:nvPicPr>
        <p:blipFill>
          <a:blip r:embed="rId1" cstate="print"/>
          <a:stretch>
            <a:fillRect/>
          </a:stretch>
        </p:blipFill>
        <p:spPr>
          <a:xfrm>
            <a:off x="2422525" y="2175510"/>
            <a:ext cx="7550150" cy="34512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40" y="88900"/>
            <a:ext cx="10583976" cy="679450"/>
          </a:xfrm>
        </p:spPr>
        <p:txBody>
          <a:bodyPr/>
          <a:lstStyle/>
          <a:p>
            <a:r>
              <a:rPr lang="zh-CN" altLang="en-US"/>
              <a:t>5. ZigBee通信过程</a:t>
            </a:r>
            <a:endParaRPr lang="zh-CN" altLang="en-US"/>
          </a:p>
        </p:txBody>
      </p:sp>
      <p:sp>
        <p:nvSpPr>
          <p:cNvPr id="9" name="矩形 8"/>
          <p:cNvSpPr/>
          <p:nvPr/>
        </p:nvSpPr>
        <p:spPr>
          <a:xfrm>
            <a:off x="1720215" y="1137920"/>
            <a:ext cx="8370570" cy="521970"/>
          </a:xfrm>
          <a:prstGeom prst="rect">
            <a:avLst/>
          </a:prstGeom>
          <a:noFill/>
          <a:ln w="9525">
            <a:noFill/>
          </a:ln>
        </p:spPr>
        <p:txBody>
          <a:bodyPr wrap="square">
            <a:spAutoFit/>
          </a:bodyPr>
          <a:lstStyle/>
          <a:p>
            <a:r>
              <a:rPr lang="zh-CN" altLang="en-US" sz="2800" b="1" dirty="0">
                <a:solidFill>
                  <a:schemeClr val="tx1"/>
                </a:solidFill>
                <a:latin typeface="华文楷体" panose="02010600040101010101" pitchFamily="2" charset="-122"/>
                <a:ea typeface="华文楷体" panose="02010600040101010101" pitchFamily="2" charset="-122"/>
              </a:rPr>
              <a:t>基于</a:t>
            </a:r>
            <a:r>
              <a:rPr lang="en-US" altLang="zh-CN" sz="2800" b="1" dirty="0">
                <a:solidFill>
                  <a:schemeClr val="tx1"/>
                </a:solidFill>
                <a:latin typeface="华文楷体" panose="02010600040101010101" pitchFamily="2" charset="-122"/>
                <a:ea typeface="华文楷体" panose="02010600040101010101" pitchFamily="2" charset="-122"/>
              </a:rPr>
              <a:t>ZigBee</a:t>
            </a:r>
            <a:r>
              <a:rPr lang="zh-CN" altLang="en-US" sz="2800" b="1" dirty="0">
                <a:solidFill>
                  <a:schemeClr val="tx1"/>
                </a:solidFill>
                <a:latin typeface="华文楷体" panose="02010600040101010101" pitchFamily="2" charset="-122"/>
                <a:ea typeface="华文楷体" panose="02010600040101010101" pitchFamily="2" charset="-122"/>
              </a:rPr>
              <a:t>的点对点通信在</a:t>
            </a:r>
            <a:r>
              <a:rPr lang="en-US" altLang="zh-CN" sz="2800" b="1" dirty="0">
                <a:solidFill>
                  <a:schemeClr val="tx1"/>
                </a:solidFill>
                <a:latin typeface="华文楷体" panose="02010600040101010101" pitchFamily="2" charset="-122"/>
                <a:ea typeface="华文楷体" panose="02010600040101010101" pitchFamily="2" charset="-122"/>
              </a:rPr>
              <a:t>MAC</a:t>
            </a:r>
            <a:r>
              <a:rPr lang="zh-CN" altLang="en-US" sz="2800" b="1" dirty="0">
                <a:solidFill>
                  <a:schemeClr val="tx1"/>
                </a:solidFill>
                <a:latin typeface="华文楷体" panose="02010600040101010101" pitchFamily="2" charset="-122"/>
                <a:ea typeface="华文楷体" panose="02010600040101010101" pitchFamily="2" charset="-122"/>
              </a:rPr>
              <a:t>层上的流程示例图</a:t>
            </a:r>
            <a:endParaRPr lang="zh-CN" altLang="en-US" sz="2800" b="1" dirty="0">
              <a:solidFill>
                <a:schemeClr val="tx1"/>
              </a:solidFill>
              <a:latin typeface="华文楷体" panose="02010600040101010101" pitchFamily="2" charset="-122"/>
              <a:ea typeface="华文楷体" panose="02010600040101010101" pitchFamily="2" charset="-122"/>
            </a:endParaRPr>
          </a:p>
        </p:txBody>
      </p:sp>
      <p:grpSp>
        <p:nvGrpSpPr>
          <p:cNvPr id="3" name="组合 2"/>
          <p:cNvGrpSpPr/>
          <p:nvPr/>
        </p:nvGrpSpPr>
        <p:grpSpPr>
          <a:xfrm>
            <a:off x="1967230" y="2000250"/>
            <a:ext cx="8259445" cy="3890010"/>
            <a:chOff x="3098" y="3150"/>
            <a:chExt cx="13007" cy="6126"/>
          </a:xfrm>
        </p:grpSpPr>
        <p:pic>
          <p:nvPicPr>
            <p:cNvPr id="89091" name="Picture 3" descr="C:\Documents and Settings\Administrator\桌面\第一次发送帧丢失.jpg"/>
            <p:cNvPicPr>
              <a:picLocks noChangeAspect="1"/>
            </p:cNvPicPr>
            <p:nvPr/>
          </p:nvPicPr>
          <p:blipFill>
            <a:blip r:embed="rId1" cstate="print"/>
            <a:stretch>
              <a:fillRect/>
            </a:stretch>
          </p:blipFill>
          <p:spPr>
            <a:xfrm>
              <a:off x="3098" y="3150"/>
              <a:ext cx="13004" cy="6126"/>
            </a:xfrm>
            <a:prstGeom prst="rect">
              <a:avLst/>
            </a:prstGeom>
            <a:noFill/>
            <a:ln w="9525">
              <a:noFill/>
            </a:ln>
          </p:spPr>
        </p:pic>
        <p:pic>
          <p:nvPicPr>
            <p:cNvPr id="2" name="图片 1"/>
            <p:cNvPicPr>
              <a:picLocks noChangeAspect="1"/>
            </p:cNvPicPr>
            <p:nvPr/>
          </p:nvPicPr>
          <p:blipFill>
            <a:blip r:embed="rId2"/>
            <a:stretch>
              <a:fillRect/>
            </a:stretch>
          </p:blipFill>
          <p:spPr>
            <a:xfrm>
              <a:off x="14359" y="5627"/>
              <a:ext cx="1747" cy="131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40" y="88900"/>
            <a:ext cx="10583976" cy="679450"/>
          </a:xfrm>
        </p:spPr>
        <p:txBody>
          <a:bodyPr/>
          <a:lstStyle/>
          <a:p>
            <a:r>
              <a:rPr lang="zh-CN" altLang="en-US"/>
              <a:t>5. ZigBee通信过程</a:t>
            </a:r>
            <a:endParaRPr lang="zh-CN" altLang="en-US"/>
          </a:p>
        </p:txBody>
      </p:sp>
      <p:sp>
        <p:nvSpPr>
          <p:cNvPr id="9" name="矩形 8"/>
          <p:cNvSpPr/>
          <p:nvPr/>
        </p:nvSpPr>
        <p:spPr>
          <a:xfrm>
            <a:off x="1720215" y="1137920"/>
            <a:ext cx="8370570" cy="521970"/>
          </a:xfrm>
          <a:prstGeom prst="rect">
            <a:avLst/>
          </a:prstGeom>
          <a:noFill/>
          <a:ln w="9525">
            <a:noFill/>
          </a:ln>
        </p:spPr>
        <p:txBody>
          <a:bodyPr wrap="square">
            <a:spAutoFit/>
          </a:bodyPr>
          <a:lstStyle/>
          <a:p>
            <a:r>
              <a:rPr lang="zh-CN" altLang="en-US" sz="2800" b="1" dirty="0">
                <a:solidFill>
                  <a:schemeClr val="tx1"/>
                </a:solidFill>
                <a:latin typeface="华文楷体" panose="02010600040101010101" pitchFamily="2" charset="-122"/>
                <a:ea typeface="华文楷体" panose="02010600040101010101" pitchFamily="2" charset="-122"/>
              </a:rPr>
              <a:t>基于</a:t>
            </a:r>
            <a:r>
              <a:rPr lang="en-US" altLang="zh-CN" sz="2800" b="1" dirty="0">
                <a:solidFill>
                  <a:schemeClr val="tx1"/>
                </a:solidFill>
                <a:latin typeface="华文楷体" panose="02010600040101010101" pitchFamily="2" charset="-122"/>
                <a:ea typeface="华文楷体" panose="02010600040101010101" pitchFamily="2" charset="-122"/>
              </a:rPr>
              <a:t>ZigBee</a:t>
            </a:r>
            <a:r>
              <a:rPr lang="zh-CN" altLang="en-US" sz="2800" b="1" dirty="0">
                <a:solidFill>
                  <a:schemeClr val="tx1"/>
                </a:solidFill>
                <a:latin typeface="华文楷体" panose="02010600040101010101" pitchFamily="2" charset="-122"/>
                <a:ea typeface="华文楷体" panose="02010600040101010101" pitchFamily="2" charset="-122"/>
              </a:rPr>
              <a:t>的点对点通信在</a:t>
            </a:r>
            <a:r>
              <a:rPr lang="en-US" altLang="zh-CN" sz="2800" b="1" dirty="0">
                <a:solidFill>
                  <a:schemeClr val="tx1"/>
                </a:solidFill>
                <a:latin typeface="华文楷体" panose="02010600040101010101" pitchFamily="2" charset="-122"/>
                <a:ea typeface="华文楷体" panose="02010600040101010101" pitchFamily="2" charset="-122"/>
              </a:rPr>
              <a:t>MAC</a:t>
            </a:r>
            <a:r>
              <a:rPr lang="zh-CN" altLang="en-US" sz="2800" b="1" dirty="0">
                <a:solidFill>
                  <a:schemeClr val="tx1"/>
                </a:solidFill>
                <a:latin typeface="华文楷体" panose="02010600040101010101" pitchFamily="2" charset="-122"/>
                <a:ea typeface="华文楷体" panose="02010600040101010101" pitchFamily="2" charset="-122"/>
              </a:rPr>
              <a:t>层上的流程示例图</a:t>
            </a:r>
            <a:endParaRPr lang="zh-CN" altLang="en-US" sz="2800" b="1" dirty="0">
              <a:solidFill>
                <a:schemeClr val="tx1"/>
              </a:solidFill>
              <a:latin typeface="华文楷体" panose="02010600040101010101" pitchFamily="2" charset="-122"/>
              <a:ea typeface="华文楷体" panose="02010600040101010101" pitchFamily="2" charset="-122"/>
            </a:endParaRPr>
          </a:p>
        </p:txBody>
      </p:sp>
      <p:pic>
        <p:nvPicPr>
          <p:cNvPr id="89092" name="Picture 4" descr="C:\Documents and Settings\Administrator\桌面\第一次确认帧丢失.jpg"/>
          <p:cNvPicPr>
            <a:picLocks noChangeAspect="1"/>
          </p:cNvPicPr>
          <p:nvPr/>
        </p:nvPicPr>
        <p:blipFill>
          <a:blip r:embed="rId1" cstate="print"/>
          <a:stretch>
            <a:fillRect/>
          </a:stretch>
        </p:blipFill>
        <p:spPr>
          <a:xfrm>
            <a:off x="2048510" y="1979295"/>
            <a:ext cx="8158480" cy="38506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40" y="88900"/>
            <a:ext cx="10583976" cy="679450"/>
          </a:xfrm>
        </p:spPr>
        <p:txBody>
          <a:bodyPr/>
          <a:lstStyle/>
          <a:p>
            <a:r>
              <a:rPr lang="zh-CN" altLang="en-US"/>
              <a:t>5. ZigBee通信过程</a:t>
            </a:r>
            <a:endParaRPr lang="zh-CN" altLang="en-US"/>
          </a:p>
        </p:txBody>
      </p:sp>
      <p:sp>
        <p:nvSpPr>
          <p:cNvPr id="9" name="矩形 8"/>
          <p:cNvSpPr/>
          <p:nvPr/>
        </p:nvSpPr>
        <p:spPr>
          <a:xfrm>
            <a:off x="1720215" y="1137920"/>
            <a:ext cx="8370570" cy="521970"/>
          </a:xfrm>
          <a:prstGeom prst="rect">
            <a:avLst/>
          </a:prstGeom>
          <a:noFill/>
          <a:ln w="9525">
            <a:noFill/>
          </a:ln>
        </p:spPr>
        <p:txBody>
          <a:bodyPr wrap="square">
            <a:spAutoFit/>
          </a:bodyPr>
          <a:lstStyle/>
          <a:p>
            <a:r>
              <a:rPr lang="zh-CN" altLang="en-US" sz="2800" b="1" dirty="0">
                <a:solidFill>
                  <a:schemeClr val="tx1"/>
                </a:solidFill>
                <a:latin typeface="华文楷体" panose="02010600040101010101" pitchFamily="2" charset="-122"/>
                <a:ea typeface="华文楷体" panose="02010600040101010101" pitchFamily="2" charset="-122"/>
              </a:rPr>
              <a:t>基于</a:t>
            </a:r>
            <a:r>
              <a:rPr lang="en-US" altLang="zh-CN" sz="2800" b="1" dirty="0">
                <a:solidFill>
                  <a:schemeClr val="tx1"/>
                </a:solidFill>
                <a:latin typeface="华文楷体" panose="02010600040101010101" pitchFamily="2" charset="-122"/>
                <a:ea typeface="华文楷体" panose="02010600040101010101" pitchFamily="2" charset="-122"/>
              </a:rPr>
              <a:t>ZigBee</a:t>
            </a:r>
            <a:r>
              <a:rPr lang="zh-CN" altLang="en-US" sz="2800" b="1" dirty="0">
                <a:solidFill>
                  <a:schemeClr val="tx1"/>
                </a:solidFill>
                <a:latin typeface="华文楷体" panose="02010600040101010101" pitchFamily="2" charset="-122"/>
                <a:ea typeface="华文楷体" panose="02010600040101010101" pitchFamily="2" charset="-122"/>
              </a:rPr>
              <a:t>的点对点通信在</a:t>
            </a:r>
            <a:r>
              <a:rPr lang="en-US" altLang="zh-CN" sz="2800" b="1" dirty="0">
                <a:solidFill>
                  <a:schemeClr val="tx1"/>
                </a:solidFill>
                <a:latin typeface="华文楷体" panose="02010600040101010101" pitchFamily="2" charset="-122"/>
                <a:ea typeface="华文楷体" panose="02010600040101010101" pitchFamily="2" charset="-122"/>
              </a:rPr>
              <a:t>MAC</a:t>
            </a:r>
            <a:r>
              <a:rPr lang="zh-CN" altLang="en-US" sz="2800" b="1" dirty="0">
                <a:solidFill>
                  <a:schemeClr val="tx1"/>
                </a:solidFill>
                <a:latin typeface="华文楷体" panose="02010600040101010101" pitchFamily="2" charset="-122"/>
                <a:ea typeface="华文楷体" panose="02010600040101010101" pitchFamily="2" charset="-122"/>
              </a:rPr>
              <a:t>层上的流程示例图</a:t>
            </a:r>
            <a:endParaRPr lang="zh-CN" altLang="en-US" sz="2800" b="1" dirty="0">
              <a:solidFill>
                <a:schemeClr val="tx1"/>
              </a:solidFill>
              <a:latin typeface="华文楷体" panose="02010600040101010101" pitchFamily="2" charset="-122"/>
              <a:ea typeface="华文楷体" panose="02010600040101010101" pitchFamily="2" charset="-122"/>
            </a:endParaRPr>
          </a:p>
        </p:txBody>
      </p:sp>
      <p:pic>
        <p:nvPicPr>
          <p:cNvPr id="89093" name="Picture 5" descr="C:\Documents and Settings\Administrator\桌面\第一次数据CRC校验失败.jpg"/>
          <p:cNvPicPr>
            <a:picLocks noChangeAspect="1"/>
          </p:cNvPicPr>
          <p:nvPr/>
        </p:nvPicPr>
        <p:blipFill>
          <a:blip r:embed="rId1" cstate="print"/>
          <a:stretch>
            <a:fillRect/>
          </a:stretch>
        </p:blipFill>
        <p:spPr>
          <a:xfrm>
            <a:off x="2054225" y="2024380"/>
            <a:ext cx="8063230" cy="35071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4"/>
          <p:cNvSpPr txBox="1"/>
          <p:nvPr/>
        </p:nvSpPr>
        <p:spPr>
          <a:xfrm>
            <a:off x="952500" y="1192530"/>
            <a:ext cx="10688320" cy="495520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b="1" dirty="0">
                <a:solidFill>
                  <a:srgbClr val="0000FF"/>
                </a:solidFill>
                <a:latin typeface="微软雅黑" panose="020B0503020204020204" pitchFamily="34" charset="-122"/>
                <a:ea typeface="微软雅黑" panose="020B0503020204020204" pitchFamily="34" charset="-122"/>
              </a:rPr>
              <a:t>无线传感器网络物理层的</a:t>
            </a:r>
            <a:r>
              <a:rPr lang="zh-CN" altLang="en-US" b="1" dirty="0" smtClean="0">
                <a:solidFill>
                  <a:srgbClr val="0000FF"/>
                </a:solidFill>
                <a:latin typeface="微软雅黑" panose="020B0503020204020204" pitchFamily="34" charset="-122"/>
                <a:ea typeface="微软雅黑" panose="020B0503020204020204" pitchFamily="34" charset="-122"/>
              </a:rPr>
              <a:t>特点：</a:t>
            </a:r>
            <a:endParaRPr lang="zh-CN" altLang="en-US" b="1" dirty="0">
              <a:solidFill>
                <a:srgbClr val="0000FF"/>
              </a:solidFill>
              <a:latin typeface="微软雅黑" panose="020B0503020204020204" pitchFamily="34" charset="-122"/>
              <a:ea typeface="微软雅黑" panose="020B0503020204020204" pitchFamily="34" charset="-122"/>
            </a:endParaRPr>
          </a:p>
          <a:p>
            <a:pPr marL="0" lvl="0" indent="0" eaLnBrk="1" hangingPunct="1">
              <a:spcBef>
                <a:spcPct val="0"/>
              </a:spcBef>
              <a:buNone/>
            </a:pPr>
            <a:endParaRPr lang="zh-CN" altLang="en-US" b="1" dirty="0">
              <a:solidFill>
                <a:schemeClr val="tx2"/>
              </a:solidFill>
              <a:latin typeface="微软雅黑" panose="020B0503020204020204" pitchFamily="34" charset="-122"/>
              <a:ea typeface="微软雅黑" panose="020B0503020204020204" pitchFamily="34" charset="-122"/>
            </a:endParaRPr>
          </a:p>
          <a:p>
            <a:pPr lvl="0" eaLnBrk="1" hangingPunct="1">
              <a:lnSpc>
                <a:spcPct val="150000"/>
              </a:lnSpc>
              <a:spcBef>
                <a:spcPct val="0"/>
              </a:spcBef>
              <a:buClr>
                <a:srgbClr val="FF3300"/>
              </a:buClr>
              <a:buSzPct val="90000"/>
              <a:buFont typeface="Wingdings" panose="05000000000000000000" charset="0"/>
              <a:buChar char=""/>
            </a:pPr>
            <a:r>
              <a:rPr lang="zh-CN" altLang="en-US" sz="2800" b="1" dirty="0">
                <a:solidFill>
                  <a:schemeClr val="tx2"/>
                </a:solidFill>
                <a:latin typeface="微软雅黑" panose="020B0503020204020204" pitchFamily="34" charset="-122"/>
                <a:ea typeface="微软雅黑" panose="020B0503020204020204" pitchFamily="34" charset="-122"/>
              </a:rPr>
              <a:t>传输介质主要是</a:t>
            </a:r>
            <a:r>
              <a:rPr lang="zh-CN" altLang="en-US" sz="2800" b="1" dirty="0">
                <a:solidFill>
                  <a:srgbClr val="FF0000"/>
                </a:solidFill>
                <a:latin typeface="微软雅黑" panose="020B0503020204020204" pitchFamily="34" charset="-122"/>
                <a:ea typeface="微软雅黑" panose="020B0503020204020204" pitchFamily="34" charset="-122"/>
              </a:rPr>
              <a:t>无线电波</a:t>
            </a:r>
            <a:r>
              <a:rPr lang="zh-CN" altLang="en-US" sz="2800" b="1" dirty="0">
                <a:solidFill>
                  <a:schemeClr val="tx2"/>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红外线</a:t>
            </a:r>
            <a:r>
              <a:rPr lang="zh-CN" altLang="en-US" sz="2800" b="1" dirty="0">
                <a:solidFill>
                  <a:schemeClr val="tx2"/>
                </a:solidFill>
                <a:latin typeface="微软雅黑" panose="020B0503020204020204" pitchFamily="34" charset="-122"/>
                <a:ea typeface="微软雅黑" panose="020B0503020204020204" pitchFamily="34" charset="-122"/>
              </a:rPr>
              <a:t>和</a:t>
            </a:r>
            <a:r>
              <a:rPr lang="zh-CN" altLang="en-US" sz="2800" b="1" dirty="0">
                <a:solidFill>
                  <a:srgbClr val="FF0000"/>
                </a:solidFill>
                <a:latin typeface="微软雅黑" panose="020B0503020204020204" pitchFamily="34" charset="-122"/>
                <a:ea typeface="微软雅黑" panose="020B0503020204020204" pitchFamily="34" charset="-122"/>
              </a:rPr>
              <a:t>光波</a:t>
            </a:r>
            <a:r>
              <a:rPr lang="zh-CN" altLang="en-US" sz="2800" b="1" dirty="0">
                <a:solidFill>
                  <a:schemeClr val="tx2"/>
                </a:solidFill>
                <a:latin typeface="微软雅黑" panose="020B0503020204020204" pitchFamily="34" charset="-122"/>
                <a:ea typeface="微软雅黑" panose="020B0503020204020204" pitchFamily="34" charset="-122"/>
              </a:rPr>
              <a:t>三种类型。</a:t>
            </a:r>
            <a:endParaRPr lang="zh-CN" altLang="en-US" sz="2800" b="1" dirty="0">
              <a:solidFill>
                <a:schemeClr val="tx2"/>
              </a:solidFill>
              <a:latin typeface="微软雅黑" panose="020B0503020204020204" pitchFamily="34" charset="-122"/>
              <a:ea typeface="微软雅黑" panose="020B0503020204020204" pitchFamily="34" charset="-122"/>
            </a:endParaRPr>
          </a:p>
          <a:p>
            <a:pPr lvl="0" eaLnBrk="1" hangingPunct="1">
              <a:lnSpc>
                <a:spcPct val="150000"/>
              </a:lnSpc>
              <a:spcBef>
                <a:spcPct val="0"/>
              </a:spcBef>
              <a:buClr>
                <a:srgbClr val="FF3300"/>
              </a:buClr>
              <a:buSzPct val="90000"/>
              <a:buFont typeface="Wingdings" panose="05000000000000000000" charset="0"/>
              <a:buChar char=""/>
            </a:pPr>
            <a:r>
              <a:rPr lang="en-US" altLang="zh-CN" sz="2800" b="1" dirty="0">
                <a:solidFill>
                  <a:srgbClr val="FF0000"/>
                </a:solidFill>
                <a:latin typeface="微软雅黑" panose="020B0503020204020204" pitchFamily="34" charset="-122"/>
                <a:ea typeface="微软雅黑" panose="020B0503020204020204" pitchFamily="34" charset="-122"/>
              </a:rPr>
              <a:t>ISM</a:t>
            </a:r>
            <a:r>
              <a:rPr lang="zh-CN" altLang="en-US" sz="2800" b="1" dirty="0">
                <a:solidFill>
                  <a:srgbClr val="FF0000"/>
                </a:solidFill>
                <a:latin typeface="微软雅黑" panose="020B0503020204020204" pitchFamily="34" charset="-122"/>
                <a:ea typeface="微软雅黑" panose="020B0503020204020204" pitchFamily="34" charset="-122"/>
              </a:rPr>
              <a:t>频段</a:t>
            </a:r>
            <a:r>
              <a:rPr lang="zh-CN" altLang="en-US" sz="2800" b="1" dirty="0">
                <a:solidFill>
                  <a:schemeClr val="tx2"/>
                </a:solidFill>
                <a:latin typeface="微软雅黑" panose="020B0503020204020204" pitchFamily="34" charset="-122"/>
                <a:ea typeface="微软雅黑" panose="020B0503020204020204" pitchFamily="34" charset="-122"/>
              </a:rPr>
              <a:t>（</a:t>
            </a:r>
            <a:r>
              <a:rPr lang="en-US" altLang="zh-CN" sz="2800" b="1" dirty="0">
                <a:solidFill>
                  <a:schemeClr val="tx2"/>
                </a:solidFill>
                <a:latin typeface="微软雅黑" panose="020B0503020204020204" pitchFamily="34" charset="-122"/>
                <a:ea typeface="微软雅黑" panose="020B0503020204020204" pitchFamily="34" charset="-122"/>
              </a:rPr>
              <a:t>Industrial Seientfic Medical ,</a:t>
            </a:r>
            <a:r>
              <a:rPr lang="zh-CN" altLang="en-US" sz="2800" b="1" dirty="0">
                <a:solidFill>
                  <a:schemeClr val="tx2"/>
                </a:solidFill>
                <a:latin typeface="微软雅黑" panose="020B0503020204020204" pitchFamily="34" charset="-122"/>
                <a:ea typeface="微软雅黑" panose="020B0503020204020204" pitchFamily="34" charset="-122"/>
              </a:rPr>
              <a:t>工业、科学、医学）的优点在于它是</a:t>
            </a:r>
            <a:r>
              <a:rPr lang="zh-CN" altLang="en-US" sz="2800" b="1" dirty="0">
                <a:solidFill>
                  <a:srgbClr val="FF0000"/>
                </a:solidFill>
                <a:latin typeface="微软雅黑" panose="020B0503020204020204" pitchFamily="34" charset="-122"/>
                <a:ea typeface="微软雅黑" panose="020B0503020204020204" pitchFamily="34" charset="-122"/>
              </a:rPr>
              <a:t>自由频段</a:t>
            </a:r>
            <a:r>
              <a:rPr lang="zh-CN" altLang="en-US" sz="2800" b="1" dirty="0">
                <a:solidFill>
                  <a:schemeClr val="tx2"/>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无须注册</a:t>
            </a:r>
            <a:r>
              <a:rPr lang="zh-CN" altLang="en-US" sz="2800" b="1" dirty="0">
                <a:solidFill>
                  <a:schemeClr val="tx2"/>
                </a:solidFill>
                <a:latin typeface="微软雅黑" panose="020B0503020204020204" pitchFamily="34" charset="-122"/>
                <a:ea typeface="微软雅黑" panose="020B0503020204020204" pitchFamily="34" charset="-122"/>
              </a:rPr>
              <a:t>，可选频谱范围大，实现起来灵活方便。</a:t>
            </a:r>
            <a:endParaRPr lang="zh-CN" altLang="en-US" sz="2800" b="1" dirty="0">
              <a:solidFill>
                <a:schemeClr val="tx2"/>
              </a:solidFill>
              <a:latin typeface="微软雅黑" panose="020B0503020204020204" pitchFamily="34" charset="-122"/>
              <a:ea typeface="微软雅黑" panose="020B0503020204020204" pitchFamily="34" charset="-122"/>
            </a:endParaRPr>
          </a:p>
          <a:p>
            <a:pPr lvl="0" eaLnBrk="1" hangingPunct="1">
              <a:lnSpc>
                <a:spcPct val="150000"/>
              </a:lnSpc>
              <a:spcBef>
                <a:spcPct val="0"/>
              </a:spcBef>
              <a:buClr>
                <a:srgbClr val="FF3300"/>
              </a:buClr>
              <a:buSzPct val="90000"/>
              <a:buFont typeface="Wingdings" panose="05000000000000000000" charset="0"/>
              <a:buChar char=""/>
            </a:pPr>
            <a:r>
              <a:rPr lang="en-US" altLang="zh-CN" sz="2800" b="1" dirty="0">
                <a:solidFill>
                  <a:schemeClr val="tx2"/>
                </a:solidFill>
                <a:latin typeface="微软雅黑" panose="020B0503020204020204" pitchFamily="34" charset="-122"/>
                <a:ea typeface="微软雅黑" panose="020B0503020204020204" pitchFamily="34" charset="-122"/>
              </a:rPr>
              <a:t>ISM</a:t>
            </a:r>
            <a:r>
              <a:rPr lang="zh-CN" altLang="en-US" sz="2800" b="1" dirty="0">
                <a:solidFill>
                  <a:schemeClr val="tx2"/>
                </a:solidFill>
                <a:latin typeface="微软雅黑" panose="020B0503020204020204" pitchFamily="34" charset="-122"/>
                <a:ea typeface="微软雅黑" panose="020B0503020204020204" pitchFamily="34" charset="-122"/>
              </a:rPr>
              <a:t>频段的主要</a:t>
            </a:r>
            <a:r>
              <a:rPr lang="zh-CN" altLang="en-US" sz="2800" b="1" dirty="0">
                <a:solidFill>
                  <a:srgbClr val="FF0000"/>
                </a:solidFill>
                <a:latin typeface="微软雅黑" panose="020B0503020204020204" pitchFamily="34" charset="-122"/>
                <a:ea typeface="微软雅黑" panose="020B0503020204020204" pitchFamily="34" charset="-122"/>
              </a:rPr>
              <a:t>缺点</a:t>
            </a:r>
            <a:r>
              <a:rPr lang="zh-CN" altLang="en-US" sz="2800" b="1" dirty="0" smtClean="0">
                <a:solidFill>
                  <a:srgbClr val="FF0000"/>
                </a:solidFill>
                <a:latin typeface="微软雅黑" panose="020B0503020204020204" pitchFamily="34" charset="-122"/>
                <a:ea typeface="微软雅黑" panose="020B0503020204020204" pitchFamily="34" charset="-122"/>
              </a:rPr>
              <a:t>是功率</a:t>
            </a:r>
            <a:r>
              <a:rPr lang="zh-CN" altLang="en-US" sz="2800" b="1" dirty="0">
                <a:solidFill>
                  <a:srgbClr val="FF0000"/>
                </a:solidFill>
                <a:latin typeface="微软雅黑" panose="020B0503020204020204" pitchFamily="34" charset="-122"/>
                <a:ea typeface="微软雅黑" panose="020B0503020204020204" pitchFamily="34" charset="-122"/>
              </a:rPr>
              <a:t>受限</a:t>
            </a:r>
            <a:r>
              <a:rPr lang="zh-CN" altLang="en-US" sz="2800" b="1" dirty="0">
                <a:solidFill>
                  <a:schemeClr val="tx2"/>
                </a:solidFill>
                <a:latin typeface="微软雅黑" panose="020B0503020204020204" pitchFamily="34" charset="-122"/>
                <a:ea typeface="微软雅黑" panose="020B0503020204020204" pitchFamily="34" charset="-122"/>
              </a:rPr>
              <a:t>（发射功率</a:t>
            </a:r>
            <a:r>
              <a:rPr lang="en-US" altLang="zh-CN" sz="2800" b="1" dirty="0">
                <a:solidFill>
                  <a:schemeClr val="tx2"/>
                </a:solidFill>
                <a:latin typeface="微软雅黑" panose="020B0503020204020204" pitchFamily="34" charset="-122"/>
                <a:ea typeface="微软雅黑" panose="020B0503020204020204" pitchFamily="34" charset="-122"/>
              </a:rPr>
              <a:t>1W</a:t>
            </a:r>
            <a:r>
              <a:rPr lang="zh-CN" altLang="en-US" sz="2800" b="1" dirty="0">
                <a:solidFill>
                  <a:schemeClr val="tx2"/>
                </a:solidFill>
                <a:latin typeface="微软雅黑" panose="020B0503020204020204" pitchFamily="34" charset="-122"/>
                <a:ea typeface="微软雅黑" panose="020B0503020204020204" pitchFamily="34" charset="-122"/>
              </a:rPr>
              <a:t>以下），另外与现有多种无线通信应用存在相互干扰问题。</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2" name="标题 1"/>
          <p:cNvSpPr>
            <a:spLocks noGrp="1"/>
          </p:cNvSpPr>
          <p:nvPr/>
        </p:nvSpPr>
        <p:spPr>
          <a:xfrm>
            <a:off x="952464" y="44624"/>
            <a:ext cx="10688152" cy="839788"/>
          </a:xfrm>
          <a:prstGeom prst="rect">
            <a:avLst/>
          </a:prstGeom>
        </p:spPr>
        <p:txBody>
          <a:bodyPr/>
          <a:lstStyle>
            <a:lvl1pPr marL="0" algn="ctr" defTabSz="914400" rtl="0" eaLnBrk="1" latinLnBrk="0" hangingPunct="1">
              <a:spcBef>
                <a:spcPct val="0"/>
              </a:spcBef>
              <a:buNone/>
              <a:defRPr lang="zh-CN" altLang="en-US" sz="4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defRPr>
            </a:lvl1pPr>
          </a:lstStyle>
          <a:p>
            <a:r>
              <a:rPr lang="zh-CN" altLang="en-US"/>
              <a:t>物理层概述</a:t>
            </a:r>
            <a:endParaRPr lang="zh-CN" altLang="en-US"/>
          </a:p>
        </p:txBody>
      </p:sp>
    </p:spTree>
  </p:cSld>
  <p:clrMapOvr>
    <a:masterClrMapping/>
  </p:clrMapOvr>
  <p:transition spd="slow">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69340" y="88900"/>
            <a:ext cx="10583976" cy="679450"/>
          </a:xfrm>
        </p:spPr>
        <p:txBody>
          <a:bodyPr/>
          <a:lstStyle/>
          <a:p>
            <a:r>
              <a:rPr lang="zh-CN" altLang="en-US"/>
              <a:t>5. ZigBee通信过程</a:t>
            </a:r>
            <a:endParaRPr lang="zh-CN" altLang="en-US"/>
          </a:p>
        </p:txBody>
      </p:sp>
      <p:pic>
        <p:nvPicPr>
          <p:cNvPr id="56332" name="Picture 12" descr="0220"/>
          <p:cNvPicPr>
            <a:picLocks noChangeAspect="1"/>
          </p:cNvPicPr>
          <p:nvPr/>
        </p:nvPicPr>
        <p:blipFill>
          <a:blip r:embed="rId1" cstate="print"/>
          <a:srcRect t="81480"/>
          <a:stretch>
            <a:fillRect/>
          </a:stretch>
        </p:blipFill>
        <p:spPr>
          <a:xfrm>
            <a:off x="1657350" y="1904365"/>
            <a:ext cx="8877300" cy="3592195"/>
          </a:xfrm>
          <a:prstGeom prst="rect">
            <a:avLst/>
          </a:prstGeom>
          <a:noFill/>
          <a:ln w="9525">
            <a:noFill/>
          </a:ln>
        </p:spPr>
      </p:pic>
      <p:sp>
        <p:nvSpPr>
          <p:cNvPr id="9" name="矩形 8"/>
          <p:cNvSpPr/>
          <p:nvPr/>
        </p:nvSpPr>
        <p:spPr>
          <a:xfrm>
            <a:off x="1720215" y="1137920"/>
            <a:ext cx="8370570" cy="521970"/>
          </a:xfrm>
          <a:prstGeom prst="rect">
            <a:avLst/>
          </a:prstGeom>
          <a:noFill/>
          <a:ln w="9525">
            <a:noFill/>
          </a:ln>
        </p:spPr>
        <p:txBody>
          <a:bodyPr wrap="square">
            <a:spAutoFit/>
          </a:bodyPr>
          <a:lstStyle/>
          <a:p>
            <a:r>
              <a:rPr lang="zh-CN" altLang="en-US" sz="2800" b="1" dirty="0">
                <a:solidFill>
                  <a:schemeClr val="tx1"/>
                </a:solidFill>
                <a:latin typeface="华文楷体" panose="02010600040101010101" pitchFamily="2" charset="-122"/>
                <a:ea typeface="华文楷体" panose="02010600040101010101" pitchFamily="2" charset="-122"/>
              </a:rPr>
              <a:t>基于</a:t>
            </a:r>
            <a:r>
              <a:rPr lang="en-US" altLang="zh-CN" sz="2800" b="1" dirty="0">
                <a:solidFill>
                  <a:schemeClr val="tx1"/>
                </a:solidFill>
                <a:latin typeface="华文楷体" panose="02010600040101010101" pitchFamily="2" charset="-122"/>
                <a:ea typeface="华文楷体" panose="02010600040101010101" pitchFamily="2" charset="-122"/>
              </a:rPr>
              <a:t>ZigBee</a:t>
            </a:r>
            <a:r>
              <a:rPr lang="zh-CN" altLang="en-US" sz="2800" b="1" dirty="0">
                <a:solidFill>
                  <a:schemeClr val="tx1"/>
                </a:solidFill>
                <a:latin typeface="华文楷体" panose="02010600040101010101" pitchFamily="2" charset="-122"/>
                <a:ea typeface="华文楷体" panose="02010600040101010101" pitchFamily="2" charset="-122"/>
              </a:rPr>
              <a:t>的点对点通信在</a:t>
            </a:r>
            <a:r>
              <a:rPr lang="en-US" altLang="zh-CN" sz="2800" b="1" dirty="0">
                <a:solidFill>
                  <a:schemeClr val="tx1"/>
                </a:solidFill>
                <a:latin typeface="华文楷体" panose="02010600040101010101" pitchFamily="2" charset="-122"/>
                <a:ea typeface="华文楷体" panose="02010600040101010101" pitchFamily="2" charset="-122"/>
              </a:rPr>
              <a:t>MAC</a:t>
            </a:r>
            <a:r>
              <a:rPr lang="zh-CN" altLang="en-US" sz="2800" b="1" dirty="0">
                <a:solidFill>
                  <a:schemeClr val="tx1"/>
                </a:solidFill>
                <a:latin typeface="华文楷体" panose="02010600040101010101" pitchFamily="2" charset="-122"/>
                <a:ea typeface="华文楷体" panose="02010600040101010101" pitchFamily="2" charset="-122"/>
              </a:rPr>
              <a:t>层上的流程示例图</a:t>
            </a:r>
            <a:endParaRPr lang="zh-CN" altLang="en-US" sz="2800" b="1" dirty="0">
              <a:solidFill>
                <a:schemeClr val="tx1"/>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stretch>
            <a:fillRect/>
          </a:stretch>
        </p:blipFill>
        <p:spPr>
          <a:xfrm>
            <a:off x="7573963" y="1704023"/>
            <a:ext cx="4592637" cy="3095625"/>
          </a:xfrm>
          <a:prstGeom prst="rect">
            <a:avLst/>
          </a:prstGeom>
          <a:noFill/>
          <a:ln w="9525">
            <a:noFill/>
          </a:ln>
        </p:spPr>
      </p:pic>
      <p:sp>
        <p:nvSpPr>
          <p:cNvPr id="4" name="标题 3"/>
          <p:cNvSpPr>
            <a:spLocks noGrp="1"/>
          </p:cNvSpPr>
          <p:nvPr>
            <p:ph type="title"/>
          </p:nvPr>
        </p:nvSpPr>
        <p:spPr/>
        <p:txBody>
          <a:bodyPr/>
          <a:lstStyle/>
          <a:p>
            <a:r>
              <a:rPr lang="zh-CN" altLang="en-US"/>
              <a:t>ZigBee网络系统的设计开发事项</a:t>
            </a:r>
            <a:endParaRPr lang="en-US" altLang="zh-CN"/>
          </a:p>
        </p:txBody>
      </p:sp>
      <p:sp>
        <p:nvSpPr>
          <p:cNvPr id="8" name="TextBox 7"/>
          <p:cNvSpPr txBox="1"/>
          <p:nvPr/>
        </p:nvSpPr>
        <p:spPr>
          <a:xfrm>
            <a:off x="1061720" y="971550"/>
            <a:ext cx="6662420" cy="56311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en-US" altLang="zh-CN" sz="2400" dirty="0">
                <a:solidFill>
                  <a:schemeClr val="tx2"/>
                </a:solidFill>
                <a:latin typeface="微软雅黑" panose="020B0503020204020204" pitchFamily="34" charset="-122"/>
                <a:ea typeface="微软雅黑" panose="020B0503020204020204" pitchFamily="34" charset="-122"/>
              </a:rPr>
              <a:t>ZigBee</a:t>
            </a:r>
            <a:r>
              <a:rPr lang="zh-CN" altLang="en-US" sz="2400" dirty="0">
                <a:solidFill>
                  <a:schemeClr val="tx2"/>
                </a:solidFill>
                <a:latin typeface="微软雅黑" panose="020B0503020204020204" pitchFamily="34" charset="-122"/>
                <a:ea typeface="微软雅黑" panose="020B0503020204020204" pitchFamily="34" charset="-122"/>
              </a:rPr>
              <a:t>系统软件的开发是在厂商提供的</a:t>
            </a:r>
            <a:r>
              <a:rPr lang="en-US" altLang="zh-CN" sz="2400" dirty="0">
                <a:solidFill>
                  <a:schemeClr val="tx2"/>
                </a:solidFill>
                <a:latin typeface="微软雅黑" panose="020B0503020204020204" pitchFamily="34" charset="-122"/>
                <a:ea typeface="微软雅黑" panose="020B0503020204020204" pitchFamily="34" charset="-122"/>
              </a:rPr>
              <a:t>ZigBee</a:t>
            </a:r>
            <a:r>
              <a:rPr lang="zh-CN" altLang="en-US" sz="2400" dirty="0">
                <a:solidFill>
                  <a:schemeClr val="tx2"/>
                </a:solidFill>
                <a:latin typeface="微软雅黑" panose="020B0503020204020204" pitchFamily="34" charset="-122"/>
                <a:ea typeface="微软雅黑" panose="020B0503020204020204" pitchFamily="34" charset="-122"/>
              </a:rPr>
              <a:t>协议栈的</a:t>
            </a:r>
            <a:r>
              <a:rPr lang="en-US" altLang="zh-CN" sz="2400" dirty="0">
                <a:solidFill>
                  <a:schemeClr val="tx2"/>
                </a:solidFill>
                <a:latin typeface="微软雅黑" panose="020B0503020204020204" pitchFamily="34" charset="-122"/>
                <a:ea typeface="微软雅黑" panose="020B0503020204020204" pitchFamily="34" charset="-122"/>
              </a:rPr>
              <a:t>MAC</a:t>
            </a:r>
            <a:r>
              <a:rPr lang="zh-CN" altLang="en-US" sz="2400" dirty="0">
                <a:solidFill>
                  <a:schemeClr val="tx2"/>
                </a:solidFill>
                <a:latin typeface="微软雅黑" panose="020B0503020204020204" pitchFamily="34" charset="-122"/>
                <a:ea typeface="微软雅黑" panose="020B0503020204020204" pitchFamily="34" charset="-122"/>
              </a:rPr>
              <a:t>和物理层基础上进行的。协议栈分</a:t>
            </a:r>
            <a:r>
              <a:rPr lang="zh-CN" altLang="en-US" sz="2400" b="1" dirty="0">
                <a:solidFill>
                  <a:srgbClr val="FF0000"/>
                </a:solidFill>
                <a:latin typeface="微软雅黑" panose="020B0503020204020204" pitchFamily="34" charset="-122"/>
                <a:ea typeface="微软雅黑" panose="020B0503020204020204" pitchFamily="34" charset="-122"/>
              </a:rPr>
              <a:t>有偿</a:t>
            </a:r>
            <a:r>
              <a:rPr lang="zh-CN" altLang="en-US" sz="2400" dirty="0">
                <a:solidFill>
                  <a:schemeClr val="tx2"/>
                </a:solidFill>
                <a:latin typeface="微软雅黑" panose="020B0503020204020204" pitchFamily="34" charset="-122"/>
                <a:ea typeface="微软雅黑" panose="020B0503020204020204" pitchFamily="34" charset="-122"/>
              </a:rPr>
              <a:t>和</a:t>
            </a:r>
            <a:r>
              <a:rPr lang="zh-CN" altLang="en-US" sz="2400" b="1" dirty="0">
                <a:solidFill>
                  <a:srgbClr val="FF0000"/>
                </a:solidFill>
                <a:latin typeface="微软雅黑" panose="020B0503020204020204" pitchFamily="34" charset="-122"/>
                <a:ea typeface="微软雅黑" panose="020B0503020204020204" pitchFamily="34" charset="-122"/>
              </a:rPr>
              <a:t>无偿</a:t>
            </a:r>
            <a:r>
              <a:rPr lang="zh-CN" altLang="en-US" sz="2400" dirty="0">
                <a:solidFill>
                  <a:schemeClr val="tx2"/>
                </a:solidFill>
                <a:latin typeface="微软雅黑" panose="020B0503020204020204" pitchFamily="34" charset="-122"/>
                <a:ea typeface="微软雅黑" panose="020B0503020204020204" pitchFamily="34" charset="-122"/>
              </a:rPr>
              <a:t>两种。</a:t>
            </a:r>
            <a:endParaRPr lang="zh-CN" altLang="en-US" sz="2400" dirty="0">
              <a:solidFill>
                <a:schemeClr val="tx2"/>
              </a:solidFill>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400" dirty="0">
                <a:solidFill>
                  <a:schemeClr val="tx2"/>
                </a:solidFill>
                <a:latin typeface="微软雅黑" panose="020B0503020204020204" pitchFamily="34" charset="-122"/>
                <a:ea typeface="微软雅黑" panose="020B0503020204020204" pitchFamily="34" charset="-122"/>
              </a:rPr>
              <a:t>无偿的协议栈能够满足简单应用开发的需求，但不能提供ZigBee规范定义的所有服务，有些内容需要用户自己开发。</a:t>
            </a:r>
            <a:endParaRPr lang="zh-CN" altLang="en-US" sz="2400" dirty="0">
              <a:solidFill>
                <a:schemeClr val="tx2"/>
              </a:solidFill>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400" dirty="0">
                <a:solidFill>
                  <a:schemeClr val="tx2"/>
                </a:solidFill>
                <a:latin typeface="微软雅黑" panose="020B0503020204020204" pitchFamily="34" charset="-122"/>
                <a:ea typeface="微软雅黑" panose="020B0503020204020204" pitchFamily="34" charset="-122"/>
              </a:rPr>
              <a:t>例如，Microchip公司为产品PICDEMO开发套件提供了免费的MP ZigBee协议栈；Freescale公司为产品13192DSK套件提供了Smac协议栈。</a:t>
            </a:r>
            <a:endParaRPr lang="zh-CN" altLang="en-US" sz="2400" dirty="0">
              <a:solidFill>
                <a:schemeClr val="tx2"/>
              </a:solidFill>
              <a:latin typeface="微软雅黑" panose="020B0503020204020204" pitchFamily="34" charset="-122"/>
              <a:ea typeface="微软雅黑" panose="020B0503020204020204" pitchFamily="34" charset="-122"/>
            </a:endParaRPr>
          </a:p>
        </p:txBody>
      </p:sp>
      <p:sp>
        <p:nvSpPr>
          <p:cNvPr id="3" name="矩形 2"/>
          <p:cNvSpPr/>
          <p:nvPr/>
        </p:nvSpPr>
        <p:spPr>
          <a:xfrm>
            <a:off x="2257425" y="2884488"/>
            <a:ext cx="3457575" cy="4235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ct val="0"/>
              </a:spcBef>
              <a:buNone/>
            </a:pPr>
            <a:r>
              <a:rPr lang="zh-CN" altLang="en-US" sz="1800" b="1" dirty="0">
                <a:solidFill>
                  <a:schemeClr val="tx2"/>
                </a:solidFill>
                <a:latin typeface="楷体_GB2312" panose="02010609030101010101" pitchFamily="49" charset="-122"/>
                <a:ea typeface="楷体_GB2312" panose="02010609030101010101" pitchFamily="49" charset="-122"/>
              </a:rPr>
              <a:t>    </a:t>
            </a:r>
            <a:endParaRPr lang="zh-CN" altLang="en-US" sz="1800" b="1" dirty="0">
              <a:solidFill>
                <a:srgbClr val="7030A0"/>
              </a:solidFill>
              <a:latin typeface="楷体_GB2312" panose="02010609030101010101" pitchFamily="49" charset="-122"/>
              <a:ea typeface="楷体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5" name="矩形 30"/>
          <p:cNvSpPr>
            <a:spLocks noChangeArrowheads="1"/>
          </p:cNvSpPr>
          <p:nvPr/>
        </p:nvSpPr>
        <p:spPr bwMode="auto">
          <a:xfrm>
            <a:off x="3965" y="2636912"/>
            <a:ext cx="12192000" cy="1704480"/>
          </a:xfrm>
          <a:prstGeom prst="rect">
            <a:avLst/>
          </a:prstGeom>
          <a:solidFill>
            <a:schemeClr val="accent1">
              <a:lumMod val="75000"/>
            </a:schemeClr>
          </a:solidFill>
          <a:ln>
            <a:noFill/>
          </a:ln>
        </p:spPr>
        <p:txBody>
          <a:bodyPr anchor="ctr"/>
          <a:lstStyle/>
          <a:p>
            <a:pPr algn="ctr"/>
            <a:endParaRPr lang="zh-CN" altLang="zh-CN" dirty="0">
              <a:solidFill>
                <a:srgbClr val="FFFFFF"/>
              </a:solidFill>
              <a:effectLst>
                <a:outerShdw blurRad="38100" dist="38100" dir="2700000" algn="tl">
                  <a:srgbClr val="000000">
                    <a:alpha val="43137"/>
                  </a:srgbClr>
                </a:outerShdw>
              </a:effectLst>
              <a:latin typeface="Bebas" pitchFamily="2" charset="0"/>
              <a:ea typeface="微软雅黑" panose="020B0503020204020204" pitchFamily="34" charset="-122"/>
              <a:sym typeface="Bebas" pitchFamily="2" charset="0"/>
            </a:endParaRPr>
          </a:p>
        </p:txBody>
      </p:sp>
      <p:sp>
        <p:nvSpPr>
          <p:cNvPr id="17" name="TextBox 16"/>
          <p:cNvSpPr txBox="1"/>
          <p:nvPr/>
        </p:nvSpPr>
        <p:spPr>
          <a:xfrm>
            <a:off x="1847528" y="2917393"/>
            <a:ext cx="8784976" cy="1015663"/>
          </a:xfrm>
          <a:prstGeom prst="rect">
            <a:avLst/>
          </a:prstGeom>
          <a:noFill/>
        </p:spPr>
        <p:txBody>
          <a:bodyPr wrap="square">
            <a:spAutoFit/>
          </a:bodyPr>
          <a:lstStyle/>
          <a:p>
            <a:pPr algn="ctr" fontAlgn="auto">
              <a:spcBef>
                <a:spcPts val="0"/>
              </a:spcBef>
              <a:spcAft>
                <a:spcPts val="0"/>
              </a:spcAft>
              <a:defRPr/>
            </a:pPr>
            <a:r>
              <a:rPr lang="zh-CN" altLang="en-US"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本章完、谢谢大家</a:t>
            </a:r>
            <a:r>
              <a:rPr lang="en-US" altLang="zh-CN"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a:t>
            </a:r>
            <a:endParaRPr lang="zh-CN" altLang="en-US"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1" cstate="print">
            <a:clrChange>
              <a:clrFrom>
                <a:srgbClr val="FFFFFF"/>
              </a:clrFrom>
              <a:clrTo>
                <a:srgbClr val="FFFFFF">
                  <a:alpha val="0"/>
                </a:srgbClr>
              </a:clrTo>
            </a:clrChange>
            <a:lum bright="-7000" contrast="-14000"/>
            <a:extLst>
              <a:ext uri="{28A0092B-C50C-407E-A947-70E740481C1C}">
                <a14:useLocalDpi xmlns:a14="http://schemas.microsoft.com/office/drawing/2010/main" val="0"/>
              </a:ext>
            </a:extLst>
          </a:blip>
          <a:stretch>
            <a:fillRect/>
          </a:stretch>
        </p:blipFill>
        <p:spPr>
          <a:xfrm>
            <a:off x="768377" y="534788"/>
            <a:ext cx="3850106" cy="967339"/>
          </a:xfrm>
          <a:prstGeom prst="rect">
            <a:avLst/>
          </a:prstGeom>
        </p:spPr>
      </p:pic>
    </p:spTree>
  </p:cSld>
  <p:clrMapOvr>
    <a:masterClrMapping/>
  </p:clrMapOvr>
  <p:transition spd="slow">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a:t>
            </a:r>
            <a:r>
              <a:rPr lang="en-US" altLang="zh-CN"/>
              <a:t>1</a:t>
            </a:r>
            <a:r>
              <a:rPr lang="zh-CN" altLang="en-US"/>
              <a:t>）频率分配</a:t>
            </a:r>
            <a:endParaRPr lang="zh-CN" altLang="en-US"/>
          </a:p>
        </p:txBody>
      </p:sp>
      <p:graphicFrame>
        <p:nvGraphicFramePr>
          <p:cNvPr id="11" name="表格 10"/>
          <p:cNvGraphicFramePr>
            <a:graphicFrameLocks noGrp="1"/>
          </p:cNvGraphicFramePr>
          <p:nvPr/>
        </p:nvGraphicFramePr>
        <p:xfrm>
          <a:off x="4739640" y="1729105"/>
          <a:ext cx="6795135" cy="4460240"/>
        </p:xfrm>
        <a:graphic>
          <a:graphicData uri="http://schemas.openxmlformats.org/drawingml/2006/table">
            <a:tbl>
              <a:tblPr/>
              <a:tblGrid>
                <a:gridCol w="3258185"/>
                <a:gridCol w="3536950"/>
              </a:tblGrid>
              <a:tr h="532765">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zh-CN" sz="28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rPr>
                        <a:t>频</a:t>
                      </a:r>
                      <a:r>
                        <a:rPr kumimoji="0" lang="en-US" altLang="zh-CN" sz="28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rPr>
                        <a:t>    </a:t>
                      </a:r>
                      <a:r>
                        <a:rPr kumimoji="0" lang="zh-CN" altLang="zh-CN" sz="28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rPr>
                        <a:t>率</a:t>
                      </a:r>
                      <a:endParaRPr kumimoji="0" lang="zh-CN" altLang="zh-CN" sz="28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endParaRPr>
                    </a:p>
                  </a:txBody>
                  <a:tcPr marL="68580" marR="6858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zh-CN" sz="28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rPr>
                        <a:t>说</a:t>
                      </a:r>
                      <a:r>
                        <a:rPr kumimoji="0" lang="en-US" altLang="zh-CN" sz="28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rPr>
                        <a:t>   </a:t>
                      </a:r>
                      <a:r>
                        <a:rPr kumimoji="0" lang="zh-CN" altLang="zh-CN" sz="28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rPr>
                        <a:t>明</a:t>
                      </a:r>
                      <a:endParaRPr kumimoji="0" lang="zh-CN" altLang="zh-CN" sz="28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endParaRPr>
                    </a:p>
                  </a:txBody>
                  <a:tcPr marL="68580" marR="6858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88315">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en-US" altLang="zh-CN" sz="24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13.553</a:t>
                      </a:r>
                      <a:r>
                        <a:rPr kumimoji="0" lang="zh-CN" sz="24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a:t>
                      </a:r>
                      <a:r>
                        <a:rPr kumimoji="0" lang="en-US" altLang="zh-CN" sz="24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15.567MHz</a:t>
                      </a:r>
                      <a:endParaRPr kumimoji="0" lang="en-US" altLang="zh-CN" sz="24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80" marR="6858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200"/>
                        </a:spcBef>
                        <a:spcAft>
                          <a:spcPts val="200"/>
                        </a:spcAft>
                        <a:buClrTx/>
                        <a:buSzTx/>
                        <a:buFontTx/>
                        <a:buNone/>
                      </a:pP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64185">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en-US" altLang="zh-CN" sz="24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rPr>
                        <a:t>26.957</a:t>
                      </a:r>
                      <a:r>
                        <a:rPr kumimoji="0" lang="zh-CN" altLang="zh-CN" sz="24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rPr>
                        <a:t>～</a:t>
                      </a:r>
                      <a:r>
                        <a:rPr kumimoji="0" lang="en-US" altLang="zh-CN" sz="24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rPr>
                        <a:t>27.283MHz</a:t>
                      </a:r>
                      <a:endParaRPr kumimoji="0" lang="en-US" altLang="zh-CN" sz="24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endParaRPr>
                    </a:p>
                  </a:txBody>
                  <a:tcPr marL="68580" marR="6858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200"/>
                        </a:spcBef>
                        <a:spcAft>
                          <a:spcPts val="200"/>
                        </a:spcAft>
                        <a:buClrTx/>
                        <a:buSzTx/>
                        <a:buFontTx/>
                        <a:buNone/>
                      </a:pP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en-US" altLang="zh-CN" sz="24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rPr>
                        <a:t>40.66</a:t>
                      </a:r>
                      <a:r>
                        <a:rPr kumimoji="0" lang="zh-CN" altLang="zh-CN" sz="24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rPr>
                        <a:t>～</a:t>
                      </a:r>
                      <a:r>
                        <a:rPr kumimoji="0" lang="en-US" altLang="zh-CN" sz="24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rPr>
                        <a:t>40.70MHz</a:t>
                      </a:r>
                      <a:endParaRPr kumimoji="0" lang="en-US" altLang="zh-CN" sz="24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endParaRPr>
                    </a:p>
                  </a:txBody>
                  <a:tcPr marL="68580" marR="6858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pP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en-US" altLang="zh-CN" sz="24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rPr>
                        <a:t>433</a:t>
                      </a:r>
                      <a:r>
                        <a:rPr kumimoji="0" lang="zh-CN" altLang="zh-CN" sz="24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rPr>
                        <a:t>～</a:t>
                      </a:r>
                      <a:r>
                        <a:rPr kumimoji="0" lang="en-US" altLang="zh-CN" sz="24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rPr>
                        <a:t>464MHz</a:t>
                      </a:r>
                      <a:endParaRPr kumimoji="0" lang="en-US" altLang="zh-CN" sz="24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endParaRPr>
                    </a:p>
                  </a:txBody>
                  <a:tcPr marL="68580" marR="6858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zh-CN" sz="24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rPr>
                        <a:t>欧洲标准</a:t>
                      </a:r>
                      <a:endParaRPr kumimoji="0" lang="zh-CN" altLang="zh-CN" sz="24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endParaRPr>
                    </a:p>
                  </a:txBody>
                  <a:tcPr marL="68580" marR="6858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64185">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en-US" altLang="zh-CN" sz="2400" b="1" i="0" u="none" strike="noStrike" kern="1200"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mn-cs"/>
                        </a:rPr>
                        <a:t>902</a:t>
                      </a:r>
                      <a:r>
                        <a:rPr kumimoji="0" lang="zh-CN" altLang="zh-CN" sz="2400" b="1" i="0" u="none" strike="noStrike" kern="1200"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mn-cs"/>
                        </a:rPr>
                        <a:t>～</a:t>
                      </a:r>
                      <a:r>
                        <a:rPr kumimoji="0" lang="en-US" altLang="zh-CN" sz="2400" b="1" i="0" u="none" strike="noStrike" kern="1200"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mn-cs"/>
                        </a:rPr>
                        <a:t>928MHz</a:t>
                      </a:r>
                      <a:endParaRPr kumimoji="0" lang="en-US" altLang="zh-CN" sz="2400" b="1" i="0" u="none" strike="noStrike" kern="1200"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mn-cs"/>
                      </a:endParaRPr>
                    </a:p>
                  </a:txBody>
                  <a:tcPr marL="68580" marR="6858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zh-CN" sz="2400" b="1" i="0" u="none" strike="noStrike" kern="1200"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mn-cs"/>
                        </a:rPr>
                        <a:t>美国标准</a:t>
                      </a:r>
                      <a:endParaRPr kumimoji="0" lang="zh-CN" altLang="zh-CN" sz="2400" b="1" i="0" u="none" strike="noStrike" kern="1200"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mn-cs"/>
                      </a:endParaRPr>
                    </a:p>
                  </a:txBody>
                  <a:tcPr marL="68580" marR="6858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64185">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en-US" altLang="zh-CN" sz="2400" b="1" i="0" u="none" strike="noStrike" kern="1200"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mn-cs"/>
                        </a:rPr>
                        <a:t>2.4</a:t>
                      </a:r>
                      <a:r>
                        <a:rPr kumimoji="0" lang="zh-CN" altLang="zh-CN" sz="2400" b="1" i="0" u="none" strike="noStrike" kern="1200"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mn-cs"/>
                        </a:rPr>
                        <a:t>～</a:t>
                      </a:r>
                      <a:r>
                        <a:rPr kumimoji="0" lang="en-US" altLang="zh-CN" sz="2400" b="1" i="0" u="none" strike="noStrike" kern="1200"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mn-cs"/>
                        </a:rPr>
                        <a:t>2.5GHz</a:t>
                      </a:r>
                      <a:endParaRPr kumimoji="0" lang="en-US" altLang="zh-CN" sz="2400" b="1" i="0" u="none" strike="noStrike" kern="1200"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mn-cs"/>
                      </a:endParaRPr>
                    </a:p>
                  </a:txBody>
                  <a:tcPr marL="68580" marR="6858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zh-CN" sz="2400" b="1" i="0" u="none" strike="noStrike" kern="1200"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mn-cs"/>
                        </a:rPr>
                        <a:t>全球</a:t>
                      </a:r>
                      <a:r>
                        <a:rPr kumimoji="0" lang="en-US" altLang="zh-CN" sz="2400" b="1" i="0" u="none" strike="noStrike" kern="1200"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mn-cs"/>
                        </a:rPr>
                        <a:t>WPAN/WLAN</a:t>
                      </a:r>
                      <a:endParaRPr kumimoji="0" lang="en-US" altLang="zh-CN" sz="2400" b="1" i="0" u="none" strike="noStrike" kern="1200"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mn-cs"/>
                      </a:endParaRPr>
                    </a:p>
                  </a:txBody>
                  <a:tcPr marL="68580" marR="6858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56260">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en-US" altLang="zh-CN" sz="2400" b="1" i="0" u="none" strike="noStrike" kern="1200"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mn-cs"/>
                        </a:rPr>
                        <a:t>5.725</a:t>
                      </a:r>
                      <a:r>
                        <a:rPr kumimoji="0" lang="zh-CN" altLang="zh-CN" sz="2400" b="1" i="0" u="none" strike="noStrike" kern="1200"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mn-cs"/>
                        </a:rPr>
                        <a:t>～</a:t>
                      </a:r>
                      <a:r>
                        <a:rPr kumimoji="0" lang="en-US" altLang="zh-CN" sz="2400" b="1" i="0" u="none" strike="noStrike" kern="1200"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mn-cs"/>
                        </a:rPr>
                        <a:t>5.875GHz</a:t>
                      </a:r>
                      <a:endParaRPr kumimoji="0" lang="en-US" altLang="zh-CN" sz="2400" b="1" i="0" u="none" strike="noStrike" kern="1200"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mn-cs"/>
                      </a:endParaRPr>
                    </a:p>
                  </a:txBody>
                  <a:tcPr marL="68580" marR="6858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zh-CN" sz="2400" b="1" i="0" u="none" strike="noStrike" kern="1200"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mn-cs"/>
                        </a:rPr>
                        <a:t>全球</a:t>
                      </a:r>
                      <a:r>
                        <a:rPr kumimoji="0" lang="en-US" altLang="zh-CN" sz="2400" b="1" i="0" u="none" strike="noStrike" kern="1200"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mn-cs"/>
                        </a:rPr>
                        <a:t>WPAN/WLAN</a:t>
                      </a:r>
                      <a:endParaRPr kumimoji="0" lang="en-US" altLang="zh-CN" sz="2400" b="1" i="0" u="none" strike="noStrike" kern="1200"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mn-cs"/>
                      </a:endParaRPr>
                    </a:p>
                  </a:txBody>
                  <a:tcPr marL="68580" marR="6858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02920">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en-US" altLang="zh-CN" sz="24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rPr>
                        <a:t>24</a:t>
                      </a:r>
                      <a:r>
                        <a:rPr kumimoji="0" lang="zh-CN" altLang="zh-CN" sz="24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rPr>
                        <a:t>～</a:t>
                      </a:r>
                      <a:r>
                        <a:rPr kumimoji="0" lang="en-US" altLang="zh-CN" sz="24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rPr>
                        <a:t>24.25GHz</a:t>
                      </a:r>
                      <a:endParaRPr kumimoji="0" lang="en-US" altLang="zh-CN" sz="2400" b="0" i="0" u="none" strike="noStrike" kern="1200"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mn-cs"/>
                      </a:endParaRPr>
                    </a:p>
                  </a:txBody>
                  <a:tcPr marL="68580" marR="6858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200"/>
                        </a:spcBef>
                        <a:spcAft>
                          <a:spcPts val="200"/>
                        </a:spcAft>
                        <a:buClrTx/>
                        <a:buSzTx/>
                        <a:buFontTx/>
                        <a:buNone/>
                      </a:pP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12"/>
          <p:cNvSpPr txBox="1"/>
          <p:nvPr/>
        </p:nvSpPr>
        <p:spPr>
          <a:xfrm>
            <a:off x="5511800" y="1093470"/>
            <a:ext cx="5154930" cy="521970"/>
          </a:xfrm>
          <a:prstGeom prst="rect">
            <a:avLst/>
          </a:prstGeom>
          <a:noFill/>
          <a:ln w="9525">
            <a:noFill/>
          </a:ln>
        </p:spPr>
        <p:txBody>
          <a:bodyPr wrap="square">
            <a:spAutoFit/>
          </a:bodyPr>
          <a:lstStyle/>
          <a:p>
            <a:r>
              <a:rPr lang="en-US" altLang="zh-CN" sz="2800" b="1" dirty="0">
                <a:solidFill>
                  <a:schemeClr val="tx1"/>
                </a:solidFill>
                <a:latin typeface="华文楷体" panose="02010600040101010101" pitchFamily="2" charset="-122"/>
                <a:ea typeface="华文楷体" panose="02010600040101010101" pitchFamily="2" charset="-122"/>
              </a:rPr>
              <a:t>ISM</a:t>
            </a:r>
            <a:r>
              <a:rPr lang="zh-CN" altLang="en-US" sz="2800" b="1" dirty="0">
                <a:solidFill>
                  <a:schemeClr val="tx1"/>
                </a:solidFill>
                <a:latin typeface="华文楷体" panose="02010600040101010101" pitchFamily="2" charset="-122"/>
                <a:ea typeface="华文楷体" panose="02010600040101010101" pitchFamily="2" charset="-122"/>
              </a:rPr>
              <a:t>波段一些频率及说明</a:t>
            </a:r>
            <a:endParaRPr lang="zh-CN" altLang="en-US" sz="2800" b="1" dirty="0">
              <a:solidFill>
                <a:schemeClr val="tx1"/>
              </a:solidFill>
              <a:latin typeface="华文楷体" panose="02010600040101010101" pitchFamily="2" charset="-122"/>
              <a:ea typeface="华文楷体" panose="02010600040101010101" pitchFamily="2" charset="-122"/>
            </a:endParaRPr>
          </a:p>
        </p:txBody>
      </p:sp>
      <p:sp>
        <p:nvSpPr>
          <p:cNvPr id="10252" name="TextBox 20"/>
          <p:cNvSpPr txBox="1"/>
          <p:nvPr/>
        </p:nvSpPr>
        <p:spPr>
          <a:xfrm>
            <a:off x="841375" y="1540510"/>
            <a:ext cx="3542030" cy="4615815"/>
          </a:xfrm>
          <a:prstGeom prst="rect">
            <a:avLst/>
          </a:prstGeom>
          <a:solidFill>
            <a:schemeClr val="accent1">
              <a:lumMod val="20000"/>
              <a:lumOff val="80000"/>
            </a:schemeClr>
          </a:solidFill>
          <a:ln w="9525">
            <a:noFill/>
          </a:ln>
          <a:effectLst>
            <a:glow rad="228600">
              <a:schemeClr val="accent5">
                <a:satMod val="175000"/>
                <a:alpha val="40000"/>
              </a:schemeClr>
            </a:glow>
            <a:outerShdw blurRad="50800" dist="38100" dir="2700000" algn="tl" rotWithShape="0">
              <a:prstClr val="black">
                <a:alpha val="40000"/>
              </a:prstClr>
            </a:outerShdw>
          </a:effectLst>
        </p:spPr>
        <p:txBody>
          <a:bodyPr wrap="square">
            <a:spAutoFit/>
          </a:bodyPr>
          <a:lstStyle/>
          <a:p>
            <a:pPr>
              <a:lnSpc>
                <a:spcPct val="150000"/>
              </a:lnSpc>
              <a:spcBef>
                <a:spcPct val="50000"/>
              </a:spcBef>
            </a:pPr>
            <a:r>
              <a:rPr lang="zh-CN" altLang="en-US" sz="2800" b="1" dirty="0">
                <a:solidFill>
                  <a:schemeClr val="tx1"/>
                </a:solidFill>
                <a:latin typeface="华文楷体" panose="02010600040101010101" pitchFamily="2" charset="-122"/>
                <a:ea typeface="华文楷体" panose="02010600040101010101" pitchFamily="2" charset="-122"/>
              </a:rPr>
              <a:t>频率的选择</a:t>
            </a:r>
            <a:r>
              <a:rPr lang="zh-CN" altLang="en-US" sz="2800" b="1" dirty="0">
                <a:solidFill>
                  <a:srgbClr val="FF0000"/>
                </a:solidFill>
                <a:latin typeface="华文楷体" panose="02010600040101010101" pitchFamily="2" charset="-122"/>
                <a:ea typeface="华文楷体" panose="02010600040101010101" pitchFamily="2" charset="-122"/>
              </a:rPr>
              <a:t>直接决定</a:t>
            </a:r>
            <a:r>
              <a:rPr lang="zh-CN" altLang="en-US" sz="2800" b="1" dirty="0">
                <a:solidFill>
                  <a:schemeClr val="tx1"/>
                </a:solidFill>
                <a:latin typeface="华文楷体" panose="02010600040101010101" pitchFamily="2" charset="-122"/>
                <a:ea typeface="华文楷体" panose="02010600040101010101" pitchFamily="2" charset="-122"/>
              </a:rPr>
              <a:t>无线传感器网络节点的无线尺寸、电感的集成度以及节点功耗，对于无线传感器网络来说，必须根据实际应用场合来决定。</a:t>
            </a:r>
            <a:endParaRPr lang="zh-CN" altLang="en-US" sz="2800" b="1" dirty="0">
              <a:solidFill>
                <a:schemeClr val="tx1"/>
              </a:solidFill>
              <a:latin typeface="华文楷体" panose="02010600040101010101" pitchFamily="2" charset="-122"/>
              <a:ea typeface="华文楷体" panose="02010600040101010101" pitchFamily="2"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p="http://schemas.openxmlformats.org/presentationml/2006/main">
  <p:tag name="TIMING" val="|5.4"/>
</p:tagLst>
</file>

<file path=ppt/tags/tag10.xml><?xml version="1.0" encoding="utf-8"?>
<p:tagLst xmlns:p="http://schemas.openxmlformats.org/presentationml/2006/main">
  <p:tag name="KSO_WM_UNIT_PLACING_PICTURE_USER_VIEWPORT" val="{&quot;height&quot;:2955,&quot;width&quot;:3765}"/>
</p:tagLst>
</file>

<file path=ppt/tags/tag2.xml><?xml version="1.0" encoding="utf-8"?>
<p:tagLst xmlns:p="http://schemas.openxmlformats.org/presentationml/2006/main">
  <p:tag name="TIMING" val="|5.4"/>
</p:tagLst>
</file>

<file path=ppt/tags/tag3.xml><?xml version="1.0" encoding="utf-8"?>
<p:tagLst xmlns:p="http://schemas.openxmlformats.org/presentationml/2006/main">
  <p:tag name="TIMING" val="|5.4"/>
</p:tagLst>
</file>

<file path=ppt/tags/tag4.xml><?xml version="1.0" encoding="utf-8"?>
<p:tagLst xmlns:p="http://schemas.openxmlformats.org/presentationml/2006/main">
  <p:tag name="TIMING" val="|5.4"/>
</p:tagLst>
</file>

<file path=ppt/tags/tag5.xml><?xml version="1.0" encoding="utf-8"?>
<p:tagLst xmlns:p="http://schemas.openxmlformats.org/presentationml/2006/main">
  <p:tag name="TIMING" val="|5.4"/>
</p:tagLst>
</file>

<file path=ppt/tags/tag6.xml><?xml version="1.0" encoding="utf-8"?>
<p:tagLst xmlns:p="http://schemas.openxmlformats.org/presentationml/2006/main">
  <p:tag name="TIMING" val="|5.4"/>
</p:tagLst>
</file>

<file path=ppt/tags/tag7.xml><?xml version="1.0" encoding="utf-8"?>
<p:tagLst xmlns:p="http://schemas.openxmlformats.org/presentationml/2006/main">
  <p:tag name="TIMING" val="|5.4"/>
</p:tagLst>
</file>

<file path=ppt/tags/tag8.xml><?xml version="1.0" encoding="utf-8"?>
<p:tagLst xmlns:p="http://schemas.openxmlformats.org/presentationml/2006/main">
  <p:tag name="TIMING" val="|5.4"/>
</p:tagLst>
</file>

<file path=ppt/tags/tag9.xml><?xml version="1.0" encoding="utf-8"?>
<p:tagLst xmlns:p="http://schemas.openxmlformats.org/presentationml/2006/main">
  <p:tag name="KSO_WM_UNIT_PLACING_PICTURE_USER_VIEWPORT" val="{&quot;height&quot;:2955,&quot;width&quot;:376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9383</Words>
  <Application>WPS 演示</Application>
  <PresentationFormat>宽屏</PresentationFormat>
  <Paragraphs>975</Paragraphs>
  <Slides>82</Slides>
  <Notes>1</Notes>
  <HiddenSlides>1</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0</vt:i4>
      </vt:variant>
      <vt:variant>
        <vt:lpstr>幻灯片标题</vt:lpstr>
      </vt:variant>
      <vt:variant>
        <vt:i4>82</vt:i4>
      </vt:variant>
    </vt:vector>
  </HeadingPairs>
  <TitlesOfParts>
    <vt:vector size="102" baseType="lpstr">
      <vt:lpstr>Arial</vt:lpstr>
      <vt:lpstr>宋体</vt:lpstr>
      <vt:lpstr>Wingdings</vt:lpstr>
      <vt:lpstr>微软雅黑</vt:lpstr>
      <vt:lpstr>Arial Unicode MS</vt:lpstr>
      <vt:lpstr>华文细黑</vt:lpstr>
      <vt:lpstr>黑体</vt:lpstr>
      <vt:lpstr>Calibri</vt:lpstr>
      <vt:lpstr>Impact</vt:lpstr>
      <vt:lpstr>华文楷体</vt:lpstr>
      <vt:lpstr>Tahoma</vt:lpstr>
      <vt:lpstr>楷体_GB2312</vt:lpstr>
      <vt:lpstr>方正小标宋_GBK</vt:lpstr>
      <vt:lpstr>Wingdings</vt:lpstr>
      <vt:lpstr>Times New Roman</vt:lpstr>
      <vt:lpstr>Arial Unicode MS</vt:lpstr>
      <vt:lpstr>经典特宋简</vt:lpstr>
      <vt:lpstr>Bebas</vt:lpstr>
      <vt:lpstr>Segoe Print</vt:lpstr>
      <vt:lpstr>Office 主题</vt:lpstr>
      <vt:lpstr>PowerPoint 演示文稿</vt:lpstr>
      <vt:lpstr>PowerPoint 演示文稿</vt:lpstr>
      <vt:lpstr>PowerPoint 演示文稿</vt:lpstr>
      <vt:lpstr>1、物理层相关概念及技术</vt:lpstr>
      <vt:lpstr>PowerPoint 演示文稿</vt:lpstr>
      <vt:lpstr>PowerPoint 演示文稿</vt:lpstr>
      <vt:lpstr>PowerPoint 演示文稿</vt:lpstr>
      <vt:lpstr>PowerPoint 演示文稿</vt:lpstr>
      <vt:lpstr>（1）频率分配</vt:lpstr>
      <vt:lpstr>（2）物理层设计</vt:lpstr>
      <vt:lpstr>（2）物理层设计</vt:lpstr>
      <vt:lpstr>3种编码调制技术性能比较</vt:lpstr>
      <vt:lpstr>（2）物理层设计</vt:lpstr>
      <vt:lpstr>（2）物理层设计</vt:lpstr>
      <vt:lpstr>（2）物理层设计</vt:lpstr>
      <vt:lpstr>（2）物理层设计</vt:lpstr>
      <vt:lpstr>（2）物理层设计</vt:lpstr>
      <vt:lpstr>PowerPoint 演示文稿</vt:lpstr>
      <vt:lpstr>PowerPoint 演示文稿</vt:lpstr>
      <vt:lpstr>MAC协议概述</vt:lpstr>
      <vt:lpstr>1、无线传感器网络信道接入技术概述</vt:lpstr>
      <vt:lpstr>1、无线传感器网络信道接入技术概述</vt:lpstr>
      <vt:lpstr>1、无线传感器网络信道接入技术概述</vt:lpstr>
      <vt:lpstr>1、无线传感器网络信道接入技术概述</vt:lpstr>
      <vt:lpstr>1、无线传感器网络信道接入技术概述</vt:lpstr>
      <vt:lpstr>1、无线传感器网络信道接入技术概述</vt:lpstr>
      <vt:lpstr>2、基于竞争的信道接入技术</vt:lpstr>
      <vt:lpstr>2、基于竞争的信道接入技术</vt:lpstr>
      <vt:lpstr>2、基于竞争的信道接入技术</vt:lpstr>
      <vt:lpstr>2、基于竞争的信道接入技术</vt:lpstr>
      <vt:lpstr>2、基于竞争的信道接入技术</vt:lpstr>
      <vt:lpstr>2、基于竞争的信道接入技术</vt:lpstr>
      <vt:lpstr>2、基于竞争的信道接入技术</vt:lpstr>
      <vt:lpstr>2、基于竞争的信道接入技术</vt:lpstr>
      <vt:lpstr>2、基于竞争的信道接入技术</vt:lpstr>
      <vt:lpstr>2、基于竞争的信道接入技术</vt:lpstr>
      <vt:lpstr>2、基于竞争的信道接入技术</vt:lpstr>
      <vt:lpstr>2、基于竞争的信道接入技术</vt:lpstr>
      <vt:lpstr>2、基于竞争的信道接入技术</vt:lpstr>
      <vt:lpstr>2、基于竞争的信道接入技术</vt:lpstr>
      <vt:lpstr>2、基于竞争的信道接入技术</vt:lpstr>
      <vt:lpstr>2、基于竞争的信道接入技术</vt:lpstr>
      <vt:lpstr>总  结</vt:lpstr>
      <vt:lpstr>3、基于固定分配的信道接入技术</vt:lpstr>
      <vt:lpstr>3、基于固定分配的信道接入技术</vt:lpstr>
      <vt:lpstr>3、基于固定分配的信道接入技术</vt:lpstr>
      <vt:lpstr>3、基于固定分配的信道接入技术</vt:lpstr>
      <vt:lpstr>3、基于固定分配的信道接入技术</vt:lpstr>
      <vt:lpstr>4、按需分配的信道接入技术</vt:lpstr>
      <vt:lpstr>5、WSN信道接入技术面临的挑战</vt:lpstr>
      <vt:lpstr>PowerPoint 演示文稿</vt:lpstr>
      <vt:lpstr>PowerPoint 演示文稿</vt:lpstr>
      <vt:lpstr>1、IEEE 802.15.4标准概述</vt:lpstr>
      <vt:lpstr>2、物理层</vt:lpstr>
      <vt:lpstr>2、物理层</vt:lpstr>
      <vt:lpstr>4. ZigBee协议栈</vt:lpstr>
      <vt:lpstr>2、物理层</vt:lpstr>
      <vt:lpstr>3、IEEE 802.15.4标准</vt:lpstr>
      <vt:lpstr>3、IEEE 802.15.4标准</vt:lpstr>
      <vt:lpstr>3、IEEE 802.15.4标准</vt:lpstr>
      <vt:lpstr>3、IEEE 802.15.4标准</vt:lpstr>
      <vt:lpstr>PowerPoint 演示文稿</vt:lpstr>
      <vt:lpstr>PowerPoint 演示文稿</vt:lpstr>
      <vt:lpstr>1．ZigBee技术概述</vt:lpstr>
      <vt:lpstr>1．ZigBee技术概述</vt:lpstr>
      <vt:lpstr>2．ZigBee技术的主要特征</vt:lpstr>
      <vt:lpstr>2．ZigBee技术的主要特征</vt:lpstr>
      <vt:lpstr>2．ZigBee技术的主要特征</vt:lpstr>
      <vt:lpstr>2．ZigBee技术的主要特征</vt:lpstr>
      <vt:lpstr>3．ZigBee网络结构</vt:lpstr>
      <vt:lpstr>3．ZigBee网络结构</vt:lpstr>
      <vt:lpstr>3．ZigBee网络结构</vt:lpstr>
      <vt:lpstr>4. ZigBee协议栈</vt:lpstr>
      <vt:lpstr>4. ZigBee协议栈</vt:lpstr>
      <vt:lpstr>4. ZigBee协议栈</vt:lpstr>
      <vt:lpstr>5. ZigBee通信过程</vt:lpstr>
      <vt:lpstr>5. ZigBee通信过程</vt:lpstr>
      <vt:lpstr>5. ZigBee通信过程</vt:lpstr>
      <vt:lpstr>5. ZigBee通信过程</vt:lpstr>
      <vt:lpstr>5. ZigBee通信过程</vt:lpstr>
      <vt:lpstr>ZigBee网络系统的设计开发事项</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海波</cp:lastModifiedBy>
  <cp:revision>4528</cp:revision>
  <dcterms:created xsi:type="dcterms:W3CDTF">2012-10-07T00:28:00Z</dcterms:created>
  <dcterms:modified xsi:type="dcterms:W3CDTF">2021-03-29T10:20:59Z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8A5FA6D0B925467AB1B32526FDBD6BF4</vt:lpwstr>
  </property>
</Properties>
</file>