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130"/>
  </p:handoutMasterIdLst>
  <p:sldIdLst>
    <p:sldId id="1543" r:id="rId3"/>
    <p:sldId id="1704" r:id="rId4"/>
    <p:sldId id="1705" r:id="rId5"/>
    <p:sldId id="1706" r:id="rId6"/>
    <p:sldId id="1808" r:id="rId7"/>
    <p:sldId id="1811" r:id="rId8"/>
    <p:sldId id="1707" r:id="rId9"/>
    <p:sldId id="1708" r:id="rId10"/>
    <p:sldId id="1710" r:id="rId11"/>
    <p:sldId id="1740" r:id="rId12"/>
    <p:sldId id="1844" r:id="rId13"/>
    <p:sldId id="1741" r:id="rId14"/>
    <p:sldId id="1742" r:id="rId15"/>
    <p:sldId id="1743" r:id="rId16"/>
    <p:sldId id="1711" r:id="rId17"/>
    <p:sldId id="1745" r:id="rId18"/>
    <p:sldId id="1845" r:id="rId19"/>
    <p:sldId id="1847" r:id="rId21"/>
    <p:sldId id="1848" r:id="rId22"/>
    <p:sldId id="1852" r:id="rId23"/>
    <p:sldId id="1853" r:id="rId24"/>
    <p:sldId id="1856" r:id="rId25"/>
    <p:sldId id="1857" r:id="rId26"/>
    <p:sldId id="1854" r:id="rId27"/>
    <p:sldId id="1855" r:id="rId28"/>
    <p:sldId id="1747" r:id="rId29"/>
    <p:sldId id="1748" r:id="rId30"/>
    <p:sldId id="1749" r:id="rId31"/>
    <p:sldId id="1750" r:id="rId32"/>
    <p:sldId id="1751" r:id="rId33"/>
    <p:sldId id="1752" r:id="rId34"/>
    <p:sldId id="1753" r:id="rId35"/>
    <p:sldId id="1754" r:id="rId36"/>
    <p:sldId id="1755" r:id="rId37"/>
    <p:sldId id="1863" r:id="rId38"/>
    <p:sldId id="1756" r:id="rId39"/>
    <p:sldId id="1807" r:id="rId40"/>
    <p:sldId id="1757" r:id="rId41"/>
    <p:sldId id="1858" r:id="rId42"/>
    <p:sldId id="1758" r:id="rId43"/>
    <p:sldId id="1759" r:id="rId44"/>
    <p:sldId id="1760" r:id="rId45"/>
    <p:sldId id="1761" r:id="rId46"/>
    <p:sldId id="1859" r:id="rId47"/>
    <p:sldId id="1860" r:id="rId48"/>
    <p:sldId id="1861" r:id="rId49"/>
    <p:sldId id="1763" r:id="rId50"/>
    <p:sldId id="1770" r:id="rId51"/>
    <p:sldId id="1767" r:id="rId52"/>
    <p:sldId id="1771" r:id="rId53"/>
    <p:sldId id="1812" r:id="rId54"/>
    <p:sldId id="1772" r:id="rId55"/>
    <p:sldId id="1768" r:id="rId56"/>
    <p:sldId id="1764" r:id="rId57"/>
    <p:sldId id="1766" r:id="rId58"/>
    <p:sldId id="1817" r:id="rId59"/>
    <p:sldId id="1765" r:id="rId60"/>
    <p:sldId id="1721" r:id="rId61"/>
    <p:sldId id="1722" r:id="rId62"/>
    <p:sldId id="1723" r:id="rId63"/>
    <p:sldId id="1733" r:id="rId64"/>
    <p:sldId id="1734" r:id="rId65"/>
    <p:sldId id="1735" r:id="rId66"/>
    <p:sldId id="1736" r:id="rId67"/>
    <p:sldId id="1737" r:id="rId68"/>
    <p:sldId id="1738" r:id="rId69"/>
    <p:sldId id="1739" r:id="rId70"/>
    <p:sldId id="1813" r:id="rId71"/>
    <p:sldId id="1773" r:id="rId72"/>
    <p:sldId id="1724" r:id="rId73"/>
    <p:sldId id="1725" r:id="rId74"/>
    <p:sldId id="1814" r:id="rId75"/>
    <p:sldId id="1727" r:id="rId76"/>
    <p:sldId id="1774" r:id="rId77"/>
    <p:sldId id="1775" r:id="rId78"/>
    <p:sldId id="1815" r:id="rId79"/>
    <p:sldId id="1816" r:id="rId80"/>
    <p:sldId id="1776" r:id="rId81"/>
    <p:sldId id="1777" r:id="rId82"/>
    <p:sldId id="1783" r:id="rId83"/>
    <p:sldId id="1871" r:id="rId84"/>
    <p:sldId id="1821" r:id="rId85"/>
    <p:sldId id="1870" r:id="rId86"/>
    <p:sldId id="1822" r:id="rId87"/>
    <p:sldId id="1782" r:id="rId88"/>
    <p:sldId id="1784" r:id="rId89"/>
    <p:sldId id="1778" r:id="rId90"/>
    <p:sldId id="1823" r:id="rId91"/>
    <p:sldId id="1839" r:id="rId92"/>
    <p:sldId id="1728" r:id="rId93"/>
    <p:sldId id="1826" r:id="rId94"/>
    <p:sldId id="1827" r:id="rId95"/>
    <p:sldId id="1828" r:id="rId96"/>
    <p:sldId id="1829" r:id="rId97"/>
    <p:sldId id="1830" r:id="rId98"/>
    <p:sldId id="1825" r:id="rId99"/>
    <p:sldId id="1787" r:id="rId100"/>
    <p:sldId id="1788" r:id="rId101"/>
    <p:sldId id="1831" r:id="rId102"/>
    <p:sldId id="1832" r:id="rId103"/>
    <p:sldId id="1789" r:id="rId104"/>
    <p:sldId id="1790" r:id="rId105"/>
    <p:sldId id="1838" r:id="rId106"/>
    <p:sldId id="1835" r:id="rId107"/>
    <p:sldId id="1836" r:id="rId108"/>
    <p:sldId id="1837" r:id="rId109"/>
    <p:sldId id="1791" r:id="rId110"/>
    <p:sldId id="1792" r:id="rId111"/>
    <p:sldId id="1794" r:id="rId112"/>
    <p:sldId id="1796" r:id="rId113"/>
    <p:sldId id="1797" r:id="rId114"/>
    <p:sldId id="1798" r:id="rId115"/>
    <p:sldId id="1799" r:id="rId116"/>
    <p:sldId id="1800" r:id="rId117"/>
    <p:sldId id="1801" r:id="rId118"/>
    <p:sldId id="1802" r:id="rId119"/>
    <p:sldId id="1803" r:id="rId120"/>
    <p:sldId id="1804" r:id="rId121"/>
    <p:sldId id="1842" r:id="rId122"/>
    <p:sldId id="1843" r:id="rId123"/>
    <p:sldId id="1805" r:id="rId124"/>
    <p:sldId id="1834" r:id="rId125"/>
    <p:sldId id="1833" r:id="rId126"/>
    <p:sldId id="1806" r:id="rId127"/>
    <p:sldId id="771" r:id="rId128"/>
    <p:sldId id="1840" r:id="rId1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FFFFFF"/>
    <a:srgbClr val="006699"/>
    <a:srgbClr val="000066"/>
    <a:srgbClr val="E20000"/>
    <a:srgbClr val="FF3300"/>
    <a:srgbClr val="E46C0A"/>
    <a:srgbClr val="990000"/>
    <a:srgbClr val="88A7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87" autoAdjust="0"/>
    <p:restoredTop sz="94660" autoAdjust="0"/>
  </p:normalViewPr>
  <p:slideViewPr>
    <p:cSldViewPr>
      <p:cViewPr varScale="1">
        <p:scale>
          <a:sx n="64" d="100"/>
          <a:sy n="64" d="100"/>
        </p:scale>
        <p:origin x="102" y="180"/>
      </p:cViewPr>
      <p:guideLst>
        <p:guide orient="horz" pos="2080"/>
        <p:guide pos="385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3312" y="-108"/>
      </p:cViewPr>
      <p:guideLst>
        <p:guide orient="horz" pos="2774"/>
        <p:guide pos="2169"/>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3" Type="http://schemas.openxmlformats.org/officeDocument/2006/relationships/tableStyles" Target="tableStyles.xml"/><Relationship Id="rId132" Type="http://schemas.openxmlformats.org/officeDocument/2006/relationships/viewProps" Target="viewProps.xml"/><Relationship Id="rId131" Type="http://schemas.openxmlformats.org/officeDocument/2006/relationships/presProps" Target="presProps.xml"/><Relationship Id="rId130" Type="http://schemas.openxmlformats.org/officeDocument/2006/relationships/handoutMaster" Target="handoutMasters/handoutMaster1.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2_1#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AF5E4EC-C7C0-40CF-AD61-41F79A9E4B4E}" type="doc">
      <dgm:prSet loTypeId="urn:microsoft.com/office/officeart/2005/8/layout/vList2#1" loCatId="list" qsTypeId="urn:microsoft.com/office/officeart/2005/8/quickstyle/3d1#1" qsCatId="3D" csTypeId="urn:microsoft.com/office/officeart/2005/8/colors/accent2_1#1" csCatId="accent2" phldr="1"/>
      <dgm:spPr/>
      <dgm:t>
        <a:bodyPr/>
        <a:lstStyle/>
        <a:p>
          <a:endParaRPr lang="zh-CN" altLang="en-US"/>
        </a:p>
      </dgm:t>
    </dgm:pt>
    <dgm:pt modelId="{376299B8-1722-42DE-9C9A-11EE63E7537E}">
      <dgm:prSet/>
      <dgm:spPr>
        <a:solidFill>
          <a:schemeClr val="accent6">
            <a:lumMod val="20000"/>
            <a:lumOff val="80000"/>
          </a:schemeClr>
        </a:solidFill>
      </dgm:spPr>
      <dgm:t>
        <a:bodyPr/>
        <a:lstStyle/>
        <a:p>
          <a:pPr rtl="0"/>
          <a:r>
            <a:rPr lang="zh-CN" b="1" dirty="0" smtClean="0"/>
            <a:t>“物理时间”用来表示人类社会使用的绝对时间；</a:t>
          </a:r>
          <a:endParaRPr lang="zh-CN" dirty="0"/>
        </a:p>
      </dgm:t>
    </dgm:pt>
    <dgm:pt modelId="{4874E7FE-4345-4315-9ACA-0D7445365CCE}" cxnId="{DE659976-ED66-44F0-95BF-A92C86EF8F51}" type="parTrans">
      <dgm:prSet/>
      <dgm:spPr/>
      <dgm:t>
        <a:bodyPr/>
        <a:lstStyle/>
        <a:p>
          <a:endParaRPr lang="zh-CN" altLang="en-US"/>
        </a:p>
      </dgm:t>
    </dgm:pt>
    <dgm:pt modelId="{C4B7FB14-7567-43DF-B1AA-034DFCAAEB53}" cxnId="{DE659976-ED66-44F0-95BF-A92C86EF8F51}" type="sibTrans">
      <dgm:prSet/>
      <dgm:spPr/>
      <dgm:t>
        <a:bodyPr/>
        <a:lstStyle/>
        <a:p>
          <a:endParaRPr lang="zh-CN" altLang="en-US"/>
        </a:p>
      </dgm:t>
    </dgm:pt>
    <dgm:pt modelId="{52F2EBC1-50EB-4051-AA0F-931D7E8730A4}">
      <dgm:prSet/>
      <dgm:spPr>
        <a:solidFill>
          <a:schemeClr val="accent6">
            <a:lumMod val="20000"/>
            <a:lumOff val="80000"/>
          </a:schemeClr>
        </a:solidFill>
      </dgm:spPr>
      <dgm:t>
        <a:bodyPr/>
        <a:lstStyle/>
        <a:p>
          <a:pPr rtl="0"/>
          <a:r>
            <a:rPr lang="zh-CN" b="1" dirty="0" smtClean="0"/>
            <a:t>“逻辑时间”体现了事件发生的顺序关系，是一个相对概念。</a:t>
          </a:r>
          <a:endParaRPr lang="zh-CN" dirty="0"/>
        </a:p>
      </dgm:t>
    </dgm:pt>
    <dgm:pt modelId="{593C3B86-FF66-4949-8A60-FFB21CE84F24}" cxnId="{3BEB8EEC-355D-45DD-823C-FDF86653E826}" type="parTrans">
      <dgm:prSet/>
      <dgm:spPr/>
      <dgm:t>
        <a:bodyPr/>
        <a:lstStyle/>
        <a:p>
          <a:endParaRPr lang="zh-CN" altLang="en-US"/>
        </a:p>
      </dgm:t>
    </dgm:pt>
    <dgm:pt modelId="{E5A6D819-B3EC-4097-A06F-7654D7FE7FDA}" cxnId="{3BEB8EEC-355D-45DD-823C-FDF86653E826}" type="sibTrans">
      <dgm:prSet/>
      <dgm:spPr/>
      <dgm:t>
        <a:bodyPr/>
        <a:lstStyle/>
        <a:p>
          <a:endParaRPr lang="zh-CN" altLang="en-US"/>
        </a:p>
      </dgm:t>
    </dgm:pt>
    <dgm:pt modelId="{51AA04C3-6A52-4278-99AF-FABFEDBC2826}" type="pres">
      <dgm:prSet presAssocID="{CAF5E4EC-C7C0-40CF-AD61-41F79A9E4B4E}" presName="linear" presStyleCnt="0">
        <dgm:presLayoutVars>
          <dgm:animLvl val="lvl"/>
          <dgm:resizeHandles val="exact"/>
        </dgm:presLayoutVars>
      </dgm:prSet>
      <dgm:spPr/>
      <dgm:t>
        <a:bodyPr/>
        <a:lstStyle/>
        <a:p>
          <a:endParaRPr lang="zh-CN" altLang="en-US"/>
        </a:p>
      </dgm:t>
    </dgm:pt>
    <dgm:pt modelId="{457A5586-5A5D-45D8-91F7-8E364012F2FE}" type="pres">
      <dgm:prSet presAssocID="{376299B8-1722-42DE-9C9A-11EE63E7537E}" presName="parentText" presStyleLbl="node1" presStyleIdx="0" presStyleCnt="2" custLinFactY="-62286" custLinFactNeighborX="3578" custLinFactNeighborY="-100000">
        <dgm:presLayoutVars>
          <dgm:chMax val="0"/>
          <dgm:bulletEnabled val="1"/>
        </dgm:presLayoutVars>
      </dgm:prSet>
      <dgm:spPr/>
      <dgm:t>
        <a:bodyPr/>
        <a:lstStyle/>
        <a:p>
          <a:endParaRPr lang="zh-CN" altLang="en-US"/>
        </a:p>
      </dgm:t>
    </dgm:pt>
    <dgm:pt modelId="{6A686B49-D5CF-4D66-80F9-D660A24E5627}" type="pres">
      <dgm:prSet presAssocID="{C4B7FB14-7567-43DF-B1AA-034DFCAAEB53}" presName="spacer" presStyleCnt="0"/>
      <dgm:spPr/>
    </dgm:pt>
    <dgm:pt modelId="{EB2AE39E-7FEE-4360-A042-933C32CC97AA}" type="pres">
      <dgm:prSet presAssocID="{52F2EBC1-50EB-4051-AA0F-931D7E8730A4}" presName="parentText" presStyleLbl="node1" presStyleIdx="1" presStyleCnt="2">
        <dgm:presLayoutVars>
          <dgm:chMax val="0"/>
          <dgm:bulletEnabled val="1"/>
        </dgm:presLayoutVars>
      </dgm:prSet>
      <dgm:spPr/>
      <dgm:t>
        <a:bodyPr/>
        <a:lstStyle/>
        <a:p>
          <a:endParaRPr lang="zh-CN" altLang="en-US"/>
        </a:p>
      </dgm:t>
    </dgm:pt>
  </dgm:ptLst>
  <dgm:cxnLst>
    <dgm:cxn modelId="{1086133C-D5AD-457A-BAA4-A519D7C8A8C6}" type="presOf" srcId="{CAF5E4EC-C7C0-40CF-AD61-41F79A9E4B4E}" destId="{51AA04C3-6A52-4278-99AF-FABFEDBC2826}" srcOrd="0" destOrd="0" presId="urn:microsoft.com/office/officeart/2005/8/layout/vList2#1"/>
    <dgm:cxn modelId="{D0D58CC1-5975-464D-9F02-1EA10CD6BA26}" type="presOf" srcId="{376299B8-1722-42DE-9C9A-11EE63E7537E}" destId="{457A5586-5A5D-45D8-91F7-8E364012F2FE}" srcOrd="0" destOrd="0" presId="urn:microsoft.com/office/officeart/2005/8/layout/vList2#1"/>
    <dgm:cxn modelId="{3BEB8EEC-355D-45DD-823C-FDF86653E826}" srcId="{CAF5E4EC-C7C0-40CF-AD61-41F79A9E4B4E}" destId="{52F2EBC1-50EB-4051-AA0F-931D7E8730A4}" srcOrd="1" destOrd="0" parTransId="{593C3B86-FF66-4949-8A60-FFB21CE84F24}" sibTransId="{E5A6D819-B3EC-4097-A06F-7654D7FE7FDA}"/>
    <dgm:cxn modelId="{DE659976-ED66-44F0-95BF-A92C86EF8F51}" srcId="{CAF5E4EC-C7C0-40CF-AD61-41F79A9E4B4E}" destId="{376299B8-1722-42DE-9C9A-11EE63E7537E}" srcOrd="0" destOrd="0" parTransId="{4874E7FE-4345-4315-9ACA-0D7445365CCE}" sibTransId="{C4B7FB14-7567-43DF-B1AA-034DFCAAEB53}"/>
    <dgm:cxn modelId="{C84BB9C5-94FB-4E17-8946-E67CFBCA1ECD}" type="presOf" srcId="{52F2EBC1-50EB-4051-AA0F-931D7E8730A4}" destId="{EB2AE39E-7FEE-4360-A042-933C32CC97AA}" srcOrd="0" destOrd="0" presId="urn:microsoft.com/office/officeart/2005/8/layout/vList2#1"/>
    <dgm:cxn modelId="{3091A0AB-231E-4EE5-BC2B-95B5B99C53B7}" type="presParOf" srcId="{51AA04C3-6A52-4278-99AF-FABFEDBC2826}" destId="{457A5586-5A5D-45D8-91F7-8E364012F2FE}" srcOrd="0" destOrd="0" presId="urn:microsoft.com/office/officeart/2005/8/layout/vList2#1"/>
    <dgm:cxn modelId="{C1253F4D-4EB6-40A3-9823-6AEF960C67E5}" type="presParOf" srcId="{51AA04C3-6A52-4278-99AF-FABFEDBC2826}" destId="{6A686B49-D5CF-4D66-80F9-D660A24E5627}" srcOrd="1" destOrd="0" presId="urn:microsoft.com/office/officeart/2005/8/layout/vList2#1"/>
    <dgm:cxn modelId="{0AB224E2-D1AA-496A-AA9A-07D11CFDF0E3}" type="presParOf" srcId="{51AA04C3-6A52-4278-99AF-FABFEDBC2826}" destId="{EB2AE39E-7FEE-4360-A042-933C32CC97AA}" srcOrd="2" destOrd="0" presId="urn:microsoft.com/office/officeart/2005/8/layout/vList2#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A5586-5A5D-45D8-91F7-8E364012F2FE}">
      <dsp:nvSpPr>
        <dsp:cNvPr id="0" name=""/>
        <dsp:cNvSpPr/>
      </dsp:nvSpPr>
      <dsp:spPr>
        <a:xfrm>
          <a:off x="0" y="0"/>
          <a:ext cx="5760640" cy="1347840"/>
        </a:xfrm>
        <a:prstGeom prst="roundRect">
          <a:avLst/>
        </a:prstGeom>
        <a:solidFill>
          <a:schemeClr val="accent6">
            <a:lumMod val="20000"/>
            <a:lumOff val="80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zh-CN" sz="3200" b="1" kern="1200" dirty="0" smtClean="0"/>
            <a:t>“物理时间”用来表示人类社会使用的绝对时间；</a:t>
          </a:r>
          <a:endParaRPr lang="zh-CN" sz="3200" kern="1200" dirty="0"/>
        </a:p>
      </dsp:txBody>
      <dsp:txXfrm>
        <a:off x="65796" y="65796"/>
        <a:ext cx="5629048" cy="1216248"/>
      </dsp:txXfrm>
    </dsp:sp>
    <dsp:sp modelId="{EB2AE39E-7FEE-4360-A042-933C32CC97AA}">
      <dsp:nvSpPr>
        <dsp:cNvPr id="0" name=""/>
        <dsp:cNvSpPr/>
      </dsp:nvSpPr>
      <dsp:spPr>
        <a:xfrm>
          <a:off x="0" y="1934297"/>
          <a:ext cx="5760640" cy="1347840"/>
        </a:xfrm>
        <a:prstGeom prst="roundRect">
          <a:avLst/>
        </a:prstGeom>
        <a:solidFill>
          <a:schemeClr val="accent6">
            <a:lumMod val="20000"/>
            <a:lumOff val="80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zh-CN" sz="3200" b="1" kern="1200" dirty="0" smtClean="0"/>
            <a:t>“逻辑时间”体现了事件发生的顺序关系，是一个相对概念。</a:t>
          </a:r>
          <a:endParaRPr lang="zh-CN" sz="3200" kern="1200" dirty="0"/>
        </a:p>
      </dsp:txBody>
      <dsp:txXfrm>
        <a:off x="65796" y="2000093"/>
        <a:ext cx="5629048" cy="1216248"/>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4" Type="http://schemas.openxmlformats.org/officeDocument/2006/relationships/image" Target="../media/image13.wmf"/><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12.vml.rels><?xml version="1.0" encoding="UTF-8" standalone="yes"?>
<Relationships xmlns="http://schemas.openxmlformats.org/package/2006/relationships"><Relationship Id="rId5" Type="http://schemas.openxmlformats.org/officeDocument/2006/relationships/image" Target="../media/image66.wmf"/><Relationship Id="rId4" Type="http://schemas.openxmlformats.org/officeDocument/2006/relationships/image" Target="../media/image65.wmf"/><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s>
</file>

<file path=ppt/drawings/_rels/vmlDrawing5.vml.rels><?xml version="1.0" encoding="UTF-8" standalone="yes"?>
<Relationships xmlns="http://schemas.openxmlformats.org/package/2006/relationships"><Relationship Id="rId6" Type="http://schemas.openxmlformats.org/officeDocument/2006/relationships/image" Target="../media/image29.wmf"/><Relationship Id="rId5" Type="http://schemas.openxmlformats.org/officeDocument/2006/relationships/image" Target="../media/image25.emf"/><Relationship Id="rId4" Type="http://schemas.openxmlformats.org/officeDocument/2006/relationships/image" Target="../media/image24.emf"/><Relationship Id="rId3" Type="http://schemas.openxmlformats.org/officeDocument/2006/relationships/image" Target="../media/image28.wmf"/><Relationship Id="rId2" Type="http://schemas.openxmlformats.org/officeDocument/2006/relationships/image" Target="../media/image27.emf"/><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DF6E4F5-AFD9-452D-978C-A65E37BD2A75}" type="datetimeFigureOut">
              <a:rPr lang="en-US" smtClean="0"/>
            </a:fld>
            <a:endParaRPr 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70C2A1-C45C-4D11-8087-34234E5428BA}"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779D53-1687-4629-A7C4-5F633C48289A}" type="datetimeFigureOut">
              <a:rPr lang="en-US" smtClean="0"/>
            </a:fld>
            <a:endParaRPr 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F48F07-6AC5-47AF-9B36-9B4E83AB260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Start</a:t>
            </a:r>
            <a:r>
              <a:rPr lang="zh-CN" altLang="en-US" dirty="0" smtClean="0"/>
              <a:t>：</a:t>
            </a:r>
            <a:endParaRPr lang="en-US" altLang="zh-CN" dirty="0" smtClean="0"/>
          </a:p>
          <a:p>
            <a:r>
              <a:rPr lang="zh-CN" altLang="en-US" dirty="0" smtClean="0"/>
              <a:t>使用一个基站测的数据，是很难得到目标精确的位置的。</a:t>
            </a:r>
            <a:endParaRPr lang="en-US" altLang="zh-CN" dirty="0" smtClean="0"/>
          </a:p>
          <a:p>
            <a:r>
              <a:rPr lang="zh-CN" altLang="en-US" dirty="0" smtClean="0"/>
              <a:t>要想得到更精确的定位，需要更加全面的测量。</a:t>
            </a:r>
            <a:endParaRPr lang="en-US" altLang="zh-CN" dirty="0" smtClean="0"/>
          </a:p>
          <a:p>
            <a:endParaRPr lang="en-US" altLang="zh-CN" dirty="0" smtClean="0"/>
          </a:p>
          <a:p>
            <a:r>
              <a:rPr lang="zh-CN" altLang="en-US" dirty="0" smtClean="0"/>
              <a:t>这个时候，多基站同时测量可以解决解决这个问题。</a:t>
            </a:r>
            <a:endParaRPr lang="en-US" altLang="zh-CN" dirty="0" smtClean="0"/>
          </a:p>
          <a:p>
            <a:endParaRPr lang="en-US" altLang="zh-CN" dirty="0" smtClean="0"/>
          </a:p>
          <a:p>
            <a:r>
              <a:rPr lang="zh-CN" altLang="en-US" dirty="0" smtClean="0"/>
              <a:t>多基站定位方法</a:t>
            </a:r>
            <a:r>
              <a:rPr lang="zh-CN" altLang="en-US" baseline="0" dirty="0" smtClean="0"/>
              <a:t> 与 </a:t>
            </a:r>
            <a:r>
              <a:rPr lang="en-US" altLang="zh-CN" baseline="0" dirty="0" smtClean="0"/>
              <a:t>GPS</a:t>
            </a:r>
            <a:r>
              <a:rPr lang="zh-CN" altLang="en-US" baseline="0" dirty="0" smtClean="0"/>
              <a:t>定位方法相似，不同的在于，把卫星换成了基站。</a:t>
            </a:r>
            <a:endParaRPr lang="en-US" altLang="zh-CN" baseline="0" dirty="0" smtClean="0"/>
          </a:p>
          <a:p>
            <a:endParaRPr lang="en-US" altLang="zh-CN" baseline="0" dirty="0" smtClean="0"/>
          </a:p>
          <a:p>
            <a:r>
              <a:rPr lang="zh-CN" altLang="en-US" baseline="0" dirty="0" smtClean="0"/>
              <a:t>这种计算方法对时钟同步精度要求很高，而基站的时钟精度自然比不上</a:t>
            </a:r>
            <a:r>
              <a:rPr lang="en-US" altLang="zh-CN" baseline="0" dirty="0" smtClean="0"/>
              <a:t>GPS</a:t>
            </a:r>
            <a:r>
              <a:rPr lang="zh-CN" altLang="en-US" baseline="0" dirty="0" smtClean="0"/>
              <a:t>卫星。</a:t>
            </a:r>
            <a:endParaRPr lang="en-US" altLang="zh-CN" baseline="0" dirty="0" smtClean="0"/>
          </a:p>
          <a:p>
            <a:endParaRPr lang="en-US" altLang="zh-CN" baseline="0" dirty="0" smtClean="0"/>
          </a:p>
          <a:p>
            <a:r>
              <a:rPr lang="en-US" altLang="zh-CN" baseline="0" dirty="0" smtClean="0"/>
              <a:t>End</a:t>
            </a:r>
            <a:r>
              <a:rPr lang="zh-CN" altLang="en-US" baseline="0" dirty="0" smtClean="0"/>
              <a:t>：</a:t>
            </a:r>
            <a:endParaRPr lang="en-US" altLang="zh-CN" baseline="0" dirty="0" smtClean="0"/>
          </a:p>
          <a:p>
            <a:r>
              <a:rPr lang="en-US" altLang="zh-CN" baseline="0" dirty="0" smtClean="0"/>
              <a:t>TOA</a:t>
            </a:r>
            <a:r>
              <a:rPr lang="zh-CN" altLang="en-US" baseline="0" dirty="0" smtClean="0"/>
              <a:t>测量方法至少需要</a:t>
            </a:r>
            <a:r>
              <a:rPr lang="en-US" altLang="zh-CN" baseline="0" dirty="0" smtClean="0"/>
              <a:t>3</a:t>
            </a:r>
            <a:r>
              <a:rPr lang="zh-CN" altLang="en-US" baseline="0" dirty="0" smtClean="0"/>
              <a:t>个基站；</a:t>
            </a:r>
            <a:endParaRPr lang="en-US" altLang="zh-CN" baseline="0" dirty="0" smtClean="0"/>
          </a:p>
          <a:p>
            <a:endParaRPr lang="en-US" altLang="zh-CN" baseline="0" dirty="0" smtClean="0"/>
          </a:p>
          <a:p>
            <a:r>
              <a:rPr lang="zh-CN" altLang="en-US" baseline="0" dirty="0" smtClean="0"/>
              <a:t>如果所处的位置基站分布较少，智能收到</a:t>
            </a:r>
            <a:r>
              <a:rPr lang="en-US" altLang="zh-CN" baseline="0" dirty="0" smtClean="0"/>
              <a:t>2</a:t>
            </a:r>
            <a:r>
              <a:rPr lang="zh-CN" altLang="en-US" baseline="0" dirty="0" smtClean="0"/>
              <a:t>个基站的信号，此时，可以使用</a:t>
            </a:r>
            <a:r>
              <a:rPr lang="en-US" altLang="zh-CN" baseline="0" dirty="0" smtClean="0"/>
              <a:t>AOA</a:t>
            </a:r>
            <a:r>
              <a:rPr lang="zh-CN" altLang="en-US" baseline="0" dirty="0" smtClean="0"/>
              <a:t>定位方法。</a:t>
            </a:r>
            <a:endParaRPr lang="en-US" altLang="zh-CN" baseline="0" dirty="0" smtClean="0"/>
          </a:p>
          <a:p>
            <a:endParaRPr lang="en-US" altLang="zh-CN" baseline="0" dirty="0" smtClean="0"/>
          </a:p>
          <a:p>
            <a:r>
              <a:rPr lang="en-US" altLang="zh-CN" baseline="0" dirty="0" smtClean="0"/>
              <a:t>AOA</a:t>
            </a:r>
            <a:r>
              <a:rPr lang="zh-CN" altLang="en-US" baseline="0" dirty="0" smtClean="0"/>
              <a:t>定位方法，只要知道了定位目标与两个基站间的连线的方位，就可以利用两条射线的交点确定出目标的位置。</a:t>
            </a:r>
            <a:endParaRPr lang="en-US" altLang="zh-CN" baseline="0" dirty="0" smtClean="0"/>
          </a:p>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5ADA52B7-FDCE-4A66-B899-60363867A990}" type="datetime1">
              <a:rPr lang="zh-CN" altLang="en-US" smtClean="0"/>
            </a:fld>
            <a:endParaRPr lang="zh-CN" altLang="en-US" sz="1200" dirty="0"/>
          </a:p>
        </p:txBody>
      </p:sp>
      <p:sp>
        <p:nvSpPr>
          <p:cNvPr id="5" name="灯片编号占位符 4"/>
          <p:cNvSpPr>
            <a:spLocks noGrp="1"/>
          </p:cNvSpPr>
          <p:nvPr>
            <p:ph type="sldNum" sz="quarter" idx="11"/>
          </p:nvPr>
        </p:nvSpPr>
        <p:spPr/>
        <p:txBody>
          <a:bodyPr/>
          <a:lstStyle/>
          <a:p>
            <a:pPr>
              <a:defRPr/>
            </a:pPr>
            <a:fld id="{22284C9B-5151-4DDF-B08D-42B273192CED}" type="slidenum">
              <a:rPr lang="zh-CN" altLang="en-US" smtClean="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Start</a:t>
            </a:r>
            <a:r>
              <a:rPr lang="zh-CN" altLang="en-US" dirty="0" smtClean="0"/>
              <a:t>：</a:t>
            </a:r>
            <a:endParaRPr lang="en-US" altLang="zh-CN" dirty="0" smtClean="0"/>
          </a:p>
          <a:p>
            <a:r>
              <a:rPr lang="zh-CN" altLang="en-US" dirty="0" smtClean="0"/>
              <a:t>第一种方法，利用两个速度不同的信号，大多数情况，选用电磁波和声波。</a:t>
            </a:r>
            <a:endParaRPr lang="zh-CN" alt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Start</a:t>
            </a:r>
            <a:r>
              <a:rPr lang="zh-CN" altLang="en-US" dirty="0" smtClean="0"/>
              <a:t>：</a:t>
            </a:r>
            <a:endParaRPr lang="en-US" altLang="zh-CN" dirty="0" smtClean="0"/>
          </a:p>
          <a:p>
            <a:r>
              <a:rPr lang="zh-CN" altLang="en-US" dirty="0" smtClean="0"/>
              <a:t>第二种方法则是通过测量信号的往返时间来得到的距离。</a:t>
            </a:r>
            <a:endParaRPr lang="en-US" altLang="zh-CN" dirty="0" smtClean="0"/>
          </a:p>
          <a:p>
            <a:endParaRPr lang="en-US" altLang="zh-CN" dirty="0" smtClean="0"/>
          </a:p>
          <a:p>
            <a:r>
              <a:rPr lang="zh-CN" altLang="en-US" dirty="0" smtClean="0"/>
              <a:t>假设要测量与某个参考点间的距离，首先。。。。</a:t>
            </a:r>
            <a:endParaRPr lang="en-US" altLang="zh-CN" dirty="0" smtClean="0"/>
          </a:p>
          <a:p>
            <a:endParaRPr lang="en-US" altLang="zh-CN" dirty="0" smtClean="0"/>
          </a:p>
          <a:p>
            <a:endParaRPr lang="en-US" altLang="zh-CN" dirty="0" smtClean="0"/>
          </a:p>
          <a:p>
            <a:r>
              <a:rPr lang="en-US" altLang="zh-CN" dirty="0" smtClean="0"/>
              <a:t>End</a:t>
            </a:r>
            <a:r>
              <a:rPr lang="zh-CN" altLang="en-US" dirty="0" smtClean="0"/>
              <a:t>：</a:t>
            </a:r>
            <a:endParaRPr lang="en-US" altLang="zh-CN" dirty="0" smtClean="0"/>
          </a:p>
          <a:p>
            <a:r>
              <a:rPr lang="zh-CN" altLang="en-US" dirty="0" smtClean="0"/>
              <a:t>这里需要注意，德尔塔</a:t>
            </a:r>
            <a:r>
              <a:rPr lang="en-US" altLang="zh-CN" dirty="0" smtClean="0"/>
              <a:t>T</a:t>
            </a:r>
            <a:r>
              <a:rPr lang="zh-CN" altLang="en-US" dirty="0" smtClean="0"/>
              <a:t>是一个事先约定好的常量。</a:t>
            </a:r>
            <a:endParaRPr lang="zh-CN" alt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Start</a:t>
            </a:r>
            <a:r>
              <a:rPr lang="zh-CN" altLang="en-US" dirty="0" smtClean="0"/>
              <a:t>：</a:t>
            </a:r>
            <a:endParaRPr lang="en-US" altLang="zh-CN" dirty="0" smtClean="0"/>
          </a:p>
          <a:p>
            <a:r>
              <a:rPr lang="zh-CN" altLang="en-US" dirty="0" smtClean="0"/>
              <a:t>第一种方法，利用两个速度不同的信号，大多数情况，选用电磁波和声波。</a:t>
            </a:r>
            <a:endParaRPr lang="zh-CN" alt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Start</a:t>
            </a:r>
            <a:r>
              <a:rPr lang="zh-CN" altLang="en-US" dirty="0" smtClean="0"/>
              <a:t>：</a:t>
            </a:r>
            <a:endParaRPr lang="en-US" altLang="zh-CN" dirty="0" smtClean="0"/>
          </a:p>
          <a:p>
            <a:r>
              <a:rPr lang="zh-CN" altLang="en-US" dirty="0" smtClean="0"/>
              <a:t>第一种方法，利用两个速度不同的信号，大多数情况，选用电磁波和声波。</a:t>
            </a:r>
            <a:endParaRPr lang="zh-CN" alt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上面说的都是二维平面的情况，如果是三维平面中，则对应的是一个双曲面。</a:t>
            </a:r>
            <a:endParaRPr lang="en-US" altLang="zh-CN" dirty="0" smtClean="0"/>
          </a:p>
          <a:p>
            <a:endParaRPr lang="en-US" altLang="zh-CN" dirty="0" smtClean="0"/>
          </a:p>
          <a:p>
            <a:r>
              <a:rPr lang="zh-CN" altLang="en-US" dirty="0" smtClean="0"/>
              <a:t>要在平面中唯一确定目标的坐标，至少需要两组测量结果，三个参考点。</a:t>
            </a:r>
            <a:endParaRPr lang="en-US" altLang="zh-CN" dirty="0" smtClean="0"/>
          </a:p>
          <a:p>
            <a:endParaRPr lang="en-US" altLang="zh-CN" dirty="0" smtClean="0"/>
          </a:p>
          <a:p>
            <a:r>
              <a:rPr lang="zh-CN" altLang="en-US" dirty="0" smtClean="0"/>
              <a:t>实际中，使用多组测量结果，通过最小二乘法来减少误差。</a:t>
            </a:r>
            <a:endParaRPr lang="zh-CN" alt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上面说的都是二维平面的情况，如果是三维平面中，则对应的是一个双曲面。</a:t>
            </a:r>
            <a:endParaRPr lang="en-US" altLang="zh-CN" dirty="0" smtClean="0"/>
          </a:p>
          <a:p>
            <a:endParaRPr lang="en-US" altLang="zh-CN" dirty="0" smtClean="0"/>
          </a:p>
          <a:p>
            <a:r>
              <a:rPr lang="zh-CN" altLang="en-US" dirty="0" smtClean="0"/>
              <a:t>要在平面中唯一确定目标的坐标，至少需要两组测量结果，三个参考点。</a:t>
            </a:r>
            <a:endParaRPr lang="en-US" altLang="zh-CN" dirty="0" smtClean="0"/>
          </a:p>
          <a:p>
            <a:endParaRPr lang="en-US" altLang="zh-CN" dirty="0" smtClean="0"/>
          </a:p>
          <a:p>
            <a:r>
              <a:rPr lang="zh-CN" altLang="en-US" dirty="0" smtClean="0"/>
              <a:t>实际中，使用多组测量结果，通过最小二乘法来减少误差。</a:t>
            </a:r>
            <a:endParaRPr lang="zh-CN" alt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GPS ( global</a:t>
            </a:r>
            <a:r>
              <a:rPr lang="en-US" altLang="zh-CN" baseline="0" dirty="0" smtClean="0"/>
              <a:t> positioning system</a:t>
            </a:r>
            <a:r>
              <a:rPr lang="en-US" altLang="zh-CN" dirty="0" smtClean="0"/>
              <a:t> )</a:t>
            </a:r>
            <a:r>
              <a:rPr lang="zh-CN" altLang="en-US" dirty="0" smtClean="0"/>
              <a:t>；</a:t>
            </a:r>
            <a:endParaRPr lang="en-US" altLang="zh-CN" dirty="0" smtClean="0"/>
          </a:p>
          <a:p>
            <a:endParaRPr lang="en-US" altLang="zh-CN" dirty="0" smtClean="0"/>
          </a:p>
          <a:p>
            <a:r>
              <a:rPr lang="zh-CN" altLang="en-US" dirty="0" smtClean="0"/>
              <a:t>俄罗斯的</a:t>
            </a:r>
            <a:r>
              <a:rPr lang="en-US" altLang="zh-CN" dirty="0" smtClean="0"/>
              <a:t>GLONASS</a:t>
            </a:r>
            <a:r>
              <a:rPr lang="zh-CN" altLang="en-US" dirty="0" smtClean="0"/>
              <a:t>，全球微型导航系统；</a:t>
            </a:r>
            <a:endParaRPr lang="en-US" altLang="zh-CN" dirty="0" smtClean="0"/>
          </a:p>
          <a:p>
            <a:endParaRPr lang="en-US" altLang="zh-CN" dirty="0" smtClean="0"/>
          </a:p>
          <a:p>
            <a:r>
              <a:rPr lang="zh-CN" altLang="en-US" dirty="0" smtClean="0"/>
              <a:t>欧盟的伽利略定位系统在</a:t>
            </a:r>
            <a:r>
              <a:rPr lang="en-US" altLang="zh-CN" dirty="0" smtClean="0"/>
              <a:t>2014</a:t>
            </a:r>
            <a:r>
              <a:rPr lang="zh-CN" altLang="en-US" dirty="0" smtClean="0"/>
              <a:t>年投入使用。</a:t>
            </a:r>
            <a:endParaRPr lang="en-US" altLang="zh-CN" dirty="0" smtClean="0"/>
          </a:p>
          <a:p>
            <a:endParaRPr lang="en-US" altLang="zh-CN" dirty="0" smtClean="0"/>
          </a:p>
          <a:p>
            <a:r>
              <a:rPr lang="zh-CN" altLang="en-US" dirty="0" smtClean="0"/>
              <a:t>播放视频（北斗导航）</a:t>
            </a:r>
            <a:endParaRPr lang="en-US" altLang="zh-CN" dirty="0" smtClean="0"/>
          </a:p>
        </p:txBody>
      </p:sp>
      <p:sp>
        <p:nvSpPr>
          <p:cNvPr id="4" name="灯片编号占位符 3"/>
          <p:cNvSpPr>
            <a:spLocks noGrp="1"/>
          </p:cNvSpPr>
          <p:nvPr>
            <p:ph type="sldNum" sz="quarter" idx="10"/>
          </p:nvPr>
        </p:nvSpPr>
        <p:spPr/>
        <p:txBody>
          <a:bodyPr/>
          <a:lstStyle/>
          <a:p>
            <a:fld id="{59741D90-AE9F-4E8B-9ED4-4A5CB699E54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1_首页">
    <p:bg>
      <p:bgPr>
        <a:blipFill dpi="0" rotWithShape="1">
          <a:blip r:embed="rId2" cstate="print">
            <a:lum/>
          </a:blip>
          <a:srcRect/>
          <a:stretch>
            <a:fillRect t="-28000" b="-28000"/>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endParaRPr lang="zh-CN" altLang="en-US"/>
          </a:p>
        </p:txBody>
      </p:sp>
    </p:spTree>
  </p:cSld>
  <p:clrMapOvr>
    <a:masterClrMapping/>
  </p:clrMapOvr>
  <p:transition spd="slow">
    <p:comb/>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24417" y="260350"/>
            <a:ext cx="11243733" cy="504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642938"/>
            <a:ext cx="10972800" cy="7747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a:xfrm>
            <a:off x="609600" y="6356351"/>
            <a:ext cx="2844800" cy="365125"/>
          </a:xfrm>
          <a:prstGeom prst="rect">
            <a:avLst/>
          </a:prstGeom>
        </p:spPr>
        <p:txBody>
          <a:bodyPr/>
          <a:lstStyle>
            <a:lvl1pPr>
              <a:defRPr/>
            </a:lvl1pPr>
          </a:lstStyle>
          <a:p>
            <a:pPr>
              <a:defRPr/>
            </a:pPr>
            <a:fld id="{1D95D038-90B5-4DEF-9180-08039166D58B}" type="datetimeFigureOut">
              <a:rPr lang="zh-CN" altLang="en-US"/>
            </a:fld>
            <a:endParaRPr lang="zh-CN" altLang="en-US"/>
          </a:p>
        </p:txBody>
      </p:sp>
      <p:sp>
        <p:nvSpPr>
          <p:cNvPr id="6" name="页脚占位符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296A8F90-5A3D-4E69-965A-0EC4E86D6E8D}"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cover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10" name="TextBox 3"/>
          <p:cNvSpPr txBox="1"/>
          <p:nvPr userDrawn="1"/>
        </p:nvSpPr>
        <p:spPr>
          <a:xfrm>
            <a:off x="2280569" y="692254"/>
            <a:ext cx="1451475" cy="369332"/>
          </a:xfrm>
          <a:prstGeom prst="rect">
            <a:avLst/>
          </a:prstGeom>
          <a:noFill/>
        </p:spPr>
        <p:txBody>
          <a:bodyPr wrap="square">
            <a:spAutoFit/>
          </a:bodyPr>
          <a:lstStyle/>
          <a:p>
            <a:pPr algn="l">
              <a:defRPr/>
            </a:pPr>
            <a:r>
              <a:rPr lang="zh-CN" altLang="en-US" sz="1800" b="0" dirty="0" smtClean="0">
                <a:solidFill>
                  <a:schemeClr val="tx1">
                    <a:lumMod val="65000"/>
                    <a:lumOff val="35000"/>
                  </a:schemeClr>
                </a:solidFill>
                <a:latin typeface="微软雅黑" panose="020B0503020204020204" pitchFamily="34" charset="-122"/>
                <a:ea typeface="微软雅黑" panose="020B0503020204020204" pitchFamily="34" charset="-122"/>
              </a:rPr>
              <a:t>目录页</a:t>
            </a:r>
            <a:endParaRPr lang="zh-CN" altLang="en-US" sz="18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矩形 24"/>
          <p:cNvSpPr>
            <a:spLocks noChangeArrowheads="1"/>
          </p:cNvSpPr>
          <p:nvPr userDrawn="1"/>
        </p:nvSpPr>
        <p:spPr bwMode="auto">
          <a:xfrm>
            <a:off x="1056757" y="704309"/>
            <a:ext cx="1079839" cy="492443"/>
          </a:xfrm>
          <a:prstGeom prst="rect">
            <a:avLst/>
          </a:prstGeom>
          <a:noFill/>
          <a:ln w="9525">
            <a:noFill/>
            <a:miter lim="800000"/>
          </a:ln>
        </p:spPr>
        <p:txBody>
          <a:bodyPr wrap="square" lIns="0" tIns="0" rIns="0" bIns="0">
            <a:spAutoFit/>
          </a:bodyPr>
          <a:lstStyle/>
          <a:p>
            <a:pPr algn="ctr"/>
            <a:r>
              <a:rPr lang="en-US" altLang="zh-CN" sz="1600" b="0" dirty="0" smtClean="0">
                <a:solidFill>
                  <a:schemeClr val="bg1"/>
                </a:solidFill>
                <a:ea typeface="微软雅黑" panose="020B0503020204020204" pitchFamily="34" charset="-122"/>
                <a:cs typeface="Arial Unicode MS" panose="020B0604020202020204" pitchFamily="34" charset="-122"/>
              </a:rPr>
              <a:t>CONTENTS</a:t>
            </a:r>
            <a:endParaRPr lang="en-US" altLang="zh-CN" sz="1600" b="0" dirty="0" smtClean="0">
              <a:solidFill>
                <a:schemeClr val="bg1"/>
              </a:solidFill>
              <a:ea typeface="微软雅黑" panose="020B0503020204020204" pitchFamily="34" charset="-122"/>
              <a:cs typeface="Arial Unicode MS" panose="020B0604020202020204" pitchFamily="34" charset="-122"/>
            </a:endParaRPr>
          </a:p>
          <a:p>
            <a:pPr algn="ctr"/>
            <a:r>
              <a:rPr lang="en-US" altLang="zh-CN" sz="1600" b="0" dirty="0" smtClean="0">
                <a:solidFill>
                  <a:schemeClr val="bg1"/>
                </a:solidFill>
                <a:ea typeface="微软雅黑" panose="020B0503020204020204" pitchFamily="34" charset="-122"/>
                <a:cs typeface="Arial Unicode MS" panose="020B0604020202020204" pitchFamily="34" charset="-122"/>
              </a:rPr>
              <a:t> PAGE</a:t>
            </a:r>
            <a:endParaRPr lang="en-US" altLang="zh-CN" sz="1600" b="0" dirty="0">
              <a:solidFill>
                <a:schemeClr val="bg1"/>
              </a:solidFill>
              <a:ea typeface="微软雅黑" panose="020B0503020204020204" pitchFamily="34" charset="-122"/>
              <a:cs typeface="Arial Unicode MS" panose="020B0604020202020204" pitchFamily="34" charset="-122"/>
            </a:endParaRPr>
          </a:p>
        </p:txBody>
      </p:sp>
      <p:grpSp>
        <p:nvGrpSpPr>
          <p:cNvPr id="4" name="Group 4"/>
          <p:cNvGrpSpPr/>
          <p:nvPr userDrawn="1"/>
        </p:nvGrpSpPr>
        <p:grpSpPr bwMode="auto">
          <a:xfrm>
            <a:off x="3504508" y="1707158"/>
            <a:ext cx="6911975" cy="1092200"/>
            <a:chOff x="0" y="0"/>
            <a:chExt cx="4354" cy="688"/>
          </a:xfrm>
        </p:grpSpPr>
        <p:sp>
          <p:nvSpPr>
            <p:cNvPr id="5" name="Rectangle 5"/>
            <p:cNvSpPr>
              <a:spLocks noChangeArrowheads="1"/>
            </p:cNvSpPr>
            <p:nvPr/>
          </p:nvSpPr>
          <p:spPr bwMode="auto">
            <a:xfrm>
              <a:off x="0" y="54"/>
              <a:ext cx="4354" cy="453"/>
            </a:xfrm>
            <a:prstGeom prst="rect">
              <a:avLst/>
            </a:pr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6" name="Rectangle 6"/>
            <p:cNvSpPr>
              <a:spLocks noChangeArrowheads="1"/>
            </p:cNvSpPr>
            <p:nvPr/>
          </p:nvSpPr>
          <p:spPr bwMode="auto">
            <a:xfrm>
              <a:off x="181" y="0"/>
              <a:ext cx="1497" cy="326"/>
            </a:xfrm>
            <a:prstGeom prst="rect">
              <a:avLst/>
            </a:prstGeom>
            <a:gradFill rotWithShape="1">
              <a:gsLst>
                <a:gs pos="0">
                  <a:srgbClr val="333399"/>
                </a:gs>
                <a:gs pos="100000">
                  <a:srgbClr val="BBE0E3"/>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7" name="AutoShape 9"/>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sp>
          <p:nvSpPr>
            <p:cNvPr id="8" name="AutoShape 10"/>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grpSp>
      <p:grpSp>
        <p:nvGrpSpPr>
          <p:cNvPr id="9" name="Group 11"/>
          <p:cNvGrpSpPr/>
          <p:nvPr userDrawn="1"/>
        </p:nvGrpSpPr>
        <p:grpSpPr bwMode="auto">
          <a:xfrm>
            <a:off x="3504508" y="2772370"/>
            <a:ext cx="6911975" cy="1092200"/>
            <a:chOff x="0" y="0"/>
            <a:chExt cx="4354" cy="688"/>
          </a:xfrm>
        </p:grpSpPr>
        <p:sp>
          <p:nvSpPr>
            <p:cNvPr id="12" name="Rectangle 12"/>
            <p:cNvSpPr>
              <a:spLocks noChangeArrowheads="1"/>
            </p:cNvSpPr>
            <p:nvPr/>
          </p:nvSpPr>
          <p:spPr bwMode="auto">
            <a:xfrm>
              <a:off x="0" y="54"/>
              <a:ext cx="4354" cy="453"/>
            </a:xfrm>
            <a:prstGeom prst="rect">
              <a:avLst/>
            </a:pr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13" name="Rectangle 13"/>
            <p:cNvSpPr>
              <a:spLocks noChangeArrowheads="1"/>
            </p:cNvSpPr>
            <p:nvPr/>
          </p:nvSpPr>
          <p:spPr bwMode="auto">
            <a:xfrm>
              <a:off x="181" y="0"/>
              <a:ext cx="1497" cy="326"/>
            </a:xfrm>
            <a:prstGeom prst="rect">
              <a:avLst/>
            </a:prstGeom>
            <a:gradFill rotWithShape="1">
              <a:gsLst>
                <a:gs pos="0">
                  <a:srgbClr val="333399"/>
                </a:gs>
                <a:gs pos="100000">
                  <a:srgbClr val="BBE0E3"/>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14" name="AutoShape 16"/>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sp>
          <p:nvSpPr>
            <p:cNvPr id="15" name="AutoShape 17"/>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grpSp>
      <p:grpSp>
        <p:nvGrpSpPr>
          <p:cNvPr id="16" name="Group 18"/>
          <p:cNvGrpSpPr/>
          <p:nvPr userDrawn="1"/>
        </p:nvGrpSpPr>
        <p:grpSpPr bwMode="auto">
          <a:xfrm>
            <a:off x="3504508" y="3810595"/>
            <a:ext cx="6911975" cy="1092200"/>
            <a:chOff x="0" y="0"/>
            <a:chExt cx="4354" cy="688"/>
          </a:xfrm>
        </p:grpSpPr>
        <p:sp>
          <p:nvSpPr>
            <p:cNvPr id="17" name="Rectangle 19"/>
            <p:cNvSpPr>
              <a:spLocks noChangeArrowheads="1"/>
            </p:cNvSpPr>
            <p:nvPr/>
          </p:nvSpPr>
          <p:spPr bwMode="auto">
            <a:xfrm>
              <a:off x="0" y="54"/>
              <a:ext cx="4354" cy="453"/>
            </a:xfrm>
            <a:prstGeom prst="rect">
              <a:avLst/>
            </a:pr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18" name="Rectangle 20"/>
            <p:cNvSpPr>
              <a:spLocks noChangeArrowheads="1"/>
            </p:cNvSpPr>
            <p:nvPr/>
          </p:nvSpPr>
          <p:spPr bwMode="auto">
            <a:xfrm>
              <a:off x="181" y="0"/>
              <a:ext cx="1497" cy="326"/>
            </a:xfrm>
            <a:prstGeom prst="rect">
              <a:avLst/>
            </a:prstGeom>
            <a:gradFill rotWithShape="1">
              <a:gsLst>
                <a:gs pos="0">
                  <a:srgbClr val="333399"/>
                </a:gs>
                <a:gs pos="100000">
                  <a:srgbClr val="BBE0E3"/>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19" name="AutoShape 23"/>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sp>
          <p:nvSpPr>
            <p:cNvPr id="20" name="AutoShape 24"/>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grpSp>
      <p:grpSp>
        <p:nvGrpSpPr>
          <p:cNvPr id="21" name="Group 25"/>
          <p:cNvGrpSpPr/>
          <p:nvPr userDrawn="1"/>
        </p:nvGrpSpPr>
        <p:grpSpPr bwMode="auto">
          <a:xfrm>
            <a:off x="3504508" y="4875808"/>
            <a:ext cx="6911975" cy="1092200"/>
            <a:chOff x="0" y="0"/>
            <a:chExt cx="4354" cy="688"/>
          </a:xfrm>
        </p:grpSpPr>
        <p:sp>
          <p:nvSpPr>
            <p:cNvPr id="22" name="Rectangle 26"/>
            <p:cNvSpPr>
              <a:spLocks noChangeArrowheads="1"/>
            </p:cNvSpPr>
            <p:nvPr/>
          </p:nvSpPr>
          <p:spPr bwMode="auto">
            <a:xfrm>
              <a:off x="0" y="54"/>
              <a:ext cx="4354" cy="453"/>
            </a:xfrm>
            <a:prstGeom prst="rect">
              <a:avLst/>
            </a:pr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23" name="Rectangle 27"/>
            <p:cNvSpPr>
              <a:spLocks noChangeArrowheads="1"/>
            </p:cNvSpPr>
            <p:nvPr/>
          </p:nvSpPr>
          <p:spPr bwMode="auto">
            <a:xfrm>
              <a:off x="181" y="0"/>
              <a:ext cx="1497" cy="326"/>
            </a:xfrm>
            <a:prstGeom prst="rect">
              <a:avLst/>
            </a:prstGeom>
            <a:gradFill rotWithShape="1">
              <a:gsLst>
                <a:gs pos="0">
                  <a:srgbClr val="333399"/>
                </a:gs>
                <a:gs pos="100000">
                  <a:srgbClr val="BBE0E3"/>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24" name="AutoShape 30"/>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sp>
          <p:nvSpPr>
            <p:cNvPr id="25" name="AutoShape 31"/>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grpSp>
      <p:sp>
        <p:nvSpPr>
          <p:cNvPr id="26" name="TextBox 1"/>
          <p:cNvSpPr txBox="1"/>
          <p:nvPr userDrawn="1"/>
        </p:nvSpPr>
        <p:spPr>
          <a:xfrm>
            <a:off x="4195069" y="1700811"/>
            <a:ext cx="1728787" cy="523220"/>
          </a:xfrm>
          <a:prstGeom prst="rect">
            <a:avLst/>
          </a:prstGeom>
          <a:noFill/>
        </p:spPr>
        <p:txBody>
          <a:bodyPr>
            <a:spAutoFit/>
          </a:bodyPr>
          <a:lstStyle/>
          <a:p>
            <a:pPr fontAlgn="base">
              <a:spcBef>
                <a:spcPct val="0"/>
              </a:spcBef>
              <a:spcAft>
                <a:spcPct val="0"/>
              </a:spcAft>
              <a:defRPr/>
            </a:pPr>
            <a:r>
              <a:rPr lang="zh-CN" altLang="en-US" sz="28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第一部分</a:t>
            </a:r>
            <a:endParaRPr lang="zh-CN" altLang="en-US" sz="28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 name="TextBox 65"/>
          <p:cNvSpPr txBox="1"/>
          <p:nvPr userDrawn="1"/>
        </p:nvSpPr>
        <p:spPr>
          <a:xfrm>
            <a:off x="4204597" y="2770788"/>
            <a:ext cx="1728787" cy="523220"/>
          </a:xfrm>
          <a:prstGeom prst="rect">
            <a:avLst/>
          </a:prstGeom>
          <a:noFill/>
        </p:spPr>
        <p:txBody>
          <a:bodyPr>
            <a:spAutoFit/>
          </a:bodyPr>
          <a:lstStyle/>
          <a:p>
            <a:pPr fontAlgn="base">
              <a:spcBef>
                <a:spcPct val="0"/>
              </a:spcBef>
              <a:spcAft>
                <a:spcPct val="0"/>
              </a:spcAft>
              <a:defRPr/>
            </a:pPr>
            <a:r>
              <a:rPr lang="zh-CN" altLang="en-US" sz="28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第二部分</a:t>
            </a:r>
            <a:endParaRPr lang="zh-CN" altLang="en-US" sz="28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TextBox 66"/>
          <p:cNvSpPr txBox="1"/>
          <p:nvPr userDrawn="1"/>
        </p:nvSpPr>
        <p:spPr>
          <a:xfrm>
            <a:off x="4204597" y="3818537"/>
            <a:ext cx="1728787" cy="523220"/>
          </a:xfrm>
          <a:prstGeom prst="rect">
            <a:avLst/>
          </a:prstGeom>
          <a:noFill/>
        </p:spPr>
        <p:txBody>
          <a:bodyPr>
            <a:spAutoFit/>
          </a:bodyPr>
          <a:lstStyle/>
          <a:p>
            <a:pPr fontAlgn="base">
              <a:spcBef>
                <a:spcPct val="0"/>
              </a:spcBef>
              <a:spcAft>
                <a:spcPct val="0"/>
              </a:spcAft>
              <a:defRPr/>
            </a:pPr>
            <a:r>
              <a:rPr lang="zh-CN" altLang="en-US" sz="28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第三部分</a:t>
            </a:r>
            <a:endParaRPr lang="zh-CN" altLang="en-US" sz="28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TextBox 67"/>
          <p:cNvSpPr txBox="1"/>
          <p:nvPr userDrawn="1"/>
        </p:nvSpPr>
        <p:spPr>
          <a:xfrm>
            <a:off x="4204597" y="4878988"/>
            <a:ext cx="1728787" cy="523220"/>
          </a:xfrm>
          <a:prstGeom prst="rect">
            <a:avLst/>
          </a:prstGeom>
          <a:noFill/>
        </p:spPr>
        <p:txBody>
          <a:bodyPr>
            <a:spAutoFit/>
          </a:bodyPr>
          <a:lstStyle/>
          <a:p>
            <a:pPr fontAlgn="base">
              <a:spcBef>
                <a:spcPct val="0"/>
              </a:spcBef>
              <a:spcAft>
                <a:spcPct val="0"/>
              </a:spcAft>
              <a:defRPr/>
            </a:pPr>
            <a:r>
              <a:rPr lang="zh-CN" altLang="en-US" sz="28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第四部分</a:t>
            </a:r>
            <a:endParaRPr lang="zh-CN" altLang="en-US" sz="28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0" name="TextBox 64"/>
          <p:cNvSpPr txBox="1"/>
          <p:nvPr userDrawn="1"/>
        </p:nvSpPr>
        <p:spPr>
          <a:xfrm>
            <a:off x="6647761" y="1924645"/>
            <a:ext cx="3457575" cy="400050"/>
          </a:xfrm>
          <a:prstGeom prst="rect">
            <a:avLst/>
          </a:prstGeom>
          <a:noFill/>
        </p:spPr>
        <p:txBody>
          <a:bodyPr>
            <a:spAutoFit/>
          </a:bodyPr>
          <a:lstStyle/>
          <a:p>
            <a:pPr fontAlgn="base">
              <a:spcBef>
                <a:spcPct val="0"/>
              </a:spcBef>
              <a:spcAft>
                <a:spcPct val="0"/>
              </a:spcAft>
              <a:defRPr/>
            </a:pPr>
            <a:r>
              <a:rPr lang="zh-CN" altLang="zh-CN" sz="2000" b="1" dirty="0">
                <a:solidFill>
                  <a:schemeClr val="tx1">
                    <a:lumMod val="65000"/>
                    <a:lumOff val="35000"/>
                  </a:schemeClr>
                </a:solidFill>
                <a:latin typeface="微软雅黑" panose="020B0503020204020204" pitchFamily="34" charset="-122"/>
                <a:ea typeface="微软雅黑" panose="020B0503020204020204" pitchFamily="34" charset="-122"/>
              </a:rPr>
              <a:t>资源与人力资源</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TextBox 69"/>
          <p:cNvSpPr txBox="1"/>
          <p:nvPr userDrawn="1"/>
        </p:nvSpPr>
        <p:spPr>
          <a:xfrm>
            <a:off x="6662049" y="2989858"/>
            <a:ext cx="3457575" cy="400110"/>
          </a:xfrm>
          <a:prstGeom prst="rect">
            <a:avLst/>
          </a:prstGeom>
          <a:noFill/>
        </p:spPr>
        <p:txBody>
          <a:bodyPr>
            <a:spAutoFit/>
          </a:bodyPr>
          <a:lstStyle/>
          <a:p>
            <a:pPr fontAlgn="base">
              <a:spcBef>
                <a:spcPct val="0"/>
              </a:spcBef>
              <a:spcAft>
                <a:spcPct val="0"/>
              </a:spcAft>
              <a:defRPr/>
            </a:pPr>
            <a:r>
              <a:rPr lang="zh-CN" altLang="zh-CN" sz="2000" b="1" dirty="0">
                <a:solidFill>
                  <a:schemeClr val="tx1">
                    <a:lumMod val="65000"/>
                    <a:lumOff val="35000"/>
                  </a:schemeClr>
                </a:solidFill>
                <a:latin typeface="微软雅黑" panose="020B0503020204020204" pitchFamily="34" charset="-122"/>
                <a:ea typeface="微软雅黑" panose="020B0503020204020204" pitchFamily="34" charset="-122"/>
              </a:rPr>
              <a:t>人事管理与人力资源管理</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TextBox 70"/>
          <p:cNvSpPr txBox="1"/>
          <p:nvPr userDrawn="1"/>
        </p:nvSpPr>
        <p:spPr>
          <a:xfrm>
            <a:off x="6662043" y="4056658"/>
            <a:ext cx="3744912" cy="400110"/>
          </a:xfrm>
          <a:prstGeom prst="rect">
            <a:avLst/>
          </a:prstGeom>
          <a:noFill/>
        </p:spPr>
        <p:txBody>
          <a:bodyPr>
            <a:spAutoFit/>
          </a:bodyPr>
          <a:lstStyle/>
          <a:p>
            <a:pPr fontAlgn="base">
              <a:spcBef>
                <a:spcPct val="0"/>
              </a:spcBef>
              <a:spcAft>
                <a:spcPct val="0"/>
              </a:spcAft>
              <a:defRPr/>
            </a:pPr>
            <a:r>
              <a:rPr lang="zh-CN" altLang="zh-CN" sz="2000" b="1" dirty="0">
                <a:solidFill>
                  <a:schemeClr val="tx1">
                    <a:lumMod val="65000"/>
                    <a:lumOff val="35000"/>
                  </a:schemeClr>
                </a:solidFill>
                <a:latin typeface="微软雅黑" panose="020B0503020204020204" pitchFamily="34" charset="-122"/>
                <a:ea typeface="微软雅黑" panose="020B0503020204020204" pitchFamily="34" charset="-122"/>
              </a:rPr>
              <a:t>中国人力资源管理的四个阶段</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71"/>
          <p:cNvSpPr txBox="1"/>
          <p:nvPr userDrawn="1"/>
        </p:nvSpPr>
        <p:spPr>
          <a:xfrm>
            <a:off x="6662045" y="5104408"/>
            <a:ext cx="3455987" cy="400050"/>
          </a:xfrm>
          <a:prstGeom prst="rect">
            <a:avLst/>
          </a:prstGeom>
          <a:noFill/>
        </p:spPr>
        <p:txBody>
          <a:bodyPr>
            <a:spAutoFit/>
          </a:bodyPr>
          <a:lstStyle/>
          <a:p>
            <a:pPr fontAlgn="base">
              <a:spcBef>
                <a:spcPct val="0"/>
              </a:spcBef>
              <a:spcAft>
                <a:spcPct val="0"/>
              </a:spcAft>
              <a:defRPr/>
            </a:pPr>
            <a:r>
              <a:rPr lang="zh-CN" altLang="zh-CN" sz="2000" b="1" dirty="0">
                <a:solidFill>
                  <a:schemeClr val="tx1">
                    <a:lumMod val="65000"/>
                    <a:lumOff val="35000"/>
                  </a:schemeClr>
                </a:solidFill>
                <a:latin typeface="微软雅黑" panose="020B0503020204020204" pitchFamily="34" charset="-122"/>
                <a:ea typeface="微软雅黑" panose="020B0503020204020204" pitchFamily="34" charset="-122"/>
              </a:rPr>
              <a:t>人力资源从业概述</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4" name="TextBox 68"/>
          <p:cNvSpPr txBox="1"/>
          <p:nvPr userDrawn="1"/>
        </p:nvSpPr>
        <p:spPr>
          <a:xfrm>
            <a:off x="2235113" y="2672365"/>
            <a:ext cx="923330" cy="2973387"/>
          </a:xfrm>
          <a:prstGeom prst="rect">
            <a:avLst/>
          </a:prstGeom>
          <a:noFill/>
        </p:spPr>
        <p:txBody>
          <a:bodyPr vert="eaVert">
            <a:spAutoFit/>
          </a:bodyPr>
          <a:lstStyle/>
          <a:p>
            <a:pPr fontAlgn="base">
              <a:spcBef>
                <a:spcPct val="0"/>
              </a:spcBef>
              <a:spcAft>
                <a:spcPct val="0"/>
              </a:spcAft>
              <a:defRPr/>
            </a:pPr>
            <a:r>
              <a:rPr lang="zh-CN" altLang="en-US" sz="4800" b="1" dirty="0" smtClean="0">
                <a:solidFill>
                  <a:srgbClr val="0066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主要内容</a:t>
            </a:r>
            <a:endParaRPr lang="zh-CN" altLang="en-US" sz="4800" b="1" dirty="0">
              <a:solidFill>
                <a:srgbClr val="0066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arn(inVertical)">
                                      <p:cBhvr>
                                        <p:cTn id="7" dur="500"/>
                                        <p:tgtEl>
                                          <p:spTgt spid="34"/>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ppt_x"/>
                                          </p:val>
                                        </p:tav>
                                        <p:tav tm="100000">
                                          <p:val>
                                            <p:strVal val="#ppt_x"/>
                                          </p:val>
                                        </p:tav>
                                      </p:tavLst>
                                    </p:anim>
                                    <p:anim calcmode="lin" valueType="num">
                                      <p:cBhvr additive="base">
                                        <p:cTn id="20" dur="500" fill="hold"/>
                                        <p:tgtEl>
                                          <p:spTgt spid="30"/>
                                        </p:tgtEl>
                                        <p:attrNameLst>
                                          <p:attrName>ppt_y</p:attrName>
                                        </p:attrNameLst>
                                      </p:cBhvr>
                                      <p:tavLst>
                                        <p:tav tm="0">
                                          <p:val>
                                            <p:strVal val="0-#ppt_h/2"/>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0-#ppt_w/2"/>
                                          </p:val>
                                        </p:tav>
                                        <p:tav tm="100000">
                                          <p:val>
                                            <p:strVal val="#ppt_x"/>
                                          </p:val>
                                        </p:tav>
                                      </p:tavLst>
                                    </p:anim>
                                    <p:anim calcmode="lin" valueType="num">
                                      <p:cBhvr additive="base">
                                        <p:cTn id="28" dur="500" fill="hold"/>
                                        <p:tgtEl>
                                          <p:spTgt spid="2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0-#ppt_w/2"/>
                                          </p:val>
                                        </p:tav>
                                        <p:tav tm="100000">
                                          <p:val>
                                            <p:strVal val="#ppt_x"/>
                                          </p:val>
                                        </p:tav>
                                      </p:tavLst>
                                    </p:anim>
                                    <p:anim calcmode="lin" valueType="num">
                                      <p:cBhvr additive="base">
                                        <p:cTn id="32" dur="500" fill="hold"/>
                                        <p:tgtEl>
                                          <p:spTgt spid="31"/>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1+#ppt_w/2"/>
                                          </p:val>
                                        </p:tav>
                                        <p:tav tm="100000">
                                          <p:val>
                                            <p:strVal val="#ppt_x"/>
                                          </p:val>
                                        </p:tav>
                                      </p:tavLst>
                                    </p:anim>
                                    <p:anim calcmode="lin" valueType="num">
                                      <p:cBhvr additive="base">
                                        <p:cTn id="36" dur="500" fill="hold"/>
                                        <p:tgtEl>
                                          <p:spTgt spid="16"/>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500" fill="hold"/>
                                        <p:tgtEl>
                                          <p:spTgt spid="28"/>
                                        </p:tgtEl>
                                        <p:attrNameLst>
                                          <p:attrName>ppt_x</p:attrName>
                                        </p:attrNameLst>
                                      </p:cBhvr>
                                      <p:tavLst>
                                        <p:tav tm="0">
                                          <p:val>
                                            <p:strVal val="1+#ppt_w/2"/>
                                          </p:val>
                                        </p:tav>
                                        <p:tav tm="100000">
                                          <p:val>
                                            <p:strVal val="#ppt_x"/>
                                          </p:val>
                                        </p:tav>
                                      </p:tavLst>
                                    </p:anim>
                                    <p:anim calcmode="lin" valueType="num">
                                      <p:cBhvr additive="base">
                                        <p:cTn id="40" dur="500" fill="hold"/>
                                        <p:tgtEl>
                                          <p:spTgt spid="28"/>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fill="hold"/>
                                        <p:tgtEl>
                                          <p:spTgt spid="32"/>
                                        </p:tgtEl>
                                        <p:attrNameLst>
                                          <p:attrName>ppt_x</p:attrName>
                                        </p:attrNameLst>
                                      </p:cBhvr>
                                      <p:tavLst>
                                        <p:tav tm="0">
                                          <p:val>
                                            <p:strVal val="1+#ppt_w/2"/>
                                          </p:val>
                                        </p:tav>
                                        <p:tav tm="100000">
                                          <p:val>
                                            <p:strVal val="#ppt_x"/>
                                          </p:val>
                                        </p:tav>
                                      </p:tavLst>
                                    </p:anim>
                                    <p:anim calcmode="lin" valueType="num">
                                      <p:cBhvr additive="base">
                                        <p:cTn id="44" dur="500" fill="hold"/>
                                        <p:tgtEl>
                                          <p:spTgt spid="32"/>
                                        </p:tgtEl>
                                        <p:attrNameLst>
                                          <p:attrName>ppt_y</p:attrName>
                                        </p:attrNameLst>
                                      </p:cBhvr>
                                      <p:tavLst>
                                        <p:tav tm="0">
                                          <p:val>
                                            <p:strVal val="#ppt_y"/>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additive="base">
                                        <p:cTn id="55" dur="500" fill="hold"/>
                                        <p:tgtEl>
                                          <p:spTgt spid="33"/>
                                        </p:tgtEl>
                                        <p:attrNameLst>
                                          <p:attrName>ppt_x</p:attrName>
                                        </p:attrNameLst>
                                      </p:cBhvr>
                                      <p:tavLst>
                                        <p:tav tm="0">
                                          <p:val>
                                            <p:strVal val="#ppt_x"/>
                                          </p:val>
                                        </p:tav>
                                        <p:tav tm="100000">
                                          <p:val>
                                            <p:strVal val="#ppt_x"/>
                                          </p:val>
                                        </p:tav>
                                      </p:tavLst>
                                    </p:anim>
                                    <p:anim calcmode="lin" valueType="num">
                                      <p:cBhvr additive="base">
                                        <p:cTn id="5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2" grpId="0"/>
      <p:bldP spid="33" grpId="0"/>
      <p:bldP spid="34"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5" name="TextBox 3"/>
          <p:cNvSpPr txBox="1"/>
          <p:nvPr userDrawn="1"/>
        </p:nvSpPr>
        <p:spPr>
          <a:xfrm>
            <a:off x="2280573" y="692256"/>
            <a:ext cx="3167527" cy="369332"/>
          </a:xfrm>
          <a:prstGeom prst="rect">
            <a:avLst/>
          </a:prstGeom>
          <a:noFill/>
        </p:spPr>
        <p:txBody>
          <a:bodyPr wrap="square">
            <a:spAutoFit/>
          </a:bodyPr>
          <a:lstStyle/>
          <a:p>
            <a:pPr algn="l">
              <a:defRPr/>
            </a:pPr>
            <a:r>
              <a:rPr lang="zh-CN" altLang="en-US" sz="1800" b="0" dirty="0" smtClean="0">
                <a:solidFill>
                  <a:schemeClr val="tx1">
                    <a:lumMod val="65000"/>
                    <a:lumOff val="35000"/>
                  </a:schemeClr>
                </a:solidFill>
                <a:latin typeface="微软雅黑" panose="020B0503020204020204" pitchFamily="34" charset="-122"/>
                <a:ea typeface="微软雅黑" panose="020B0503020204020204" pitchFamily="34" charset="-122"/>
              </a:rPr>
              <a:t>人事管理与人力资源管理</a:t>
            </a:r>
            <a:endParaRPr lang="zh-CN" altLang="en-US" sz="1800" b="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24"/>
          <p:cNvSpPr>
            <a:spLocks noChangeArrowheads="1"/>
          </p:cNvSpPr>
          <p:nvPr userDrawn="1"/>
        </p:nvSpPr>
        <p:spPr bwMode="auto">
          <a:xfrm>
            <a:off x="1056757" y="565810"/>
            <a:ext cx="1079839" cy="630942"/>
          </a:xfrm>
          <a:prstGeom prst="rect">
            <a:avLst/>
          </a:prstGeom>
          <a:noFill/>
          <a:ln w="9525">
            <a:noFill/>
            <a:miter lim="800000"/>
          </a:ln>
        </p:spPr>
        <p:txBody>
          <a:bodyPr wrap="square" lIns="0" tIns="0" rIns="0" bIns="0">
            <a:spAutoFit/>
          </a:bodyPr>
          <a:lstStyle/>
          <a:p>
            <a:pPr algn="ctr">
              <a:lnSpc>
                <a:spcPct val="150000"/>
              </a:lnSpc>
            </a:pPr>
            <a:r>
              <a:rPr lang="zh-CN" altLang="en-US" sz="1800" b="1" dirty="0" smtClean="0">
                <a:solidFill>
                  <a:schemeClr val="bg1"/>
                </a:solidFill>
                <a:ea typeface="微软雅黑" panose="020B0503020204020204" pitchFamily="34" charset="-122"/>
                <a:cs typeface="Arial Unicode MS" panose="020B0604020202020204" pitchFamily="34" charset="-122"/>
              </a:rPr>
              <a:t>第二章</a:t>
            </a:r>
            <a:endParaRPr lang="en-US" altLang="zh-CN" sz="1800" b="1" dirty="0" smtClean="0">
              <a:solidFill>
                <a:schemeClr val="bg1"/>
              </a:solidFill>
              <a:ea typeface="微软雅黑" panose="020B0503020204020204" pitchFamily="34" charset="-122"/>
              <a:cs typeface="Arial Unicode MS" panose="020B0604020202020204" pitchFamily="34" charset="-122"/>
            </a:endParaRPr>
          </a:p>
          <a:p>
            <a:pPr algn="ctr"/>
            <a:r>
              <a:rPr lang="zh-CN" altLang="en-US" sz="1400" b="0" dirty="0" smtClean="0">
                <a:solidFill>
                  <a:schemeClr val="bg1"/>
                </a:solidFill>
                <a:ea typeface="微软雅黑" panose="020B0503020204020204" pitchFamily="34" charset="-122"/>
                <a:cs typeface="Arial Unicode MS" panose="020B0604020202020204" pitchFamily="34" charset="-122"/>
              </a:rPr>
              <a:t>正文</a:t>
            </a:r>
            <a:endParaRPr lang="en-US" altLang="zh-CN" sz="1400" b="0" dirty="0">
              <a:solidFill>
                <a:schemeClr val="bg1"/>
              </a:solidFill>
              <a:ea typeface="微软雅黑" panose="020B0503020204020204" pitchFamily="34" charset="-122"/>
              <a:cs typeface="Arial Unicode MS" panose="020B0604020202020204" pitchFamily="34" charset="-122"/>
            </a:endParaRPr>
          </a:p>
        </p:txBody>
      </p:sp>
      <p:sp>
        <p:nvSpPr>
          <p:cNvPr id="7" name="矩形 6"/>
          <p:cNvSpPr/>
          <p:nvPr userDrawn="1"/>
        </p:nvSpPr>
        <p:spPr>
          <a:xfrm>
            <a:off x="5088151" y="692254"/>
            <a:ext cx="2267661" cy="3693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2.2 </a:t>
            </a:r>
            <a:r>
              <a:rPr lang="en-US" altLang="zh-CN" sz="1800" b="0" dirty="0" smtClean="0">
                <a:solidFill>
                  <a:schemeClr val="bg1"/>
                </a:solidFill>
                <a:ea typeface="微软雅黑" panose="020B0503020204020204" pitchFamily="34" charset="-122"/>
                <a:cs typeface="Arial Unicode MS" panose="020B0604020202020204" pitchFamily="34" charset="-122"/>
              </a:rPr>
              <a:t> </a:t>
            </a:r>
            <a:r>
              <a:rPr lang="zh-CN" altLang="en-US" sz="1800" b="0" baseline="0" dirty="0" smtClean="0">
                <a:solidFill>
                  <a:schemeClr val="bg1"/>
                </a:solidFill>
                <a:ea typeface="微软雅黑" panose="020B0503020204020204" pitchFamily="34" charset="-122"/>
                <a:cs typeface="Arial Unicode MS" panose="020B0604020202020204" pitchFamily="34" charset="-122"/>
              </a:rPr>
              <a:t>人力资源管理</a:t>
            </a:r>
            <a:endParaRPr lang="en-US" altLang="zh-CN" sz="1400" b="0" dirty="0" smtClean="0">
              <a:solidFill>
                <a:schemeClr val="bg1"/>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尾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3"/>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600" y="6356358"/>
            <a:ext cx="2844800" cy="365125"/>
          </a:xfrm>
          <a:prstGeom prst="rect">
            <a:avLst/>
          </a:prstGeom>
        </p:spPr>
        <p:txBody>
          <a:bodyPr/>
          <a:lstStyle>
            <a:lvl1pPr>
              <a:defRPr/>
            </a:lvl1pPr>
          </a:lstStyle>
          <a:p>
            <a:pPr>
              <a:defRPr/>
            </a:pPr>
            <a:fld id="{DFCBD113-544D-42C8-A1A8-4157321161CD}" type="datetimeFigureOut">
              <a:rPr lang="zh-CN" altLang="en-US"/>
            </a:fld>
            <a:endParaRPr lang="zh-CN" altLang="en-US"/>
          </a:p>
        </p:txBody>
      </p:sp>
      <p:sp>
        <p:nvSpPr>
          <p:cNvPr id="5" name="页脚占位符 4"/>
          <p:cNvSpPr>
            <a:spLocks noGrp="1"/>
          </p:cNvSpPr>
          <p:nvPr>
            <p:ph type="ftr" sz="quarter" idx="11"/>
          </p:nvPr>
        </p:nvSpPr>
        <p:spPr>
          <a:xfrm>
            <a:off x="4165600" y="6356358"/>
            <a:ext cx="3860800"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8737600" y="6356358"/>
            <a:ext cx="2844800" cy="365125"/>
          </a:xfrm>
          <a:prstGeom prst="rect">
            <a:avLst/>
          </a:prstGeom>
        </p:spPr>
        <p:txBody>
          <a:bodyPr/>
          <a:lstStyle>
            <a:lvl1pPr>
              <a:defRPr/>
            </a:lvl1pPr>
          </a:lstStyle>
          <a:p>
            <a:pPr>
              <a:defRPr/>
            </a:pPr>
            <a:fld id="{13CA4149-6E4A-4024-A1F5-EA955721A5AF}" type="slidenum">
              <a:rPr lang="zh-CN" altLang="en-US"/>
            </a:fld>
            <a:endParaRPr lang="zh-CN" altLang="en-US"/>
          </a:p>
        </p:txBody>
      </p:sp>
    </p:spTree>
  </p:cSld>
  <p:clrMapOvr>
    <a:masterClrMapping/>
  </p:clrMapOvr>
  <p:transition spd="med">
    <p:split orient="ver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5" name="对角圆角矩形 4"/>
          <p:cNvSpPr/>
          <p:nvPr userDrawn="1"/>
        </p:nvSpPr>
        <p:spPr>
          <a:xfrm>
            <a:off x="952464" y="71414"/>
            <a:ext cx="8023856" cy="71435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56640" y="88900"/>
            <a:ext cx="10583976" cy="679450"/>
          </a:xfrm>
          <a:prstGeom prst="rect">
            <a:avLst/>
          </a:prstGeom>
        </p:spPr>
        <p:txBody>
          <a:bodyPr/>
          <a:lstStyle>
            <a:lvl1pPr algn="l">
              <a:defRPr sz="36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4400" y="1071245"/>
            <a:ext cx="10730230" cy="4611370"/>
          </a:xfrm>
          <a:prstGeom prst="rect">
            <a:avLst/>
          </a:prstGeom>
        </p:spPr>
        <p:txBody>
          <a:bodyPr/>
          <a:lstStyle>
            <a:lvl1pPr algn="just">
              <a:defRPr>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页脚占位符 3"/>
          <p:cNvSpPr>
            <a:spLocks noGrp="1"/>
          </p:cNvSpPr>
          <p:nvPr>
            <p:ph type="ftr" sz="quarter" idx="10"/>
          </p:nvPr>
        </p:nvSpPr>
        <p:spPr>
          <a:xfrm>
            <a:off x="624417" y="6524625"/>
            <a:ext cx="10261600" cy="273050"/>
          </a:xfrm>
          <a:prstGeom prst="rect">
            <a:avLst/>
          </a:prstGeom>
        </p:spPr>
        <p:txBody>
          <a:bodyPr vert="horz" wrap="square" lIns="91440" tIns="45720" rIns="91440" bIns="45720" numCol="1" anchor="t" anchorCtr="0" compatLnSpc="1"/>
          <a:lstStyle>
            <a:lvl1pPr eaLnBrk="0" hangingPunct="0">
              <a:defRPr>
                <a:ea typeface="宋体" panose="02010600030101010101" pitchFamily="2" charset="-122"/>
              </a:defRPr>
            </a:lvl1pPr>
          </a:lstStyle>
          <a:p>
            <a:pPr>
              <a:defRPr/>
            </a:pP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5" name="对角圆角矩形 4"/>
          <p:cNvSpPr/>
          <p:nvPr userDrawn="1"/>
        </p:nvSpPr>
        <p:spPr>
          <a:xfrm>
            <a:off x="952464" y="71414"/>
            <a:ext cx="8023856" cy="71435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56640" y="88900"/>
            <a:ext cx="10583976" cy="679450"/>
          </a:xfrm>
          <a:prstGeom prst="rect">
            <a:avLst/>
          </a:prstGeom>
        </p:spPr>
        <p:txBody>
          <a:bodyPr/>
          <a:lstStyle>
            <a:lvl1pPr algn="l">
              <a:defRPr sz="36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4" name="页脚占位符 3"/>
          <p:cNvSpPr>
            <a:spLocks noGrp="1"/>
          </p:cNvSpPr>
          <p:nvPr>
            <p:ph type="ftr" sz="quarter" idx="10"/>
          </p:nvPr>
        </p:nvSpPr>
        <p:spPr>
          <a:xfrm>
            <a:off x="624417" y="6524625"/>
            <a:ext cx="10261600" cy="273050"/>
          </a:xfrm>
          <a:prstGeom prst="rect">
            <a:avLst/>
          </a:prstGeom>
        </p:spPr>
        <p:txBody>
          <a:bodyPr vert="horz" wrap="square" lIns="91440" tIns="45720" rIns="91440" bIns="45720" numCol="1" anchor="t" anchorCtr="0" compatLnSpc="1"/>
          <a:lstStyle>
            <a:lvl1pPr eaLnBrk="0" hangingPunct="0">
              <a:defRPr>
                <a:ea typeface="宋体" panose="02010600030101010101" pitchFamily="2" charset="-122"/>
              </a:defRPr>
            </a:lvl1pPr>
          </a:lstStyle>
          <a:p>
            <a:pPr>
              <a:defRPr/>
            </a:pP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52464" y="44624"/>
            <a:ext cx="10688152" cy="839788"/>
          </a:xfrm>
          <a:prstGeom prst="rect">
            <a:avLst/>
          </a:prstGeom>
        </p:spPr>
        <p:txBody>
          <a:bodyPr/>
          <a:lstStyle>
            <a:lvl1pPr marL="0" algn="l" defTabSz="914400" rtl="0" eaLnBrk="1" latinLnBrk="0" hangingPunct="1">
              <a:defRPr lang="zh-CN" altLang="en-US" sz="4000" b="1" kern="0" cap="all" dirty="0">
                <a:ln w="9000" cmpd="sng">
                  <a:solidFill>
                    <a:srgbClr val="8064A2">
                      <a:shade val="50000"/>
                      <a:satMod val="120000"/>
                    </a:srgbClr>
                  </a:solidFill>
                  <a:prstDash val="solid"/>
                </a:ln>
                <a:solidFill>
                  <a:prstClr val="black"/>
                </a:solidFill>
                <a:effectLst>
                  <a:reflection blurRad="12700" stA="28000" endPos="45000" dist="1000" dir="5400000" sy="-100000" algn="bl" rotWithShape="0"/>
                </a:effectLst>
                <a:latin typeface="微软雅黑" panose="020B0503020204020204" pitchFamily="34" charset="-122"/>
                <a:ea typeface="微软雅黑" panose="020B0503020204020204" pitchFamily="34"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4" y="1071546"/>
            <a:ext cx="10729192" cy="4611687"/>
          </a:xfrm>
          <a:prstGeom prst="rect">
            <a:avLst/>
          </a:prstGeom>
        </p:spPr>
        <p:txBody>
          <a:bodyPr/>
          <a:lstStyle>
            <a:lvl1pPr algn="just">
              <a:defRPr>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页脚占位符 3"/>
          <p:cNvSpPr>
            <a:spLocks noGrp="1"/>
          </p:cNvSpPr>
          <p:nvPr>
            <p:ph type="ftr" sz="quarter" idx="10"/>
          </p:nvPr>
        </p:nvSpPr>
        <p:spPr>
          <a:xfrm>
            <a:off x="624417" y="6524625"/>
            <a:ext cx="10261600" cy="273050"/>
          </a:xfrm>
          <a:prstGeom prst="rect">
            <a:avLst/>
          </a:prstGeom>
        </p:spPr>
        <p:txBody>
          <a:bodyPr vert="horz" wrap="square" lIns="91440" tIns="45720" rIns="91440" bIns="45720" numCol="1" anchor="t" anchorCtr="0" compatLnSpc="1"/>
          <a:lstStyle>
            <a:lvl1pPr eaLnBrk="0" hangingPunct="0">
              <a:defRPr>
                <a:ea typeface="宋体" panose="02010600030101010101" pitchFamily="2" charset="-122"/>
              </a:defRPr>
            </a:lvl1pPr>
          </a:lstStyle>
          <a:p>
            <a:pPr>
              <a:defRPr/>
            </a:pP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52464" y="44624"/>
            <a:ext cx="10688152" cy="839788"/>
          </a:xfrm>
          <a:prstGeom prst="rect">
            <a:avLst/>
          </a:prstGeom>
        </p:spPr>
        <p:txBody>
          <a:bodyPr/>
          <a:lstStyle>
            <a:lvl1pPr marL="0" algn="ctr" defTabSz="914400" rtl="0" eaLnBrk="1" latinLnBrk="0" hangingPunct="1">
              <a:defRPr lang="zh-CN" altLang="en-US" sz="4000" b="1" kern="0" cap="all" dirty="0">
                <a:ln w="9000" cmpd="sng">
                  <a:solidFill>
                    <a:srgbClr val="8064A2">
                      <a:shade val="50000"/>
                      <a:satMod val="120000"/>
                    </a:srgbClr>
                  </a:solidFill>
                  <a:prstDash val="solid"/>
                </a:ln>
                <a:solidFill>
                  <a:prstClr val="black"/>
                </a:solidFill>
                <a:effectLst>
                  <a:reflection blurRad="12700" stA="28000" endPos="45000" dist="1000" dir="5400000" sy="-100000" algn="bl" rotWithShape="0"/>
                </a:effectLst>
                <a:latin typeface="微软雅黑" panose="020B0503020204020204" pitchFamily="34" charset="-122"/>
                <a:ea typeface="微软雅黑" panose="020B0503020204020204" pitchFamily="34" charset="-122"/>
                <a:cs typeface="+mn-cs"/>
              </a:defRPr>
            </a:lvl1pPr>
          </a:lstStyle>
          <a:p>
            <a:r>
              <a:rPr lang="zh-CN" altLang="en-US" dirty="0" smtClean="0"/>
              <a:t>单击此处编辑母版标题样式</a:t>
            </a:r>
            <a:endParaRPr lang="zh-CN" altLang="en-US" dirty="0"/>
          </a:p>
        </p:txBody>
      </p:sp>
      <p:sp>
        <p:nvSpPr>
          <p:cNvPr id="4" name="页脚占位符 3"/>
          <p:cNvSpPr>
            <a:spLocks noGrp="1"/>
          </p:cNvSpPr>
          <p:nvPr>
            <p:ph type="ftr" sz="quarter" idx="10"/>
          </p:nvPr>
        </p:nvSpPr>
        <p:spPr>
          <a:xfrm>
            <a:off x="624417" y="6524625"/>
            <a:ext cx="10261600" cy="273050"/>
          </a:xfrm>
          <a:prstGeom prst="rect">
            <a:avLst/>
          </a:prstGeom>
        </p:spPr>
        <p:txBody>
          <a:bodyPr vert="horz" wrap="square" lIns="91440" tIns="45720" rIns="91440" bIns="45720" numCol="1" anchor="t" anchorCtr="0" compatLnSpc="1"/>
          <a:lstStyle>
            <a:lvl1pPr eaLnBrk="0" hangingPunct="0">
              <a:defRPr>
                <a:ea typeface="宋体" panose="02010600030101010101" pitchFamily="2" charset="-122"/>
              </a:defRPr>
            </a:lvl1pPr>
          </a:lstStyle>
          <a:p>
            <a:pPr>
              <a:defRPr/>
            </a:pP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弦形 5"/>
          <p:cNvSpPr/>
          <p:nvPr userDrawn="1"/>
        </p:nvSpPr>
        <p:spPr>
          <a:xfrm rot="6746465">
            <a:off x="5734413" y="6451453"/>
            <a:ext cx="720000" cy="719625"/>
          </a:xfrm>
          <a:prstGeom prst="chord">
            <a:avLst>
              <a:gd name="adj1" fmla="val 3577158"/>
              <a:gd name="adj2" fmla="val 15329001"/>
            </a:avLst>
          </a:prstGeom>
          <a:solidFill>
            <a:srgbClr val="3B7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dirty="0"/>
          </a:p>
        </p:txBody>
      </p:sp>
      <p:cxnSp>
        <p:nvCxnSpPr>
          <p:cNvPr id="7" name="直接连接符 6"/>
          <p:cNvCxnSpPr/>
          <p:nvPr userDrawn="1"/>
        </p:nvCxnSpPr>
        <p:spPr>
          <a:xfrm>
            <a:off x="6554163" y="6741368"/>
            <a:ext cx="5634665" cy="0"/>
          </a:xfrm>
          <a:prstGeom prst="line">
            <a:avLst/>
          </a:prstGeom>
          <a:ln w="22479">
            <a:solidFill>
              <a:srgbClr val="3B79CE"/>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6741368"/>
            <a:ext cx="5634665" cy="0"/>
          </a:xfrm>
          <a:prstGeom prst="line">
            <a:avLst/>
          </a:prstGeom>
          <a:ln w="22479">
            <a:solidFill>
              <a:srgbClr val="3B79CE"/>
            </a:solidFill>
          </a:ln>
        </p:spPr>
        <p:style>
          <a:lnRef idx="1">
            <a:schemeClr val="accent1"/>
          </a:lnRef>
          <a:fillRef idx="0">
            <a:schemeClr val="accent1"/>
          </a:fillRef>
          <a:effectRef idx="0">
            <a:schemeClr val="accent1"/>
          </a:effectRef>
          <a:fontRef idx="minor">
            <a:schemeClr val="tx1"/>
          </a:fontRef>
        </p:style>
      </p:cxnSp>
      <p:sp>
        <p:nvSpPr>
          <p:cNvPr id="10" name="弧形 9"/>
          <p:cNvSpPr/>
          <p:nvPr userDrawn="1"/>
        </p:nvSpPr>
        <p:spPr>
          <a:xfrm>
            <a:off x="5626604" y="6343232"/>
            <a:ext cx="935617" cy="936104"/>
          </a:xfrm>
          <a:prstGeom prst="arc">
            <a:avLst>
              <a:gd name="adj1" fmla="val 11317002"/>
              <a:gd name="adj2" fmla="val 21097504"/>
            </a:avLst>
          </a:prstGeom>
          <a:ln w="22479">
            <a:solidFill>
              <a:srgbClr val="3B79C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800"/>
          </a:p>
        </p:txBody>
      </p:sp>
      <p:sp>
        <p:nvSpPr>
          <p:cNvPr id="11" name="TextBox 15"/>
          <p:cNvSpPr txBox="1"/>
          <p:nvPr userDrawn="1"/>
        </p:nvSpPr>
        <p:spPr>
          <a:xfrm>
            <a:off x="5894212" y="6531996"/>
            <a:ext cx="425116" cy="338554"/>
          </a:xfrm>
          <a:prstGeom prst="rect">
            <a:avLst/>
          </a:prstGeom>
          <a:noFill/>
        </p:spPr>
        <p:txBody>
          <a:bodyPr wrap="none" rtlCol="0">
            <a:spAutoFit/>
          </a:bodyPr>
          <a:lstStyle/>
          <a:p>
            <a:pPr algn="ctr"/>
            <a:fld id="{2EEF1883-7A0E-4F66-9932-E581691AD397}" type="slidenum">
              <a:rPr lang="zh-CN" altLang="en-US" sz="1600" smtClean="0">
                <a:solidFill>
                  <a:schemeClr val="bg1"/>
                </a:solidFill>
              </a:rPr>
            </a:fld>
            <a:endParaRPr lang="zh-CN" altLang="en-US" sz="1600" b="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userDrawn="1"/>
        </p:nvCxnSpPr>
        <p:spPr>
          <a:xfrm>
            <a:off x="952464" y="928670"/>
            <a:ext cx="10715700" cy="1588"/>
          </a:xfrm>
          <a:prstGeom prst="line">
            <a:avLst/>
          </a:prstGeom>
          <a:ln w="101600" cmpd="thickThin"/>
        </p:spPr>
        <p:style>
          <a:lnRef idx="1">
            <a:schemeClr val="accent1"/>
          </a:lnRef>
          <a:fillRef idx="0">
            <a:schemeClr val="accent1"/>
          </a:fillRef>
          <a:effectRef idx="0">
            <a:schemeClr val="accent1"/>
          </a:effectRef>
          <a:fontRef idx="minor">
            <a:schemeClr val="tx1"/>
          </a:fontRef>
        </p:style>
      </p:cxnSp>
      <p:pic>
        <p:nvPicPr>
          <p:cNvPr id="12" name="Picture 1" descr="C:\Users\Puhb\Pictures\川农图片\川农图标.jpg"/>
          <p:cNvPicPr>
            <a:picLocks noChangeAspect="1" noChangeArrowheads="1"/>
          </p:cNvPicPr>
          <p:nvPr userDrawn="1"/>
        </p:nvPicPr>
        <p:blipFill>
          <a:blip r:embed="rId14" cstate="print">
            <a:duotone>
              <a:schemeClr val="accent5">
                <a:shade val="45000"/>
                <a:satMod val="135000"/>
              </a:schemeClr>
              <a:prstClr val="white"/>
            </a:duotone>
          </a:blip>
          <a:srcRect/>
          <a:stretch>
            <a:fillRect/>
          </a:stretch>
        </p:blipFill>
        <p:spPr bwMode="auto">
          <a:xfrm>
            <a:off x="119336" y="116632"/>
            <a:ext cx="785818" cy="785818"/>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1.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9.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9.xml"/><Relationship Id="rId2" Type="http://schemas.openxmlformats.org/officeDocument/2006/relationships/image" Target="../media/image62.emf"/><Relationship Id="rId1" Type="http://schemas.openxmlformats.org/officeDocument/2006/relationships/oleObject" Target="../embeddings/oleObject34.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0.xml.rels><?xml version="1.0" encoding="UTF-8" standalone="yes"?>
<Relationships xmlns="http://schemas.openxmlformats.org/package/2006/relationships"><Relationship Id="rId9" Type="http://schemas.openxmlformats.org/officeDocument/2006/relationships/oleObject" Target="../embeddings/oleObject39.bin"/><Relationship Id="rId8" Type="http://schemas.openxmlformats.org/officeDocument/2006/relationships/image" Target="../media/image65.wmf"/><Relationship Id="rId7" Type="http://schemas.openxmlformats.org/officeDocument/2006/relationships/oleObject" Target="../embeddings/oleObject38.bin"/><Relationship Id="rId6" Type="http://schemas.openxmlformats.org/officeDocument/2006/relationships/image" Target="../media/image64.wmf"/><Relationship Id="rId5" Type="http://schemas.openxmlformats.org/officeDocument/2006/relationships/oleObject" Target="../embeddings/oleObject37.bin"/><Relationship Id="rId4" Type="http://schemas.openxmlformats.org/officeDocument/2006/relationships/image" Target="../media/image63.wmf"/><Relationship Id="rId3" Type="http://schemas.openxmlformats.org/officeDocument/2006/relationships/oleObject" Target="../embeddings/oleObject36.bin"/><Relationship Id="rId2" Type="http://schemas.openxmlformats.org/officeDocument/2006/relationships/image" Target="../media/image62.emf"/><Relationship Id="rId12" Type="http://schemas.openxmlformats.org/officeDocument/2006/relationships/vmlDrawing" Target="../drawings/vmlDrawing12.vml"/><Relationship Id="rId11" Type="http://schemas.openxmlformats.org/officeDocument/2006/relationships/slideLayout" Target="../slideLayouts/slideLayout9.xml"/><Relationship Id="rId10" Type="http://schemas.openxmlformats.org/officeDocument/2006/relationships/image" Target="../media/image66.wmf"/><Relationship Id="rId1" Type="http://schemas.openxmlformats.org/officeDocument/2006/relationships/oleObject" Target="../embeddings/oleObject35.bin"/></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7.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8.emf"/></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image" Target="../media/image69.jpe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8.xml"/><Relationship Id="rId2" Type="http://schemas.openxmlformats.org/officeDocument/2006/relationships/image" Target="../media/image9.pn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1.xml"/><Relationship Id="rId2" Type="http://schemas.openxmlformats.org/officeDocument/2006/relationships/image" Target="../media/image5.jpeg"/><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13.wmf"/><Relationship Id="rId7" Type="http://schemas.openxmlformats.org/officeDocument/2006/relationships/oleObject" Target="../embeddings/oleObject4.bin"/><Relationship Id="rId6" Type="http://schemas.openxmlformats.org/officeDocument/2006/relationships/image" Target="../media/image12.wmf"/><Relationship Id="rId5" Type="http://schemas.openxmlformats.org/officeDocument/2006/relationships/oleObject" Target="../embeddings/oleObject3.bin"/><Relationship Id="rId4" Type="http://schemas.openxmlformats.org/officeDocument/2006/relationships/image" Target="../media/image11.wmf"/><Relationship Id="rId3" Type="http://schemas.openxmlformats.org/officeDocument/2006/relationships/oleObject" Target="../embeddings/oleObject2.bin"/><Relationship Id="rId2" Type="http://schemas.openxmlformats.org/officeDocument/2006/relationships/image" Target="../media/image10.wmf"/><Relationship Id="rId13" Type="http://schemas.openxmlformats.org/officeDocument/2006/relationships/notesSlide" Target="../notesSlides/notesSlide3.xml"/><Relationship Id="rId12" Type="http://schemas.openxmlformats.org/officeDocument/2006/relationships/vmlDrawing" Target="../drawings/vmlDrawing1.vml"/><Relationship Id="rId11" Type="http://schemas.openxmlformats.org/officeDocument/2006/relationships/slideLayout" Target="../slideLayouts/slideLayout8.xml"/><Relationship Id="rId10" Type="http://schemas.openxmlformats.org/officeDocument/2006/relationships/image" Target="../media/image9.png"/><Relationship Id="rId1"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slideLayout" Target="../slideLayouts/slideLayout8.xml"/><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wmf"/><Relationship Id="rId3" Type="http://schemas.openxmlformats.org/officeDocument/2006/relationships/oleObject" Target="../embeddings/oleObject6.bin"/><Relationship Id="rId2" Type="http://schemas.openxmlformats.org/officeDocument/2006/relationships/image" Target="../media/image14.wmf"/><Relationship Id="rId10" Type="http://schemas.openxmlformats.org/officeDocument/2006/relationships/notesSlide" Target="../notesSlides/notesSlide5.xml"/><Relationship Id="rId1"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11.bin"/><Relationship Id="rId8" Type="http://schemas.openxmlformats.org/officeDocument/2006/relationships/image" Target="../media/image20.wmf"/><Relationship Id="rId7" Type="http://schemas.openxmlformats.org/officeDocument/2006/relationships/oleObject" Target="../embeddings/oleObject10.bin"/><Relationship Id="rId6" Type="http://schemas.openxmlformats.org/officeDocument/2006/relationships/image" Target="../media/image19.wmf"/><Relationship Id="rId5" Type="http://schemas.openxmlformats.org/officeDocument/2006/relationships/oleObject" Target="../embeddings/oleObject9.bin"/><Relationship Id="rId4" Type="http://schemas.openxmlformats.org/officeDocument/2006/relationships/image" Target="../media/image15.wmf"/><Relationship Id="rId3" Type="http://schemas.openxmlformats.org/officeDocument/2006/relationships/oleObject" Target="../embeddings/oleObject8.bin"/><Relationship Id="rId2" Type="http://schemas.openxmlformats.org/officeDocument/2006/relationships/image" Target="../media/image14.wmf"/><Relationship Id="rId16" Type="http://schemas.openxmlformats.org/officeDocument/2006/relationships/notesSlide" Target="../notesSlides/notesSlide6.xml"/><Relationship Id="rId15" Type="http://schemas.openxmlformats.org/officeDocument/2006/relationships/vmlDrawing" Target="../drawings/vmlDrawing3.vml"/><Relationship Id="rId14" Type="http://schemas.openxmlformats.org/officeDocument/2006/relationships/slideLayout" Target="../slideLayouts/slideLayout8.xml"/><Relationship Id="rId13" Type="http://schemas.openxmlformats.org/officeDocument/2006/relationships/image" Target="../media/image16.png"/><Relationship Id="rId12" Type="http://schemas.openxmlformats.org/officeDocument/2006/relationships/image" Target="../media/image22.wmf"/><Relationship Id="rId11" Type="http://schemas.openxmlformats.org/officeDocument/2006/relationships/oleObject" Target="../embeddings/oleObject12.bin"/><Relationship Id="rId10" Type="http://schemas.openxmlformats.org/officeDocument/2006/relationships/image" Target="../media/image21.wmf"/><Relationship Id="rId1" Type="http://schemas.openxmlformats.org/officeDocument/2006/relationships/oleObject" Target="../embeddings/oleObject7.bin"/></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oleObject" Target="../embeddings/oleObject17.bin"/><Relationship Id="rId7" Type="http://schemas.openxmlformats.org/officeDocument/2006/relationships/oleObject" Target="../embeddings/oleObject16.bin"/><Relationship Id="rId6" Type="http://schemas.openxmlformats.org/officeDocument/2006/relationships/image" Target="../media/image25.emf"/><Relationship Id="rId5" Type="http://schemas.openxmlformats.org/officeDocument/2006/relationships/oleObject" Target="../embeddings/oleObject15.bin"/><Relationship Id="rId4" Type="http://schemas.openxmlformats.org/officeDocument/2006/relationships/image" Target="../media/image24.emf"/><Relationship Id="rId3" Type="http://schemas.openxmlformats.org/officeDocument/2006/relationships/oleObject" Target="../embeddings/oleObject14.bin"/><Relationship Id="rId2" Type="http://schemas.openxmlformats.org/officeDocument/2006/relationships/image" Target="../media/image23.emf"/><Relationship Id="rId11" Type="http://schemas.openxmlformats.org/officeDocument/2006/relationships/notesSlide" Target="../notesSlides/notesSlide7.xml"/><Relationship Id="rId10" Type="http://schemas.openxmlformats.org/officeDocument/2006/relationships/vmlDrawing" Target="../drawings/vmlDrawing4.vml"/><Relationship Id="rId1" Type="http://schemas.openxmlformats.org/officeDocument/2006/relationships/oleObject" Target="../embeddings/oleObject13.bin"/></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22.bin"/><Relationship Id="rId8" Type="http://schemas.openxmlformats.org/officeDocument/2006/relationships/image" Target="../media/image24.emf"/><Relationship Id="rId7" Type="http://schemas.openxmlformats.org/officeDocument/2006/relationships/oleObject" Target="../embeddings/oleObject21.bin"/><Relationship Id="rId6" Type="http://schemas.openxmlformats.org/officeDocument/2006/relationships/image" Target="../media/image28.wmf"/><Relationship Id="rId5" Type="http://schemas.openxmlformats.org/officeDocument/2006/relationships/oleObject" Target="../embeddings/oleObject20.bin"/><Relationship Id="rId4" Type="http://schemas.openxmlformats.org/officeDocument/2006/relationships/image" Target="../media/image27.emf"/><Relationship Id="rId3" Type="http://schemas.openxmlformats.org/officeDocument/2006/relationships/oleObject" Target="../embeddings/oleObject19.bin"/><Relationship Id="rId2" Type="http://schemas.openxmlformats.org/officeDocument/2006/relationships/image" Target="../media/image26.wmf"/><Relationship Id="rId17" Type="http://schemas.openxmlformats.org/officeDocument/2006/relationships/notesSlide" Target="../notesSlides/notesSlide8.xml"/><Relationship Id="rId16" Type="http://schemas.openxmlformats.org/officeDocument/2006/relationships/vmlDrawing" Target="../drawings/vmlDrawing5.vml"/><Relationship Id="rId15" Type="http://schemas.openxmlformats.org/officeDocument/2006/relationships/slideLayout" Target="../slideLayouts/slideLayout8.xml"/><Relationship Id="rId14" Type="http://schemas.openxmlformats.org/officeDocument/2006/relationships/image" Target="../media/image29.wmf"/><Relationship Id="rId13" Type="http://schemas.openxmlformats.org/officeDocument/2006/relationships/oleObject" Target="../embeddings/oleObject25.bin"/><Relationship Id="rId12" Type="http://schemas.openxmlformats.org/officeDocument/2006/relationships/oleObject" Target="../embeddings/oleObject24.bin"/><Relationship Id="rId11" Type="http://schemas.openxmlformats.org/officeDocument/2006/relationships/oleObject" Target="../embeddings/oleObject23.bin"/><Relationship Id="rId10" Type="http://schemas.openxmlformats.org/officeDocument/2006/relationships/image" Target="../media/image25.emf"/><Relationship Id="rId1" Type="http://schemas.openxmlformats.org/officeDocument/2006/relationships/oleObject" Target="../embeddings/oleObject18.bin"/></Relationships>
</file>

<file path=ppt/slides/_rels/slide26.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9.xml"/><Relationship Id="rId4" Type="http://schemas.openxmlformats.org/officeDocument/2006/relationships/image" Target="../media/image32.wmf"/><Relationship Id="rId3" Type="http://schemas.openxmlformats.org/officeDocument/2006/relationships/oleObject" Target="../embeddings/oleObject26.bin"/><Relationship Id="rId2" Type="http://schemas.openxmlformats.org/officeDocument/2006/relationships/image" Target="../media/image31.emf"/><Relationship Id="rId1"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7.png"/><Relationship Id="rId1"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2.xml"/><Relationship Id="rId2" Type="http://schemas.openxmlformats.org/officeDocument/2006/relationships/image" Target="../media/image5.jpeg"/><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7" Type="http://schemas.openxmlformats.org/officeDocument/2006/relationships/vmlDrawing" Target="../drawings/vmlDrawing7.vml"/><Relationship Id="rId6" Type="http://schemas.openxmlformats.org/officeDocument/2006/relationships/slideLayout" Target="../slideLayouts/slideLayout9.xml"/><Relationship Id="rId5" Type="http://schemas.openxmlformats.org/officeDocument/2006/relationships/image" Target="../media/image39.wmf"/><Relationship Id="rId4" Type="http://schemas.openxmlformats.org/officeDocument/2006/relationships/oleObject" Target="../embeddings/oleObject28.bin"/><Relationship Id="rId3" Type="http://schemas.openxmlformats.org/officeDocument/2006/relationships/image" Target="../media/image38.wmf"/><Relationship Id="rId2" Type="http://schemas.openxmlformats.org/officeDocument/2006/relationships/oleObject" Target="../embeddings/oleObject27.bin"/><Relationship Id="rId1" Type="http://schemas.openxmlformats.org/officeDocument/2006/relationships/image" Target="../media/image37.png"/></Relationships>
</file>

<file path=ppt/slides/_rels/slide31.xml.rels><?xml version="1.0" encoding="UTF-8" standalone="yes"?>
<Relationships xmlns="http://schemas.openxmlformats.org/package/2006/relationships"><Relationship Id="rId9" Type="http://schemas.openxmlformats.org/officeDocument/2006/relationships/vmlDrawing" Target="../drawings/vmlDrawing8.vml"/><Relationship Id="rId8" Type="http://schemas.openxmlformats.org/officeDocument/2006/relationships/slideLayout" Target="../slideLayouts/slideLayout9.xml"/><Relationship Id="rId7" Type="http://schemas.openxmlformats.org/officeDocument/2006/relationships/image" Target="../media/image42.wmf"/><Relationship Id="rId6" Type="http://schemas.openxmlformats.org/officeDocument/2006/relationships/oleObject" Target="../embeddings/oleObject31.bin"/><Relationship Id="rId5" Type="http://schemas.openxmlformats.org/officeDocument/2006/relationships/image" Target="../media/image41.wmf"/><Relationship Id="rId4" Type="http://schemas.openxmlformats.org/officeDocument/2006/relationships/oleObject" Target="../embeddings/oleObject30.bin"/><Relationship Id="rId3" Type="http://schemas.openxmlformats.org/officeDocument/2006/relationships/image" Target="../media/image40.wmf"/><Relationship Id="rId2" Type="http://schemas.openxmlformats.org/officeDocument/2006/relationships/oleObject" Target="../embeddings/oleObject29.bin"/><Relationship Id="rId1"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44.png"/><Relationship Id="rId1" Type="http://schemas.openxmlformats.org/officeDocument/2006/relationships/image" Target="../media/image4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9.xml"/><Relationship Id="rId2" Type="http://schemas.openxmlformats.org/officeDocument/2006/relationships/image" Target="../media/image45.wmf"/><Relationship Id="rId1" Type="http://schemas.openxmlformats.org/officeDocument/2006/relationships/oleObject" Target="../embeddings/oleObject32.bin"/></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46.png"/><Relationship Id="rId1"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47.png"/><Relationship Id="rId1" Type="http://schemas.openxmlformats.org/officeDocument/2006/relationships/image" Target="../media/image4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8.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9.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0.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1.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1.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9.xml"/><Relationship Id="rId3" Type="http://schemas.openxmlformats.org/officeDocument/2006/relationships/image" Target="../media/image52.wmf"/><Relationship Id="rId2" Type="http://schemas.openxmlformats.org/officeDocument/2006/relationships/oleObject" Target="../embeddings/oleObject33.bin"/><Relationship Id="rId1" Type="http://schemas.openxmlformats.org/officeDocument/2006/relationships/image" Target="../media/image51.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1.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1.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54.png"/><Relationship Id="rId1" Type="http://schemas.openxmlformats.org/officeDocument/2006/relationships/image" Target="../media/image53.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5.jpeg"/></Relationships>
</file>

<file path=ppt/slides/_rels/slide59.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3.xml"/><Relationship Id="rId2" Type="http://schemas.openxmlformats.org/officeDocument/2006/relationships/image" Target="../media/image5.jpeg"/><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4.xml"/><Relationship Id="rId2" Type="http://schemas.openxmlformats.org/officeDocument/2006/relationships/image" Target="../media/image5.jpeg"/><Relationship Id="rId1" Type="http://schemas.openxmlformats.org/officeDocument/2006/relationships/image" Target="../media/image4.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6.jpe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5.xml"/><Relationship Id="rId2" Type="http://schemas.openxmlformats.org/officeDocument/2006/relationships/image" Target="../media/image5.jpeg"/><Relationship Id="rId1" Type="http://schemas.openxmlformats.org/officeDocument/2006/relationships/image" Target="../media/image4.jpeg"/></Relationships>
</file>

<file path=ppt/slides/_rels/slide7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6.xml"/><Relationship Id="rId2" Type="http://schemas.openxmlformats.org/officeDocument/2006/relationships/image" Target="../media/image5.jpeg"/><Relationship Id="rId1" Type="http://schemas.openxmlformats.org/officeDocument/2006/relationships/image" Target="../media/image4.jpe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9.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0.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0.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2" name="Rectangle 2"/>
          <p:cNvSpPr txBox="1"/>
          <p:nvPr/>
        </p:nvSpPr>
        <p:spPr>
          <a:xfrm>
            <a:off x="0" y="416560"/>
            <a:ext cx="12219305" cy="3093720"/>
          </a:xfrm>
          <a:prstGeom prst="rect">
            <a:avLst/>
          </a:prstGeom>
        </p:spPr>
        <p:txBody>
          <a:bodyPr/>
          <a:lstStyle/>
          <a:p>
            <a:pPr marL="914400" lvl="0" indent="-914400">
              <a:lnSpc>
                <a:spcPct val="150000"/>
              </a:lnSpc>
              <a:spcBef>
                <a:spcPct val="20000"/>
              </a:spcBef>
              <a:defRPr/>
            </a:pPr>
            <a:endParaRPr lang="zh-CN" altLang="en-US" sz="36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endParaRPr>
          </a:p>
          <a:p>
            <a:pPr marL="914400" lvl="0" indent="-914400">
              <a:lnSpc>
                <a:spcPct val="150000"/>
              </a:lnSpc>
              <a:spcBef>
                <a:spcPct val="20000"/>
              </a:spcBef>
              <a:defRPr/>
            </a:pPr>
            <a:r>
              <a:rPr lang="zh-CN" altLang="en-US" sz="36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rPr>
              <a:t>无线传感器网络及其应用</a:t>
            </a:r>
            <a:endParaRPr lang="zh-CN" altLang="en-US" sz="36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endParaRPr>
          </a:p>
          <a:p>
            <a:pPr marL="914400" indent="-914400" algn="ctr">
              <a:lnSpc>
                <a:spcPct val="150000"/>
              </a:lnSpc>
              <a:spcBef>
                <a:spcPct val="20000"/>
              </a:spcBef>
              <a:defRPr/>
            </a:pPr>
            <a:r>
              <a:rPr lang="zh-CN" altLang="en-US" sz="54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rPr>
              <a:t>第</a:t>
            </a:r>
            <a:r>
              <a:rPr lang="en-US" altLang="zh-CN" sz="54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rPr>
              <a:t>4</a:t>
            </a:r>
            <a:r>
              <a:rPr lang="zh-CN" altLang="zh-CN" sz="54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rPr>
              <a:t>章</a:t>
            </a:r>
            <a:r>
              <a:rPr lang="zh-CN" altLang="en-US" sz="54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rPr>
              <a:t>  </a:t>
            </a:r>
            <a:r>
              <a:rPr lang="en-US" altLang="zh-CN" sz="54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rPr>
              <a:t>WSN</a:t>
            </a:r>
            <a:r>
              <a:rPr lang="zh-CN" altLang="en-US" sz="54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rPr>
              <a:t>定位、跟踪与时间同步技术</a:t>
            </a:r>
            <a:endParaRPr lang="zh-CN" altLang="en-US" sz="54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endParaRPr>
          </a:p>
        </p:txBody>
      </p:sp>
      <p:sp>
        <p:nvSpPr>
          <p:cNvPr id="3" name="Rectangle 3"/>
          <p:cNvSpPr txBox="1"/>
          <p:nvPr/>
        </p:nvSpPr>
        <p:spPr>
          <a:xfrm>
            <a:off x="2309786" y="4801874"/>
            <a:ext cx="8429683" cy="1052736"/>
          </a:xfrm>
          <a:prstGeom prst="rect">
            <a:avLst/>
          </a:prstGeom>
        </p:spPr>
        <p:txBody>
          <a:bodyPr/>
          <a:lstStyle/>
          <a:p>
            <a:pPr lvl="0" algn="ctr">
              <a:spcBef>
                <a:spcPct val="20000"/>
              </a:spcBef>
              <a:defRPr/>
            </a:pPr>
            <a:r>
              <a:rPr lang="zh-CN" altLang="en-US" sz="4400" dirty="0" smtClean="0">
                <a:solidFill>
                  <a:srgbClr val="FF3300"/>
                </a:solidFill>
                <a:effectLst>
                  <a:glow rad="76200">
                    <a:srgbClr val="FFFF00"/>
                  </a:glow>
                </a:effectLst>
                <a:latin typeface="微软雅黑" panose="020B0503020204020204" pitchFamily="34" charset="-122"/>
                <a:ea typeface="微软雅黑" panose="020B0503020204020204" pitchFamily="34" charset="-122"/>
                <a:sym typeface="Calibri" panose="020F0502020204030204" pitchFamily="34" charset="0"/>
              </a:rPr>
              <a:t>授课教师：蒲海波</a:t>
            </a:r>
            <a:endParaRPr lang="en-US" altLang="zh-CN" sz="4400" dirty="0" smtClean="0">
              <a:solidFill>
                <a:srgbClr val="FF3300"/>
              </a:solidFill>
              <a:effectLst>
                <a:glow rad="76200">
                  <a:srgbClr val="FFFF00"/>
                </a:glow>
              </a:effectLst>
              <a:latin typeface="微软雅黑" panose="020B0503020204020204" pitchFamily="34" charset="-122"/>
              <a:ea typeface="微软雅黑" panose="020B0503020204020204" pitchFamily="34" charset="-122"/>
              <a:sym typeface="Calibri" panose="020F0502020204030204" pitchFamily="34" charset="0"/>
            </a:endParaRP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dirty="0" smtClean="0">
                <a:sym typeface="+mn-ea"/>
              </a:rPr>
              <a:t>1）基于</a:t>
            </a:r>
            <a:r>
              <a:rPr lang="zh-CN" altLang="en-US" dirty="0">
                <a:sym typeface="+mn-ea"/>
              </a:rPr>
              <a:t>测距的定位和无需测距的</a:t>
            </a:r>
            <a:r>
              <a:rPr lang="zh-CN" altLang="en-US" dirty="0" smtClean="0">
                <a:sym typeface="+mn-ea"/>
              </a:rPr>
              <a:t>定位</a:t>
            </a:r>
            <a:endParaRPr lang="zh-CN" altLang="en-US" dirty="0"/>
          </a:p>
        </p:txBody>
      </p:sp>
      <p:sp>
        <p:nvSpPr>
          <p:cNvPr id="6" name="TextBox 5"/>
          <p:cNvSpPr txBox="1"/>
          <p:nvPr/>
        </p:nvSpPr>
        <p:spPr>
          <a:xfrm>
            <a:off x="911424" y="980728"/>
            <a:ext cx="10729192" cy="443730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b="1" dirty="0">
                <a:solidFill>
                  <a:srgbClr val="FF0000"/>
                </a:solidFill>
                <a:latin typeface="微软雅黑" panose="020B0503020204020204" pitchFamily="34" charset="-122"/>
                <a:ea typeface="微软雅黑" panose="020B0503020204020204" pitchFamily="34" charset="-122"/>
                <a:sym typeface="+mn-ea"/>
              </a:rPr>
              <a:t>前者需要测量相邻节点之间的绝对距离或者方位</a:t>
            </a:r>
            <a:r>
              <a:rPr lang="zh-CN" altLang="en-US" dirty="0">
                <a:latin typeface="微软雅黑" panose="020B0503020204020204" pitchFamily="34" charset="-122"/>
                <a:ea typeface="微软雅黑" panose="020B0503020204020204" pitchFamily="34" charset="-122"/>
                <a:sym typeface="+mn-ea"/>
              </a:rPr>
              <a:t>，并利用节点间的实际距离或者方位来计算未知节点的位置，常用的测距技术有</a:t>
            </a:r>
            <a:r>
              <a:rPr lang="en-US" altLang="zh-CN" b="1" dirty="0">
                <a:solidFill>
                  <a:srgbClr val="0000FF"/>
                </a:solidFill>
                <a:latin typeface="微软雅黑" panose="020B0503020204020204" pitchFamily="34" charset="-122"/>
                <a:ea typeface="微软雅黑" panose="020B0503020204020204" pitchFamily="34" charset="-122"/>
                <a:sym typeface="+mn-ea"/>
              </a:rPr>
              <a:t>RSSI</a:t>
            </a:r>
            <a:r>
              <a:rPr lang="zh-CN" altLang="en-US" b="1" dirty="0">
                <a:solidFill>
                  <a:srgbClr val="0000FF"/>
                </a:solidFill>
                <a:latin typeface="微软雅黑" panose="020B0503020204020204" pitchFamily="34" charset="-122"/>
                <a:ea typeface="微软雅黑" panose="020B0503020204020204" pitchFamily="34" charset="-122"/>
                <a:sym typeface="+mn-ea"/>
              </a:rPr>
              <a:t>（到达信号强度测量法）</a:t>
            </a:r>
            <a:r>
              <a:rPr lang="zh-CN" altLang="en-US" dirty="0">
                <a:latin typeface="微软雅黑" panose="020B0503020204020204" pitchFamily="34" charset="-122"/>
                <a:ea typeface="微软雅黑" panose="020B0503020204020204" pitchFamily="34" charset="-122"/>
                <a:sym typeface="+mn-ea"/>
              </a:rPr>
              <a:t>、</a:t>
            </a:r>
            <a:r>
              <a:rPr lang="en-US" altLang="zh-CN" b="1" dirty="0">
                <a:solidFill>
                  <a:srgbClr val="0000FF"/>
                </a:solidFill>
                <a:latin typeface="微软雅黑" panose="020B0503020204020204" pitchFamily="34" charset="-122"/>
                <a:ea typeface="微软雅黑" panose="020B0503020204020204" pitchFamily="34" charset="-122"/>
                <a:sym typeface="+mn-ea"/>
              </a:rPr>
              <a:t>TOA</a:t>
            </a:r>
            <a:r>
              <a:rPr lang="zh-CN" altLang="en-US" b="1" dirty="0">
                <a:solidFill>
                  <a:srgbClr val="0000FF"/>
                </a:solidFill>
                <a:latin typeface="微软雅黑" panose="020B0503020204020204" pitchFamily="34" charset="-122"/>
                <a:ea typeface="微软雅黑" panose="020B0503020204020204" pitchFamily="34" charset="-122"/>
                <a:sym typeface="+mn-ea"/>
              </a:rPr>
              <a:t>（到达时间测量法）</a:t>
            </a:r>
            <a:r>
              <a:rPr lang="zh-CN" altLang="en-US" dirty="0">
                <a:latin typeface="微软雅黑" panose="020B0503020204020204" pitchFamily="34" charset="-122"/>
                <a:ea typeface="微软雅黑" panose="020B0503020204020204" pitchFamily="34" charset="-122"/>
                <a:sym typeface="+mn-ea"/>
              </a:rPr>
              <a:t>、</a:t>
            </a:r>
            <a:r>
              <a:rPr lang="en-US" altLang="zh-CN" b="1" dirty="0">
                <a:solidFill>
                  <a:srgbClr val="0000FF"/>
                </a:solidFill>
                <a:latin typeface="微软雅黑" panose="020B0503020204020204" pitchFamily="34" charset="-122"/>
                <a:ea typeface="微软雅黑" panose="020B0503020204020204" pitchFamily="34" charset="-122"/>
                <a:sym typeface="+mn-ea"/>
              </a:rPr>
              <a:t>TDOA</a:t>
            </a:r>
            <a:r>
              <a:rPr lang="zh-CN" altLang="en-US" b="1" dirty="0">
                <a:solidFill>
                  <a:srgbClr val="0000FF"/>
                </a:solidFill>
                <a:latin typeface="微软雅黑" panose="020B0503020204020204" pitchFamily="34" charset="-122"/>
                <a:ea typeface="微软雅黑" panose="020B0503020204020204" pitchFamily="34" charset="-122"/>
                <a:sym typeface="+mn-ea"/>
              </a:rPr>
              <a:t>（到达时间差测量法）</a:t>
            </a:r>
            <a:r>
              <a:rPr lang="zh-CN" altLang="en-US" dirty="0">
                <a:latin typeface="微软雅黑" panose="020B0503020204020204" pitchFamily="34" charset="-122"/>
                <a:ea typeface="微软雅黑" panose="020B0503020204020204" pitchFamily="34" charset="-122"/>
                <a:sym typeface="+mn-ea"/>
              </a:rPr>
              <a:t>等。虽然在定位精度上有一定可取之处，但是并不适用于低功耗、低成本的领域</a:t>
            </a:r>
            <a:r>
              <a:rPr lang="zh-CN" altLang="en-US" dirty="0" smtClean="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dirty="0" smtClean="0"/>
              <a:t>（</a:t>
            </a:r>
            <a:r>
              <a:rPr lang="en-US" altLang="zh-CN" dirty="0" smtClean="0"/>
              <a:t>1</a:t>
            </a:r>
            <a:r>
              <a:rPr lang="zh-CN" altLang="en-US" dirty="0" smtClean="0"/>
              <a:t>）</a:t>
            </a:r>
            <a:r>
              <a:rPr lang="en-US" altLang="zh-CN" dirty="0"/>
              <a:t>LTS</a:t>
            </a:r>
            <a:r>
              <a:rPr lang="zh-CN" altLang="en-US" dirty="0"/>
              <a:t>协议</a:t>
            </a:r>
            <a:endParaRPr lang="zh-CN" altLang="en-US" dirty="0"/>
          </a:p>
        </p:txBody>
      </p:sp>
      <p:sp>
        <p:nvSpPr>
          <p:cNvPr id="8" name="TextBox 7"/>
          <p:cNvSpPr txBox="1"/>
          <p:nvPr/>
        </p:nvSpPr>
        <p:spPr>
          <a:xfrm>
            <a:off x="984885" y="818593"/>
            <a:ext cx="10727739" cy="6124754"/>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charset="0"/>
              <a:buChar char=""/>
            </a:pPr>
            <a:r>
              <a:rPr lang="zh-CN" altLang="en-US" sz="2800" b="1" dirty="0">
                <a:solidFill>
                  <a:srgbClr val="0000FF"/>
                </a:solidFill>
                <a:latin typeface="微软雅黑" panose="020B0503020204020204" pitchFamily="34" charset="-122"/>
                <a:ea typeface="微软雅黑" panose="020B0503020204020204" pitchFamily="34" charset="-122"/>
              </a:rPr>
              <a:t>第二种是分布式</a:t>
            </a:r>
            <a:r>
              <a:rPr lang="zh-CN" altLang="en-US" sz="2800" dirty="0">
                <a:latin typeface="微软雅黑" panose="020B0503020204020204" pitchFamily="34" charset="-122"/>
                <a:ea typeface="微软雅黑" panose="020B0503020204020204" pitchFamily="34" charset="-122"/>
              </a:rPr>
              <a:t>，</a:t>
            </a:r>
            <a:r>
              <a:rPr lang="zh-CN" altLang="en-US" sz="2800" b="1" dirty="0">
                <a:solidFill>
                  <a:srgbClr val="0000FF"/>
                </a:solidFill>
                <a:latin typeface="微软雅黑" panose="020B0503020204020204" pitchFamily="34" charset="-122"/>
                <a:ea typeface="微软雅黑" panose="020B0503020204020204" pitchFamily="34" charset="-122"/>
              </a:rPr>
              <a:t>当</a:t>
            </a:r>
            <a:r>
              <a:rPr lang="zh-CN" altLang="en-US" sz="2800" b="1" dirty="0" smtClean="0">
                <a:solidFill>
                  <a:srgbClr val="0000FF"/>
                </a:solidFill>
                <a:latin typeface="微软雅黑" panose="020B0503020204020204" pitchFamily="34" charset="-122"/>
                <a:ea typeface="微软雅黑" panose="020B0503020204020204" pitchFamily="34" charset="-122"/>
              </a:rPr>
              <a:t>节点 </a:t>
            </a:r>
            <a:r>
              <a:rPr lang="en-US" altLang="zh-CN" sz="2800" b="1" dirty="0" smtClean="0">
                <a:solidFill>
                  <a:srgbClr val="0000FF"/>
                </a:solidFill>
                <a:latin typeface="微软雅黑" panose="020B0503020204020204" pitchFamily="34" charset="-122"/>
                <a:ea typeface="微软雅黑" panose="020B0503020204020204" pitchFamily="34" charset="-122"/>
              </a:rPr>
              <a:t>i </a:t>
            </a:r>
            <a:r>
              <a:rPr lang="zh-CN" altLang="en-US" sz="2800" b="1" dirty="0" smtClean="0">
                <a:solidFill>
                  <a:srgbClr val="0000FF"/>
                </a:solidFill>
                <a:latin typeface="微软雅黑" panose="020B0503020204020204" pitchFamily="34" charset="-122"/>
                <a:ea typeface="微软雅黑" panose="020B0503020204020204" pitchFamily="34" charset="-122"/>
              </a:rPr>
              <a:t>需要</a:t>
            </a:r>
            <a:r>
              <a:rPr lang="zh-CN" altLang="en-US" sz="2800" b="1" dirty="0">
                <a:solidFill>
                  <a:srgbClr val="0000FF"/>
                </a:solidFill>
                <a:latin typeface="微软雅黑" panose="020B0503020204020204" pitchFamily="34" charset="-122"/>
                <a:ea typeface="微软雅黑" panose="020B0503020204020204" pitchFamily="34" charset="-122"/>
              </a:rPr>
              <a:t>同步时，发送同步请求给最近的参考节点</a:t>
            </a:r>
            <a:r>
              <a:rPr lang="zh-CN" altLang="en-US" sz="2800" dirty="0">
                <a:latin typeface="微软雅黑" panose="020B0503020204020204" pitchFamily="34" charset="-122"/>
                <a:ea typeface="微软雅黑" panose="020B0503020204020204" pitchFamily="34" charset="-122"/>
              </a:rPr>
              <a:t>。此方式中没有利用生成树，按已有的路由机制寻找参考点。在节点</a:t>
            </a:r>
            <a:r>
              <a:rPr lang="en-US" altLang="zh-CN" sz="2800" dirty="0">
                <a:latin typeface="微软雅黑" panose="020B0503020204020204" pitchFamily="34" charset="-122"/>
                <a:ea typeface="微软雅黑" panose="020B0503020204020204" pitchFamily="34" charset="-122"/>
              </a:rPr>
              <a:t>i</a:t>
            </a:r>
            <a:r>
              <a:rPr lang="zh-CN" altLang="en-US" sz="2800" dirty="0">
                <a:latin typeface="微软雅黑" panose="020B0503020204020204" pitchFamily="34" charset="-122"/>
                <a:ea typeface="微软雅黑" panose="020B0503020204020204" pitchFamily="34" charset="-122"/>
              </a:rPr>
              <a:t>与参考节点路径上的所有节点都被动地与参考节点同步时</a:t>
            </a:r>
            <a:r>
              <a:rPr lang="zh-CN" altLang="en-US" sz="2800" dirty="0" smtClean="0">
                <a:latin typeface="微软雅黑" panose="020B0503020204020204" pitchFamily="34" charset="-122"/>
                <a:ea typeface="微软雅黑" panose="020B0503020204020204" pitchFamily="34" charset="-122"/>
              </a:rPr>
              <a:t>，就不</a:t>
            </a:r>
            <a:r>
              <a:rPr lang="zh-CN" altLang="en-US" sz="2800" dirty="0">
                <a:latin typeface="微软雅黑" panose="020B0503020204020204" pitchFamily="34" charset="-122"/>
                <a:ea typeface="微软雅黑" panose="020B0503020204020204" pitchFamily="34" charset="-122"/>
              </a:rPr>
              <a:t>需要再发出同步请求，减少了同步请求的数量</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lvl="0" algn="just" eaLnBrk="1" hangingPunct="1">
              <a:lnSpc>
                <a:spcPct val="200000"/>
              </a:lnSpc>
              <a:spcBef>
                <a:spcPct val="0"/>
              </a:spcBef>
              <a:buClr>
                <a:srgbClr val="FF3300"/>
              </a:buClr>
              <a:buSzPct val="85000"/>
              <a:buFont typeface="Wingdings" panose="05000000000000000000" charset="0"/>
              <a:buChar char=""/>
            </a:pPr>
            <a:r>
              <a:rPr lang="zh-CN" altLang="en-US" sz="2800" dirty="0" smtClean="0">
                <a:latin typeface="微软雅黑" panose="020B0503020204020204" pitchFamily="34" charset="-122"/>
                <a:ea typeface="微软雅黑" panose="020B0503020204020204" pitchFamily="34" charset="-122"/>
              </a:rPr>
              <a:t>另外，</a:t>
            </a:r>
            <a:r>
              <a:rPr lang="zh-CN" altLang="en-US" sz="2800" b="1" dirty="0" smtClean="0">
                <a:solidFill>
                  <a:srgbClr val="FF0000"/>
                </a:solidFill>
                <a:latin typeface="微软雅黑" panose="020B0503020204020204" pitchFamily="34" charset="-122"/>
                <a:ea typeface="微软雅黑" panose="020B0503020204020204" pitchFamily="34" charset="-122"/>
              </a:rPr>
              <a:t>为</a:t>
            </a:r>
            <a:r>
              <a:rPr lang="zh-CN" altLang="en-US" sz="2800" b="1" dirty="0">
                <a:solidFill>
                  <a:srgbClr val="FF0000"/>
                </a:solidFill>
                <a:latin typeface="微软雅黑" panose="020B0503020204020204" pitchFamily="34" charset="-122"/>
                <a:ea typeface="微软雅黑" panose="020B0503020204020204" pitchFamily="34" charset="-122"/>
              </a:rPr>
              <a:t>避免相邻节点发出的同步请求重复，</a:t>
            </a:r>
            <a:r>
              <a:rPr lang="zh-CN" altLang="en-US" sz="2800" b="1" dirty="0" smtClean="0">
                <a:solidFill>
                  <a:srgbClr val="FF0000"/>
                </a:solidFill>
                <a:latin typeface="微软雅黑" panose="020B0503020204020204" pitchFamily="34" charset="-122"/>
                <a:ea typeface="微软雅黑" panose="020B0503020204020204" pitchFamily="34" charset="-122"/>
              </a:rPr>
              <a:t>节点 </a:t>
            </a:r>
            <a:r>
              <a:rPr lang="en-US" altLang="zh-CN" sz="2800" b="1" dirty="0" smtClean="0">
                <a:solidFill>
                  <a:srgbClr val="FF0000"/>
                </a:solidFill>
                <a:latin typeface="微软雅黑" panose="020B0503020204020204" pitchFamily="34" charset="-122"/>
                <a:ea typeface="微软雅黑" panose="020B0503020204020204" pitchFamily="34" charset="-122"/>
              </a:rPr>
              <a:t>i </a:t>
            </a:r>
            <a:r>
              <a:rPr lang="zh-CN" altLang="en-US" sz="2800" b="1" dirty="0" smtClean="0">
                <a:solidFill>
                  <a:srgbClr val="FF0000"/>
                </a:solidFill>
                <a:latin typeface="微软雅黑" panose="020B0503020204020204" pitchFamily="34" charset="-122"/>
                <a:ea typeface="微软雅黑" panose="020B0503020204020204" pitchFamily="34" charset="-122"/>
              </a:rPr>
              <a:t>在</a:t>
            </a:r>
            <a:r>
              <a:rPr lang="zh-CN" altLang="en-US" sz="2800" b="1" dirty="0">
                <a:solidFill>
                  <a:srgbClr val="FF0000"/>
                </a:solidFill>
                <a:latin typeface="微软雅黑" panose="020B0503020204020204" pitchFamily="34" charset="-122"/>
                <a:ea typeface="微软雅黑" panose="020B0503020204020204" pitchFamily="34" charset="-122"/>
              </a:rPr>
              <a:t>发送同步请求时询问相邻节点是否也需同步</a:t>
            </a:r>
            <a:r>
              <a:rPr lang="zh-CN" altLang="en-US" sz="2800" dirty="0">
                <a:latin typeface="微软雅黑" panose="020B0503020204020204" pitchFamily="34" charset="-122"/>
                <a:ea typeface="微软雅黑" panose="020B0503020204020204" pitchFamily="34" charset="-122"/>
              </a:rPr>
              <a:t>，将同步请求聚合，</a:t>
            </a:r>
            <a:r>
              <a:rPr lang="zh-CN" altLang="en-US" sz="2800" dirty="0" smtClean="0">
                <a:latin typeface="微软雅黑" panose="020B0503020204020204" pitchFamily="34" charset="-122"/>
                <a:ea typeface="微软雅黑" panose="020B0503020204020204" pitchFamily="34" charset="-122"/>
              </a:rPr>
              <a:t>减少同步</a:t>
            </a:r>
            <a:r>
              <a:rPr lang="zh-CN" altLang="en-US" sz="2800" dirty="0">
                <a:latin typeface="微软雅黑" panose="020B0503020204020204" pitchFamily="34" charset="-122"/>
                <a:ea typeface="微软雅黑" panose="020B0503020204020204" pitchFamily="34" charset="-122"/>
              </a:rPr>
              <a:t>请求的数目和不必要的重复。</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dirty="0" smtClean="0"/>
              <a:t>（</a:t>
            </a:r>
            <a:r>
              <a:rPr lang="en-US" altLang="zh-CN" dirty="0" smtClean="0"/>
              <a:t>2</a:t>
            </a:r>
            <a:r>
              <a:rPr lang="zh-CN" altLang="en-US" dirty="0" smtClean="0"/>
              <a:t>）</a:t>
            </a:r>
            <a:r>
              <a:rPr lang="en-US" altLang="zh-CN" dirty="0"/>
              <a:t>RBS</a:t>
            </a:r>
            <a:r>
              <a:rPr lang="zh-CN" altLang="en-US" dirty="0"/>
              <a:t>协议</a:t>
            </a:r>
            <a:endParaRPr lang="zh-CN" altLang="en-US" dirty="0"/>
          </a:p>
        </p:txBody>
      </p:sp>
      <p:sp>
        <p:nvSpPr>
          <p:cNvPr id="8" name="TextBox 7"/>
          <p:cNvSpPr txBox="1"/>
          <p:nvPr/>
        </p:nvSpPr>
        <p:spPr>
          <a:xfrm>
            <a:off x="984885" y="1119505"/>
            <a:ext cx="10727739" cy="507831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charset="0"/>
              <a:buChar char=""/>
            </a:pPr>
            <a:r>
              <a:rPr lang="zh-CN" altLang="en-US" sz="2400" b="1" dirty="0">
                <a:solidFill>
                  <a:srgbClr val="0000FF"/>
                </a:solidFill>
                <a:latin typeface="微软雅黑" panose="020B0503020204020204" pitchFamily="34" charset="-122"/>
                <a:ea typeface="微软雅黑" panose="020B0503020204020204" pitchFamily="34" charset="-122"/>
              </a:rPr>
              <a:t>参考广播同步机制</a:t>
            </a:r>
            <a:r>
              <a:rPr lang="zh-CN" altLang="en-US" sz="2400"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Reference Broadcast Synchronization</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RBS</a:t>
            </a:r>
            <a:r>
              <a:rPr lang="zh-CN" altLang="en-US" sz="2400" dirty="0">
                <a:latin typeface="微软雅黑" panose="020B0503020204020204" pitchFamily="34" charset="-122"/>
                <a:ea typeface="微软雅黑" panose="020B0503020204020204" pitchFamily="34" charset="-122"/>
              </a:rPr>
              <a:t>），该机制</a:t>
            </a:r>
            <a:r>
              <a:rPr lang="zh-CN" altLang="en-US" sz="2400" b="1" dirty="0">
                <a:solidFill>
                  <a:srgbClr val="FF0000"/>
                </a:solidFill>
                <a:latin typeface="微软雅黑" panose="020B0503020204020204" pitchFamily="34" charset="-122"/>
                <a:ea typeface="微软雅黑" panose="020B0503020204020204" pitchFamily="34" charset="-122"/>
              </a:rPr>
              <a:t>利用了无线数据链路层的广播信道特性，一个节点发送广播消息，接收到广播消息的一组节点通过比较各自接收到广播消息的同步时刻，来实现它们之间的时间同步</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lvl="0" algn="just" eaLnBrk="1" hangingPunct="1">
              <a:lnSpc>
                <a:spcPct val="150000"/>
              </a:lnSpc>
              <a:spcBef>
                <a:spcPct val="0"/>
              </a:spcBef>
              <a:buClr>
                <a:srgbClr val="FF3300"/>
              </a:buClr>
              <a:buSzPct val="85000"/>
              <a:buFont typeface="Wingdings" panose="05000000000000000000" charset="0"/>
              <a:buChar char=""/>
            </a:pPr>
            <a:r>
              <a:rPr lang="zh-CN" altLang="en-US" sz="2400" dirty="0">
                <a:latin typeface="微软雅黑" panose="020B0503020204020204" pitchFamily="34" charset="-122"/>
                <a:ea typeface="微软雅黑" panose="020B0503020204020204" pitchFamily="34" charset="-122"/>
              </a:rPr>
              <a:t>其具体描述为：</a:t>
            </a:r>
            <a:r>
              <a:rPr lang="zh-CN" altLang="en-US" sz="2400" b="1" dirty="0">
                <a:solidFill>
                  <a:srgbClr val="0000FF"/>
                </a:solidFill>
                <a:latin typeface="微软雅黑" panose="020B0503020204020204" pitchFamily="34" charset="-122"/>
                <a:ea typeface="微软雅黑" panose="020B0503020204020204" pitchFamily="34" charset="-122"/>
              </a:rPr>
              <a:t>第三方节点定时发送参考广播给相邻节点，相邻节点接收广播并记录到达时间，以此时间作为参考与本地时钟比较。</a:t>
            </a:r>
            <a:r>
              <a:rPr lang="zh-CN" altLang="en-US" sz="2400" dirty="0">
                <a:latin typeface="微软雅黑" panose="020B0503020204020204" pitchFamily="34" charset="-122"/>
                <a:ea typeface="微软雅黑" panose="020B0503020204020204" pitchFamily="34" charset="-122"/>
              </a:rPr>
              <a:t>相邻节点交换广播到达时间利用最小方差线性拟合的方法，估算两者的初始相位差和频率差，以此调整本地时钟，达到接收节点间的同步。为提高同步精度，可以增加参考广播的个数，也可以多次广播。</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dirty="0" smtClean="0"/>
              <a:t>（</a:t>
            </a:r>
            <a:r>
              <a:rPr lang="en-US" altLang="zh-CN" dirty="0" smtClean="0"/>
              <a:t>2</a:t>
            </a:r>
            <a:r>
              <a:rPr lang="zh-CN" altLang="en-US" dirty="0" smtClean="0"/>
              <a:t>）</a:t>
            </a:r>
            <a:r>
              <a:rPr lang="en-US" altLang="zh-CN" dirty="0"/>
              <a:t>RBS</a:t>
            </a:r>
            <a:r>
              <a:rPr lang="zh-CN" altLang="en-US" dirty="0"/>
              <a:t>协议</a:t>
            </a:r>
            <a:endParaRPr lang="zh-CN" altLang="en-US" dirty="0"/>
          </a:p>
        </p:txBody>
      </p:sp>
      <p:sp>
        <p:nvSpPr>
          <p:cNvPr id="8" name="TextBox 7"/>
          <p:cNvSpPr txBox="1"/>
          <p:nvPr/>
        </p:nvSpPr>
        <p:spPr>
          <a:xfrm>
            <a:off x="984885" y="1119505"/>
            <a:ext cx="10727739" cy="2308324"/>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charset="0"/>
              <a:buChar char=""/>
            </a:pPr>
            <a:r>
              <a:rPr lang="en-US" altLang="zh-CN" sz="2400" b="1" dirty="0" smtClean="0">
                <a:solidFill>
                  <a:srgbClr val="FF0000"/>
                </a:solidFill>
                <a:latin typeface="微软雅黑" panose="020B0503020204020204" pitchFamily="34" charset="-122"/>
                <a:ea typeface="微软雅黑" panose="020B0503020204020204" pitchFamily="34" charset="-122"/>
              </a:rPr>
              <a:t>RBS</a:t>
            </a:r>
            <a:r>
              <a:rPr lang="zh-CN" altLang="en-US" sz="2400" b="1" dirty="0">
                <a:solidFill>
                  <a:srgbClr val="FF0000"/>
                </a:solidFill>
                <a:latin typeface="微软雅黑" panose="020B0503020204020204" pitchFamily="34" charset="-122"/>
                <a:ea typeface="微软雅黑" panose="020B0503020204020204" pitchFamily="34" charset="-122"/>
              </a:rPr>
              <a:t>算法通过接收节点对时抵消发送时间和访问时间</a:t>
            </a:r>
            <a:r>
              <a:rPr lang="zh-CN" altLang="en-US" sz="2400" dirty="0">
                <a:latin typeface="微软雅黑" panose="020B0503020204020204" pitchFamily="34" charset="-122"/>
                <a:ea typeface="微软雅黑" panose="020B0503020204020204" pitchFamily="34" charset="-122"/>
              </a:rPr>
              <a:t>，发送节点广播一个信标分组，广播域中两个节点都能接收到这个分组，</a:t>
            </a:r>
            <a:r>
              <a:rPr lang="zh-CN" altLang="en-US" sz="2400" b="1" dirty="0">
                <a:solidFill>
                  <a:srgbClr val="0000FF"/>
                </a:solidFill>
                <a:latin typeface="微软雅黑" panose="020B0503020204020204" pitchFamily="34" charset="-122"/>
                <a:ea typeface="微软雅黑" panose="020B0503020204020204" pitchFamily="34" charset="-122"/>
              </a:rPr>
              <a:t>交换接收时间，两个接收时间的差值相当于两个接收节点间的时间差值</a:t>
            </a:r>
            <a:r>
              <a:rPr lang="zh-CN" altLang="en-US" sz="2400" dirty="0">
                <a:latin typeface="微软雅黑" panose="020B0503020204020204" pitchFamily="34" charset="-122"/>
                <a:ea typeface="微软雅黑" panose="020B0503020204020204" pitchFamily="34" charset="-122"/>
              </a:rPr>
              <a:t>，其中一个节点可以根据这个时间差值更改它的本地时间，从而实现两个节点的时间同步。</a:t>
            </a:r>
            <a:endParaRPr lang="zh-CN" altLang="en-US" sz="2400" dirty="0">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47728" y="3501009"/>
            <a:ext cx="4907098" cy="284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dirty="0" smtClean="0"/>
              <a:t>（</a:t>
            </a:r>
            <a:r>
              <a:rPr lang="en-US" altLang="zh-CN" dirty="0" smtClean="0"/>
              <a:t>2</a:t>
            </a:r>
            <a:r>
              <a:rPr lang="zh-CN" altLang="en-US" dirty="0" smtClean="0"/>
              <a:t>）</a:t>
            </a:r>
            <a:r>
              <a:rPr lang="en-US" altLang="zh-CN" dirty="0"/>
              <a:t>RBS</a:t>
            </a:r>
            <a:r>
              <a:rPr lang="zh-CN" altLang="en-US" dirty="0"/>
              <a:t>协议</a:t>
            </a:r>
            <a:endParaRPr lang="zh-CN" altLang="en-US" dirty="0"/>
          </a:p>
        </p:txBody>
      </p:sp>
      <p:sp>
        <p:nvSpPr>
          <p:cNvPr id="8" name="TextBox 7"/>
          <p:cNvSpPr txBox="1"/>
          <p:nvPr/>
        </p:nvSpPr>
        <p:spPr>
          <a:xfrm>
            <a:off x="984885" y="1052736"/>
            <a:ext cx="10727739" cy="2308324"/>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charset="0"/>
              <a:buChar char=""/>
            </a:pPr>
            <a:r>
              <a:rPr lang="zh-CN" altLang="en-US" sz="2400" b="1" dirty="0">
                <a:solidFill>
                  <a:srgbClr val="FF0000"/>
                </a:solidFill>
                <a:latin typeface="微软雅黑" panose="020B0503020204020204" pitchFamily="34" charset="-122"/>
                <a:ea typeface="微软雅黑" panose="020B0503020204020204" pitchFamily="34" charset="-122"/>
              </a:rPr>
              <a:t>对于两个接收节点，</a:t>
            </a:r>
            <a:r>
              <a:rPr lang="en-US" altLang="zh-CN" sz="2400" b="1" dirty="0">
                <a:solidFill>
                  <a:srgbClr val="FF0000"/>
                </a:solidFill>
                <a:latin typeface="微软雅黑" panose="020B0503020204020204" pitchFamily="34" charset="-122"/>
                <a:ea typeface="微软雅黑" panose="020B0503020204020204" pitchFamily="34" charset="-122"/>
              </a:rPr>
              <a:t>RBS</a:t>
            </a:r>
            <a:r>
              <a:rPr lang="zh-CN" altLang="en-US" sz="2400" b="1" dirty="0">
                <a:solidFill>
                  <a:srgbClr val="FF0000"/>
                </a:solidFill>
                <a:latin typeface="微软雅黑" panose="020B0503020204020204" pitchFamily="34" charset="-122"/>
                <a:ea typeface="微软雅黑" panose="020B0503020204020204" pitchFamily="34" charset="-122"/>
              </a:rPr>
              <a:t>机制需要</a:t>
            </a:r>
            <a:r>
              <a:rPr lang="en-US" altLang="zh-CN" sz="2400" b="1" dirty="0">
                <a:solidFill>
                  <a:srgbClr val="FF0000"/>
                </a:solidFill>
                <a:latin typeface="微软雅黑" panose="020B0503020204020204" pitchFamily="34" charset="-122"/>
                <a:ea typeface="微软雅黑" panose="020B0503020204020204" pitchFamily="34" charset="-122"/>
              </a:rPr>
              <a:t>3</a:t>
            </a:r>
            <a:r>
              <a:rPr lang="zh-CN" altLang="en-US" sz="2400" b="1" dirty="0">
                <a:solidFill>
                  <a:srgbClr val="FF0000"/>
                </a:solidFill>
                <a:latin typeface="微软雅黑" panose="020B0503020204020204" pitchFamily="34" charset="-122"/>
                <a:ea typeface="微软雅黑" panose="020B0503020204020204" pitchFamily="34" charset="-122"/>
              </a:rPr>
              <a:t>个发送消息和</a:t>
            </a:r>
            <a:r>
              <a:rPr lang="en-US" altLang="zh-CN" sz="2400" b="1" dirty="0">
                <a:solidFill>
                  <a:srgbClr val="FF0000"/>
                </a:solidFill>
                <a:latin typeface="微软雅黑" panose="020B0503020204020204" pitchFamily="34" charset="-122"/>
                <a:ea typeface="微软雅黑" panose="020B0503020204020204" pitchFamily="34" charset="-122"/>
              </a:rPr>
              <a:t>4</a:t>
            </a:r>
            <a:r>
              <a:rPr lang="zh-CN" altLang="en-US" sz="2400" b="1" dirty="0">
                <a:solidFill>
                  <a:srgbClr val="FF0000"/>
                </a:solidFill>
                <a:latin typeface="微软雅黑" panose="020B0503020204020204" pitchFamily="34" charset="-122"/>
                <a:ea typeface="微软雅黑" panose="020B0503020204020204" pitchFamily="34" charset="-122"/>
              </a:rPr>
              <a:t>个接收消息。对于单个广播域内</a:t>
            </a:r>
            <a:r>
              <a:rPr lang="zh-CN" altLang="en-US" sz="2400" b="1" dirty="0" smtClean="0">
                <a:solidFill>
                  <a:srgbClr val="FF0000"/>
                </a:solidFill>
                <a:latin typeface="微软雅黑" panose="020B0503020204020204" pitchFamily="34" charset="-122"/>
                <a:ea typeface="微软雅黑" panose="020B0503020204020204" pitchFamily="34" charset="-122"/>
              </a:rPr>
              <a:t>的 </a:t>
            </a:r>
            <a:r>
              <a:rPr lang="en-US" altLang="zh-CN" sz="2400" b="1" dirty="0" smtClean="0">
                <a:solidFill>
                  <a:srgbClr val="FF0000"/>
                </a:solidFill>
                <a:latin typeface="微软雅黑" panose="020B0503020204020204" pitchFamily="34" charset="-122"/>
                <a:ea typeface="微软雅黑" panose="020B0503020204020204" pitchFamily="34" charset="-122"/>
              </a:rPr>
              <a:t>n </a:t>
            </a:r>
            <a:r>
              <a:rPr lang="zh-CN" altLang="en-US" sz="2400" b="1" dirty="0" smtClean="0">
                <a:solidFill>
                  <a:srgbClr val="FF0000"/>
                </a:solidFill>
                <a:latin typeface="微软雅黑" panose="020B0503020204020204" pitchFamily="34" charset="-122"/>
                <a:ea typeface="微软雅黑" panose="020B0503020204020204" pitchFamily="34" charset="-122"/>
              </a:rPr>
              <a:t>个</a:t>
            </a:r>
            <a:r>
              <a:rPr lang="zh-CN" altLang="en-US" sz="2400" b="1" dirty="0">
                <a:solidFill>
                  <a:srgbClr val="FF0000"/>
                </a:solidFill>
                <a:latin typeface="微软雅黑" panose="020B0503020204020204" pitchFamily="34" charset="-122"/>
                <a:ea typeface="微软雅黑" panose="020B0503020204020204" pitchFamily="34" charset="-122"/>
              </a:rPr>
              <a:t>节点和</a:t>
            </a:r>
            <a:r>
              <a:rPr lang="en-US" altLang="zh-CN" sz="2400" b="1" dirty="0">
                <a:solidFill>
                  <a:srgbClr val="FF0000"/>
                </a:solidFill>
                <a:latin typeface="微软雅黑" panose="020B0503020204020204" pitchFamily="34" charset="-122"/>
                <a:ea typeface="微软雅黑" panose="020B0503020204020204" pitchFamily="34" charset="-122"/>
              </a:rPr>
              <a:t>m</a:t>
            </a:r>
            <a:r>
              <a:rPr lang="zh-CN" altLang="en-US" sz="2400" b="1" dirty="0">
                <a:solidFill>
                  <a:srgbClr val="FF0000"/>
                </a:solidFill>
                <a:latin typeface="微软雅黑" panose="020B0503020204020204" pitchFamily="34" charset="-122"/>
                <a:ea typeface="微软雅黑" panose="020B0503020204020204" pitchFamily="34" charset="-122"/>
              </a:rPr>
              <a:t>个广播信息，</a:t>
            </a:r>
            <a:r>
              <a:rPr lang="en-US" altLang="zh-CN" sz="2400" b="1" dirty="0">
                <a:solidFill>
                  <a:srgbClr val="FF0000"/>
                </a:solidFill>
                <a:latin typeface="微软雅黑" panose="020B0503020204020204" pitchFamily="34" charset="-122"/>
                <a:ea typeface="微软雅黑" panose="020B0503020204020204" pitchFamily="34" charset="-122"/>
              </a:rPr>
              <a:t>RBS</a:t>
            </a:r>
            <a:r>
              <a:rPr lang="zh-CN" altLang="en-US" sz="2400" b="1" dirty="0">
                <a:solidFill>
                  <a:srgbClr val="FF0000"/>
                </a:solidFill>
                <a:latin typeface="微软雅黑" panose="020B0503020204020204" pitchFamily="34" charset="-122"/>
                <a:ea typeface="微软雅黑" panose="020B0503020204020204" pitchFamily="34" charset="-122"/>
              </a:rPr>
              <a:t>机制的复杂度</a:t>
            </a:r>
            <a:r>
              <a:rPr lang="zh-CN" altLang="en-US" sz="2400" b="1" dirty="0" smtClean="0">
                <a:solidFill>
                  <a:srgbClr val="FF0000"/>
                </a:solidFill>
                <a:latin typeface="微软雅黑" panose="020B0503020204020204" pitchFamily="34" charset="-122"/>
                <a:ea typeface="微软雅黑" panose="020B0503020204020204" pitchFamily="34" charset="-122"/>
              </a:rPr>
              <a:t>是 </a:t>
            </a:r>
            <a:r>
              <a:rPr lang="en-US" altLang="zh-CN" sz="2400" b="1" dirty="0" smtClean="0">
                <a:solidFill>
                  <a:srgbClr val="FF0000"/>
                </a:solidFill>
                <a:latin typeface="微软雅黑" panose="020B0503020204020204" pitchFamily="34" charset="-122"/>
                <a:ea typeface="微软雅黑" panose="020B0503020204020204" pitchFamily="34" charset="-122"/>
              </a:rPr>
              <a:t>O</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en-US" altLang="zh-CN" sz="2400" b="1" dirty="0" err="1">
                <a:solidFill>
                  <a:srgbClr val="FF0000"/>
                </a:solidFill>
                <a:latin typeface="微软雅黑" panose="020B0503020204020204" pitchFamily="34" charset="-122"/>
                <a:ea typeface="微软雅黑" panose="020B0503020204020204" pitchFamily="34" charset="-122"/>
              </a:rPr>
              <a:t>mn</a:t>
            </a:r>
            <a:r>
              <a:rPr lang="zh-CN" altLang="en-US" sz="2400" b="1" dirty="0">
                <a:solidFill>
                  <a:srgbClr val="FF00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在实际传感器网络中，发送节点往往也需要同步，需要另一个节点成为发送节点。多跳网络要保证簇之间有共同节点，误差随跳数增加而增加。</a:t>
            </a:r>
            <a:endParaRPr lang="zh-CN" altLang="en-US" sz="2400" dirty="0">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47728" y="3501009"/>
            <a:ext cx="4907098" cy="284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dirty="0" smtClean="0"/>
              <a:t>（</a:t>
            </a:r>
            <a:r>
              <a:rPr lang="en-US" altLang="zh-CN" dirty="0" smtClean="0"/>
              <a:t>2</a:t>
            </a:r>
            <a:r>
              <a:rPr lang="zh-CN" altLang="en-US" dirty="0" smtClean="0"/>
              <a:t>）</a:t>
            </a:r>
            <a:r>
              <a:rPr lang="en-US" altLang="zh-CN" dirty="0"/>
              <a:t>RBS</a:t>
            </a:r>
            <a:r>
              <a:rPr lang="zh-CN" altLang="en-US" dirty="0"/>
              <a:t>协议</a:t>
            </a:r>
            <a:endParaRPr lang="zh-CN" altLang="en-US" dirty="0"/>
          </a:p>
        </p:txBody>
      </p:sp>
      <p:sp>
        <p:nvSpPr>
          <p:cNvPr id="8" name="TextBox 7"/>
          <p:cNvSpPr txBox="1"/>
          <p:nvPr/>
        </p:nvSpPr>
        <p:spPr>
          <a:xfrm>
            <a:off x="984885" y="1119505"/>
            <a:ext cx="5831195" cy="526297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charset="0"/>
              <a:buChar char=""/>
            </a:pPr>
            <a:r>
              <a:rPr lang="en-US" altLang="zh-CN" sz="2800" dirty="0" smtClean="0">
                <a:latin typeface="微软雅黑" panose="020B0503020204020204" pitchFamily="34" charset="-122"/>
                <a:ea typeface="微软雅黑" panose="020B0503020204020204" pitchFamily="34" charset="-122"/>
              </a:rPr>
              <a:t>RBS</a:t>
            </a:r>
            <a:r>
              <a:rPr lang="zh-CN" altLang="en-US" sz="2800" dirty="0" smtClean="0">
                <a:latin typeface="微软雅黑" panose="020B0503020204020204" pitchFamily="34" charset="-122"/>
                <a:ea typeface="微软雅黑" panose="020B0503020204020204" pitchFamily="34" charset="-122"/>
              </a:rPr>
              <a:t>可应用于多跳网络时间同步。</a:t>
            </a:r>
            <a:endParaRPr lang="en-US" altLang="zh-CN" sz="2800" dirty="0" smtClean="0">
              <a:latin typeface="微软雅黑" panose="020B0503020204020204" pitchFamily="34" charset="-122"/>
              <a:ea typeface="微软雅黑" panose="020B0503020204020204" pitchFamily="34" charset="-122"/>
            </a:endParaRPr>
          </a:p>
          <a:p>
            <a:pPr lvl="0" algn="just" eaLnBrk="1" hangingPunct="1">
              <a:lnSpc>
                <a:spcPct val="200000"/>
              </a:lnSpc>
              <a:spcBef>
                <a:spcPct val="0"/>
              </a:spcBef>
              <a:buClr>
                <a:srgbClr val="FF3300"/>
              </a:buClr>
              <a:buSzPct val="85000"/>
              <a:buFont typeface="Wingdings" panose="05000000000000000000" charset="0"/>
              <a:buChar char=""/>
            </a:pPr>
            <a:r>
              <a:rPr lang="zh-CN" altLang="en-US" sz="2800" dirty="0" smtClean="0">
                <a:latin typeface="微软雅黑" panose="020B0503020204020204" pitchFamily="34" charset="-122"/>
                <a:ea typeface="微软雅黑" panose="020B0503020204020204" pitchFamily="34" charset="-122"/>
              </a:rPr>
              <a:t>非邻节点</a:t>
            </a:r>
            <a:r>
              <a:rPr lang="en-US" altLang="zh-CN" sz="2800" dirty="0" smtClean="0">
                <a:latin typeface="微软雅黑" panose="020B0503020204020204" pitchFamily="34" charset="-122"/>
                <a:ea typeface="微软雅黑" panose="020B0503020204020204" pitchFamily="34" charset="-122"/>
              </a:rPr>
              <a:t>A</a:t>
            </a:r>
            <a:r>
              <a:rPr lang="zh-CN" altLang="en-US" sz="2800" dirty="0" smtClean="0">
                <a:latin typeface="微软雅黑" panose="020B0503020204020204" pitchFamily="34" charset="-122"/>
                <a:ea typeface="微软雅黑" panose="020B0503020204020204" pitchFamily="34" charset="-122"/>
              </a:rPr>
              <a:t>和</a:t>
            </a:r>
            <a:r>
              <a:rPr lang="en-US" altLang="zh-CN" sz="2800" dirty="0" smtClean="0">
                <a:latin typeface="微软雅黑" panose="020B0503020204020204" pitchFamily="34" charset="-122"/>
                <a:ea typeface="微软雅黑" panose="020B0503020204020204" pitchFamily="34" charset="-122"/>
              </a:rPr>
              <a:t>B</a:t>
            </a:r>
            <a:r>
              <a:rPr lang="zh-CN" altLang="en-US" sz="2800" dirty="0" smtClean="0">
                <a:latin typeface="微软雅黑" panose="020B0503020204020204" pitchFamily="34" charset="-122"/>
                <a:ea typeface="微软雅黑" panose="020B0503020204020204" pitchFamily="34" charset="-122"/>
              </a:rPr>
              <a:t>分别发送信标分组，其各自邻居能时间同步。</a:t>
            </a:r>
            <a:r>
              <a:rPr lang="zh-CN" altLang="en-US" sz="2800" b="1" dirty="0" smtClean="0">
                <a:solidFill>
                  <a:srgbClr val="FF0000"/>
                </a:solidFill>
                <a:latin typeface="微软雅黑" panose="020B0503020204020204" pitchFamily="34" charset="-122"/>
                <a:ea typeface="微软雅黑" panose="020B0503020204020204" pitchFamily="34" charset="-122"/>
              </a:rPr>
              <a:t>节点 </a:t>
            </a:r>
            <a:r>
              <a:rPr lang="en-US" altLang="zh-CN" sz="2800" b="1" dirty="0" smtClean="0">
                <a:solidFill>
                  <a:srgbClr val="FF0000"/>
                </a:solidFill>
                <a:latin typeface="微软雅黑" panose="020B0503020204020204" pitchFamily="34" charset="-122"/>
                <a:ea typeface="微软雅黑" panose="020B0503020204020204" pitchFamily="34" charset="-122"/>
              </a:rPr>
              <a:t>4 </a:t>
            </a:r>
            <a:r>
              <a:rPr lang="zh-CN" altLang="en-US" sz="2800" b="1" dirty="0" smtClean="0">
                <a:solidFill>
                  <a:srgbClr val="FF0000"/>
                </a:solidFill>
                <a:latin typeface="微软雅黑" panose="020B0503020204020204" pitchFamily="34" charset="-122"/>
                <a:ea typeface="微软雅黑" panose="020B0503020204020204" pitchFamily="34" charset="-122"/>
              </a:rPr>
              <a:t>则能同步两个广播域内的时间</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lvl="0" algn="just" eaLnBrk="1" hangingPunct="1">
              <a:lnSpc>
                <a:spcPct val="200000"/>
              </a:lnSpc>
              <a:spcBef>
                <a:spcPct val="0"/>
              </a:spcBef>
              <a:buClr>
                <a:srgbClr val="FF3300"/>
              </a:buClr>
              <a:buSzPct val="85000"/>
              <a:buFont typeface="Wingdings" panose="05000000000000000000" charset="0"/>
              <a:buChar char=""/>
            </a:pPr>
            <a:r>
              <a:rPr lang="zh-CN" altLang="en-US" sz="2800" dirty="0" smtClean="0">
                <a:latin typeface="微软雅黑" panose="020B0503020204020204" pitchFamily="34" charset="-122"/>
                <a:ea typeface="微软雅黑" panose="020B0503020204020204" pitchFamily="34" charset="-122"/>
              </a:rPr>
              <a:t>为了得到网络中的全局时间，需要</a:t>
            </a:r>
            <a:r>
              <a:rPr lang="zh-CN" altLang="en-US" sz="2800" b="1" dirty="0" smtClean="0">
                <a:solidFill>
                  <a:srgbClr val="0000FF"/>
                </a:solidFill>
                <a:latin typeface="微软雅黑" panose="020B0503020204020204" pitchFamily="34" charset="-122"/>
                <a:ea typeface="微软雅黑" panose="020B0503020204020204" pitchFamily="34" charset="-122"/>
              </a:rPr>
              <a:t>进行多跳网络中的时间转换</a:t>
            </a:r>
            <a:r>
              <a:rPr lang="zh-CN" altLang="en-US" sz="2800" dirty="0" smtClean="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2" name="椭圆 1"/>
          <p:cNvSpPr/>
          <p:nvPr/>
        </p:nvSpPr>
        <p:spPr>
          <a:xfrm>
            <a:off x="7320136" y="1335528"/>
            <a:ext cx="3168352" cy="32455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88288" y="3063721"/>
            <a:ext cx="3168352" cy="32455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552656" y="2645296"/>
            <a:ext cx="639688" cy="567680"/>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A</a:t>
            </a:r>
            <a:endParaRPr lang="zh-CN" altLang="en-US" b="1" dirty="0">
              <a:solidFill>
                <a:schemeClr val="tx1"/>
              </a:solidFill>
            </a:endParaRPr>
          </a:p>
        </p:txBody>
      </p:sp>
      <p:sp>
        <p:nvSpPr>
          <p:cNvPr id="10" name="椭圆 9"/>
          <p:cNvSpPr/>
          <p:nvPr/>
        </p:nvSpPr>
        <p:spPr>
          <a:xfrm>
            <a:off x="10056440" y="4373488"/>
            <a:ext cx="639688" cy="567680"/>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B</a:t>
            </a:r>
            <a:endParaRPr lang="zh-CN" altLang="en-US" b="1" dirty="0">
              <a:solidFill>
                <a:schemeClr val="tx1"/>
              </a:solidFill>
            </a:endParaRPr>
          </a:p>
        </p:txBody>
      </p:sp>
      <p:sp>
        <p:nvSpPr>
          <p:cNvPr id="11" name="椭圆 10"/>
          <p:cNvSpPr/>
          <p:nvPr/>
        </p:nvSpPr>
        <p:spPr>
          <a:xfrm>
            <a:off x="7824192" y="1916832"/>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1</a:t>
            </a:r>
            <a:endParaRPr lang="zh-CN" altLang="en-US" b="1" dirty="0">
              <a:solidFill>
                <a:schemeClr val="tx1"/>
              </a:solidFill>
            </a:endParaRPr>
          </a:p>
        </p:txBody>
      </p:sp>
      <p:sp>
        <p:nvSpPr>
          <p:cNvPr id="12" name="椭圆 11"/>
          <p:cNvSpPr/>
          <p:nvPr/>
        </p:nvSpPr>
        <p:spPr>
          <a:xfrm>
            <a:off x="9336360" y="1988840"/>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2</a:t>
            </a:r>
            <a:endParaRPr lang="zh-CN" altLang="en-US" b="1" dirty="0">
              <a:solidFill>
                <a:schemeClr val="tx1"/>
              </a:solidFill>
            </a:endParaRPr>
          </a:p>
        </p:txBody>
      </p:sp>
      <p:sp>
        <p:nvSpPr>
          <p:cNvPr id="13" name="椭圆 12"/>
          <p:cNvSpPr/>
          <p:nvPr/>
        </p:nvSpPr>
        <p:spPr>
          <a:xfrm>
            <a:off x="7976592" y="3501008"/>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3</a:t>
            </a:r>
            <a:endParaRPr lang="zh-CN" altLang="en-US" b="1" dirty="0">
              <a:solidFill>
                <a:schemeClr val="tx1"/>
              </a:solidFill>
            </a:endParaRPr>
          </a:p>
        </p:txBody>
      </p:sp>
      <p:sp>
        <p:nvSpPr>
          <p:cNvPr id="14" name="椭圆 13"/>
          <p:cNvSpPr/>
          <p:nvPr/>
        </p:nvSpPr>
        <p:spPr>
          <a:xfrm>
            <a:off x="9408368" y="3573016"/>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4</a:t>
            </a:r>
            <a:endParaRPr lang="zh-CN" altLang="en-US" b="1" dirty="0">
              <a:solidFill>
                <a:schemeClr val="tx1"/>
              </a:solidFill>
            </a:endParaRPr>
          </a:p>
        </p:txBody>
      </p:sp>
      <p:sp>
        <p:nvSpPr>
          <p:cNvPr id="15" name="椭圆 14"/>
          <p:cNvSpPr/>
          <p:nvPr/>
        </p:nvSpPr>
        <p:spPr>
          <a:xfrm>
            <a:off x="9336360" y="5229200"/>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6</a:t>
            </a:r>
            <a:endParaRPr lang="zh-CN" altLang="en-US" b="1" dirty="0">
              <a:solidFill>
                <a:schemeClr val="tx1"/>
              </a:solidFill>
            </a:endParaRPr>
          </a:p>
        </p:txBody>
      </p:sp>
      <p:sp>
        <p:nvSpPr>
          <p:cNvPr id="16" name="椭圆 15"/>
          <p:cNvSpPr/>
          <p:nvPr/>
        </p:nvSpPr>
        <p:spPr>
          <a:xfrm>
            <a:off x="10920536" y="3645024"/>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5</a:t>
            </a:r>
            <a:endParaRPr lang="zh-CN" altLang="en-US" b="1" dirty="0">
              <a:solidFill>
                <a:schemeClr val="tx1"/>
              </a:solidFill>
            </a:endParaRPr>
          </a:p>
        </p:txBody>
      </p:sp>
      <p:sp>
        <p:nvSpPr>
          <p:cNvPr id="17" name="椭圆 16"/>
          <p:cNvSpPr/>
          <p:nvPr/>
        </p:nvSpPr>
        <p:spPr>
          <a:xfrm>
            <a:off x="10704512" y="5373216"/>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7</a:t>
            </a:r>
            <a:endParaRPr lang="zh-CN" altLang="en-US" b="1"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dirty="0" smtClean="0"/>
              <a:t>（</a:t>
            </a:r>
            <a:r>
              <a:rPr lang="en-US" altLang="zh-CN" dirty="0" smtClean="0"/>
              <a:t>2</a:t>
            </a:r>
            <a:r>
              <a:rPr lang="zh-CN" altLang="en-US" dirty="0" smtClean="0"/>
              <a:t>）</a:t>
            </a:r>
            <a:r>
              <a:rPr lang="en-US" altLang="zh-CN" dirty="0"/>
              <a:t>RBS</a:t>
            </a:r>
            <a:r>
              <a:rPr lang="zh-CN" altLang="en-US" dirty="0"/>
              <a:t>协议</a:t>
            </a:r>
            <a:endParaRPr lang="zh-CN" altLang="en-US" dirty="0"/>
          </a:p>
        </p:txBody>
      </p:sp>
      <p:sp>
        <p:nvSpPr>
          <p:cNvPr id="8" name="TextBox 7"/>
          <p:cNvSpPr txBox="1"/>
          <p:nvPr/>
        </p:nvSpPr>
        <p:spPr>
          <a:xfrm>
            <a:off x="984885" y="980728"/>
            <a:ext cx="6263243" cy="5632311"/>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charset="0"/>
              <a:buChar char=""/>
            </a:pPr>
            <a:r>
              <a:rPr lang="zh-CN" altLang="en-US" sz="2400" b="1" dirty="0">
                <a:solidFill>
                  <a:srgbClr val="0000FF"/>
                </a:solidFill>
                <a:latin typeface="微软雅黑" panose="020B0503020204020204" pitchFamily="34" charset="-122"/>
                <a:ea typeface="微软雅黑" panose="020B0503020204020204" pitchFamily="34" charset="-122"/>
              </a:rPr>
              <a:t>设发生在</a:t>
            </a:r>
            <a:r>
              <a:rPr lang="zh-CN" altLang="en-US" sz="2400" b="1" dirty="0" smtClean="0">
                <a:solidFill>
                  <a:srgbClr val="0000FF"/>
                </a:solidFill>
                <a:latin typeface="微软雅黑" panose="020B0503020204020204" pitchFamily="34" charset="-122"/>
                <a:ea typeface="微软雅黑" panose="020B0503020204020204" pitchFamily="34" charset="-122"/>
              </a:rPr>
              <a:t>节点 </a:t>
            </a:r>
            <a:r>
              <a:rPr lang="en-US" altLang="zh-CN" sz="2400" b="1" dirty="0" smtClean="0">
                <a:solidFill>
                  <a:srgbClr val="0000FF"/>
                </a:solidFill>
                <a:latin typeface="微软雅黑" panose="020B0503020204020204" pitchFamily="34" charset="-122"/>
                <a:ea typeface="微软雅黑" panose="020B0503020204020204" pitchFamily="34" charset="-122"/>
              </a:rPr>
              <a:t>1 </a:t>
            </a:r>
            <a:r>
              <a:rPr lang="zh-CN" altLang="en-US" sz="2400" b="1" dirty="0" smtClean="0">
                <a:solidFill>
                  <a:srgbClr val="0000FF"/>
                </a:solidFill>
                <a:latin typeface="微软雅黑" panose="020B0503020204020204" pitchFamily="34" charset="-122"/>
                <a:ea typeface="微软雅黑" panose="020B0503020204020204" pitchFamily="34" charset="-122"/>
              </a:rPr>
              <a:t>和节点 </a:t>
            </a:r>
            <a:r>
              <a:rPr lang="en-US" altLang="zh-CN" sz="2400" b="1" dirty="0" smtClean="0">
                <a:solidFill>
                  <a:srgbClr val="0000FF"/>
                </a:solidFill>
                <a:latin typeface="微软雅黑" panose="020B0503020204020204" pitchFamily="34" charset="-122"/>
                <a:ea typeface="微软雅黑" panose="020B0503020204020204" pitchFamily="34" charset="-122"/>
              </a:rPr>
              <a:t>7 </a:t>
            </a:r>
            <a:r>
              <a:rPr lang="zh-CN" altLang="en-US" sz="2400" b="1" dirty="0" smtClean="0">
                <a:solidFill>
                  <a:srgbClr val="0000FF"/>
                </a:solidFill>
                <a:latin typeface="微软雅黑" panose="020B0503020204020204" pitchFamily="34" charset="-122"/>
                <a:ea typeface="微软雅黑" panose="020B0503020204020204" pitchFamily="34" charset="-122"/>
              </a:rPr>
              <a:t>附近</a:t>
            </a:r>
            <a:r>
              <a:rPr lang="zh-CN" altLang="en-US" sz="2400" b="1" dirty="0">
                <a:solidFill>
                  <a:srgbClr val="0000FF"/>
                </a:solidFill>
                <a:latin typeface="微软雅黑" panose="020B0503020204020204" pitchFamily="34" charset="-122"/>
                <a:ea typeface="微软雅黑" panose="020B0503020204020204" pitchFamily="34" charset="-122"/>
              </a:rPr>
              <a:t>的两个事件，分别记</a:t>
            </a:r>
            <a:r>
              <a:rPr lang="zh-CN" altLang="en-US" sz="2400" b="1" dirty="0" smtClean="0">
                <a:solidFill>
                  <a:srgbClr val="0000FF"/>
                </a:solidFill>
                <a:latin typeface="微软雅黑" panose="020B0503020204020204" pitchFamily="34" charset="-122"/>
                <a:ea typeface="微软雅黑" panose="020B0503020204020204" pitchFamily="34" charset="-122"/>
              </a:rPr>
              <a:t>为 </a:t>
            </a:r>
            <a:r>
              <a:rPr lang="en-US" altLang="zh-CN" sz="2400" b="1" dirty="0" smtClean="0">
                <a:solidFill>
                  <a:srgbClr val="0000FF"/>
                </a:solidFill>
                <a:latin typeface="微软雅黑" panose="020B0503020204020204" pitchFamily="34" charset="-122"/>
                <a:ea typeface="微软雅黑" panose="020B0503020204020204" pitchFamily="34" charset="-122"/>
              </a:rPr>
              <a:t>E1 </a:t>
            </a:r>
            <a:r>
              <a:rPr lang="zh-CN" altLang="en-US" sz="2400" b="1" dirty="0" smtClean="0">
                <a:solidFill>
                  <a:srgbClr val="0000FF"/>
                </a:solidFill>
                <a:latin typeface="微软雅黑" panose="020B0503020204020204" pitchFamily="34" charset="-122"/>
                <a:ea typeface="微软雅黑" panose="020B0503020204020204" pitchFamily="34" charset="-122"/>
              </a:rPr>
              <a:t>和 </a:t>
            </a:r>
            <a:r>
              <a:rPr lang="en-US" altLang="zh-CN" sz="2400" b="1" dirty="0" smtClean="0">
                <a:solidFill>
                  <a:srgbClr val="0000FF"/>
                </a:solidFill>
                <a:latin typeface="微软雅黑" panose="020B0503020204020204" pitchFamily="34" charset="-122"/>
                <a:ea typeface="微软雅黑" panose="020B0503020204020204" pitchFamily="34" charset="-122"/>
              </a:rPr>
              <a:t>E7</a:t>
            </a:r>
            <a:r>
              <a:rPr lang="zh-CN" altLang="en-US" sz="2400" b="1" dirty="0" smtClean="0">
                <a:solidFill>
                  <a:srgbClr val="0000FF"/>
                </a:solidFill>
                <a:latin typeface="微软雅黑" panose="020B0503020204020204" pitchFamily="34" charset="-122"/>
                <a:ea typeface="微软雅黑" panose="020B0503020204020204" pitchFamily="34" charset="-122"/>
              </a:rPr>
              <a:t>。</a:t>
            </a:r>
            <a:endParaRPr lang="en-US" altLang="zh-CN" sz="2400" b="1" dirty="0" smtClean="0">
              <a:solidFill>
                <a:srgbClr val="0000FF"/>
              </a:solidFill>
              <a:latin typeface="微软雅黑" panose="020B0503020204020204" pitchFamily="34" charset="-122"/>
              <a:ea typeface="微软雅黑" panose="020B0503020204020204" pitchFamily="34" charset="-122"/>
            </a:endParaRPr>
          </a:p>
          <a:p>
            <a:pPr lvl="0" algn="just" eaLnBrk="1" hangingPunct="1">
              <a:lnSpc>
                <a:spcPct val="150000"/>
              </a:lnSpc>
              <a:spcBef>
                <a:spcPct val="0"/>
              </a:spcBef>
              <a:buClr>
                <a:srgbClr val="FF3300"/>
              </a:buClr>
              <a:buSzPct val="85000"/>
              <a:buFont typeface="Wingdings" panose="05000000000000000000" charset="0"/>
              <a:buChar char=""/>
            </a:pPr>
            <a:r>
              <a:rPr lang="zh-CN" altLang="en-US" sz="2400" dirty="0" smtClean="0">
                <a:latin typeface="微软雅黑" panose="020B0503020204020204" pitchFamily="34" charset="-122"/>
                <a:ea typeface="微软雅黑" panose="020B0503020204020204" pitchFamily="34" charset="-122"/>
              </a:rPr>
              <a:t>节点</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和节点</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分别</a:t>
            </a:r>
            <a:r>
              <a:rPr lang="zh-CN" altLang="en-US" sz="2400" dirty="0" smtClean="0">
                <a:latin typeface="微软雅黑" panose="020B0503020204020204" pitchFamily="34" charset="-122"/>
                <a:ea typeface="微软雅黑" panose="020B0503020204020204" pitchFamily="34" charset="-122"/>
              </a:rPr>
              <a:t>在</a:t>
            </a:r>
            <a:r>
              <a:rPr lang="en-US" altLang="zh-CN" sz="2400" dirty="0" smtClean="0">
                <a:latin typeface="微软雅黑" panose="020B0503020204020204" pitchFamily="34" charset="-122"/>
                <a:ea typeface="微软雅黑" panose="020B0503020204020204" pitchFamily="34" charset="-122"/>
              </a:rPr>
              <a:t>Pa</a:t>
            </a:r>
            <a:r>
              <a:rPr lang="zh-CN" altLang="en-US" sz="2400" dirty="0" smtClean="0">
                <a:latin typeface="微软雅黑" panose="020B0503020204020204" pitchFamily="34" charset="-122"/>
                <a:ea typeface="微软雅黑" panose="020B0503020204020204" pitchFamily="34" charset="-122"/>
              </a:rPr>
              <a:t>和</a:t>
            </a:r>
            <a:r>
              <a:rPr lang="en-US" altLang="zh-CN" sz="2400" dirty="0" err="1">
                <a:latin typeface="微软雅黑" panose="020B0503020204020204" pitchFamily="34" charset="-122"/>
                <a:ea typeface="微软雅黑" panose="020B0503020204020204" pitchFamily="34" charset="-122"/>
              </a:rPr>
              <a:t>Pb</a:t>
            </a:r>
            <a:r>
              <a:rPr lang="zh-CN" altLang="en-US" sz="2400" dirty="0">
                <a:latin typeface="微软雅黑" panose="020B0503020204020204" pitchFamily="34" charset="-122"/>
                <a:ea typeface="微软雅黑" panose="020B0503020204020204" pitchFamily="34" charset="-122"/>
              </a:rPr>
              <a:t>时间点发送</a:t>
            </a:r>
            <a:r>
              <a:rPr lang="en-US" altLang="zh-CN" sz="2400" dirty="0">
                <a:latin typeface="微软雅黑" panose="020B0503020204020204" pitchFamily="34" charset="-122"/>
                <a:ea typeface="微软雅黑" panose="020B0503020204020204" pitchFamily="34" charset="-122"/>
              </a:rPr>
              <a:t>beacon</a:t>
            </a:r>
            <a:r>
              <a:rPr lang="zh-CN" altLang="en-US" sz="2400" dirty="0">
                <a:latin typeface="微软雅黑" panose="020B0503020204020204" pitchFamily="34" charset="-122"/>
                <a:ea typeface="微软雅黑" panose="020B0503020204020204" pitchFamily="34" charset="-122"/>
              </a:rPr>
              <a:t>分组，节点</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在接收到节点</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发送的分组后</a:t>
            </a:r>
            <a:r>
              <a:rPr lang="en-US" altLang="zh-CN" sz="2400" dirty="0">
                <a:latin typeface="微软雅黑" panose="020B0503020204020204" pitchFamily="34" charset="-122"/>
                <a:ea typeface="微软雅黑" panose="020B0503020204020204" pitchFamily="34" charset="-122"/>
              </a:rPr>
              <a:t>2s</a:t>
            </a:r>
            <a:r>
              <a:rPr lang="zh-CN" altLang="en-US" sz="2400" dirty="0">
                <a:latin typeface="微软雅黑" panose="020B0503020204020204" pitchFamily="34" charset="-122"/>
                <a:ea typeface="微软雅黑" panose="020B0503020204020204" pitchFamily="34" charset="-122"/>
              </a:rPr>
              <a:t>观察到事件</a:t>
            </a:r>
            <a:r>
              <a:rPr lang="en-US" altLang="zh-CN" sz="2400" dirty="0" smtClean="0">
                <a:latin typeface="微软雅黑" panose="020B0503020204020204" pitchFamily="34" charset="-122"/>
                <a:ea typeface="微软雅黑" panose="020B0503020204020204" pitchFamily="34" charset="-122"/>
              </a:rPr>
              <a:t>E1</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节点</a:t>
            </a:r>
            <a:r>
              <a:rPr lang="en-US" altLang="zh-CN" sz="2400" dirty="0">
                <a:latin typeface="微软雅黑" panose="020B0503020204020204" pitchFamily="34" charset="-122"/>
                <a:ea typeface="微软雅黑" panose="020B0503020204020204" pitchFamily="34" charset="-122"/>
              </a:rPr>
              <a:t>7</a:t>
            </a:r>
            <a:r>
              <a:rPr lang="zh-CN" altLang="en-US" sz="2400" dirty="0">
                <a:latin typeface="微软雅黑" panose="020B0503020204020204" pitchFamily="34" charset="-122"/>
                <a:ea typeface="微软雅黑" panose="020B0503020204020204" pitchFamily="34" charset="-122"/>
              </a:rPr>
              <a:t>在观察到</a:t>
            </a:r>
            <a:r>
              <a:rPr lang="zh-CN" altLang="en-US" sz="2400" dirty="0" smtClean="0">
                <a:latin typeface="微软雅黑" panose="020B0503020204020204" pitchFamily="34" charset="-122"/>
                <a:ea typeface="微软雅黑" panose="020B0503020204020204" pitchFamily="34" charset="-122"/>
              </a:rPr>
              <a:t>事件</a:t>
            </a:r>
            <a:r>
              <a:rPr lang="en-US" altLang="zh-CN" sz="2400" dirty="0" smtClean="0">
                <a:latin typeface="微软雅黑" panose="020B0503020204020204" pitchFamily="34" charset="-122"/>
                <a:ea typeface="微软雅黑" panose="020B0503020204020204" pitchFamily="34" charset="-122"/>
              </a:rPr>
              <a:t>E7</a:t>
            </a:r>
            <a:r>
              <a:rPr lang="zh-CN" altLang="en-US" sz="2400" dirty="0" smtClean="0">
                <a:latin typeface="微软雅黑" panose="020B0503020204020204" pitchFamily="34" charset="-122"/>
                <a:ea typeface="微软雅黑" panose="020B0503020204020204" pitchFamily="34" charset="-122"/>
              </a:rPr>
              <a:t>后</a:t>
            </a:r>
            <a:r>
              <a:rPr lang="en-US" altLang="zh-CN" sz="2400" dirty="0">
                <a:latin typeface="微软雅黑" panose="020B0503020204020204" pitchFamily="34" charset="-122"/>
                <a:ea typeface="微软雅黑" panose="020B0503020204020204" pitchFamily="34" charset="-122"/>
              </a:rPr>
              <a:t>4s</a:t>
            </a:r>
            <a:r>
              <a:rPr lang="zh-CN" altLang="en-US" sz="2400" dirty="0">
                <a:latin typeface="微软雅黑" panose="020B0503020204020204" pitchFamily="34" charset="-122"/>
                <a:ea typeface="微软雅黑" panose="020B0503020204020204" pitchFamily="34" charset="-122"/>
              </a:rPr>
              <a:t>才收到节点</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发送的</a:t>
            </a:r>
            <a:r>
              <a:rPr lang="en-US" altLang="zh-CN" sz="2400" dirty="0">
                <a:latin typeface="微软雅黑" panose="020B0503020204020204" pitchFamily="34" charset="-122"/>
                <a:ea typeface="微软雅黑" panose="020B0503020204020204" pitchFamily="34" charset="-122"/>
              </a:rPr>
              <a:t>beacon</a:t>
            </a:r>
            <a:r>
              <a:rPr lang="zh-CN" altLang="en-US" sz="2400" dirty="0">
                <a:latin typeface="微软雅黑" panose="020B0503020204020204" pitchFamily="34" charset="-122"/>
                <a:ea typeface="微软雅黑" panose="020B0503020204020204" pitchFamily="34" charset="-122"/>
              </a:rPr>
              <a:t>分组</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lvl="0" algn="just" eaLnBrk="1" hangingPunct="1">
              <a:lnSpc>
                <a:spcPct val="150000"/>
              </a:lnSpc>
              <a:spcBef>
                <a:spcPct val="0"/>
              </a:spcBef>
              <a:buClr>
                <a:srgbClr val="FF3300"/>
              </a:buClr>
              <a:buSzPct val="85000"/>
              <a:buFont typeface="Wingdings" panose="05000000000000000000" charset="0"/>
              <a:buChar char=""/>
            </a:pPr>
            <a:r>
              <a:rPr lang="zh-CN" altLang="en-US" sz="2400" dirty="0" smtClean="0">
                <a:latin typeface="微软雅黑" panose="020B0503020204020204" pitchFamily="34" charset="-122"/>
                <a:ea typeface="微软雅黑" panose="020B0503020204020204" pitchFamily="34" charset="-122"/>
              </a:rPr>
              <a:t>设其他</a:t>
            </a:r>
            <a:r>
              <a:rPr lang="zh-CN" altLang="en-US" sz="2400" dirty="0">
                <a:latin typeface="微软雅黑" panose="020B0503020204020204" pitchFamily="34" charset="-122"/>
                <a:ea typeface="微软雅黑" panose="020B0503020204020204" pitchFamily="34" charset="-122"/>
              </a:rPr>
              <a:t>节点从节点</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知道节点</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发送分组比节点</a:t>
            </a:r>
            <a:r>
              <a:rPr lang="en-US" altLang="zh-CN" sz="2400" dirty="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晚</a:t>
            </a:r>
            <a:r>
              <a:rPr lang="en-US" altLang="zh-CN" sz="2400" dirty="0" smtClean="0">
                <a:latin typeface="微软雅黑" panose="020B0503020204020204" pitchFamily="34" charset="-122"/>
                <a:ea typeface="微软雅黑" panose="020B0503020204020204" pitchFamily="34" charset="-122"/>
              </a:rPr>
              <a:t>10s</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Pa=</a:t>
            </a:r>
            <a:r>
              <a:rPr lang="en-US" altLang="zh-CN" sz="2400" dirty="0" err="1">
                <a:latin typeface="微软雅黑" panose="020B0503020204020204" pitchFamily="34" charset="-122"/>
                <a:ea typeface="微软雅黑" panose="020B0503020204020204" pitchFamily="34" charset="-122"/>
              </a:rPr>
              <a:t>Pb</a:t>
            </a:r>
            <a:r>
              <a:rPr lang="en-US" altLang="zh-CN" sz="2400" dirty="0">
                <a:latin typeface="微软雅黑" panose="020B0503020204020204" pitchFamily="34" charset="-122"/>
                <a:ea typeface="微软雅黑" panose="020B0503020204020204" pitchFamily="34" charset="-122"/>
              </a:rPr>
              <a:t> +10</a:t>
            </a:r>
            <a:r>
              <a:rPr lang="zh-CN" altLang="en-US" sz="2400" dirty="0">
                <a:latin typeface="微软雅黑" panose="020B0503020204020204" pitchFamily="34" charset="-122"/>
                <a:ea typeface="微软雅黑" panose="020B0503020204020204" pitchFamily="34" charset="-122"/>
              </a:rPr>
              <a:t>，由此推出</a:t>
            </a:r>
            <a:r>
              <a:rPr lang="zh-CN" altLang="en-US" sz="2400" dirty="0" smtClean="0">
                <a:latin typeface="微软雅黑" panose="020B0503020204020204" pitchFamily="34" charset="-122"/>
                <a:ea typeface="微软雅黑" panose="020B0503020204020204" pitchFamily="34" charset="-122"/>
              </a:rPr>
              <a:t>：     </a:t>
            </a:r>
            <a:endParaRPr lang="en-US" altLang="zh-CN" sz="2400" dirty="0" smtClean="0">
              <a:latin typeface="微软雅黑" panose="020B0503020204020204" pitchFamily="34" charset="-122"/>
              <a:ea typeface="微软雅黑" panose="020B0503020204020204" pitchFamily="34" charset="-122"/>
            </a:endParaRPr>
          </a:p>
          <a:p>
            <a:pPr marL="457200" lvl="1" indent="0" algn="just" eaLnBrk="1" hangingPunct="1">
              <a:lnSpc>
                <a:spcPct val="150000"/>
              </a:lnSpc>
              <a:spcBef>
                <a:spcPct val="0"/>
              </a:spcBef>
              <a:buClr>
                <a:srgbClr val="FF3300"/>
              </a:buClr>
              <a:buSzPct val="85000"/>
              <a:buNone/>
            </a:pPr>
            <a:r>
              <a:rPr lang="en-US" altLang="zh-CN" sz="2400" dirty="0" smtClean="0">
                <a:latin typeface="微软雅黑" panose="020B0503020204020204" pitchFamily="34" charset="-122"/>
                <a:ea typeface="微软雅黑" panose="020B0503020204020204" pitchFamily="34" charset="-122"/>
              </a:rPr>
              <a:t>   Pa=E1-2</a:t>
            </a:r>
            <a:endParaRPr lang="en-US" altLang="zh-CN" sz="2400" dirty="0" smtClean="0">
              <a:latin typeface="微软雅黑" panose="020B0503020204020204" pitchFamily="34" charset="-122"/>
              <a:ea typeface="微软雅黑" panose="020B0503020204020204" pitchFamily="34" charset="-122"/>
            </a:endParaRPr>
          </a:p>
          <a:p>
            <a:pPr marL="457200" lvl="1" indent="0" algn="just" eaLnBrk="1" hangingPunct="1">
              <a:lnSpc>
                <a:spcPct val="150000"/>
              </a:lnSpc>
              <a:spcBef>
                <a:spcPct val="0"/>
              </a:spcBef>
              <a:buClr>
                <a:srgbClr val="FF3300"/>
              </a:buClr>
              <a:buSzPct val="85000"/>
              <a:buNone/>
            </a:pPr>
            <a:r>
              <a:rPr lang="en-US" altLang="zh-CN" sz="2400" dirty="0" smtClean="0">
                <a:latin typeface="微软雅黑" panose="020B0503020204020204" pitchFamily="34" charset="-122"/>
                <a:ea typeface="微软雅黑" panose="020B0503020204020204" pitchFamily="34" charset="-122"/>
              </a:rPr>
              <a:t>   </a:t>
            </a:r>
            <a:r>
              <a:rPr lang="en-US" altLang="zh-CN" sz="2400" dirty="0" err="1" smtClean="0">
                <a:latin typeface="微软雅黑" panose="020B0503020204020204" pitchFamily="34" charset="-122"/>
                <a:ea typeface="微软雅黑" panose="020B0503020204020204" pitchFamily="34" charset="-122"/>
              </a:rPr>
              <a:t>Pb</a:t>
            </a:r>
            <a:r>
              <a:rPr lang="en-US" altLang="zh-CN" sz="2400" dirty="0" smtClean="0">
                <a:latin typeface="微软雅黑" panose="020B0503020204020204" pitchFamily="34" charset="-122"/>
                <a:ea typeface="微软雅黑" panose="020B0503020204020204" pitchFamily="34" charset="-122"/>
              </a:rPr>
              <a:t>=E7+4</a:t>
            </a:r>
            <a:r>
              <a:rPr lang="zh-CN" altLang="en-US" sz="24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    </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2" name="椭圆 1"/>
          <p:cNvSpPr/>
          <p:nvPr/>
        </p:nvSpPr>
        <p:spPr>
          <a:xfrm>
            <a:off x="7320136" y="1335528"/>
            <a:ext cx="3168352" cy="32455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88288" y="3063721"/>
            <a:ext cx="3168352" cy="32455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552656" y="2645296"/>
            <a:ext cx="639688" cy="567680"/>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A</a:t>
            </a:r>
            <a:endParaRPr lang="zh-CN" altLang="en-US" b="1" dirty="0">
              <a:solidFill>
                <a:schemeClr val="tx1"/>
              </a:solidFill>
            </a:endParaRPr>
          </a:p>
        </p:txBody>
      </p:sp>
      <p:sp>
        <p:nvSpPr>
          <p:cNvPr id="10" name="椭圆 9"/>
          <p:cNvSpPr/>
          <p:nvPr/>
        </p:nvSpPr>
        <p:spPr>
          <a:xfrm>
            <a:off x="10056440" y="4373488"/>
            <a:ext cx="639688" cy="567680"/>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B</a:t>
            </a:r>
            <a:endParaRPr lang="zh-CN" altLang="en-US" b="1" dirty="0">
              <a:solidFill>
                <a:schemeClr val="tx1"/>
              </a:solidFill>
            </a:endParaRPr>
          </a:p>
        </p:txBody>
      </p:sp>
      <p:sp>
        <p:nvSpPr>
          <p:cNvPr id="11" name="椭圆 10"/>
          <p:cNvSpPr/>
          <p:nvPr/>
        </p:nvSpPr>
        <p:spPr>
          <a:xfrm>
            <a:off x="7824192" y="1916832"/>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1</a:t>
            </a:r>
            <a:endParaRPr lang="zh-CN" altLang="en-US" b="1" dirty="0">
              <a:solidFill>
                <a:schemeClr val="tx1"/>
              </a:solidFill>
            </a:endParaRPr>
          </a:p>
        </p:txBody>
      </p:sp>
      <p:sp>
        <p:nvSpPr>
          <p:cNvPr id="12" name="椭圆 11"/>
          <p:cNvSpPr/>
          <p:nvPr/>
        </p:nvSpPr>
        <p:spPr>
          <a:xfrm>
            <a:off x="9336360" y="1988840"/>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2</a:t>
            </a:r>
            <a:endParaRPr lang="zh-CN" altLang="en-US" b="1" dirty="0">
              <a:solidFill>
                <a:schemeClr val="tx1"/>
              </a:solidFill>
            </a:endParaRPr>
          </a:p>
        </p:txBody>
      </p:sp>
      <p:sp>
        <p:nvSpPr>
          <p:cNvPr id="13" name="椭圆 12"/>
          <p:cNvSpPr/>
          <p:nvPr/>
        </p:nvSpPr>
        <p:spPr>
          <a:xfrm>
            <a:off x="7976592" y="3501008"/>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3</a:t>
            </a:r>
            <a:endParaRPr lang="zh-CN" altLang="en-US" b="1" dirty="0">
              <a:solidFill>
                <a:schemeClr val="tx1"/>
              </a:solidFill>
            </a:endParaRPr>
          </a:p>
        </p:txBody>
      </p:sp>
      <p:sp>
        <p:nvSpPr>
          <p:cNvPr id="14" name="椭圆 13"/>
          <p:cNvSpPr/>
          <p:nvPr/>
        </p:nvSpPr>
        <p:spPr>
          <a:xfrm>
            <a:off x="9408368" y="3573016"/>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4</a:t>
            </a:r>
            <a:endParaRPr lang="zh-CN" altLang="en-US" b="1" dirty="0">
              <a:solidFill>
                <a:schemeClr val="tx1"/>
              </a:solidFill>
            </a:endParaRPr>
          </a:p>
        </p:txBody>
      </p:sp>
      <p:sp>
        <p:nvSpPr>
          <p:cNvPr id="15" name="椭圆 14"/>
          <p:cNvSpPr/>
          <p:nvPr/>
        </p:nvSpPr>
        <p:spPr>
          <a:xfrm>
            <a:off x="9336360" y="5229200"/>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6</a:t>
            </a:r>
            <a:endParaRPr lang="zh-CN" altLang="en-US" b="1" dirty="0">
              <a:solidFill>
                <a:schemeClr val="tx1"/>
              </a:solidFill>
            </a:endParaRPr>
          </a:p>
        </p:txBody>
      </p:sp>
      <p:sp>
        <p:nvSpPr>
          <p:cNvPr id="16" name="椭圆 15"/>
          <p:cNvSpPr/>
          <p:nvPr/>
        </p:nvSpPr>
        <p:spPr>
          <a:xfrm>
            <a:off x="10920536" y="3645024"/>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5</a:t>
            </a:r>
            <a:endParaRPr lang="zh-CN" altLang="en-US" b="1" dirty="0">
              <a:solidFill>
                <a:schemeClr val="tx1"/>
              </a:solidFill>
            </a:endParaRPr>
          </a:p>
        </p:txBody>
      </p:sp>
      <p:sp>
        <p:nvSpPr>
          <p:cNvPr id="17" name="椭圆 16"/>
          <p:cNvSpPr/>
          <p:nvPr/>
        </p:nvSpPr>
        <p:spPr>
          <a:xfrm>
            <a:off x="10704512" y="5373216"/>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7</a:t>
            </a:r>
            <a:endParaRPr lang="zh-CN" altLang="en-US" b="1" dirty="0">
              <a:solidFill>
                <a:schemeClr val="tx1"/>
              </a:solidFill>
            </a:endParaRPr>
          </a:p>
        </p:txBody>
      </p:sp>
      <p:sp>
        <p:nvSpPr>
          <p:cNvPr id="4" name="TextBox 3"/>
          <p:cNvSpPr txBox="1"/>
          <p:nvPr/>
        </p:nvSpPr>
        <p:spPr>
          <a:xfrm>
            <a:off x="9264352" y="2645296"/>
            <a:ext cx="720080" cy="369332"/>
          </a:xfrm>
          <a:prstGeom prst="rect">
            <a:avLst/>
          </a:prstGeom>
          <a:noFill/>
        </p:spPr>
        <p:txBody>
          <a:bodyPr wrap="square" rtlCol="0">
            <a:spAutoFit/>
          </a:bodyPr>
          <a:lstStyle/>
          <a:p>
            <a:r>
              <a:rPr lang="en-US" altLang="zh-CN" b="1" dirty="0" smtClean="0">
                <a:solidFill>
                  <a:srgbClr val="0000FF"/>
                </a:solidFill>
                <a:latin typeface="Times New Roman" panose="02020603050405020304" pitchFamily="18" charset="0"/>
                <a:cs typeface="Times New Roman" panose="02020603050405020304" pitchFamily="18" charset="0"/>
              </a:rPr>
              <a:t>Pa</a:t>
            </a:r>
            <a:endParaRPr lang="zh-CN" altLang="en-US" b="1" dirty="0">
              <a:solidFill>
                <a:srgbClr val="0000FF"/>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10665072" y="4456623"/>
            <a:ext cx="720080" cy="369332"/>
          </a:xfrm>
          <a:prstGeom prst="rect">
            <a:avLst/>
          </a:prstGeom>
          <a:noFill/>
        </p:spPr>
        <p:txBody>
          <a:bodyPr wrap="square" rtlCol="0">
            <a:spAutoFit/>
          </a:bodyPr>
          <a:lstStyle/>
          <a:p>
            <a:r>
              <a:rPr lang="en-US" altLang="zh-CN" b="1" dirty="0" err="1" smtClean="0">
                <a:solidFill>
                  <a:srgbClr val="0000FF"/>
                </a:solidFill>
                <a:latin typeface="Times New Roman" panose="02020603050405020304" pitchFamily="18" charset="0"/>
                <a:cs typeface="Times New Roman" panose="02020603050405020304" pitchFamily="18" charset="0"/>
              </a:rPr>
              <a:t>Pb</a:t>
            </a:r>
            <a:endParaRPr lang="zh-CN" altLang="en-US" b="1" dirty="0">
              <a:solidFill>
                <a:srgbClr val="0000FF"/>
              </a:solidFill>
              <a:latin typeface="Times New Roman" panose="02020603050405020304" pitchFamily="18" charset="0"/>
              <a:cs typeface="Times New Roman" panose="02020603050405020304" pitchFamily="18" charset="0"/>
            </a:endParaRPr>
          </a:p>
        </p:txBody>
      </p:sp>
      <p:sp>
        <p:nvSpPr>
          <p:cNvPr id="19" name="TextBox 18"/>
          <p:cNvSpPr txBox="1"/>
          <p:nvPr/>
        </p:nvSpPr>
        <p:spPr>
          <a:xfrm>
            <a:off x="8184232" y="1525796"/>
            <a:ext cx="720080" cy="369332"/>
          </a:xfrm>
          <a:prstGeom prst="rect">
            <a:avLst/>
          </a:prstGeom>
          <a:noFill/>
        </p:spPr>
        <p:txBody>
          <a:bodyPr wrap="square" rtlCol="0">
            <a:spAutoFit/>
          </a:bodyPr>
          <a:lstStyle/>
          <a:p>
            <a:r>
              <a:rPr lang="en-US" altLang="zh-CN" b="1" dirty="0" smtClean="0">
                <a:solidFill>
                  <a:srgbClr val="0000FF"/>
                </a:solidFill>
                <a:latin typeface="Times New Roman" panose="02020603050405020304" pitchFamily="18" charset="0"/>
                <a:cs typeface="Times New Roman" panose="02020603050405020304" pitchFamily="18" charset="0"/>
              </a:rPr>
              <a:t>E1</a:t>
            </a:r>
            <a:endParaRPr lang="zh-CN" altLang="en-US" b="1" dirty="0">
              <a:solidFill>
                <a:srgbClr val="0000FF"/>
              </a:solidFill>
              <a:latin typeface="Times New Roman" panose="02020603050405020304" pitchFamily="18" charset="0"/>
              <a:cs typeface="Times New Roman" panose="02020603050405020304" pitchFamily="18" charset="0"/>
            </a:endParaRPr>
          </a:p>
        </p:txBody>
      </p:sp>
      <p:sp>
        <p:nvSpPr>
          <p:cNvPr id="20" name="TextBox 19"/>
          <p:cNvSpPr txBox="1"/>
          <p:nvPr/>
        </p:nvSpPr>
        <p:spPr>
          <a:xfrm>
            <a:off x="10632504" y="5833492"/>
            <a:ext cx="720080" cy="369332"/>
          </a:xfrm>
          <a:prstGeom prst="rect">
            <a:avLst/>
          </a:prstGeom>
          <a:noFill/>
        </p:spPr>
        <p:txBody>
          <a:bodyPr wrap="square" rtlCol="0">
            <a:spAutoFit/>
          </a:bodyPr>
          <a:lstStyle/>
          <a:p>
            <a:r>
              <a:rPr lang="en-US" altLang="zh-CN" b="1" dirty="0" smtClean="0">
                <a:solidFill>
                  <a:srgbClr val="0000FF"/>
                </a:solidFill>
                <a:latin typeface="Times New Roman" panose="02020603050405020304" pitchFamily="18" charset="0"/>
                <a:cs typeface="Times New Roman" panose="02020603050405020304" pitchFamily="18" charset="0"/>
              </a:rPr>
              <a:t>E7</a:t>
            </a:r>
            <a:endParaRPr lang="zh-CN" altLang="en-US" b="1" dirty="0">
              <a:solidFill>
                <a:srgbClr val="0000FF"/>
              </a:solidFill>
              <a:latin typeface="Times New Roman" panose="02020603050405020304" pitchFamily="18" charset="0"/>
              <a:cs typeface="Times New Roman" panose="02020603050405020304" pitchFamily="18" charset="0"/>
            </a:endParaRPr>
          </a:p>
        </p:txBody>
      </p:sp>
      <p:cxnSp>
        <p:nvCxnSpPr>
          <p:cNvPr id="6" name="曲线连接符 5"/>
          <p:cNvCxnSpPr>
            <a:stCxn id="9" idx="0"/>
            <a:endCxn id="11" idx="6"/>
          </p:cNvCxnSpPr>
          <p:nvPr/>
        </p:nvCxnSpPr>
        <p:spPr>
          <a:xfrm rot="16200000" flipV="1">
            <a:off x="8308150" y="2080946"/>
            <a:ext cx="512440" cy="616260"/>
          </a:xfrm>
          <a:prstGeom prst="curved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曲线连接符 21"/>
          <p:cNvCxnSpPr>
            <a:endCxn id="10" idx="7"/>
          </p:cNvCxnSpPr>
          <p:nvPr/>
        </p:nvCxnSpPr>
        <p:spPr>
          <a:xfrm>
            <a:off x="9192344" y="3063721"/>
            <a:ext cx="1410104" cy="1392902"/>
          </a:xfrm>
          <a:prstGeom prst="curved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23"/>
          <p:cNvCxnSpPr>
            <a:stCxn id="10" idx="6"/>
            <a:endCxn id="17" idx="7"/>
          </p:cNvCxnSpPr>
          <p:nvPr/>
        </p:nvCxnSpPr>
        <p:spPr>
          <a:xfrm>
            <a:off x="10696128" y="4657328"/>
            <a:ext cx="377160" cy="779160"/>
          </a:xfrm>
          <a:prstGeom prst="curved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029004" y="2316892"/>
            <a:ext cx="720080" cy="369332"/>
          </a:xfrm>
          <a:prstGeom prst="rect">
            <a:avLst/>
          </a:prstGeom>
          <a:noFill/>
        </p:spPr>
        <p:txBody>
          <a:bodyPr wrap="square" rtlCol="0">
            <a:spAutoFit/>
          </a:bodyPr>
          <a:lstStyle/>
          <a:p>
            <a:pPr algn="r"/>
            <a:r>
              <a:rPr lang="en-US" altLang="zh-CN" b="1" dirty="0" smtClean="0">
                <a:solidFill>
                  <a:srgbClr val="FF0000"/>
                </a:solidFill>
                <a:latin typeface="Times New Roman" panose="02020603050405020304" pitchFamily="18" charset="0"/>
                <a:cs typeface="Times New Roman" panose="02020603050405020304" pitchFamily="18" charset="0"/>
              </a:rPr>
              <a:t> 2s</a:t>
            </a:r>
            <a:endParaRPr lang="zh-CN" altLang="en-US" b="1" dirty="0">
              <a:solidFill>
                <a:srgbClr val="FF0000"/>
              </a:solidFill>
              <a:latin typeface="Times New Roman" panose="02020603050405020304" pitchFamily="18" charset="0"/>
              <a:cs typeface="Times New Roman" panose="02020603050405020304" pitchFamily="18" charset="0"/>
            </a:endParaRPr>
          </a:p>
        </p:txBody>
      </p:sp>
      <p:sp>
        <p:nvSpPr>
          <p:cNvPr id="30" name="TextBox 29"/>
          <p:cNvSpPr txBox="1"/>
          <p:nvPr/>
        </p:nvSpPr>
        <p:spPr>
          <a:xfrm>
            <a:off x="10235728" y="4941168"/>
            <a:ext cx="720080" cy="369332"/>
          </a:xfrm>
          <a:prstGeom prst="rect">
            <a:avLst/>
          </a:prstGeom>
          <a:noFill/>
        </p:spPr>
        <p:txBody>
          <a:bodyPr wrap="square" rtlCol="0">
            <a:spAutoFit/>
          </a:bodyPr>
          <a:lstStyle/>
          <a:p>
            <a:pPr algn="r"/>
            <a:r>
              <a:rPr lang="en-US" altLang="zh-CN" b="1" dirty="0" smtClean="0">
                <a:solidFill>
                  <a:srgbClr val="FF0000"/>
                </a:solidFill>
                <a:latin typeface="Times New Roman" panose="02020603050405020304" pitchFamily="18" charset="0"/>
                <a:cs typeface="Times New Roman" panose="02020603050405020304" pitchFamily="18" charset="0"/>
              </a:rPr>
              <a:t> 4s</a:t>
            </a:r>
            <a:endParaRPr lang="zh-CN" altLang="en-US" b="1" dirty="0">
              <a:solidFill>
                <a:srgbClr val="FF0000"/>
              </a:solidFill>
              <a:latin typeface="Times New Roman" panose="02020603050405020304" pitchFamily="18" charset="0"/>
              <a:cs typeface="Times New Roman" panose="02020603050405020304" pitchFamily="18" charset="0"/>
            </a:endParaRPr>
          </a:p>
        </p:txBody>
      </p:sp>
      <p:sp>
        <p:nvSpPr>
          <p:cNvPr id="31" name="TextBox 30"/>
          <p:cNvSpPr txBox="1"/>
          <p:nvPr/>
        </p:nvSpPr>
        <p:spPr>
          <a:xfrm>
            <a:off x="10128448" y="3575506"/>
            <a:ext cx="720080" cy="369332"/>
          </a:xfrm>
          <a:prstGeom prst="rect">
            <a:avLst/>
          </a:prstGeom>
          <a:noFill/>
        </p:spPr>
        <p:txBody>
          <a:bodyPr wrap="square" rtlCol="0">
            <a:spAutoFit/>
          </a:bodyPr>
          <a:lstStyle/>
          <a:p>
            <a:pPr algn="r"/>
            <a:r>
              <a:rPr lang="en-US" altLang="zh-CN" b="1" dirty="0" smtClean="0">
                <a:solidFill>
                  <a:srgbClr val="FF0000"/>
                </a:solidFill>
                <a:latin typeface="Times New Roman" panose="02020603050405020304" pitchFamily="18" charset="0"/>
                <a:cs typeface="Times New Roman" panose="02020603050405020304" pitchFamily="18" charset="0"/>
              </a:rPr>
              <a:t> 10s</a:t>
            </a:r>
            <a:endParaRPr lang="zh-CN" altLang="en-US" b="1" dirty="0">
              <a:solidFill>
                <a:srgbClr val="FF0000"/>
              </a:solidFill>
              <a:latin typeface="Times New Roman" panose="02020603050405020304" pitchFamily="18" charset="0"/>
              <a:cs typeface="Times New Roman" panose="02020603050405020304" pitchFamily="18" charset="0"/>
            </a:endParaRPr>
          </a:p>
        </p:txBody>
      </p:sp>
      <p:sp>
        <p:nvSpPr>
          <p:cNvPr id="5" name="右大括号 4"/>
          <p:cNvSpPr/>
          <p:nvPr/>
        </p:nvSpPr>
        <p:spPr>
          <a:xfrm>
            <a:off x="3245270" y="5695736"/>
            <a:ext cx="288032" cy="613584"/>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矩形 20"/>
          <p:cNvSpPr/>
          <p:nvPr/>
        </p:nvSpPr>
        <p:spPr>
          <a:xfrm>
            <a:off x="3676198" y="5787325"/>
            <a:ext cx="1915445" cy="461665"/>
          </a:xfrm>
          <a:prstGeom prst="rect">
            <a:avLst/>
          </a:prstGeom>
        </p:spPr>
        <p:txBody>
          <a:bodyPr wrap="square">
            <a:spAutoFit/>
          </a:bodyPr>
          <a:lstStyle/>
          <a:p>
            <a:r>
              <a:rPr lang="en-US" altLang="zh-CN" sz="2400" b="1" dirty="0">
                <a:solidFill>
                  <a:srgbClr val="FF0000"/>
                </a:solidFill>
                <a:latin typeface="微软雅黑" panose="020B0503020204020204" pitchFamily="34" charset="-122"/>
                <a:ea typeface="微软雅黑" panose="020B0503020204020204" pitchFamily="34" charset="-122"/>
              </a:rPr>
              <a:t>E1=E7 +</a:t>
            </a:r>
            <a:r>
              <a:rPr lang="en-US" altLang="zh-CN" sz="2400" b="1" dirty="0" smtClean="0">
                <a:solidFill>
                  <a:srgbClr val="FF0000"/>
                </a:solidFill>
                <a:latin typeface="微软雅黑" panose="020B0503020204020204" pitchFamily="34" charset="-122"/>
                <a:ea typeface="微软雅黑" panose="020B0503020204020204" pitchFamily="34" charset="-122"/>
              </a:rPr>
              <a:t>16</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P spid="18" grpId="0"/>
      <p:bldP spid="19" grpId="0"/>
      <p:bldP spid="20" grpId="0"/>
      <p:bldP spid="29" grpId="0"/>
      <p:bldP spid="30" grpId="0"/>
      <p:bldP spid="31"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dirty="0" smtClean="0"/>
              <a:t>（</a:t>
            </a:r>
            <a:r>
              <a:rPr lang="en-US" altLang="zh-CN" dirty="0" smtClean="0"/>
              <a:t>2</a:t>
            </a:r>
            <a:r>
              <a:rPr lang="zh-CN" altLang="en-US" dirty="0" smtClean="0"/>
              <a:t>）</a:t>
            </a:r>
            <a:r>
              <a:rPr lang="en-US" altLang="zh-CN" dirty="0"/>
              <a:t>RBS</a:t>
            </a:r>
            <a:r>
              <a:rPr lang="zh-CN" altLang="en-US" dirty="0"/>
              <a:t>协议</a:t>
            </a:r>
            <a:endParaRPr lang="zh-CN" altLang="en-US" dirty="0"/>
          </a:p>
        </p:txBody>
      </p:sp>
      <p:sp>
        <p:nvSpPr>
          <p:cNvPr id="8" name="TextBox 7"/>
          <p:cNvSpPr txBox="1"/>
          <p:nvPr/>
        </p:nvSpPr>
        <p:spPr>
          <a:xfrm>
            <a:off x="335361" y="980728"/>
            <a:ext cx="6912768" cy="5219891"/>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70000"/>
              </a:lnSpc>
              <a:spcBef>
                <a:spcPct val="0"/>
              </a:spcBef>
              <a:buClr>
                <a:srgbClr val="FF3300"/>
              </a:buClr>
              <a:buSzPct val="85000"/>
              <a:buFont typeface="Wingdings" panose="05000000000000000000" charset="0"/>
              <a:buChar char=""/>
            </a:pPr>
            <a:r>
              <a:rPr lang="zh-CN" altLang="en-US" sz="2800" dirty="0">
                <a:latin typeface="微软雅黑" panose="020B0503020204020204" pitchFamily="34" charset="-122"/>
                <a:ea typeface="微软雅黑" panose="020B0503020204020204" pitchFamily="34" charset="-122"/>
              </a:rPr>
              <a:t>传统</a:t>
            </a:r>
            <a:r>
              <a:rPr lang="zh-CN" altLang="en-US" sz="2800" dirty="0" smtClean="0">
                <a:latin typeface="微软雅黑" panose="020B0503020204020204" pitchFamily="34" charset="-122"/>
                <a:ea typeface="微软雅黑" panose="020B0503020204020204" pitchFamily="34" charset="-122"/>
              </a:rPr>
              <a:t>多跳网络</a:t>
            </a:r>
            <a:r>
              <a:rPr lang="zh-CN" altLang="en-US" sz="2800" dirty="0">
                <a:latin typeface="微软雅黑" panose="020B0503020204020204" pitchFamily="34" charset="-122"/>
                <a:ea typeface="微软雅黑" panose="020B0503020204020204" pitchFamily="34" charset="-122"/>
              </a:rPr>
              <a:t>的时间同步方法是节点重新广播它收到的时间信息</a:t>
            </a:r>
            <a:r>
              <a:rPr lang="zh-CN" altLang="en-US" sz="2800" dirty="0" smtClean="0">
                <a:latin typeface="微软雅黑" panose="020B0503020204020204" pitchFamily="34" charset="-122"/>
                <a:ea typeface="微软雅黑" panose="020B0503020204020204" pitchFamily="34" charset="-122"/>
              </a:rPr>
              <a:t>，而</a:t>
            </a:r>
            <a:r>
              <a:rPr lang="en-US" altLang="zh-CN" sz="2800" b="1" dirty="0" smtClean="0">
                <a:solidFill>
                  <a:srgbClr val="FF0000"/>
                </a:solidFill>
                <a:latin typeface="微软雅黑" panose="020B0503020204020204" pitchFamily="34" charset="-122"/>
                <a:ea typeface="微软雅黑" panose="020B0503020204020204" pitchFamily="34" charset="-122"/>
              </a:rPr>
              <a:t>RBS</a:t>
            </a:r>
            <a:r>
              <a:rPr lang="zh-CN" altLang="en-US" sz="2800" b="1" dirty="0">
                <a:solidFill>
                  <a:srgbClr val="FF0000"/>
                </a:solidFill>
                <a:latin typeface="微软雅黑" panose="020B0503020204020204" pitchFamily="34" charset="-122"/>
                <a:ea typeface="微软雅黑" panose="020B0503020204020204" pitchFamily="34" charset="-122"/>
              </a:rPr>
              <a:t>机制不依赖于发送节点与接收节点的时间关系，从消息延迟中去除所有发送节点的非确定因素，减少了每跳的误差积累</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lvl="0" algn="just" eaLnBrk="1" hangingPunct="1">
              <a:lnSpc>
                <a:spcPct val="170000"/>
              </a:lnSpc>
              <a:spcBef>
                <a:spcPct val="0"/>
              </a:spcBef>
              <a:buClr>
                <a:srgbClr val="FF3300"/>
              </a:buClr>
              <a:buSzPct val="85000"/>
              <a:buFont typeface="Wingdings" panose="05000000000000000000" charset="0"/>
              <a:buChar char=""/>
            </a:pPr>
            <a:r>
              <a:rPr lang="en-US" altLang="zh-CN" sz="2800" dirty="0" smtClean="0">
                <a:latin typeface="微软雅黑" panose="020B0503020204020204" pitchFamily="34" charset="-122"/>
                <a:ea typeface="微软雅黑" panose="020B0503020204020204" pitchFamily="34" charset="-122"/>
              </a:rPr>
              <a:t>RBS</a:t>
            </a:r>
            <a:r>
              <a:rPr lang="zh-CN" altLang="en-US" sz="2800" b="1" dirty="0" smtClean="0">
                <a:solidFill>
                  <a:srgbClr val="0000FF"/>
                </a:solidFill>
                <a:latin typeface="微软雅黑" panose="020B0503020204020204" pitchFamily="34" charset="-122"/>
                <a:ea typeface="微软雅黑" panose="020B0503020204020204" pitchFamily="34" charset="-122"/>
              </a:rPr>
              <a:t>利用信道的广播特性</a:t>
            </a:r>
            <a:r>
              <a:rPr lang="zh-CN" altLang="en-US" sz="2800" dirty="0" smtClean="0">
                <a:latin typeface="微软雅黑" panose="020B0503020204020204" pitchFamily="34" charset="-122"/>
                <a:ea typeface="微软雅黑" panose="020B0503020204020204" pitchFamily="34" charset="-122"/>
              </a:rPr>
              <a:t>来同步接收节点的时间，具有更高的精度。</a:t>
            </a:r>
            <a:endParaRPr lang="zh-CN" altLang="en-US" sz="2800" dirty="0">
              <a:latin typeface="微软雅黑" panose="020B0503020204020204" pitchFamily="34" charset="-122"/>
              <a:ea typeface="微软雅黑" panose="020B0503020204020204" pitchFamily="34" charset="-122"/>
            </a:endParaRPr>
          </a:p>
        </p:txBody>
      </p:sp>
      <p:sp>
        <p:nvSpPr>
          <p:cNvPr id="2" name="椭圆 1"/>
          <p:cNvSpPr/>
          <p:nvPr/>
        </p:nvSpPr>
        <p:spPr>
          <a:xfrm>
            <a:off x="7320136" y="1335528"/>
            <a:ext cx="3168352" cy="32455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88288" y="3063721"/>
            <a:ext cx="3168352" cy="32455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552656" y="2645296"/>
            <a:ext cx="639688" cy="567680"/>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A</a:t>
            </a:r>
            <a:endParaRPr lang="zh-CN" altLang="en-US" b="1" dirty="0">
              <a:solidFill>
                <a:schemeClr val="tx1"/>
              </a:solidFill>
            </a:endParaRPr>
          </a:p>
        </p:txBody>
      </p:sp>
      <p:sp>
        <p:nvSpPr>
          <p:cNvPr id="10" name="椭圆 9"/>
          <p:cNvSpPr/>
          <p:nvPr/>
        </p:nvSpPr>
        <p:spPr>
          <a:xfrm>
            <a:off x="10056440" y="4373488"/>
            <a:ext cx="639688" cy="567680"/>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B</a:t>
            </a:r>
            <a:endParaRPr lang="zh-CN" altLang="en-US" b="1" dirty="0">
              <a:solidFill>
                <a:schemeClr val="tx1"/>
              </a:solidFill>
            </a:endParaRPr>
          </a:p>
        </p:txBody>
      </p:sp>
      <p:sp>
        <p:nvSpPr>
          <p:cNvPr id="11" name="椭圆 10"/>
          <p:cNvSpPr/>
          <p:nvPr/>
        </p:nvSpPr>
        <p:spPr>
          <a:xfrm>
            <a:off x="7824192" y="1916832"/>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1</a:t>
            </a:r>
            <a:endParaRPr lang="zh-CN" altLang="en-US" b="1" dirty="0">
              <a:solidFill>
                <a:schemeClr val="tx1"/>
              </a:solidFill>
            </a:endParaRPr>
          </a:p>
        </p:txBody>
      </p:sp>
      <p:sp>
        <p:nvSpPr>
          <p:cNvPr id="12" name="椭圆 11"/>
          <p:cNvSpPr/>
          <p:nvPr/>
        </p:nvSpPr>
        <p:spPr>
          <a:xfrm>
            <a:off x="9336360" y="1988840"/>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2</a:t>
            </a:r>
            <a:endParaRPr lang="zh-CN" altLang="en-US" b="1" dirty="0">
              <a:solidFill>
                <a:schemeClr val="tx1"/>
              </a:solidFill>
            </a:endParaRPr>
          </a:p>
        </p:txBody>
      </p:sp>
      <p:sp>
        <p:nvSpPr>
          <p:cNvPr id="13" name="椭圆 12"/>
          <p:cNvSpPr/>
          <p:nvPr/>
        </p:nvSpPr>
        <p:spPr>
          <a:xfrm>
            <a:off x="7976592" y="3501008"/>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3</a:t>
            </a:r>
            <a:endParaRPr lang="zh-CN" altLang="en-US" b="1" dirty="0">
              <a:solidFill>
                <a:schemeClr val="tx1"/>
              </a:solidFill>
            </a:endParaRPr>
          </a:p>
        </p:txBody>
      </p:sp>
      <p:sp>
        <p:nvSpPr>
          <p:cNvPr id="14" name="椭圆 13"/>
          <p:cNvSpPr/>
          <p:nvPr/>
        </p:nvSpPr>
        <p:spPr>
          <a:xfrm>
            <a:off x="9408368" y="3573016"/>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4</a:t>
            </a:r>
            <a:endParaRPr lang="zh-CN" altLang="en-US" b="1" dirty="0">
              <a:solidFill>
                <a:schemeClr val="tx1"/>
              </a:solidFill>
            </a:endParaRPr>
          </a:p>
        </p:txBody>
      </p:sp>
      <p:sp>
        <p:nvSpPr>
          <p:cNvPr id="15" name="椭圆 14"/>
          <p:cNvSpPr/>
          <p:nvPr/>
        </p:nvSpPr>
        <p:spPr>
          <a:xfrm>
            <a:off x="9336360" y="5229200"/>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6</a:t>
            </a:r>
            <a:endParaRPr lang="zh-CN" altLang="en-US" b="1" dirty="0">
              <a:solidFill>
                <a:schemeClr val="tx1"/>
              </a:solidFill>
            </a:endParaRPr>
          </a:p>
        </p:txBody>
      </p:sp>
      <p:sp>
        <p:nvSpPr>
          <p:cNvPr id="16" name="椭圆 15"/>
          <p:cNvSpPr/>
          <p:nvPr/>
        </p:nvSpPr>
        <p:spPr>
          <a:xfrm>
            <a:off x="10920536" y="3645024"/>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5</a:t>
            </a:r>
            <a:endParaRPr lang="zh-CN" altLang="en-US" b="1" dirty="0">
              <a:solidFill>
                <a:schemeClr val="tx1"/>
              </a:solidFill>
            </a:endParaRPr>
          </a:p>
        </p:txBody>
      </p:sp>
      <p:sp>
        <p:nvSpPr>
          <p:cNvPr id="17" name="椭圆 16"/>
          <p:cNvSpPr/>
          <p:nvPr/>
        </p:nvSpPr>
        <p:spPr>
          <a:xfrm>
            <a:off x="10704512" y="5373216"/>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7</a:t>
            </a:r>
            <a:endParaRPr lang="zh-CN" altLang="en-US" b="1" dirty="0">
              <a:solidFill>
                <a:schemeClr val="tx1"/>
              </a:solidFill>
            </a:endParaRPr>
          </a:p>
        </p:txBody>
      </p:sp>
      <p:sp>
        <p:nvSpPr>
          <p:cNvPr id="4" name="TextBox 3"/>
          <p:cNvSpPr txBox="1"/>
          <p:nvPr/>
        </p:nvSpPr>
        <p:spPr>
          <a:xfrm>
            <a:off x="9264352" y="2645296"/>
            <a:ext cx="720080" cy="369332"/>
          </a:xfrm>
          <a:prstGeom prst="rect">
            <a:avLst/>
          </a:prstGeom>
          <a:noFill/>
        </p:spPr>
        <p:txBody>
          <a:bodyPr wrap="square" rtlCol="0">
            <a:spAutoFit/>
          </a:bodyPr>
          <a:lstStyle/>
          <a:p>
            <a:r>
              <a:rPr lang="en-US" altLang="zh-CN" b="1" dirty="0" smtClean="0">
                <a:solidFill>
                  <a:srgbClr val="0000FF"/>
                </a:solidFill>
                <a:latin typeface="Times New Roman" panose="02020603050405020304" pitchFamily="18" charset="0"/>
                <a:cs typeface="Times New Roman" panose="02020603050405020304" pitchFamily="18" charset="0"/>
              </a:rPr>
              <a:t>Pa</a:t>
            </a:r>
            <a:endParaRPr lang="zh-CN" altLang="en-US" b="1" dirty="0">
              <a:solidFill>
                <a:srgbClr val="0000FF"/>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10776520" y="4501854"/>
            <a:ext cx="720080" cy="369332"/>
          </a:xfrm>
          <a:prstGeom prst="rect">
            <a:avLst/>
          </a:prstGeom>
          <a:noFill/>
        </p:spPr>
        <p:txBody>
          <a:bodyPr wrap="square" rtlCol="0">
            <a:spAutoFit/>
          </a:bodyPr>
          <a:lstStyle/>
          <a:p>
            <a:r>
              <a:rPr lang="en-US" altLang="zh-CN" b="1" dirty="0" err="1" smtClean="0">
                <a:solidFill>
                  <a:srgbClr val="0000FF"/>
                </a:solidFill>
                <a:latin typeface="Times New Roman" panose="02020603050405020304" pitchFamily="18" charset="0"/>
                <a:cs typeface="Times New Roman" panose="02020603050405020304" pitchFamily="18" charset="0"/>
              </a:rPr>
              <a:t>Pb</a:t>
            </a:r>
            <a:endParaRPr lang="zh-CN" altLang="en-US" b="1" dirty="0">
              <a:solidFill>
                <a:srgbClr val="0000FF"/>
              </a:solidFill>
              <a:latin typeface="Times New Roman" panose="02020603050405020304" pitchFamily="18" charset="0"/>
              <a:cs typeface="Times New Roman" panose="02020603050405020304" pitchFamily="18" charset="0"/>
            </a:endParaRPr>
          </a:p>
        </p:txBody>
      </p:sp>
      <p:sp>
        <p:nvSpPr>
          <p:cNvPr id="19" name="TextBox 18"/>
          <p:cNvSpPr txBox="1"/>
          <p:nvPr/>
        </p:nvSpPr>
        <p:spPr>
          <a:xfrm>
            <a:off x="8184232" y="1525796"/>
            <a:ext cx="720080" cy="369332"/>
          </a:xfrm>
          <a:prstGeom prst="rect">
            <a:avLst/>
          </a:prstGeom>
          <a:noFill/>
        </p:spPr>
        <p:txBody>
          <a:bodyPr wrap="square" rtlCol="0">
            <a:spAutoFit/>
          </a:bodyPr>
          <a:lstStyle/>
          <a:p>
            <a:r>
              <a:rPr lang="en-US" altLang="zh-CN" b="1" dirty="0" smtClean="0">
                <a:solidFill>
                  <a:srgbClr val="0000FF"/>
                </a:solidFill>
                <a:latin typeface="Times New Roman" panose="02020603050405020304" pitchFamily="18" charset="0"/>
                <a:cs typeface="Times New Roman" panose="02020603050405020304" pitchFamily="18" charset="0"/>
              </a:rPr>
              <a:t>E1</a:t>
            </a:r>
            <a:endParaRPr lang="zh-CN" altLang="en-US" b="1" dirty="0">
              <a:solidFill>
                <a:srgbClr val="0000FF"/>
              </a:solidFill>
              <a:latin typeface="Times New Roman" panose="02020603050405020304" pitchFamily="18" charset="0"/>
              <a:cs typeface="Times New Roman" panose="02020603050405020304" pitchFamily="18" charset="0"/>
            </a:endParaRPr>
          </a:p>
        </p:txBody>
      </p:sp>
      <p:sp>
        <p:nvSpPr>
          <p:cNvPr id="20" name="TextBox 19"/>
          <p:cNvSpPr txBox="1"/>
          <p:nvPr/>
        </p:nvSpPr>
        <p:spPr>
          <a:xfrm>
            <a:off x="10632504" y="5833492"/>
            <a:ext cx="720080" cy="369332"/>
          </a:xfrm>
          <a:prstGeom prst="rect">
            <a:avLst/>
          </a:prstGeom>
          <a:noFill/>
        </p:spPr>
        <p:txBody>
          <a:bodyPr wrap="square" rtlCol="0">
            <a:spAutoFit/>
          </a:bodyPr>
          <a:lstStyle/>
          <a:p>
            <a:r>
              <a:rPr lang="en-US" altLang="zh-CN" b="1" dirty="0" smtClean="0">
                <a:solidFill>
                  <a:srgbClr val="0000FF"/>
                </a:solidFill>
                <a:latin typeface="Times New Roman" panose="02020603050405020304" pitchFamily="18" charset="0"/>
                <a:cs typeface="Times New Roman" panose="02020603050405020304" pitchFamily="18" charset="0"/>
              </a:rPr>
              <a:t>E7</a:t>
            </a:r>
            <a:endParaRPr lang="zh-CN" altLang="en-US" b="1" dirty="0">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dirty="0" smtClean="0"/>
              <a:t>（</a:t>
            </a:r>
            <a:r>
              <a:rPr lang="en-US" altLang="zh-CN" dirty="0" smtClean="0"/>
              <a:t>3</a:t>
            </a:r>
            <a:r>
              <a:rPr lang="zh-CN" altLang="en-US" dirty="0" smtClean="0"/>
              <a:t>）</a:t>
            </a:r>
            <a:r>
              <a:rPr lang="en-US" altLang="zh-CN" dirty="0"/>
              <a:t>TPSN</a:t>
            </a:r>
            <a:r>
              <a:rPr lang="zh-CN" altLang="en-US" dirty="0"/>
              <a:t>协议</a:t>
            </a:r>
            <a:endParaRPr lang="zh-CN" altLang="en-US" dirty="0"/>
          </a:p>
        </p:txBody>
      </p:sp>
      <p:sp>
        <p:nvSpPr>
          <p:cNvPr id="8" name="TextBox 7"/>
          <p:cNvSpPr txBox="1"/>
          <p:nvPr/>
        </p:nvSpPr>
        <p:spPr>
          <a:xfrm>
            <a:off x="984885" y="980728"/>
            <a:ext cx="10727739" cy="526297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charset="0"/>
              <a:buChar char=""/>
            </a:pPr>
            <a:r>
              <a:rPr lang="en-US" altLang="zh-CN" sz="2800" b="1" dirty="0">
                <a:solidFill>
                  <a:srgbClr val="0000FF"/>
                </a:solidFill>
                <a:latin typeface="微软雅黑" panose="020B0503020204020204" pitchFamily="34" charset="-122"/>
                <a:ea typeface="微软雅黑" panose="020B0503020204020204" pitchFamily="34" charset="-122"/>
              </a:rPr>
              <a:t>TPSN(Timing-sync Protocol for Sensor Networks)</a:t>
            </a:r>
            <a:r>
              <a:rPr lang="zh-CN" altLang="en-US" sz="2800" dirty="0" smtClean="0">
                <a:latin typeface="微软雅黑" panose="020B0503020204020204" pitchFamily="34" charset="-122"/>
                <a:ea typeface="微软雅黑" panose="020B0503020204020204" pitchFamily="34" charset="-122"/>
              </a:rPr>
              <a:t>是由</a:t>
            </a:r>
            <a:r>
              <a:rPr lang="en-US" altLang="zh-CN" sz="2800" dirty="0" err="1" smtClean="0">
                <a:latin typeface="微软雅黑" panose="020B0503020204020204" pitchFamily="34" charset="-122"/>
                <a:ea typeface="微软雅黑" panose="020B0503020204020204" pitchFamily="34" charset="-122"/>
              </a:rPr>
              <a:t>Saurabh</a:t>
            </a:r>
            <a:r>
              <a:rPr lang="en-US" altLang="zh-CN" sz="2800" dirty="0" smtClean="0">
                <a:latin typeface="微软雅黑" panose="020B0503020204020204" pitchFamily="34" charset="-122"/>
                <a:ea typeface="微软雅黑" panose="020B0503020204020204" pitchFamily="34" charset="-122"/>
              </a:rPr>
              <a:t> </a:t>
            </a:r>
            <a:r>
              <a:rPr lang="en-US" altLang="zh-CN" sz="2800" dirty="0" err="1" smtClean="0">
                <a:latin typeface="微软雅黑" panose="020B0503020204020204" pitchFamily="34" charset="-122"/>
                <a:ea typeface="微软雅黑" panose="020B0503020204020204" pitchFamily="34" charset="-122"/>
              </a:rPr>
              <a:t>Ganeriwal</a:t>
            </a:r>
            <a:r>
              <a:rPr lang="zh-CN" altLang="en-US" sz="2800" dirty="0" smtClean="0">
                <a:latin typeface="微软雅黑" panose="020B0503020204020204" pitchFamily="34" charset="-122"/>
                <a:ea typeface="微软雅黑" panose="020B0503020204020204" pitchFamily="34" charset="-122"/>
              </a:rPr>
              <a:t>等人</a:t>
            </a:r>
            <a:r>
              <a:rPr lang="en-US" altLang="zh-CN" sz="2800" dirty="0" smtClean="0">
                <a:latin typeface="微软雅黑" panose="020B0503020204020204" pitchFamily="34" charset="-122"/>
                <a:ea typeface="微软雅黑" panose="020B0503020204020204" pitchFamily="34" charset="-122"/>
              </a:rPr>
              <a:t>2003</a:t>
            </a:r>
            <a:r>
              <a:rPr lang="zh-CN" altLang="en-US" sz="2800" dirty="0" smtClean="0">
                <a:latin typeface="微软雅黑" panose="020B0503020204020204" pitchFamily="34" charset="-122"/>
                <a:ea typeface="微软雅黑" panose="020B0503020204020204" pitchFamily="34" charset="-122"/>
              </a:rPr>
              <a:t>年提出的</a:t>
            </a:r>
            <a:r>
              <a:rPr lang="zh-CN" altLang="en-US" sz="2800" b="1" dirty="0" smtClean="0">
                <a:solidFill>
                  <a:srgbClr val="FF0000"/>
                </a:solidFill>
                <a:latin typeface="微软雅黑" panose="020B0503020204020204" pitchFamily="34" charset="-122"/>
                <a:ea typeface="微软雅黑" panose="020B0503020204020204" pitchFamily="34" charset="-122"/>
              </a:rPr>
              <a:t>基于</a:t>
            </a:r>
            <a:r>
              <a:rPr lang="zh-CN" altLang="en-US" sz="2800" b="1" dirty="0">
                <a:solidFill>
                  <a:srgbClr val="FF0000"/>
                </a:solidFill>
                <a:latin typeface="微软雅黑" panose="020B0503020204020204" pitchFamily="34" charset="-122"/>
                <a:ea typeface="微软雅黑" panose="020B0503020204020204" pitchFamily="34" charset="-122"/>
              </a:rPr>
              <a:t>成对双向消息传送的发送者与接收者之间的全网时间同步</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lvl="0" algn="just" eaLnBrk="1" hangingPunct="1">
              <a:lnSpc>
                <a:spcPct val="200000"/>
              </a:lnSpc>
              <a:spcBef>
                <a:spcPct val="0"/>
              </a:spcBef>
              <a:buClr>
                <a:srgbClr val="FF3300"/>
              </a:buClr>
              <a:buSzPct val="85000"/>
              <a:buFont typeface="Wingdings" panose="05000000000000000000" charset="0"/>
              <a:buChar char=""/>
            </a:pPr>
            <a:r>
              <a:rPr lang="zh-CN" altLang="en-US" sz="2800" dirty="0" smtClean="0">
                <a:latin typeface="微软雅黑" panose="020B0503020204020204" pitchFamily="34" charset="-122"/>
                <a:ea typeface="微软雅黑" panose="020B0503020204020204" pitchFamily="34" charset="-122"/>
              </a:rPr>
              <a:t>通过</a:t>
            </a:r>
            <a:r>
              <a:rPr lang="zh-CN" altLang="en-US" sz="2800" dirty="0">
                <a:latin typeface="微软雅黑" panose="020B0503020204020204" pitchFamily="34" charset="-122"/>
                <a:ea typeface="微软雅黑" panose="020B0503020204020204" pitchFamily="34" charset="-122"/>
              </a:rPr>
              <a:t>采用层次型网络结构来提供全网范围内节点同步。该机制分为</a:t>
            </a:r>
            <a:r>
              <a:rPr lang="zh-CN" altLang="en-US" sz="2800" b="1" dirty="0">
                <a:solidFill>
                  <a:srgbClr val="0000FF"/>
                </a:solidFill>
                <a:latin typeface="微软雅黑" panose="020B0503020204020204" pitchFamily="34" charset="-122"/>
                <a:ea typeface="微软雅黑" panose="020B0503020204020204" pitchFamily="34" charset="-122"/>
              </a:rPr>
              <a:t>拓扑建立阶段</a:t>
            </a:r>
            <a:r>
              <a:rPr lang="zh-CN" altLang="en-US" sz="2800" dirty="0">
                <a:latin typeface="微软雅黑" panose="020B0503020204020204" pitchFamily="34" charset="-122"/>
                <a:ea typeface="微软雅黑" panose="020B0503020204020204" pitchFamily="34" charset="-122"/>
              </a:rPr>
              <a:t>和</a:t>
            </a:r>
            <a:r>
              <a:rPr lang="zh-CN" altLang="en-US" sz="2800" b="1" dirty="0">
                <a:solidFill>
                  <a:srgbClr val="0000FF"/>
                </a:solidFill>
                <a:latin typeface="微软雅黑" panose="020B0503020204020204" pitchFamily="34" charset="-122"/>
                <a:ea typeface="微软雅黑" panose="020B0503020204020204" pitchFamily="34" charset="-122"/>
              </a:rPr>
              <a:t>同步建立阶段</a:t>
            </a:r>
            <a:r>
              <a:rPr lang="zh-CN" altLang="en-US" sz="2800" dirty="0">
                <a:latin typeface="微软雅黑" panose="020B0503020204020204" pitchFamily="34" charset="-122"/>
                <a:ea typeface="微软雅黑" panose="020B0503020204020204" pitchFamily="34" charset="-122"/>
              </a:rPr>
              <a:t>，考虑了传播时间和接收时间，</a:t>
            </a:r>
            <a:r>
              <a:rPr lang="zh-CN" altLang="en-US" sz="2800" b="1" dirty="0">
                <a:solidFill>
                  <a:srgbClr val="FF0000"/>
                </a:solidFill>
                <a:latin typeface="微软雅黑" panose="020B0503020204020204" pitchFamily="34" charset="-122"/>
                <a:ea typeface="微软雅黑" panose="020B0503020204020204" pitchFamily="34" charset="-122"/>
              </a:rPr>
              <a:t>利用双向消息交换计算消息的平均延迟</a:t>
            </a:r>
            <a:r>
              <a:rPr lang="zh-CN" altLang="en-US" sz="2800" dirty="0">
                <a:latin typeface="微软雅黑" panose="020B0503020204020204" pitchFamily="34" charset="-122"/>
                <a:ea typeface="微软雅黑" panose="020B0503020204020204" pitchFamily="34" charset="-122"/>
              </a:rPr>
              <a:t>，提高了精度</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dirty="0" smtClean="0"/>
              <a:t>（</a:t>
            </a:r>
            <a:r>
              <a:rPr lang="en-US" altLang="zh-CN" dirty="0" smtClean="0"/>
              <a:t>3</a:t>
            </a:r>
            <a:r>
              <a:rPr lang="zh-CN" altLang="en-US" dirty="0" smtClean="0"/>
              <a:t>）</a:t>
            </a:r>
            <a:r>
              <a:rPr lang="en-US" altLang="zh-CN" dirty="0"/>
              <a:t>TPSN</a:t>
            </a:r>
            <a:r>
              <a:rPr lang="zh-CN" altLang="en-US" dirty="0"/>
              <a:t>协议</a:t>
            </a:r>
            <a:endParaRPr lang="zh-CN" altLang="en-US" dirty="0"/>
          </a:p>
        </p:txBody>
      </p:sp>
      <p:sp>
        <p:nvSpPr>
          <p:cNvPr id="8" name="TextBox 7"/>
          <p:cNvSpPr txBox="1"/>
          <p:nvPr/>
        </p:nvSpPr>
        <p:spPr>
          <a:xfrm>
            <a:off x="984885" y="1119505"/>
            <a:ext cx="10727739" cy="526297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charset="0"/>
              <a:buChar char=""/>
            </a:pPr>
            <a:r>
              <a:rPr lang="zh-CN" altLang="en-US" sz="2800" b="1" dirty="0" smtClean="0">
                <a:solidFill>
                  <a:srgbClr val="0000FF"/>
                </a:solidFill>
                <a:latin typeface="微软雅黑" panose="020B0503020204020204" pitchFamily="34" charset="-122"/>
                <a:ea typeface="微软雅黑" panose="020B0503020204020204" pitchFamily="34" charset="-122"/>
              </a:rPr>
              <a:t>拓扑</a:t>
            </a:r>
            <a:r>
              <a:rPr lang="zh-CN" altLang="en-US" sz="2800" b="1" dirty="0">
                <a:solidFill>
                  <a:srgbClr val="0000FF"/>
                </a:solidFill>
                <a:latin typeface="微软雅黑" panose="020B0503020204020204" pitchFamily="34" charset="-122"/>
                <a:ea typeface="微软雅黑" panose="020B0503020204020204" pitchFamily="34" charset="-122"/>
              </a:rPr>
              <a:t>建立</a:t>
            </a:r>
            <a:r>
              <a:rPr lang="zh-CN" altLang="en-US" sz="2800" b="1" dirty="0" smtClean="0">
                <a:solidFill>
                  <a:srgbClr val="0000FF"/>
                </a:solidFill>
                <a:latin typeface="微软雅黑" panose="020B0503020204020204" pitchFamily="34" charset="-122"/>
                <a:ea typeface="微软雅黑" panose="020B0503020204020204" pitchFamily="34" charset="-122"/>
              </a:rPr>
              <a:t>阶段：</a:t>
            </a:r>
            <a:r>
              <a:rPr lang="zh-CN" altLang="en-US" sz="2800" b="1" dirty="0" smtClean="0">
                <a:solidFill>
                  <a:srgbClr val="FF0000"/>
                </a:solidFill>
                <a:latin typeface="微软雅黑" panose="020B0503020204020204" pitchFamily="34" charset="-122"/>
                <a:ea typeface="微软雅黑" panose="020B0503020204020204" pitchFamily="34" charset="-122"/>
              </a:rPr>
              <a:t>建立分层拓扑结构。</a:t>
            </a:r>
            <a:r>
              <a:rPr lang="zh-CN" altLang="en-US" sz="2800" dirty="0" smtClean="0">
                <a:latin typeface="微软雅黑" panose="020B0503020204020204" pitchFamily="34" charset="-122"/>
                <a:ea typeface="微软雅黑" panose="020B0503020204020204" pitchFamily="34" charset="-122"/>
              </a:rPr>
              <a:t>首先</a:t>
            </a:r>
            <a:r>
              <a:rPr lang="zh-CN" altLang="en-US" sz="2800" dirty="0">
                <a:latin typeface="微软雅黑" panose="020B0503020204020204" pitchFamily="34" charset="-122"/>
                <a:ea typeface="微软雅黑" panose="020B0503020204020204" pitchFamily="34" charset="-122"/>
              </a:rPr>
              <a:t>确定根节点及等级，根节点是全网的时钟参考节点，</a:t>
            </a:r>
            <a:r>
              <a:rPr lang="zh-CN" altLang="en-US" sz="2800" b="1" dirty="0">
                <a:solidFill>
                  <a:srgbClr val="FF0000"/>
                </a:solidFill>
                <a:latin typeface="微软雅黑" panose="020B0503020204020204" pitchFamily="34" charset="-122"/>
                <a:ea typeface="微软雅黑" panose="020B0503020204020204" pitchFamily="34" charset="-122"/>
              </a:rPr>
              <a:t>等级为</a:t>
            </a:r>
            <a:r>
              <a:rPr lang="en-US" altLang="zh-CN" sz="2800" b="1" dirty="0">
                <a:solidFill>
                  <a:srgbClr val="FF0000"/>
                </a:solidFill>
                <a:latin typeface="微软雅黑" panose="020B0503020204020204" pitchFamily="34" charset="-122"/>
                <a:ea typeface="微软雅黑" panose="020B0503020204020204" pitchFamily="34" charset="-122"/>
              </a:rPr>
              <a:t>0</a:t>
            </a:r>
            <a:r>
              <a:rPr lang="zh-CN" altLang="en-US" sz="2800" b="1" dirty="0">
                <a:solidFill>
                  <a:srgbClr val="FF0000"/>
                </a:solidFill>
                <a:latin typeface="微软雅黑" panose="020B0503020204020204" pitchFamily="34" charset="-122"/>
                <a:ea typeface="微软雅黑" panose="020B0503020204020204" pitchFamily="34" charset="-122"/>
              </a:rPr>
              <a:t>级</a:t>
            </a:r>
            <a:r>
              <a:rPr lang="zh-CN" altLang="en-US" sz="2800" dirty="0">
                <a:latin typeface="微软雅黑" panose="020B0503020204020204" pitchFamily="34" charset="-122"/>
                <a:ea typeface="微软雅黑" panose="020B0503020204020204" pitchFamily="34" charset="-122"/>
              </a:rPr>
              <a:t>，根节点广播包含有自身等级信息的数据包，相邻节点收到该数据包后，确定自身等级为</a:t>
            </a: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级，然后</a:t>
            </a: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级节点继续广播带有自身等级信息的数据包，以此类推，</a:t>
            </a:r>
            <a:r>
              <a:rPr lang="en-US" altLang="zh-CN" sz="2800" dirty="0">
                <a:latin typeface="微软雅黑" panose="020B0503020204020204" pitchFamily="34" charset="-122"/>
                <a:ea typeface="微软雅黑" panose="020B0503020204020204" pitchFamily="34" charset="-122"/>
              </a:rPr>
              <a:t>i</a:t>
            </a:r>
            <a:r>
              <a:rPr lang="zh-CN" altLang="en-US" sz="2800" dirty="0">
                <a:latin typeface="微软雅黑" panose="020B0503020204020204" pitchFamily="34" charset="-122"/>
                <a:ea typeface="微软雅黑" panose="020B0503020204020204" pitchFamily="34" charset="-122"/>
              </a:rPr>
              <a:t>级节点广播带有自身等级信息的数据包，其相邻节点收到后确定自身等级</a:t>
            </a:r>
            <a:r>
              <a:rPr lang="zh-CN" altLang="en-US" sz="2800" dirty="0" smtClean="0">
                <a:latin typeface="微软雅黑" panose="020B0503020204020204" pitchFamily="34" charset="-122"/>
                <a:ea typeface="微软雅黑" panose="020B0503020204020204" pitchFamily="34" charset="-122"/>
              </a:rPr>
              <a:t>为 </a:t>
            </a:r>
            <a:r>
              <a:rPr lang="en-US" altLang="zh-CN" sz="2800" b="1" dirty="0" smtClean="0">
                <a:solidFill>
                  <a:srgbClr val="FF0000"/>
                </a:solidFill>
                <a:latin typeface="微软雅黑" panose="020B0503020204020204" pitchFamily="34" charset="-122"/>
                <a:ea typeface="微软雅黑" panose="020B0503020204020204" pitchFamily="34" charset="-122"/>
              </a:rPr>
              <a:t>i</a:t>
            </a:r>
            <a:r>
              <a:rPr lang="en-US" altLang="zh-CN" sz="2800" b="1" dirty="0">
                <a:solidFill>
                  <a:srgbClr val="FF0000"/>
                </a:solidFill>
                <a:latin typeface="微软雅黑" panose="020B0503020204020204" pitchFamily="34" charset="-122"/>
                <a:ea typeface="微软雅黑" panose="020B0503020204020204" pitchFamily="34" charset="-122"/>
              </a:rPr>
              <a:t> + 1</a:t>
            </a:r>
            <a:r>
              <a:rPr lang="zh-CN" altLang="en-US" sz="2800" dirty="0">
                <a:latin typeface="微软雅黑" panose="020B0503020204020204" pitchFamily="34" charset="-122"/>
                <a:ea typeface="微软雅黑" panose="020B0503020204020204" pitchFamily="34" charset="-122"/>
              </a:rPr>
              <a:t>，直到网络中所有节点都有自身的等级</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dirty="0" smtClean="0"/>
              <a:t>（</a:t>
            </a:r>
            <a:r>
              <a:rPr lang="en-US" altLang="zh-CN" dirty="0" smtClean="0"/>
              <a:t>3</a:t>
            </a:r>
            <a:r>
              <a:rPr lang="zh-CN" altLang="en-US" dirty="0" smtClean="0"/>
              <a:t>）</a:t>
            </a:r>
            <a:r>
              <a:rPr lang="en-US" altLang="zh-CN" dirty="0"/>
              <a:t>TPSN</a:t>
            </a:r>
            <a:r>
              <a:rPr lang="zh-CN" altLang="en-US" dirty="0"/>
              <a:t>协议</a:t>
            </a:r>
            <a:endParaRPr lang="zh-CN" altLang="en-US" dirty="0"/>
          </a:p>
        </p:txBody>
      </p:sp>
      <p:sp>
        <p:nvSpPr>
          <p:cNvPr id="8" name="TextBox 7"/>
          <p:cNvSpPr txBox="1"/>
          <p:nvPr/>
        </p:nvSpPr>
        <p:spPr>
          <a:xfrm>
            <a:off x="984885" y="1119505"/>
            <a:ext cx="10727739" cy="203132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charset="0"/>
              <a:buChar char=""/>
            </a:pPr>
            <a:r>
              <a:rPr lang="zh-CN" altLang="en-US" sz="2800" b="1" dirty="0" smtClean="0">
                <a:solidFill>
                  <a:srgbClr val="0000FF"/>
                </a:solidFill>
                <a:latin typeface="微软雅黑" panose="020B0503020204020204" pitchFamily="34" charset="-122"/>
                <a:ea typeface="微软雅黑" panose="020B0503020204020204" pitchFamily="34" charset="-122"/>
              </a:rPr>
              <a:t>同步</a:t>
            </a:r>
            <a:r>
              <a:rPr lang="zh-CN" altLang="en-US" sz="2800" b="1" dirty="0">
                <a:solidFill>
                  <a:srgbClr val="0000FF"/>
                </a:solidFill>
                <a:latin typeface="微软雅黑" panose="020B0503020204020204" pitchFamily="34" charset="-122"/>
                <a:ea typeface="微软雅黑" panose="020B0503020204020204" pitchFamily="34" charset="-122"/>
              </a:rPr>
              <a:t>建立</a:t>
            </a:r>
            <a:r>
              <a:rPr lang="zh-CN" altLang="en-US" sz="2800" b="1" dirty="0" smtClean="0">
                <a:solidFill>
                  <a:srgbClr val="0000FF"/>
                </a:solidFill>
                <a:latin typeface="微软雅黑" panose="020B0503020204020204" pitchFamily="34" charset="-122"/>
                <a:ea typeface="微软雅黑" panose="020B0503020204020204" pitchFamily="34" charset="-122"/>
              </a:rPr>
              <a:t>阶段：</a:t>
            </a:r>
            <a:r>
              <a:rPr lang="zh-CN" altLang="en-US" sz="2800" dirty="0">
                <a:latin typeface="微软雅黑" panose="020B0503020204020204" pitchFamily="34" charset="-122"/>
                <a:ea typeface="微软雅黑" panose="020B0503020204020204" pitchFamily="34" charset="-122"/>
              </a:rPr>
              <a:t>同步阶段从根节点开始，与其下一级节点进行成对同步，</a:t>
            </a:r>
            <a:r>
              <a:rPr lang="zh-CN" altLang="en-US" sz="2800" dirty="0" smtClean="0">
                <a:latin typeface="微软雅黑" panose="020B0503020204020204" pitchFamily="34" charset="-122"/>
                <a:ea typeface="微软雅黑" panose="020B0503020204020204" pitchFamily="34" charset="-122"/>
              </a:rPr>
              <a:t>然后 </a:t>
            </a:r>
            <a:r>
              <a:rPr lang="en-US" altLang="zh-CN" sz="2800" b="1" dirty="0" smtClean="0">
                <a:solidFill>
                  <a:srgbClr val="FF0000"/>
                </a:solidFill>
                <a:latin typeface="微软雅黑" panose="020B0503020204020204" pitchFamily="34" charset="-122"/>
                <a:ea typeface="微软雅黑" panose="020B0503020204020204" pitchFamily="34" charset="-122"/>
              </a:rPr>
              <a:t>i </a:t>
            </a:r>
            <a:r>
              <a:rPr lang="zh-CN" altLang="en-US" sz="2800" dirty="0" smtClean="0">
                <a:latin typeface="微软雅黑" panose="020B0503020204020204" pitchFamily="34" charset="-122"/>
                <a:ea typeface="微软雅黑" panose="020B0503020204020204" pitchFamily="34" charset="-122"/>
              </a:rPr>
              <a:t>级</a:t>
            </a:r>
            <a:r>
              <a:rPr lang="zh-CN" altLang="en-US" sz="2800" dirty="0">
                <a:latin typeface="微软雅黑" panose="020B0503020204020204" pitchFamily="34" charset="-122"/>
                <a:ea typeface="微软雅黑" panose="020B0503020204020204" pitchFamily="34" charset="-122"/>
              </a:rPr>
              <a:t>节点</a:t>
            </a:r>
            <a:r>
              <a:rPr lang="zh-CN" altLang="en-US" sz="2800" dirty="0" smtClean="0">
                <a:latin typeface="微软雅黑" panose="020B0503020204020204" pitchFamily="34" charset="-122"/>
                <a:ea typeface="微软雅黑" panose="020B0503020204020204" pitchFamily="34" charset="-122"/>
              </a:rPr>
              <a:t>与</a:t>
            </a:r>
            <a:r>
              <a:rPr lang="zh-CN" altLang="en-US" sz="2800" b="1" dirty="0" smtClean="0">
                <a:solidFill>
                  <a:srgbClr val="FF0000"/>
                </a:solidFill>
                <a:latin typeface="微软雅黑" panose="020B0503020204020204" pitchFamily="34" charset="-122"/>
                <a:ea typeface="微软雅黑" panose="020B0503020204020204" pitchFamily="34" charset="-122"/>
              </a:rPr>
              <a:t> </a:t>
            </a:r>
            <a:r>
              <a:rPr lang="en-US" altLang="zh-CN" sz="2800" b="1" dirty="0" smtClean="0">
                <a:solidFill>
                  <a:srgbClr val="FF0000"/>
                </a:solidFill>
                <a:latin typeface="微软雅黑" panose="020B0503020204020204" pitchFamily="34" charset="-122"/>
                <a:ea typeface="微软雅黑" panose="020B0503020204020204" pitchFamily="34" charset="-122"/>
              </a:rPr>
              <a:t>i</a:t>
            </a:r>
            <a:r>
              <a:rPr lang="en-US" altLang="zh-CN" sz="2800" b="1" dirty="0">
                <a:solidFill>
                  <a:srgbClr val="FF0000"/>
                </a:solidFill>
                <a:latin typeface="微软雅黑" panose="020B0503020204020204" pitchFamily="34" charset="-122"/>
                <a:ea typeface="微软雅黑" panose="020B0503020204020204" pitchFamily="34" charset="-122"/>
              </a:rPr>
              <a:t> - 1</a:t>
            </a:r>
            <a:r>
              <a:rPr lang="zh-CN" altLang="en-US" sz="2800" dirty="0">
                <a:latin typeface="微软雅黑" panose="020B0503020204020204" pitchFamily="34" charset="-122"/>
                <a:ea typeface="微软雅黑" panose="020B0503020204020204" pitchFamily="34" charset="-122"/>
              </a:rPr>
              <a:t>级节点同步，直到每个节点都与根节点同步。</a:t>
            </a:r>
            <a:endParaRPr lang="en-US" altLang="zh-CN" sz="2800" dirty="0" smtClean="0">
              <a:latin typeface="微软雅黑" panose="020B0503020204020204" pitchFamily="34" charset="-122"/>
              <a:ea typeface="微软雅黑" panose="020B0503020204020204" pitchFamily="34" charset="-122"/>
            </a:endParaRPr>
          </a:p>
        </p:txBody>
      </p:sp>
      <p:graphicFrame>
        <p:nvGraphicFramePr>
          <p:cNvPr id="2" name="对象 1"/>
          <p:cNvGraphicFramePr>
            <a:graphicFrameLocks noChangeAspect="1"/>
          </p:cNvGraphicFramePr>
          <p:nvPr/>
        </p:nvGraphicFramePr>
        <p:xfrm>
          <a:off x="2351583" y="2852937"/>
          <a:ext cx="7083343" cy="3888432"/>
        </p:xfrm>
        <a:graphic>
          <a:graphicData uri="http://schemas.openxmlformats.org/presentationml/2006/ole">
            <mc:AlternateContent xmlns:mc="http://schemas.openxmlformats.org/markup-compatibility/2006">
              <mc:Choice xmlns:v="urn:schemas-microsoft-com:vml" Requires="v">
                <p:oleObj spid="_x0000_s84195" name="" r:id="rId1" imgW="4994275" imgH="2924175" progId="">
                  <p:embed/>
                </p:oleObj>
              </mc:Choice>
              <mc:Fallback>
                <p:oleObj name="" r:id="rId1" imgW="4994275" imgH="2924175" progId="">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583" y="2852937"/>
                        <a:ext cx="7083343" cy="3888432"/>
                      </a:xfrm>
                      <a:prstGeom prst="rect">
                        <a:avLst/>
                      </a:prstGeom>
                      <a:noFill/>
                      <a:ln>
                        <a:noFill/>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dirty="0" smtClean="0">
                <a:sym typeface="+mn-ea"/>
              </a:rPr>
              <a:t>1）基于</a:t>
            </a:r>
            <a:r>
              <a:rPr lang="zh-CN" altLang="en-US" dirty="0">
                <a:sym typeface="+mn-ea"/>
              </a:rPr>
              <a:t>测距的定位和无需测距的</a:t>
            </a:r>
            <a:r>
              <a:rPr lang="zh-CN" altLang="en-US" dirty="0" smtClean="0">
                <a:sym typeface="+mn-ea"/>
              </a:rPr>
              <a:t>定位</a:t>
            </a:r>
            <a:endParaRPr lang="zh-CN" altLang="en-US" dirty="0"/>
          </a:p>
        </p:txBody>
      </p:sp>
      <p:sp>
        <p:nvSpPr>
          <p:cNvPr id="6" name="TextBox 5"/>
          <p:cNvSpPr txBox="1"/>
          <p:nvPr/>
        </p:nvSpPr>
        <p:spPr>
          <a:xfrm>
            <a:off x="911424" y="980728"/>
            <a:ext cx="10729192" cy="295997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b="1" dirty="0" smtClean="0">
                <a:solidFill>
                  <a:srgbClr val="FF0000"/>
                </a:solidFill>
                <a:latin typeface="微软雅黑" panose="020B0503020204020204" pitchFamily="34" charset="-122"/>
                <a:ea typeface="微软雅黑" panose="020B0503020204020204" pitchFamily="34" charset="-122"/>
                <a:sym typeface="+mn-ea"/>
              </a:rPr>
              <a:t>后者无需</a:t>
            </a:r>
            <a:r>
              <a:rPr lang="zh-CN" altLang="en-US" b="1" dirty="0">
                <a:solidFill>
                  <a:srgbClr val="FF0000"/>
                </a:solidFill>
                <a:latin typeface="微软雅黑" panose="020B0503020204020204" pitchFamily="34" charset="-122"/>
                <a:ea typeface="微软雅黑" panose="020B0503020204020204" pitchFamily="34" charset="-122"/>
                <a:sym typeface="+mn-ea"/>
              </a:rPr>
              <a:t>测量节点之间的绝对距离或方位</a:t>
            </a:r>
            <a:r>
              <a:rPr lang="zh-CN" altLang="en-US" dirty="0">
                <a:latin typeface="微软雅黑" panose="020B0503020204020204" pitchFamily="34" charset="-122"/>
                <a:ea typeface="微软雅黑" panose="020B0503020204020204" pitchFamily="34" charset="-122"/>
                <a:sym typeface="+mn-ea"/>
              </a:rPr>
              <a:t>，而是利用节点间的估计距离计算节点的位置，如典型的</a:t>
            </a:r>
            <a:r>
              <a:rPr lang="en-US" altLang="zh-CN" b="1" dirty="0">
                <a:solidFill>
                  <a:srgbClr val="0000FF"/>
                </a:solidFill>
                <a:latin typeface="微软雅黑" panose="020B0503020204020204" pitchFamily="34" charset="-122"/>
                <a:ea typeface="微软雅黑" panose="020B0503020204020204" pitchFamily="34" charset="-122"/>
                <a:sym typeface="+mn-ea"/>
              </a:rPr>
              <a:t>DV-Hop</a:t>
            </a:r>
            <a:r>
              <a:rPr lang="zh-CN" altLang="en-US" b="1" dirty="0">
                <a:solidFill>
                  <a:srgbClr val="0000FF"/>
                </a:solidFill>
                <a:latin typeface="微软雅黑" panose="020B0503020204020204" pitchFamily="34" charset="-122"/>
                <a:ea typeface="微软雅黑" panose="020B0503020204020204" pitchFamily="34" charset="-122"/>
                <a:sym typeface="+mn-ea"/>
              </a:rPr>
              <a:t>定位</a:t>
            </a:r>
            <a:r>
              <a:rPr lang="zh-CN" altLang="en-US" dirty="0">
                <a:latin typeface="微软雅黑" panose="020B0503020204020204" pitchFamily="34" charset="-122"/>
                <a:ea typeface="微软雅黑" panose="020B0503020204020204" pitchFamily="34" charset="-122"/>
                <a:sym typeface="+mn-ea"/>
              </a:rPr>
              <a:t>、</a:t>
            </a:r>
            <a:r>
              <a:rPr lang="zh-CN" altLang="en-US" b="1" dirty="0">
                <a:solidFill>
                  <a:srgbClr val="0000FF"/>
                </a:solidFill>
                <a:latin typeface="微软雅黑" panose="020B0503020204020204" pitchFamily="34" charset="-122"/>
                <a:ea typeface="微软雅黑" panose="020B0503020204020204" pitchFamily="34" charset="-122"/>
                <a:sym typeface="+mn-ea"/>
              </a:rPr>
              <a:t>凸规划定位</a:t>
            </a:r>
            <a:r>
              <a:rPr lang="zh-CN" altLang="en-US" dirty="0">
                <a:latin typeface="微软雅黑" panose="020B0503020204020204" pitchFamily="34" charset="-122"/>
                <a:ea typeface="微软雅黑" panose="020B0503020204020204" pitchFamily="34" charset="-122"/>
                <a:sym typeface="+mn-ea"/>
              </a:rPr>
              <a:t>。虽然在精确度方面有待进一步改进，但是具有可扩展性、规模性以及代价小等优点。</a:t>
            </a:r>
            <a:endParaRPr lang="zh-CN" altLang="en-US"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dirty="0" smtClean="0"/>
              <a:t>（</a:t>
            </a:r>
            <a:r>
              <a:rPr lang="en-US" altLang="zh-CN" dirty="0" smtClean="0"/>
              <a:t>3</a:t>
            </a:r>
            <a:r>
              <a:rPr lang="zh-CN" altLang="en-US" dirty="0" smtClean="0"/>
              <a:t>）</a:t>
            </a:r>
            <a:r>
              <a:rPr lang="en-US" altLang="zh-CN" dirty="0"/>
              <a:t>TPSN</a:t>
            </a:r>
            <a:r>
              <a:rPr lang="zh-CN" altLang="en-US" dirty="0"/>
              <a:t>协议</a:t>
            </a:r>
            <a:endParaRPr lang="zh-CN" altLang="en-US" dirty="0"/>
          </a:p>
        </p:txBody>
      </p:sp>
      <p:sp>
        <p:nvSpPr>
          <p:cNvPr id="8" name="TextBox 7"/>
          <p:cNvSpPr txBox="1"/>
          <p:nvPr/>
        </p:nvSpPr>
        <p:spPr>
          <a:xfrm>
            <a:off x="984885" y="1119505"/>
            <a:ext cx="10799747" cy="2308324"/>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charset="0"/>
              <a:buChar char=""/>
            </a:pPr>
            <a:r>
              <a:rPr lang="zh-CN" altLang="en-US" sz="2400" dirty="0" smtClean="0">
                <a:latin typeface="微软雅黑" panose="020B0503020204020204" pitchFamily="34" charset="-122"/>
                <a:ea typeface="微软雅黑" panose="020B0503020204020204" pitchFamily="34" charset="-122"/>
              </a:rPr>
              <a:t>节点</a:t>
            </a:r>
            <a:r>
              <a:rPr lang="en-US" altLang="zh-CN" sz="2400" dirty="0" smtClean="0">
                <a:latin typeface="微软雅黑" panose="020B0503020204020204" pitchFamily="34" charset="-122"/>
                <a:ea typeface="微软雅黑" panose="020B0503020204020204" pitchFamily="34" charset="-122"/>
              </a:rPr>
              <a:t>S</a:t>
            </a:r>
            <a:r>
              <a:rPr lang="zh-CN" altLang="en-US" sz="2400" dirty="0" smtClean="0">
                <a:latin typeface="微软雅黑" panose="020B0503020204020204" pitchFamily="34" charset="-122"/>
                <a:ea typeface="微软雅黑" panose="020B0503020204020204" pitchFamily="34" charset="-122"/>
              </a:rPr>
              <a:t>在</a:t>
            </a:r>
            <a:r>
              <a:rPr lang="zh-CN" altLang="en-US" sz="2400" dirty="0">
                <a:latin typeface="微软雅黑" panose="020B0503020204020204" pitchFamily="34" charset="-122"/>
                <a:ea typeface="微软雅黑" panose="020B0503020204020204" pitchFamily="34" charset="-122"/>
              </a:rPr>
              <a:t>本地时刻</a:t>
            </a:r>
            <a:r>
              <a:rPr lang="en-US" altLang="zh-CN" sz="2400" dirty="0">
                <a:latin typeface="微软雅黑" panose="020B0503020204020204" pitchFamily="34" charset="-122"/>
                <a:ea typeface="微软雅黑" panose="020B0503020204020204" pitchFamily="34" charset="-122"/>
              </a:rPr>
              <a:t>T1</a:t>
            </a:r>
            <a:r>
              <a:rPr lang="zh-CN" altLang="en-US" sz="2400" dirty="0">
                <a:latin typeface="微软雅黑" panose="020B0503020204020204" pitchFamily="34" charset="-122"/>
                <a:ea typeface="微软雅黑" panose="020B0503020204020204" pitchFamily="34" charset="-122"/>
              </a:rPr>
              <a:t>时向</a:t>
            </a:r>
            <a:r>
              <a:rPr lang="zh-CN" altLang="en-US" sz="2400" dirty="0" smtClean="0">
                <a:latin typeface="微软雅黑" panose="020B0503020204020204" pitchFamily="34" charset="-122"/>
                <a:ea typeface="微软雅黑" panose="020B0503020204020204" pitchFamily="34" charset="-122"/>
              </a:rPr>
              <a:t>节点</a:t>
            </a:r>
            <a:r>
              <a:rPr lang="en-US" altLang="zh-CN" sz="2400" dirty="0" smtClean="0">
                <a:latin typeface="微软雅黑" panose="020B0503020204020204" pitchFamily="34" charset="-122"/>
                <a:ea typeface="微软雅黑" panose="020B0503020204020204" pitchFamily="34" charset="-122"/>
              </a:rPr>
              <a:t>R</a:t>
            </a:r>
            <a:r>
              <a:rPr lang="zh-CN" altLang="en-US" sz="2400" dirty="0" smtClean="0">
                <a:latin typeface="微软雅黑" panose="020B0503020204020204" pitchFamily="34" charset="-122"/>
                <a:ea typeface="微软雅黑" panose="020B0503020204020204" pitchFamily="34" charset="-122"/>
              </a:rPr>
              <a:t>发送</a:t>
            </a:r>
            <a:r>
              <a:rPr lang="zh-CN" altLang="en-US" sz="2400" dirty="0">
                <a:latin typeface="微软雅黑" panose="020B0503020204020204" pitchFamily="34" charset="-122"/>
                <a:ea typeface="微软雅黑" panose="020B0503020204020204" pitchFamily="34" charset="-122"/>
              </a:rPr>
              <a:t>同步请求，该请求中包含</a:t>
            </a:r>
            <a:r>
              <a:rPr lang="zh-CN" altLang="en-US" sz="2400" dirty="0" smtClean="0">
                <a:latin typeface="微软雅黑" panose="020B0503020204020204" pitchFamily="34" charset="-122"/>
                <a:ea typeface="微软雅黑" panose="020B0503020204020204" pitchFamily="34" charset="-122"/>
              </a:rPr>
              <a:t>节点</a:t>
            </a:r>
            <a:r>
              <a:rPr lang="en-US" altLang="zh-CN" sz="2400" dirty="0" smtClean="0">
                <a:latin typeface="微软雅黑" panose="020B0503020204020204" pitchFamily="34" charset="-122"/>
                <a:ea typeface="微软雅黑" panose="020B0503020204020204" pitchFamily="34" charset="-122"/>
              </a:rPr>
              <a:t>S</a:t>
            </a:r>
            <a:r>
              <a:rPr lang="zh-CN" altLang="en-US" sz="2400" dirty="0" smtClean="0">
                <a:latin typeface="微软雅黑" panose="020B0503020204020204" pitchFamily="34" charset="-122"/>
                <a:ea typeface="微软雅黑" panose="020B0503020204020204" pitchFamily="34" charset="-122"/>
              </a:rPr>
              <a:t>的</a:t>
            </a:r>
            <a:r>
              <a:rPr lang="zh-CN" altLang="en-US" sz="2400" dirty="0">
                <a:latin typeface="微软雅黑" panose="020B0503020204020204" pitchFamily="34" charset="-122"/>
                <a:ea typeface="微软雅黑" panose="020B0503020204020204" pitchFamily="34" charset="-122"/>
              </a:rPr>
              <a:t>等级和</a:t>
            </a:r>
            <a:r>
              <a:rPr lang="en-US" altLang="zh-CN" sz="2400" dirty="0">
                <a:latin typeface="微软雅黑" panose="020B0503020204020204" pitchFamily="34" charset="-122"/>
                <a:ea typeface="微软雅黑" panose="020B0503020204020204" pitchFamily="34" charset="-122"/>
              </a:rPr>
              <a:t>T1</a:t>
            </a:r>
            <a:r>
              <a:rPr lang="zh-CN" altLang="en-US"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节点</a:t>
            </a:r>
            <a:r>
              <a:rPr lang="en-US" altLang="zh-CN" sz="2400" dirty="0" smtClean="0">
                <a:latin typeface="微软雅黑" panose="020B0503020204020204" pitchFamily="34" charset="-122"/>
                <a:ea typeface="微软雅黑" panose="020B0503020204020204" pitchFamily="34" charset="-122"/>
              </a:rPr>
              <a:t>R</a:t>
            </a:r>
            <a:r>
              <a:rPr lang="zh-CN" altLang="en-US" sz="2400" dirty="0" smtClean="0">
                <a:latin typeface="微软雅黑" panose="020B0503020204020204" pitchFamily="34" charset="-122"/>
                <a:ea typeface="微软雅黑" panose="020B0503020204020204" pitchFamily="34" charset="-122"/>
              </a:rPr>
              <a:t>在</a:t>
            </a:r>
            <a:r>
              <a:rPr lang="zh-CN" altLang="en-US" sz="2400" dirty="0">
                <a:latin typeface="微软雅黑" panose="020B0503020204020204" pitchFamily="34" charset="-122"/>
                <a:ea typeface="微软雅黑" panose="020B0503020204020204" pitchFamily="34" charset="-122"/>
              </a:rPr>
              <a:t>本地时刻</a:t>
            </a:r>
            <a:r>
              <a:rPr lang="en-US" altLang="zh-CN" sz="2400" dirty="0">
                <a:latin typeface="微软雅黑" panose="020B0503020204020204" pitchFamily="34" charset="-122"/>
                <a:ea typeface="微软雅黑" panose="020B0503020204020204" pitchFamily="34" charset="-122"/>
              </a:rPr>
              <a:t>T2</a:t>
            </a:r>
            <a:r>
              <a:rPr lang="zh-CN" altLang="en-US" sz="2400" dirty="0">
                <a:latin typeface="微软雅黑" panose="020B0503020204020204" pitchFamily="34" charset="-122"/>
                <a:ea typeface="微软雅黑" panose="020B0503020204020204" pitchFamily="34" charset="-122"/>
              </a:rPr>
              <a:t>时收到请求并在</a:t>
            </a:r>
            <a:r>
              <a:rPr lang="en-US" altLang="zh-CN" sz="2400" dirty="0">
                <a:latin typeface="微软雅黑" panose="020B0503020204020204" pitchFamily="34" charset="-122"/>
                <a:ea typeface="微软雅黑" panose="020B0503020204020204" pitchFamily="34" charset="-122"/>
              </a:rPr>
              <a:t>T3</a:t>
            </a:r>
            <a:r>
              <a:rPr lang="zh-CN" altLang="en-US" sz="2400" dirty="0">
                <a:latin typeface="微软雅黑" panose="020B0503020204020204" pitchFamily="34" charset="-122"/>
                <a:ea typeface="微软雅黑" panose="020B0503020204020204" pitchFamily="34" charset="-122"/>
              </a:rPr>
              <a:t>时回发同步应答，该应答包含</a:t>
            </a:r>
            <a:r>
              <a:rPr lang="en-US" altLang="zh-CN" sz="2400" dirty="0">
                <a:latin typeface="微软雅黑" panose="020B0503020204020204" pitchFamily="34" charset="-122"/>
                <a:ea typeface="微软雅黑" panose="020B0503020204020204" pitchFamily="34" charset="-122"/>
              </a:rPr>
              <a:t>T2</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T3</a:t>
            </a:r>
            <a:r>
              <a:rPr lang="zh-CN" altLang="en-US"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节点</a:t>
            </a:r>
            <a:r>
              <a:rPr lang="en-US" altLang="zh-CN" sz="2400" dirty="0" smtClean="0">
                <a:latin typeface="微软雅黑" panose="020B0503020204020204" pitchFamily="34" charset="-122"/>
                <a:ea typeface="微软雅黑" panose="020B0503020204020204" pitchFamily="34" charset="-122"/>
              </a:rPr>
              <a:t>S</a:t>
            </a:r>
            <a:r>
              <a:rPr lang="zh-CN" altLang="en-US" sz="2400" dirty="0" smtClean="0">
                <a:latin typeface="微软雅黑" panose="020B0503020204020204" pitchFamily="34" charset="-122"/>
                <a:ea typeface="微软雅黑" panose="020B0503020204020204" pitchFamily="34" charset="-122"/>
              </a:rPr>
              <a:t>于</a:t>
            </a:r>
            <a:r>
              <a:rPr lang="zh-CN" altLang="en-US" sz="2400" dirty="0">
                <a:latin typeface="微软雅黑" panose="020B0503020204020204" pitchFamily="34" charset="-122"/>
                <a:ea typeface="微软雅黑" panose="020B0503020204020204" pitchFamily="34" charset="-122"/>
              </a:rPr>
              <a:t>本地时刻</a:t>
            </a:r>
            <a:r>
              <a:rPr lang="en-US" altLang="zh-CN" sz="2400" dirty="0">
                <a:latin typeface="微软雅黑" panose="020B0503020204020204" pitchFamily="34" charset="-122"/>
                <a:ea typeface="微软雅黑" panose="020B0503020204020204" pitchFamily="34" charset="-122"/>
              </a:rPr>
              <a:t>T4</a:t>
            </a:r>
            <a:r>
              <a:rPr lang="zh-CN" altLang="en-US" sz="2400" dirty="0">
                <a:latin typeface="微软雅黑" panose="020B0503020204020204" pitchFamily="34" charset="-122"/>
                <a:ea typeface="微软雅黑" panose="020B0503020204020204" pitchFamily="34" charset="-122"/>
              </a:rPr>
              <a:t>收到应答信息，根据时间关系可列出方程：</a:t>
            </a:r>
            <a:br>
              <a:rPr lang="zh-CN" altLang="en-US" sz="2400" dirty="0">
                <a:latin typeface="微软雅黑" panose="020B0503020204020204" pitchFamily="34" charset="-122"/>
                <a:ea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rPr>
              <a:t>                            　　　　　　　　　　</a:t>
            </a:r>
            <a:endParaRPr lang="en-US" altLang="zh-CN" sz="2400" dirty="0" smtClean="0">
              <a:latin typeface="微软雅黑" panose="020B0503020204020204" pitchFamily="34" charset="-122"/>
              <a:ea typeface="微软雅黑" panose="020B0503020204020204" pitchFamily="34" charset="-122"/>
            </a:endParaRPr>
          </a:p>
        </p:txBody>
      </p:sp>
      <p:graphicFrame>
        <p:nvGraphicFramePr>
          <p:cNvPr id="2" name="对象 1"/>
          <p:cNvGraphicFramePr>
            <a:graphicFrameLocks noChangeAspect="1"/>
          </p:cNvGraphicFramePr>
          <p:nvPr/>
        </p:nvGraphicFramePr>
        <p:xfrm>
          <a:off x="47328" y="2996952"/>
          <a:ext cx="7083343" cy="3888432"/>
        </p:xfrm>
        <a:graphic>
          <a:graphicData uri="http://schemas.openxmlformats.org/presentationml/2006/ole">
            <mc:AlternateContent xmlns:mc="http://schemas.openxmlformats.org/markup-compatibility/2006">
              <mc:Choice xmlns:v="urn:schemas-microsoft-com:vml" Requires="v">
                <p:oleObj spid="_x0000_s96353" name="" r:id="rId1" imgW="4994275" imgH="2924175" progId="">
                  <p:embed/>
                </p:oleObj>
              </mc:Choice>
              <mc:Fallback>
                <p:oleObj name="" r:id="rId1" imgW="4994275" imgH="2924175" progId="">
                  <p:embed/>
                  <p:pic>
                    <p:nvPicPr>
                      <p:cNvPr id="0" name="图片 963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28" y="2996952"/>
                        <a:ext cx="7083343" cy="3888432"/>
                      </a:xfrm>
                      <a:prstGeom prst="rect">
                        <a:avLst/>
                      </a:prstGeom>
                      <a:noFill/>
                      <a:ln>
                        <a:noFill/>
                      </a:ln>
                    </p:spPr>
                  </p:pic>
                </p:oleObj>
              </mc:Fallback>
            </mc:AlternateContent>
          </a:graphicData>
        </a:graphic>
      </p:graphicFrame>
      <p:graphicFrame>
        <p:nvGraphicFramePr>
          <p:cNvPr id="4" name="对象 3"/>
          <p:cNvGraphicFramePr>
            <a:graphicFrameLocks noChangeAspect="1"/>
          </p:cNvGraphicFramePr>
          <p:nvPr/>
        </p:nvGraphicFramePr>
        <p:xfrm>
          <a:off x="8328595" y="2924944"/>
          <a:ext cx="1947862" cy="444500"/>
        </p:xfrm>
        <a:graphic>
          <a:graphicData uri="http://schemas.openxmlformats.org/presentationml/2006/ole">
            <mc:AlternateContent xmlns:mc="http://schemas.openxmlformats.org/markup-compatibility/2006">
              <mc:Choice xmlns:v="urn:schemas-microsoft-com:vml" Requires="v">
                <p:oleObj spid="_x0000_s96354" name="公式" r:id="rId3" imgW="1091565" imgH="228600" progId="Equation.3">
                  <p:embed/>
                </p:oleObj>
              </mc:Choice>
              <mc:Fallback>
                <p:oleObj name="公式" r:id="rId3" imgW="1091565"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8595" y="2924944"/>
                        <a:ext cx="1947862"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nvGraphicFramePr>
        <p:xfrm>
          <a:off x="8330182" y="3428182"/>
          <a:ext cx="1943100" cy="444500"/>
        </p:xfrm>
        <a:graphic>
          <a:graphicData uri="http://schemas.openxmlformats.org/presentationml/2006/ole">
            <mc:AlternateContent xmlns:mc="http://schemas.openxmlformats.org/markup-compatibility/2006">
              <mc:Choice xmlns:v="urn:schemas-microsoft-com:vml" Requires="v">
                <p:oleObj spid="_x0000_s96355" name="公式" r:id="rId5" imgW="1104900" imgH="228600" progId="Equation.3">
                  <p:embed/>
                </p:oleObj>
              </mc:Choice>
              <mc:Fallback>
                <p:oleObj name="公式" r:id="rId5" imgW="11049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30182" y="3428182"/>
                        <a:ext cx="19431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nvGraphicFramePr>
        <p:xfrm>
          <a:off x="7752332" y="5058618"/>
          <a:ext cx="3024188" cy="819150"/>
        </p:xfrm>
        <a:graphic>
          <a:graphicData uri="http://schemas.openxmlformats.org/presentationml/2006/ole">
            <mc:AlternateContent xmlns:mc="http://schemas.openxmlformats.org/markup-compatibility/2006">
              <mc:Choice xmlns:v="urn:schemas-microsoft-com:vml" Requires="v">
                <p:oleObj spid="_x0000_s96356" name="公式" r:id="rId7" imgW="1651000" imgH="406400" progId="Equation.3">
                  <p:embed/>
                </p:oleObj>
              </mc:Choice>
              <mc:Fallback>
                <p:oleObj name="公式" r:id="rId7" imgW="1651000" imgH="4064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52332" y="5058618"/>
                        <a:ext cx="3024188"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nvGraphicFramePr>
        <p:xfrm>
          <a:off x="7752332" y="5922218"/>
          <a:ext cx="3024188" cy="819150"/>
        </p:xfrm>
        <a:graphic>
          <a:graphicData uri="http://schemas.openxmlformats.org/presentationml/2006/ole">
            <mc:AlternateContent xmlns:mc="http://schemas.openxmlformats.org/markup-compatibility/2006">
              <mc:Choice xmlns:v="urn:schemas-microsoft-com:vml" Requires="v">
                <p:oleObj spid="_x0000_s96357" name="公式" r:id="rId9" imgW="1651000" imgH="406400" progId="Equation.3">
                  <p:embed/>
                </p:oleObj>
              </mc:Choice>
              <mc:Fallback>
                <p:oleObj name="公式" r:id="rId9" imgW="1651000" imgH="4064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52332" y="5922218"/>
                        <a:ext cx="3024188"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矩形 8"/>
          <p:cNvSpPr/>
          <p:nvPr/>
        </p:nvSpPr>
        <p:spPr>
          <a:xfrm>
            <a:off x="6600056" y="4077072"/>
            <a:ext cx="6050029" cy="1200329"/>
          </a:xfrm>
          <a:prstGeom prst="rect">
            <a:avLst/>
          </a:prstGeom>
        </p:spPr>
        <p:txBody>
          <a:bodyPr wrap="square">
            <a:spAutoFit/>
          </a:bodyPr>
          <a:lstStyle/>
          <a:p>
            <a:pPr>
              <a:lnSpc>
                <a:spcPct val="150000"/>
              </a:lnSpc>
            </a:pPr>
            <a:r>
              <a:rPr lang="zh-CN" altLang="en-US" sz="2400" dirty="0">
                <a:solidFill>
                  <a:srgbClr val="0000FF"/>
                </a:solidFill>
                <a:latin typeface="微软雅黑" panose="020B0503020204020204" pitchFamily="34" charset="-122"/>
                <a:ea typeface="微软雅黑" panose="020B0503020204020204" pitchFamily="34" charset="-122"/>
              </a:rPr>
              <a:t>其中，</a:t>
            </a:r>
            <a:r>
              <a:rPr lang="en-US" altLang="zh-CN" sz="2400" b="1" i="1" dirty="0" smtClean="0">
                <a:solidFill>
                  <a:srgbClr val="FF0000"/>
                </a:solidFill>
                <a:latin typeface="微软雅黑" panose="020B0503020204020204" pitchFamily="34" charset="-122"/>
                <a:ea typeface="微软雅黑" panose="020B0503020204020204" pitchFamily="34" charset="-122"/>
              </a:rPr>
              <a:t>d </a:t>
            </a:r>
            <a:r>
              <a:rPr lang="zh-CN" altLang="en-US" sz="2400" b="1" dirty="0" smtClean="0">
                <a:solidFill>
                  <a:srgbClr val="FF0000"/>
                </a:solidFill>
                <a:latin typeface="微软雅黑" panose="020B0503020204020204" pitchFamily="34" charset="-122"/>
                <a:ea typeface="微软雅黑" panose="020B0503020204020204" pitchFamily="34" charset="-122"/>
              </a:rPr>
              <a:t>为</a:t>
            </a:r>
            <a:r>
              <a:rPr lang="zh-CN" altLang="en-US" sz="2400" b="1" dirty="0">
                <a:solidFill>
                  <a:srgbClr val="FF0000"/>
                </a:solidFill>
                <a:latin typeface="微软雅黑" panose="020B0503020204020204" pitchFamily="34" charset="-122"/>
                <a:ea typeface="微软雅黑" panose="020B0503020204020204" pitchFamily="34" charset="-122"/>
              </a:rPr>
              <a:t>消息传输迟延</a:t>
            </a:r>
            <a:r>
              <a:rPr lang="zh-CN" altLang="en-US" sz="2400" dirty="0">
                <a:solidFill>
                  <a:srgbClr val="0000FF"/>
                </a:solidFill>
                <a:latin typeface="微软雅黑" panose="020B0503020204020204" pitchFamily="34" charset="-122"/>
                <a:ea typeface="微软雅黑" panose="020B0503020204020204" pitchFamily="34" charset="-122"/>
              </a:rPr>
              <a:t>，</a:t>
            </a:r>
            <a:r>
              <a:rPr lang="en-US" altLang="zh-CN" sz="2400" b="1" i="1" dirty="0">
                <a:solidFill>
                  <a:srgbClr val="FF0000"/>
                </a:solidFill>
                <a:latin typeface="微软雅黑" panose="020B0503020204020204" pitchFamily="34" charset="-122"/>
                <a:ea typeface="微软雅黑" panose="020B0503020204020204" pitchFamily="34" charset="-122"/>
              </a:rPr>
              <a:t>Δ</a:t>
            </a:r>
            <a:r>
              <a:rPr lang="zh-CN" altLang="en-US" sz="2400" b="1" dirty="0">
                <a:solidFill>
                  <a:srgbClr val="FF0000"/>
                </a:solidFill>
                <a:latin typeface="微软雅黑" panose="020B0503020204020204" pitchFamily="34" charset="-122"/>
                <a:ea typeface="微软雅黑" panose="020B0503020204020204" pitchFamily="34" charset="-122"/>
              </a:rPr>
              <a:t>为时钟偏差</a:t>
            </a:r>
            <a:r>
              <a:rPr lang="zh-CN" altLang="en-US" sz="2400" b="1" dirty="0" smtClean="0">
                <a:solidFill>
                  <a:srgbClr val="FF0000"/>
                </a:solidFill>
                <a:latin typeface="微软雅黑" panose="020B0503020204020204" pitchFamily="34" charset="-122"/>
                <a:ea typeface="微软雅黑" panose="020B0503020204020204" pitchFamily="34" charset="-122"/>
              </a:rPr>
              <a:t>。</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rgbClr val="0000FF"/>
                </a:solidFill>
                <a:latin typeface="微软雅黑" panose="020B0503020204020204" pitchFamily="34" charset="-122"/>
                <a:ea typeface="微软雅黑" panose="020B0503020204020204" pitchFamily="34" charset="-122"/>
              </a:rPr>
              <a:t>经过</a:t>
            </a:r>
            <a:r>
              <a:rPr lang="zh-CN" altLang="en-US" sz="2400" dirty="0">
                <a:solidFill>
                  <a:srgbClr val="0000FF"/>
                </a:solidFill>
                <a:latin typeface="微软雅黑" panose="020B0503020204020204" pitchFamily="34" charset="-122"/>
                <a:ea typeface="微软雅黑" panose="020B0503020204020204" pitchFamily="34" charset="-122"/>
              </a:rPr>
              <a:t>计算得</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par>
                                <p:cTn id="16" presetID="53" presetClass="entr" presetSubtype="16"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par>
                                <p:cTn id="21" presetID="53" presetClass="entr" presetSubtype="16"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ppt_w</p:attrName>
                                        </p:attrNameLst>
                                      </p:cBhvr>
                                      <p:tavLst>
                                        <p:tav tm="0">
                                          <p:val>
                                            <p:fltVal val="0"/>
                                          </p:val>
                                        </p:tav>
                                        <p:tav tm="100000">
                                          <p:val>
                                            <p:strVal val="#ppt_w"/>
                                          </p:val>
                                        </p:tav>
                                      </p:tavLst>
                                    </p:anim>
                                    <p:anim calcmode="lin" valueType="num">
                                      <p:cBhvr>
                                        <p:cTn id="24" dur="500" fill="hold"/>
                                        <p:tgtEl>
                                          <p:spTgt spid="4"/>
                                        </p:tgtEl>
                                        <p:attrNameLst>
                                          <p:attrName>ppt_h</p:attrName>
                                        </p:attrNameLst>
                                      </p:cBhvr>
                                      <p:tavLst>
                                        <p:tav tm="0">
                                          <p:val>
                                            <p:fltVal val="0"/>
                                          </p:val>
                                        </p:tav>
                                        <p:tav tm="100000">
                                          <p:val>
                                            <p:strVal val="#ppt_h"/>
                                          </p:val>
                                        </p:tav>
                                      </p:tavLst>
                                    </p:anim>
                                    <p:animEffect transition="in" filter="fade">
                                      <p:cBhvr>
                                        <p:cTn id="25" dur="500"/>
                                        <p:tgtEl>
                                          <p:spTgt spid="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par>
                                <p:cTn id="31" presetID="53" presetClass="entr" presetSubtype="16"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500" fill="hold"/>
                                        <p:tgtEl>
                                          <p:spTgt spid="6"/>
                                        </p:tgtEl>
                                        <p:attrNameLst>
                                          <p:attrName>ppt_w</p:attrName>
                                        </p:attrNameLst>
                                      </p:cBhvr>
                                      <p:tavLst>
                                        <p:tav tm="0">
                                          <p:val>
                                            <p:fltVal val="0"/>
                                          </p:val>
                                        </p:tav>
                                        <p:tav tm="100000">
                                          <p:val>
                                            <p:strVal val="#ppt_w"/>
                                          </p:val>
                                        </p:tav>
                                      </p:tavLst>
                                    </p:anim>
                                    <p:anim calcmode="lin" valueType="num">
                                      <p:cBhvr>
                                        <p:cTn id="34" dur="500" fill="hold"/>
                                        <p:tgtEl>
                                          <p:spTgt spid="6"/>
                                        </p:tgtEl>
                                        <p:attrNameLst>
                                          <p:attrName>ppt_h</p:attrName>
                                        </p:attrNameLst>
                                      </p:cBhvr>
                                      <p:tavLst>
                                        <p:tav tm="0">
                                          <p:val>
                                            <p:fltVal val="0"/>
                                          </p:val>
                                        </p:tav>
                                        <p:tav tm="100000">
                                          <p:val>
                                            <p:strVal val="#ppt_h"/>
                                          </p:val>
                                        </p:tav>
                                      </p:tavLst>
                                    </p:anim>
                                    <p:animEffect transition="in" filter="fade">
                                      <p:cBhvr>
                                        <p:cTn id="35" dur="500"/>
                                        <p:tgtEl>
                                          <p:spTgt spid="6"/>
                                        </p:tgtEl>
                                      </p:cBhvr>
                                    </p:animEffect>
                                  </p:childTnLst>
                                </p:cTn>
                              </p:par>
                              <p:par>
                                <p:cTn id="36" presetID="53" presetClass="entr" presetSubtype="16" fill="hold" nodeType="with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500" fill="hold"/>
                                        <p:tgtEl>
                                          <p:spTgt spid="7"/>
                                        </p:tgtEl>
                                        <p:attrNameLst>
                                          <p:attrName>ppt_w</p:attrName>
                                        </p:attrNameLst>
                                      </p:cBhvr>
                                      <p:tavLst>
                                        <p:tav tm="0">
                                          <p:val>
                                            <p:fltVal val="0"/>
                                          </p:val>
                                        </p:tav>
                                        <p:tav tm="100000">
                                          <p:val>
                                            <p:strVal val="#ppt_w"/>
                                          </p:val>
                                        </p:tav>
                                      </p:tavLst>
                                    </p:anim>
                                    <p:anim calcmode="lin" valueType="num">
                                      <p:cBhvr>
                                        <p:cTn id="39" dur="500" fill="hold"/>
                                        <p:tgtEl>
                                          <p:spTgt spid="7"/>
                                        </p:tgtEl>
                                        <p:attrNameLst>
                                          <p:attrName>ppt_h</p:attrName>
                                        </p:attrNameLst>
                                      </p:cBhvr>
                                      <p:tavLst>
                                        <p:tav tm="0">
                                          <p:val>
                                            <p:fltVal val="0"/>
                                          </p:val>
                                        </p:tav>
                                        <p:tav tm="100000">
                                          <p:val>
                                            <p:strVal val="#ppt_h"/>
                                          </p:val>
                                        </p:tav>
                                      </p:tavLst>
                                    </p:anim>
                                    <p:animEffect transition="in" filter="fade">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TPSN</a:t>
            </a:r>
            <a:r>
              <a:rPr lang="zh-CN" altLang="en-US" dirty="0" smtClean="0"/>
              <a:t>协议优缺点</a:t>
            </a:r>
            <a:endParaRPr lang="zh-CN" altLang="en-US" dirty="0"/>
          </a:p>
        </p:txBody>
      </p:sp>
      <p:sp>
        <p:nvSpPr>
          <p:cNvPr id="8" name="TextBox 7"/>
          <p:cNvSpPr txBox="1"/>
          <p:nvPr/>
        </p:nvSpPr>
        <p:spPr>
          <a:xfrm>
            <a:off x="911424" y="980728"/>
            <a:ext cx="10727739" cy="526297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charset="0"/>
              <a:buChar char=""/>
            </a:pPr>
            <a:r>
              <a:rPr lang="en-US" altLang="zh-CN" sz="2800" dirty="0">
                <a:latin typeface="微软雅黑" panose="020B0503020204020204" pitchFamily="34" charset="-122"/>
                <a:ea typeface="微软雅黑" panose="020B0503020204020204" pitchFamily="34" charset="-122"/>
              </a:rPr>
              <a:t>TPSN</a:t>
            </a:r>
            <a:r>
              <a:rPr lang="zh-CN" altLang="en-US" sz="2800" dirty="0">
                <a:latin typeface="微软雅黑" panose="020B0503020204020204" pitchFamily="34" charset="-122"/>
                <a:ea typeface="微软雅黑" panose="020B0503020204020204" pitchFamily="34" charset="-122"/>
              </a:rPr>
              <a:t>采用</a:t>
            </a:r>
            <a:r>
              <a:rPr lang="zh-CN" altLang="en-US" sz="2800" b="1" dirty="0">
                <a:solidFill>
                  <a:srgbClr val="FF0000"/>
                </a:solidFill>
                <a:latin typeface="微软雅黑" panose="020B0503020204020204" pitchFamily="34" charset="-122"/>
                <a:ea typeface="微软雅黑" panose="020B0503020204020204" pitchFamily="34" charset="-122"/>
              </a:rPr>
              <a:t>层次分级形成拓扑树结构</a:t>
            </a:r>
            <a:r>
              <a:rPr lang="zh-CN" altLang="en-US" sz="2800" dirty="0">
                <a:latin typeface="微软雅黑" panose="020B0503020204020204" pitchFamily="34" charset="-122"/>
                <a:ea typeface="微软雅黑" panose="020B0503020204020204" pitchFamily="34" charset="-122"/>
              </a:rPr>
              <a:t>，从根节点开始完成了所有叶子节点与根节点的同步，</a:t>
            </a:r>
            <a:r>
              <a:rPr lang="zh-CN" altLang="en-US" sz="2800" b="1" dirty="0">
                <a:solidFill>
                  <a:srgbClr val="0000FF"/>
                </a:solidFill>
                <a:latin typeface="微软雅黑" panose="020B0503020204020204" pitchFamily="34" charset="-122"/>
                <a:ea typeface="微软雅黑" panose="020B0503020204020204" pitchFamily="34" charset="-122"/>
              </a:rPr>
              <a:t>在</a:t>
            </a:r>
            <a:r>
              <a:rPr lang="en-US" altLang="zh-CN" sz="2800" b="1" dirty="0">
                <a:solidFill>
                  <a:srgbClr val="0000FF"/>
                </a:solidFill>
                <a:latin typeface="微软雅黑" panose="020B0503020204020204" pitchFamily="34" charset="-122"/>
                <a:ea typeface="微软雅黑" panose="020B0503020204020204" pitchFamily="34" charset="-122"/>
              </a:rPr>
              <a:t>MAC</a:t>
            </a:r>
            <a:r>
              <a:rPr lang="zh-CN" altLang="en-US" sz="2800" b="1" dirty="0">
                <a:solidFill>
                  <a:srgbClr val="0000FF"/>
                </a:solidFill>
                <a:latin typeface="微软雅黑" panose="020B0503020204020204" pitchFamily="34" charset="-122"/>
                <a:ea typeface="微软雅黑" panose="020B0503020204020204" pitchFamily="34" charset="-122"/>
              </a:rPr>
              <a:t>层打时间戳</a:t>
            </a:r>
            <a:r>
              <a:rPr lang="zh-CN" altLang="en-US" sz="2800" dirty="0">
                <a:solidFill>
                  <a:srgbClr val="0000FF"/>
                </a:solidFill>
                <a:latin typeface="微软雅黑" panose="020B0503020204020204" pitchFamily="34" charset="-122"/>
                <a:ea typeface="微软雅黑" panose="020B0503020204020204" pitchFamily="34" charset="-122"/>
              </a:rPr>
              <a:t>，</a:t>
            </a:r>
            <a:r>
              <a:rPr lang="zh-CN" altLang="en-US" sz="2800" b="1" dirty="0">
                <a:solidFill>
                  <a:srgbClr val="0000FF"/>
                </a:solidFill>
                <a:latin typeface="微软雅黑" panose="020B0503020204020204" pitchFamily="34" charset="-122"/>
                <a:ea typeface="微软雅黑" panose="020B0503020204020204" pitchFamily="34" charset="-122"/>
              </a:rPr>
              <a:t>降低了发送端的不确定性，减小了传送时延、传播时延和接收时延</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lvl="0" algn="just" eaLnBrk="1" hangingPunct="1">
              <a:lnSpc>
                <a:spcPct val="150000"/>
              </a:lnSpc>
              <a:spcBef>
                <a:spcPct val="0"/>
              </a:spcBef>
              <a:buClr>
                <a:srgbClr val="FF3300"/>
              </a:buClr>
              <a:buSzPct val="85000"/>
              <a:buFont typeface="Wingdings" panose="05000000000000000000" charset="0"/>
              <a:buChar char=""/>
            </a:pPr>
            <a:r>
              <a:rPr lang="zh-CN" altLang="en-US" sz="2800" dirty="0" smtClean="0">
                <a:latin typeface="微软雅黑" panose="020B0503020204020204" pitchFamily="34" charset="-122"/>
                <a:ea typeface="微软雅黑" panose="020B0503020204020204" pitchFamily="34" charset="-122"/>
              </a:rPr>
              <a:t>该</a:t>
            </a:r>
            <a:r>
              <a:rPr lang="zh-CN" altLang="en-US" sz="2800" dirty="0">
                <a:latin typeface="微软雅黑" panose="020B0503020204020204" pitchFamily="34" charset="-122"/>
                <a:ea typeface="微软雅黑" panose="020B0503020204020204" pitchFamily="34" charset="-122"/>
              </a:rPr>
              <a:t>算法中任意节点的</a:t>
            </a:r>
            <a:r>
              <a:rPr lang="zh-CN" altLang="en-US" sz="2800" b="1" dirty="0">
                <a:solidFill>
                  <a:srgbClr val="FF0000"/>
                </a:solidFill>
                <a:latin typeface="微软雅黑" panose="020B0503020204020204" pitchFamily="34" charset="-122"/>
                <a:ea typeface="微软雅黑" panose="020B0503020204020204" pitchFamily="34" charset="-122"/>
              </a:rPr>
              <a:t>同步误差与其到根节点的跳数有关</a:t>
            </a:r>
            <a:r>
              <a:rPr lang="zh-CN" altLang="en-US" sz="2800" dirty="0">
                <a:latin typeface="微软雅黑" panose="020B0503020204020204" pitchFamily="34" charset="-122"/>
                <a:ea typeface="微软雅黑" panose="020B0503020204020204" pitchFamily="34" charset="-122"/>
              </a:rPr>
              <a:t>，跳数越多，误差越大，而与网络节点总数无关</a:t>
            </a:r>
            <a:r>
              <a:rPr lang="zh-CN" altLang="en-US" sz="2800" dirty="0" smtClean="0">
                <a:latin typeface="微软雅黑" panose="020B0503020204020204" pitchFamily="34" charset="-122"/>
                <a:ea typeface="微软雅黑" panose="020B0503020204020204" pitchFamily="34" charset="-122"/>
              </a:rPr>
              <a:t>，具有</a:t>
            </a:r>
            <a:r>
              <a:rPr lang="zh-CN" altLang="en-US" sz="2800" dirty="0">
                <a:latin typeface="微软雅黑" panose="020B0503020204020204" pitchFamily="34" charset="-122"/>
                <a:ea typeface="微软雅黑" panose="020B0503020204020204" pitchFamily="34" charset="-122"/>
              </a:rPr>
              <a:t>较好的可扩展性</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lvl="0" algn="just" eaLnBrk="1" hangingPunct="1">
              <a:lnSpc>
                <a:spcPct val="150000"/>
              </a:lnSpc>
              <a:spcBef>
                <a:spcPct val="0"/>
              </a:spcBef>
              <a:buClr>
                <a:srgbClr val="FF3300"/>
              </a:buClr>
              <a:buSzPct val="85000"/>
              <a:buFont typeface="Wingdings" panose="05000000000000000000" charset="0"/>
              <a:buChar char=""/>
            </a:pPr>
            <a:r>
              <a:rPr lang="zh-CN" altLang="en-US" sz="2800" dirty="0" smtClean="0">
                <a:latin typeface="微软雅黑" panose="020B0503020204020204" pitchFamily="34" charset="-122"/>
                <a:ea typeface="微软雅黑" panose="020B0503020204020204" pitchFamily="34" charset="-122"/>
              </a:rPr>
              <a:t>但</a:t>
            </a:r>
            <a:r>
              <a:rPr lang="zh-CN" altLang="en-US" sz="2800" dirty="0">
                <a:latin typeface="微软雅黑" panose="020B0503020204020204" pitchFamily="34" charset="-122"/>
                <a:ea typeface="微软雅黑" panose="020B0503020204020204" pitchFamily="34" charset="-122"/>
              </a:rPr>
              <a:t>由于全网参考时间由根节点确定，</a:t>
            </a:r>
            <a:r>
              <a:rPr lang="zh-CN" altLang="en-US" sz="2800" b="1" dirty="0">
                <a:solidFill>
                  <a:srgbClr val="0000FF"/>
                </a:solidFill>
                <a:latin typeface="微软雅黑" panose="020B0503020204020204" pitchFamily="34" charset="-122"/>
                <a:ea typeface="微软雅黑" panose="020B0503020204020204" pitchFamily="34" charset="-122"/>
              </a:rPr>
              <a:t>一旦根节点失效，就要重新选取根节点进行同步</a:t>
            </a:r>
            <a:r>
              <a:rPr lang="zh-CN" altLang="en-US" sz="2800" dirty="0">
                <a:latin typeface="微软雅黑" panose="020B0503020204020204" pitchFamily="34" charset="-122"/>
                <a:ea typeface="微软雅黑" panose="020B0503020204020204" pitchFamily="34" charset="-122"/>
              </a:rPr>
              <a:t>，其鲁棒性不强，再同步还需要大量计算和能量开销，会增加整个网络负荷。 </a:t>
            </a:r>
            <a:endParaRPr lang="en-US" altLang="zh-CN" sz="2800"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dirty="0" smtClean="0"/>
              <a:t>（</a:t>
            </a:r>
            <a:r>
              <a:rPr lang="en-US" altLang="zh-CN" dirty="0" smtClean="0"/>
              <a:t>4</a:t>
            </a:r>
            <a:r>
              <a:rPr lang="zh-CN" altLang="en-US" dirty="0" smtClean="0"/>
              <a:t>）</a:t>
            </a:r>
            <a:r>
              <a:rPr lang="en-US" altLang="zh-CN" dirty="0"/>
              <a:t>DMTS</a:t>
            </a:r>
            <a:r>
              <a:rPr lang="zh-CN" altLang="en-US" dirty="0"/>
              <a:t>协议</a:t>
            </a:r>
            <a:endParaRPr lang="zh-CN" altLang="en-US" dirty="0"/>
          </a:p>
        </p:txBody>
      </p:sp>
      <p:sp>
        <p:nvSpPr>
          <p:cNvPr id="8" name="TextBox 7"/>
          <p:cNvSpPr txBox="1"/>
          <p:nvPr/>
        </p:nvSpPr>
        <p:spPr>
          <a:xfrm>
            <a:off x="984885" y="1119505"/>
            <a:ext cx="10727739" cy="403187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charset="0"/>
              <a:buChar char=""/>
            </a:pPr>
            <a:r>
              <a:rPr lang="en-US" altLang="zh-CN" b="1" dirty="0">
                <a:solidFill>
                  <a:srgbClr val="0000FF"/>
                </a:solidFill>
                <a:latin typeface="微软雅黑" panose="020B0503020204020204" pitchFamily="34" charset="-122"/>
                <a:ea typeface="微软雅黑" panose="020B0503020204020204" pitchFamily="34" charset="-122"/>
              </a:rPr>
              <a:t>DMTS</a:t>
            </a:r>
            <a:r>
              <a:rPr lang="zh-CN" altLang="en-US" sz="3000" b="1" dirty="0">
                <a:solidFill>
                  <a:srgbClr val="0000FF"/>
                </a:solidFill>
                <a:latin typeface="微软雅黑" panose="020B0503020204020204" pitchFamily="34" charset="-122"/>
                <a:ea typeface="微软雅黑" panose="020B0503020204020204" pitchFamily="34" charset="-122"/>
              </a:rPr>
              <a:t>（</a:t>
            </a:r>
            <a:r>
              <a:rPr lang="en-US" altLang="zh-CN" sz="3000" b="1" dirty="0">
                <a:solidFill>
                  <a:srgbClr val="0000FF"/>
                </a:solidFill>
                <a:latin typeface="微软雅黑" panose="020B0503020204020204" pitchFamily="34" charset="-122"/>
                <a:ea typeface="微软雅黑" panose="020B0503020204020204" pitchFamily="34" charset="-122"/>
              </a:rPr>
              <a:t>Delay Measurement Time </a:t>
            </a:r>
            <a:r>
              <a:rPr lang="en-US" altLang="zh-CN" sz="3000" b="1" dirty="0" smtClean="0">
                <a:solidFill>
                  <a:srgbClr val="0000FF"/>
                </a:solidFill>
                <a:latin typeface="微软雅黑" panose="020B0503020204020204" pitchFamily="34" charset="-122"/>
                <a:ea typeface="微软雅黑" panose="020B0503020204020204" pitchFamily="34" charset="-122"/>
              </a:rPr>
              <a:t>Synchronization </a:t>
            </a:r>
            <a:r>
              <a:rPr lang="zh-CN" altLang="en-US" sz="3000" b="1" dirty="0" smtClean="0">
                <a:solidFill>
                  <a:srgbClr val="0000FF"/>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延迟测量时间同步</a:t>
            </a:r>
            <a:r>
              <a:rPr lang="zh-CN" altLang="en-US" dirty="0" smtClean="0">
                <a:latin typeface="微软雅黑" panose="020B0503020204020204" pitchFamily="34" charset="-122"/>
                <a:ea typeface="微软雅黑" panose="020B0503020204020204" pitchFamily="34" charset="-122"/>
              </a:rPr>
              <a:t>协议</a:t>
            </a:r>
            <a:r>
              <a:rPr lang="zh-CN" altLang="en-US"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是</a:t>
            </a:r>
            <a:r>
              <a:rPr lang="zh-CN" altLang="en-US" dirty="0">
                <a:latin typeface="微软雅黑" panose="020B0503020204020204" pitchFamily="34" charset="-122"/>
                <a:ea typeface="微软雅黑" panose="020B0503020204020204" pitchFamily="34" charset="-122"/>
              </a:rPr>
              <a:t>最为简单直观的同步机制。顾名思义</a:t>
            </a:r>
            <a:r>
              <a:rPr lang="zh-CN" altLang="en-US"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其</a:t>
            </a:r>
            <a:r>
              <a:rPr lang="zh-CN" altLang="en-US" b="1" dirty="0" smtClean="0">
                <a:solidFill>
                  <a:srgbClr val="FF0000"/>
                </a:solidFill>
                <a:latin typeface="微软雅黑" panose="020B0503020204020204" pitchFamily="34" charset="-122"/>
                <a:ea typeface="微软雅黑" panose="020B0503020204020204" pitchFamily="34" charset="-122"/>
              </a:rPr>
              <a:t>通过</a:t>
            </a:r>
            <a:r>
              <a:rPr lang="zh-CN" altLang="en-US" b="1" dirty="0">
                <a:solidFill>
                  <a:srgbClr val="FF0000"/>
                </a:solidFill>
                <a:latin typeface="微软雅黑" panose="020B0503020204020204" pitchFamily="34" charset="-122"/>
                <a:ea typeface="微软雅黑" panose="020B0503020204020204" pitchFamily="34" charset="-122"/>
              </a:rPr>
              <a:t>对同步报文在传输路径上所有的延迟进行估计来实现节点间的时间同步</a:t>
            </a:r>
            <a:r>
              <a:rPr lang="zh-CN" altLang="en-US" b="1" dirty="0" smtClean="0">
                <a:solidFill>
                  <a:srgbClr val="FF0000"/>
                </a:solidFill>
                <a:latin typeface="微软雅黑" panose="020B0503020204020204" pitchFamily="34" charset="-122"/>
                <a:ea typeface="微软雅黑" panose="020B0503020204020204" pitchFamily="34" charset="-122"/>
              </a:rPr>
              <a:t>。</a:t>
            </a:r>
            <a:endParaRPr lang="zh-CN" altLang="en-US"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dirty="0" smtClean="0"/>
              <a:t>（</a:t>
            </a:r>
            <a:r>
              <a:rPr lang="en-US" altLang="zh-CN" dirty="0" smtClean="0"/>
              <a:t>4</a:t>
            </a:r>
            <a:r>
              <a:rPr lang="zh-CN" altLang="en-US" dirty="0" smtClean="0"/>
              <a:t>）</a:t>
            </a:r>
            <a:r>
              <a:rPr lang="en-US" altLang="zh-CN" dirty="0"/>
              <a:t>DMTS</a:t>
            </a:r>
            <a:r>
              <a:rPr lang="zh-CN" altLang="en-US" dirty="0"/>
              <a:t>协议</a:t>
            </a:r>
            <a:endParaRPr lang="zh-CN" altLang="en-US" dirty="0"/>
          </a:p>
        </p:txBody>
      </p:sp>
      <p:sp>
        <p:nvSpPr>
          <p:cNvPr id="8" name="TextBox 7"/>
          <p:cNvSpPr txBox="1"/>
          <p:nvPr/>
        </p:nvSpPr>
        <p:spPr>
          <a:xfrm>
            <a:off x="984885" y="1119505"/>
            <a:ext cx="10727739" cy="440120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charset="0"/>
              <a:buChar char=""/>
            </a:pPr>
            <a:r>
              <a:rPr lang="zh-CN" altLang="en-US" sz="2800" dirty="0" smtClean="0">
                <a:latin typeface="微软雅黑" panose="020B0503020204020204" pitchFamily="34" charset="-122"/>
                <a:ea typeface="微软雅黑" panose="020B0503020204020204" pitchFamily="34" charset="-122"/>
              </a:rPr>
              <a:t>其</a:t>
            </a:r>
            <a:r>
              <a:rPr lang="zh-CN" altLang="en-US" sz="2800" dirty="0">
                <a:latin typeface="微软雅黑" panose="020B0503020204020204" pitchFamily="34" charset="-122"/>
                <a:ea typeface="微软雅黑" panose="020B0503020204020204" pitchFamily="34" charset="-122"/>
              </a:rPr>
              <a:t>基本原理为：选择一个节点作为时间主节点（</a:t>
            </a:r>
            <a:r>
              <a:rPr lang="en-US" altLang="zh-CN" sz="2800" dirty="0">
                <a:latin typeface="微软雅黑" panose="020B0503020204020204" pitchFamily="34" charset="-122"/>
                <a:ea typeface="微软雅黑" panose="020B0503020204020204" pitchFamily="34" charset="-122"/>
              </a:rPr>
              <a:t>Leader</a:t>
            </a:r>
            <a:r>
              <a:rPr lang="zh-CN" altLang="en-US" sz="2800" dirty="0">
                <a:latin typeface="微软雅黑" panose="020B0503020204020204" pitchFamily="34" charset="-122"/>
                <a:ea typeface="微软雅黑" panose="020B0503020204020204" pitchFamily="34" charset="-122"/>
              </a:rPr>
              <a:t>）广播同步报文</a:t>
            </a:r>
            <a:r>
              <a:rPr lang="zh-CN" altLang="en-US" sz="2800" b="1" dirty="0">
                <a:solidFill>
                  <a:srgbClr val="0000FF"/>
                </a:solidFill>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同步报文中嵌入其本地时间</a:t>
            </a:r>
            <a:r>
              <a:rPr lang="zh-CN" altLang="en-US" sz="2800" b="1" dirty="0">
                <a:solidFill>
                  <a:srgbClr val="0000FF"/>
                </a:solidFill>
                <a:latin typeface="微软雅黑" panose="020B0503020204020204" pitchFamily="34" charset="-122"/>
                <a:ea typeface="微软雅黑" panose="020B0503020204020204" pitchFamily="34" charset="-122"/>
              </a:rPr>
              <a:t>。所有的接收节点测量这个时间广播报文的延迟，设置其时间为接收到分组携带的时间加上报文的传输延迟时间，</a:t>
            </a:r>
            <a:r>
              <a:rPr lang="zh-CN" altLang="en-US" sz="2800" dirty="0">
                <a:latin typeface="微软雅黑" panose="020B0503020204020204" pitchFamily="34" charset="-122"/>
                <a:ea typeface="微软雅黑" panose="020B0503020204020204" pitchFamily="34" charset="-122"/>
              </a:rPr>
              <a:t>这样所有接收到广播报文的节点都与主节点时间同步了。</a:t>
            </a:r>
            <a:r>
              <a:rPr lang="zh-CN" altLang="en-US" sz="2800" b="1" dirty="0">
                <a:solidFill>
                  <a:srgbClr val="FF0000"/>
                </a:solidFill>
                <a:latin typeface="微软雅黑" panose="020B0503020204020204" pitchFamily="34" charset="-122"/>
                <a:ea typeface="微软雅黑" panose="020B0503020204020204" pitchFamily="34" charset="-122"/>
              </a:rPr>
              <a:t>时间同步精度主要由测量延迟的精度所决定</a:t>
            </a:r>
            <a:r>
              <a:rPr lang="zh-CN" altLang="en-US"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dirty="0" smtClean="0"/>
              <a:t>（</a:t>
            </a:r>
            <a:r>
              <a:rPr lang="en-US" altLang="zh-CN" dirty="0" smtClean="0"/>
              <a:t>4</a:t>
            </a:r>
            <a:r>
              <a:rPr lang="zh-CN" altLang="en-US" dirty="0" smtClean="0"/>
              <a:t>）</a:t>
            </a:r>
            <a:r>
              <a:rPr lang="en-US" altLang="zh-CN" dirty="0"/>
              <a:t>DMTS</a:t>
            </a:r>
            <a:r>
              <a:rPr lang="zh-CN" altLang="en-US" dirty="0"/>
              <a:t>协议</a:t>
            </a:r>
            <a:endParaRPr lang="zh-CN" altLang="en-US" dirty="0"/>
          </a:p>
        </p:txBody>
      </p:sp>
      <p:sp>
        <p:nvSpPr>
          <p:cNvPr id="8" name="TextBox 7"/>
          <p:cNvSpPr txBox="1"/>
          <p:nvPr/>
        </p:nvSpPr>
        <p:spPr>
          <a:xfrm>
            <a:off x="984885" y="1119505"/>
            <a:ext cx="10727739" cy="341632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charset="0"/>
              <a:buChar char=""/>
            </a:pPr>
            <a:r>
              <a:rPr lang="en-US" altLang="zh-CN" sz="2400" dirty="0">
                <a:latin typeface="微软雅黑" panose="020B0503020204020204" pitchFamily="34" charset="-122"/>
                <a:ea typeface="微软雅黑" panose="020B0503020204020204" pitchFamily="34" charset="-122"/>
              </a:rPr>
              <a:t>DMTS</a:t>
            </a:r>
            <a:r>
              <a:rPr lang="zh-CN" altLang="en-US" sz="2400" dirty="0">
                <a:latin typeface="微软雅黑" panose="020B0503020204020204" pitchFamily="34" charset="-122"/>
                <a:ea typeface="微软雅黑" panose="020B0503020204020204" pitchFamily="34" charset="-122"/>
              </a:rPr>
              <a:t>机制的同步报文传输过程</a:t>
            </a:r>
            <a:r>
              <a:rPr lang="zh-CN" altLang="en-US" sz="2400" dirty="0" smtClean="0">
                <a:latin typeface="微软雅黑" panose="020B0503020204020204" pitchFamily="34" charset="-122"/>
                <a:ea typeface="微软雅黑" panose="020B0503020204020204" pitchFamily="34" charset="-122"/>
              </a:rPr>
              <a:t>如下图。</a:t>
            </a:r>
            <a:r>
              <a:rPr lang="zh-CN" altLang="en-US" sz="2400" dirty="0">
                <a:latin typeface="微软雅黑" panose="020B0503020204020204" pitchFamily="34" charset="-122"/>
                <a:ea typeface="微软雅黑" panose="020B0503020204020204" pitchFamily="34" charset="-122"/>
              </a:rPr>
              <a:t>主节点在检测到信道空闲时，排除同步报文发送的处理延迟和</a:t>
            </a:r>
            <a:r>
              <a:rPr lang="en-US" altLang="zh-CN" sz="2400" dirty="0">
                <a:latin typeface="微软雅黑" panose="020B0503020204020204" pitchFamily="34" charset="-122"/>
                <a:ea typeface="微软雅黑" panose="020B0503020204020204" pitchFamily="34" charset="-122"/>
              </a:rPr>
              <a:t>MAC</a:t>
            </a:r>
            <a:r>
              <a:rPr lang="zh-CN" altLang="en-US" sz="2400" dirty="0">
                <a:latin typeface="微软雅黑" panose="020B0503020204020204" pitchFamily="34" charset="-122"/>
                <a:ea typeface="微软雅黑" panose="020B0503020204020204" pitchFamily="34" charset="-122"/>
              </a:rPr>
              <a:t>层的访问延迟的影响，再</a:t>
            </a:r>
            <a:r>
              <a:rPr lang="zh-CN" altLang="en-US" sz="2400" b="1" dirty="0">
                <a:solidFill>
                  <a:srgbClr val="FF0000"/>
                </a:solidFill>
                <a:latin typeface="微软雅黑" panose="020B0503020204020204" pitchFamily="34" charset="-122"/>
                <a:ea typeface="微软雅黑" panose="020B0503020204020204" pitchFamily="34" charset="-122"/>
              </a:rPr>
              <a:t>在广播报文嵌入时间</a:t>
            </a:r>
            <a:r>
              <a:rPr lang="zh-CN" altLang="en-US" sz="2400" b="1" dirty="0" smtClean="0">
                <a:solidFill>
                  <a:srgbClr val="FF0000"/>
                </a:solidFill>
                <a:latin typeface="微软雅黑" panose="020B0503020204020204" pitchFamily="34" charset="-122"/>
                <a:ea typeface="微软雅黑" panose="020B0503020204020204" pitchFamily="34" charset="-122"/>
              </a:rPr>
              <a:t>戳 </a:t>
            </a:r>
            <a:r>
              <a:rPr lang="en-US" altLang="zh-CN" sz="2400" b="1" dirty="0" smtClean="0">
                <a:solidFill>
                  <a:srgbClr val="FF0000"/>
                </a:solidFill>
                <a:latin typeface="微软雅黑" panose="020B0503020204020204" pitchFamily="34" charset="-122"/>
                <a:ea typeface="微软雅黑" panose="020B0503020204020204" pitchFamily="34" charset="-122"/>
              </a:rPr>
              <a:t>t0</a:t>
            </a:r>
            <a:r>
              <a:rPr lang="zh-CN" altLang="en-US" sz="2400" dirty="0">
                <a:latin typeface="微软雅黑" panose="020B0503020204020204" pitchFamily="34" charset="-122"/>
                <a:ea typeface="微软雅黑" panose="020B0503020204020204" pitchFamily="34" charset="-122"/>
              </a:rPr>
              <a:t>。由于通信机制的要求，报文在发送前主节点必须先发送一定数量的前导码（</a:t>
            </a:r>
            <a:r>
              <a:rPr lang="en-US" altLang="zh-CN" sz="2400" dirty="0" err="1">
                <a:latin typeface="微软雅黑" panose="020B0503020204020204" pitchFamily="34" charset="-122"/>
                <a:ea typeface="微软雅黑" panose="020B0503020204020204" pitchFamily="34" charset="-122"/>
              </a:rPr>
              <a:t>Premble</a:t>
            </a:r>
            <a:r>
              <a:rPr lang="zh-CN" altLang="en-US" sz="2400" dirty="0">
                <a:latin typeface="微软雅黑" panose="020B0503020204020204" pitchFamily="34" charset="-122"/>
                <a:ea typeface="微软雅黑" panose="020B0503020204020204" pitchFamily="34" charset="-122"/>
              </a:rPr>
              <a:t>）和同步字（</a:t>
            </a:r>
            <a:r>
              <a:rPr lang="en-US" altLang="zh-CN" sz="2400" dirty="0">
                <a:latin typeface="微软雅黑" panose="020B0503020204020204" pitchFamily="34" charset="-122"/>
                <a:ea typeface="微软雅黑" panose="020B0503020204020204" pitchFamily="34" charset="-122"/>
              </a:rPr>
              <a:t>Sync Word</a:t>
            </a:r>
            <a:r>
              <a:rPr lang="zh-CN" altLang="en-US" sz="2400" dirty="0">
                <a:latin typeface="微软雅黑" panose="020B0503020204020204" pitchFamily="34" charset="-122"/>
                <a:ea typeface="微软雅黑" panose="020B0503020204020204" pitchFamily="34" charset="-122"/>
              </a:rPr>
              <a:t>），以便同步节点进行接收同步报文。</a:t>
            </a:r>
            <a:endParaRPr lang="zh-CN" altLang="en-US" sz="2400" dirty="0">
              <a:latin typeface="微软雅黑" panose="020B0503020204020204" pitchFamily="34" charset="-122"/>
              <a:ea typeface="微软雅黑" panose="020B0503020204020204" pitchFamily="34" charset="-122"/>
            </a:endParaRPr>
          </a:p>
          <a:p>
            <a:pPr lvl="0" algn="just" eaLnBrk="1" hangingPunct="1">
              <a:lnSpc>
                <a:spcPct val="150000"/>
              </a:lnSpc>
              <a:spcBef>
                <a:spcPct val="0"/>
              </a:spcBef>
              <a:buClr>
                <a:srgbClr val="FF3300"/>
              </a:buClr>
              <a:buSzPct val="85000"/>
              <a:buFont typeface="Wingdings" panose="05000000000000000000" charset="0"/>
              <a:buChar char=""/>
            </a:pPr>
            <a:endParaRPr lang="zh-CN" altLang="en-US" sz="2400" dirty="0">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15480" y="3861048"/>
            <a:ext cx="9451714"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en-US" altLang="zh-CN" dirty="0" smtClean="0"/>
              <a:t>DMTS</a:t>
            </a:r>
            <a:r>
              <a:rPr lang="zh-CN" altLang="en-US" dirty="0" smtClean="0"/>
              <a:t>协议具体过程</a:t>
            </a:r>
            <a:endParaRPr lang="zh-CN" altLang="en-US" dirty="0"/>
          </a:p>
        </p:txBody>
      </p:sp>
      <p:sp>
        <p:nvSpPr>
          <p:cNvPr id="8" name="TextBox 7"/>
          <p:cNvSpPr txBox="1"/>
          <p:nvPr/>
        </p:nvSpPr>
        <p:spPr>
          <a:xfrm>
            <a:off x="984885" y="1046341"/>
            <a:ext cx="10727739" cy="535531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1" algn="just" eaLnBrk="1" hangingPunct="1">
              <a:lnSpc>
                <a:spcPct val="150000"/>
              </a:lnSpc>
              <a:spcBef>
                <a:spcPct val="0"/>
              </a:spcBef>
              <a:buClr>
                <a:srgbClr val="FF3300"/>
              </a:buClr>
              <a:buSzPct val="85000"/>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rPr>
              <a:t>选择一个基准节点，广播包含时间的同步消息，接收节点根据时间信息估算消息传输时延，调整自身本地时间为同步消息所带时间加传输时延。</a:t>
            </a:r>
            <a:r>
              <a:rPr lang="zh-CN" altLang="en-US" b="1" dirty="0" smtClean="0">
                <a:solidFill>
                  <a:srgbClr val="FF0000"/>
                </a:solidFill>
                <a:latin typeface="微软雅黑" panose="020B0503020204020204" pitchFamily="34" charset="-122"/>
                <a:ea typeface="微软雅黑" panose="020B0503020204020204" pitchFamily="34" charset="-122"/>
              </a:rPr>
              <a:t>消息传输时延 </a:t>
            </a:r>
            <a:r>
              <a:rPr lang="en-US" altLang="zh-CN" b="1" i="1" dirty="0" smtClean="0">
                <a:solidFill>
                  <a:srgbClr val="FF0000"/>
                </a:solidFill>
                <a:latin typeface="微软雅黑" panose="020B0503020204020204" pitchFamily="34" charset="-122"/>
                <a:ea typeface="微软雅黑" panose="020B0503020204020204" pitchFamily="34" charset="-122"/>
              </a:rPr>
              <a:t>t</a:t>
            </a:r>
            <a:r>
              <a:rPr lang="en-US" altLang="zh-CN" b="1" baseline="-25000" dirty="0" smtClean="0">
                <a:solidFill>
                  <a:srgbClr val="FF0000"/>
                </a:solidFill>
                <a:latin typeface="微软雅黑" panose="020B0503020204020204" pitchFamily="34" charset="-122"/>
                <a:ea typeface="微软雅黑" panose="020B0503020204020204" pitchFamily="34" charset="-122"/>
              </a:rPr>
              <a:t>d </a:t>
            </a:r>
            <a:r>
              <a:rPr lang="zh-CN" altLang="en-US" b="1" dirty="0" smtClean="0">
                <a:solidFill>
                  <a:srgbClr val="FF0000"/>
                </a:solidFill>
                <a:latin typeface="微软雅黑" panose="020B0503020204020204" pitchFamily="34" charset="-122"/>
                <a:ea typeface="微软雅黑" panose="020B0503020204020204" pitchFamily="34" charset="-122"/>
              </a:rPr>
              <a:t>等于发射时延 </a:t>
            </a:r>
            <a:r>
              <a:rPr lang="en-US" altLang="zh-CN" b="1" i="1" dirty="0" err="1" smtClean="0">
                <a:solidFill>
                  <a:srgbClr val="FF0000"/>
                </a:solidFill>
                <a:latin typeface="微软雅黑" panose="020B0503020204020204" pitchFamily="34" charset="-122"/>
                <a:ea typeface="微软雅黑" panose="020B0503020204020204" pitchFamily="34" charset="-122"/>
              </a:rPr>
              <a:t>t</a:t>
            </a:r>
            <a:r>
              <a:rPr lang="en-US" altLang="zh-CN" b="1" baseline="-25000" dirty="0" err="1" smtClean="0">
                <a:solidFill>
                  <a:srgbClr val="FF0000"/>
                </a:solidFill>
                <a:latin typeface="微软雅黑" panose="020B0503020204020204" pitchFamily="34" charset="-122"/>
                <a:ea typeface="微软雅黑" panose="020B0503020204020204" pitchFamily="34" charset="-122"/>
              </a:rPr>
              <a:t>s</a:t>
            </a:r>
            <a:r>
              <a:rPr lang="en-US" altLang="zh-CN" b="1" baseline="-25000" dirty="0" smtClean="0">
                <a:solidFill>
                  <a:srgbClr val="FF0000"/>
                </a:solidFill>
                <a:latin typeface="微软雅黑" panose="020B0503020204020204" pitchFamily="34" charset="-122"/>
                <a:ea typeface="微软雅黑" panose="020B0503020204020204" pitchFamily="34" charset="-122"/>
              </a:rPr>
              <a:t> </a:t>
            </a:r>
            <a:r>
              <a:rPr lang="zh-CN" altLang="en-US" b="1" dirty="0" smtClean="0">
                <a:solidFill>
                  <a:srgbClr val="FF0000"/>
                </a:solidFill>
                <a:latin typeface="微软雅黑" panose="020B0503020204020204" pitchFamily="34" charset="-122"/>
                <a:ea typeface="微软雅黑" panose="020B0503020204020204" pitchFamily="34" charset="-122"/>
              </a:rPr>
              <a:t>加接收处理时间 </a:t>
            </a:r>
            <a:r>
              <a:rPr lang="en-US" altLang="zh-CN" b="1" i="1" dirty="0" err="1" smtClean="0">
                <a:solidFill>
                  <a:srgbClr val="FF0000"/>
                </a:solidFill>
                <a:latin typeface="微软雅黑" panose="020B0503020204020204" pitchFamily="34" charset="-122"/>
                <a:ea typeface="微软雅黑" panose="020B0503020204020204" pitchFamily="34" charset="-122"/>
              </a:rPr>
              <a:t>t</a:t>
            </a:r>
            <a:r>
              <a:rPr lang="en-US" altLang="zh-CN" b="1" baseline="-25000" dirty="0" err="1" smtClean="0">
                <a:solidFill>
                  <a:srgbClr val="FF0000"/>
                </a:solidFill>
                <a:latin typeface="微软雅黑" panose="020B0503020204020204" pitchFamily="34" charset="-122"/>
                <a:ea typeface="微软雅黑" panose="020B0503020204020204" pitchFamily="34" charset="-122"/>
              </a:rPr>
              <a:t>v</a:t>
            </a:r>
            <a:r>
              <a:rPr lang="en-US" altLang="zh-CN" b="1" baseline="-25000" dirty="0" smtClean="0">
                <a:solidFill>
                  <a:srgbClr val="FF0000"/>
                </a:solidFill>
                <a:latin typeface="微软雅黑" panose="020B0503020204020204" pitchFamily="34" charset="-122"/>
                <a:ea typeface="微软雅黑" panose="020B0503020204020204" pitchFamily="34" charset="-122"/>
              </a:rPr>
              <a:t> </a:t>
            </a:r>
            <a:r>
              <a:rPr lang="zh-CN" altLang="en-US" b="1" dirty="0" smtClean="0">
                <a:solidFill>
                  <a:srgbClr val="FF0000"/>
                </a:solidFill>
                <a:latin typeface="微软雅黑" panose="020B0503020204020204" pitchFamily="34" charset="-122"/>
                <a:ea typeface="微软雅黑" panose="020B0503020204020204" pitchFamily="34" charset="-122"/>
              </a:rPr>
              <a:t>；</a:t>
            </a:r>
            <a:endParaRPr lang="en-US" altLang="zh-CN" b="1" dirty="0" smtClean="0">
              <a:solidFill>
                <a:srgbClr val="FF0000"/>
              </a:solidFill>
              <a:latin typeface="微软雅黑" panose="020B0503020204020204" pitchFamily="34" charset="-122"/>
              <a:ea typeface="微软雅黑" panose="020B0503020204020204" pitchFamily="34" charset="-122"/>
            </a:endParaRPr>
          </a:p>
          <a:p>
            <a:pPr lvl="1" eaLnBrk="1" hangingPunct="1">
              <a:lnSpc>
                <a:spcPct val="150000"/>
              </a:lnSpc>
              <a:spcBef>
                <a:spcPct val="0"/>
              </a:spcBef>
              <a:buClr>
                <a:srgbClr val="FF3300"/>
              </a:buClr>
              <a:buSzPct val="85000"/>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rPr>
              <a:t>发射</a:t>
            </a:r>
            <a:r>
              <a:rPr lang="zh-CN" altLang="en-US" dirty="0">
                <a:latin typeface="微软雅黑" panose="020B0503020204020204" pitchFamily="34" charset="-122"/>
                <a:ea typeface="微软雅黑" panose="020B0503020204020204" pitchFamily="34" charset="-122"/>
              </a:rPr>
              <a:t>时延为发射前导码和起始符所需的时间，等于发射位数</a:t>
            </a:r>
            <a:r>
              <a:rPr lang="en-US" altLang="zh-CN" i="1" dirty="0" smtClean="0">
                <a:latin typeface="微软雅黑" panose="020B0503020204020204" pitchFamily="34" charset="-122"/>
                <a:ea typeface="微软雅黑" panose="020B0503020204020204" pitchFamily="34" charset="-122"/>
              </a:rPr>
              <a:t>n </a:t>
            </a:r>
            <a:r>
              <a:rPr lang="zh-CN" altLang="en-US" dirty="0" smtClean="0">
                <a:latin typeface="微软雅黑" panose="020B0503020204020204" pitchFamily="34" charset="-122"/>
                <a:ea typeface="微软雅黑" panose="020B0503020204020204" pitchFamily="34" charset="-122"/>
              </a:rPr>
              <a:t>乘</a:t>
            </a:r>
            <a:r>
              <a:rPr lang="zh-CN" altLang="en-US" dirty="0">
                <a:latin typeface="微软雅黑" panose="020B0503020204020204" pitchFamily="34" charset="-122"/>
                <a:ea typeface="微软雅黑" panose="020B0503020204020204" pitchFamily="34" charset="-122"/>
              </a:rPr>
              <a:t>以发射一位所需的</a:t>
            </a:r>
            <a:r>
              <a:rPr lang="zh-CN" altLang="en-US" dirty="0" smtClean="0">
                <a:latin typeface="微软雅黑" panose="020B0503020204020204" pitchFamily="34" charset="-122"/>
                <a:ea typeface="微软雅黑" panose="020B0503020204020204" pitchFamily="34" charset="-122"/>
              </a:rPr>
              <a:t>时间 </a:t>
            </a:r>
            <a:r>
              <a:rPr lang="en-US" altLang="zh-CN" i="1" dirty="0" smtClean="0">
                <a:latin typeface="微软雅黑" panose="020B0503020204020204" pitchFamily="34" charset="-122"/>
                <a:ea typeface="微软雅黑" panose="020B0503020204020204" pitchFamily="34" charset="-122"/>
              </a:rPr>
              <a:t>t </a:t>
            </a:r>
            <a:r>
              <a:rPr lang="zh-CN" altLang="en-US" dirty="0" smtClean="0">
                <a:latin typeface="微软雅黑" panose="020B0503020204020204" pitchFamily="34" charset="-122"/>
                <a:ea typeface="微软雅黑" panose="020B0503020204020204" pitchFamily="34" charset="-122"/>
              </a:rPr>
              <a:t>，</a:t>
            </a:r>
            <a:r>
              <a:rPr lang="zh-CN" altLang="en-US" b="1" dirty="0" smtClean="0">
                <a:solidFill>
                  <a:srgbClr val="0000FF"/>
                </a:solidFill>
                <a:latin typeface="微软雅黑" panose="020B0503020204020204" pitchFamily="34" charset="-122"/>
                <a:ea typeface="微软雅黑" panose="020B0503020204020204" pitchFamily="34" charset="-122"/>
              </a:rPr>
              <a:t>接收</a:t>
            </a:r>
            <a:r>
              <a:rPr lang="zh-CN" altLang="en-US" b="1" dirty="0">
                <a:solidFill>
                  <a:srgbClr val="0000FF"/>
                </a:solidFill>
                <a:latin typeface="微软雅黑" panose="020B0503020204020204" pitchFamily="34" charset="-122"/>
                <a:ea typeface="微软雅黑" panose="020B0503020204020204" pitchFamily="34" charset="-122"/>
              </a:rPr>
              <a:t>处理时间等于接收处理完成</a:t>
            </a:r>
            <a:r>
              <a:rPr lang="zh-CN" altLang="en-US" b="1" dirty="0" smtClean="0">
                <a:solidFill>
                  <a:srgbClr val="0000FF"/>
                </a:solidFill>
                <a:latin typeface="微软雅黑" panose="020B0503020204020204" pitchFamily="34" charset="-122"/>
                <a:ea typeface="微软雅黑" panose="020B0503020204020204" pitchFamily="34" charset="-122"/>
              </a:rPr>
              <a:t>时间 </a:t>
            </a:r>
            <a:r>
              <a:rPr lang="en-US" altLang="zh-CN" b="1" i="1" dirty="0" smtClean="0">
                <a:solidFill>
                  <a:srgbClr val="0000FF"/>
                </a:solidFill>
                <a:latin typeface="微软雅黑" panose="020B0503020204020204" pitchFamily="34" charset="-122"/>
                <a:ea typeface="微软雅黑" panose="020B0503020204020204" pitchFamily="34" charset="-122"/>
              </a:rPr>
              <a:t>t</a:t>
            </a:r>
            <a:r>
              <a:rPr lang="en-US" altLang="zh-CN" b="1" baseline="-25000" dirty="0" smtClean="0">
                <a:solidFill>
                  <a:srgbClr val="0000FF"/>
                </a:solidFill>
                <a:latin typeface="微软雅黑" panose="020B0503020204020204" pitchFamily="34" charset="-122"/>
                <a:ea typeface="微软雅黑" panose="020B0503020204020204" pitchFamily="34" charset="-122"/>
              </a:rPr>
              <a:t>2 </a:t>
            </a:r>
            <a:r>
              <a:rPr lang="zh-CN" altLang="en-US" b="1" dirty="0" smtClean="0">
                <a:solidFill>
                  <a:srgbClr val="0000FF"/>
                </a:solidFill>
                <a:latin typeface="微软雅黑" panose="020B0503020204020204" pitchFamily="34" charset="-122"/>
                <a:ea typeface="微软雅黑" panose="020B0503020204020204" pitchFamily="34" charset="-122"/>
              </a:rPr>
              <a:t>减</a:t>
            </a:r>
            <a:r>
              <a:rPr lang="zh-CN" altLang="en-US" b="1" dirty="0">
                <a:solidFill>
                  <a:srgbClr val="0000FF"/>
                </a:solidFill>
                <a:latin typeface="微软雅黑" panose="020B0503020204020204" pitchFamily="34" charset="-122"/>
                <a:ea typeface="微软雅黑" panose="020B0503020204020204" pitchFamily="34" charset="-122"/>
              </a:rPr>
              <a:t>消息到达</a:t>
            </a:r>
            <a:r>
              <a:rPr lang="zh-CN" altLang="en-US" b="1" dirty="0" smtClean="0">
                <a:solidFill>
                  <a:srgbClr val="0000FF"/>
                </a:solidFill>
                <a:latin typeface="微软雅黑" panose="020B0503020204020204" pitchFamily="34" charset="-122"/>
                <a:ea typeface="微软雅黑" panose="020B0503020204020204" pitchFamily="34" charset="-122"/>
              </a:rPr>
              <a:t>时间 </a:t>
            </a:r>
            <a:r>
              <a:rPr lang="en-US" altLang="zh-CN" b="1" i="1" dirty="0" smtClean="0">
                <a:solidFill>
                  <a:srgbClr val="0000FF"/>
                </a:solidFill>
                <a:latin typeface="微软雅黑" panose="020B0503020204020204" pitchFamily="34" charset="-122"/>
                <a:ea typeface="微软雅黑" panose="020B0503020204020204" pitchFamily="34" charset="-122"/>
              </a:rPr>
              <a:t>t</a:t>
            </a:r>
            <a:r>
              <a:rPr lang="en-US" altLang="zh-CN" b="1" baseline="-25000" dirty="0" smtClean="0">
                <a:solidFill>
                  <a:srgbClr val="0000FF"/>
                </a:solidFill>
                <a:latin typeface="微软雅黑" panose="020B0503020204020204" pitchFamily="34" charset="-122"/>
                <a:ea typeface="微软雅黑" panose="020B0503020204020204" pitchFamily="34" charset="-122"/>
              </a:rPr>
              <a:t>1 </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因此，可</a:t>
            </a:r>
            <a:r>
              <a:rPr lang="zh-CN" altLang="en-US" dirty="0" smtClean="0">
                <a:latin typeface="微软雅黑" panose="020B0503020204020204" pitchFamily="34" charset="-122"/>
                <a:ea typeface="微软雅黑" panose="020B0503020204020204" pitchFamily="34" charset="-122"/>
              </a:rPr>
              <a:t>得以</a:t>
            </a:r>
            <a:r>
              <a:rPr lang="zh-CN" altLang="en-US" dirty="0">
                <a:latin typeface="微软雅黑" panose="020B0503020204020204" pitchFamily="34" charset="-122"/>
                <a:ea typeface="微软雅黑" panose="020B0503020204020204" pitchFamily="34" charset="-122"/>
              </a:rPr>
              <a:t>下公式</a:t>
            </a:r>
            <a:r>
              <a:rPr lang="zh-CN" altLang="en-US" dirty="0" smtClean="0">
                <a:latin typeface="微软雅黑" panose="020B0503020204020204" pitchFamily="34" charset="-122"/>
                <a:ea typeface="微软雅黑" panose="020B0503020204020204" pitchFamily="34" charset="-122"/>
              </a:rPr>
              <a:t>：</a:t>
            </a:r>
            <a:br>
              <a:rPr lang="zh-CN" altLang="en-US" i="1" dirty="0">
                <a:latin typeface="微软雅黑" panose="020B0503020204020204" pitchFamily="34" charset="-122"/>
                <a:ea typeface="微软雅黑" panose="020B0503020204020204" pitchFamily="34" charset="-122"/>
              </a:rPr>
            </a:br>
            <a:r>
              <a:rPr lang="zh-CN" altLang="en-US" i="1" dirty="0">
                <a:latin typeface="微软雅黑" panose="020B0503020204020204" pitchFamily="34" charset="-122"/>
                <a:ea typeface="微软雅黑" panose="020B0503020204020204" pitchFamily="34" charset="-122"/>
              </a:rPr>
              <a:t>　　</a:t>
            </a:r>
            <a:r>
              <a:rPr lang="zh-CN" altLang="en-US" i="1" dirty="0">
                <a:solidFill>
                  <a:srgbClr val="FF0000"/>
                </a:solidFill>
                <a:latin typeface="微软雅黑" panose="020B0503020204020204" pitchFamily="34" charset="-122"/>
                <a:ea typeface="微软雅黑" panose="020B0503020204020204" pitchFamily="34" charset="-122"/>
              </a:rPr>
              <a:t>　</a:t>
            </a:r>
            <a:r>
              <a:rPr lang="zh-CN" altLang="en-US" sz="3200" i="1" dirty="0">
                <a:solidFill>
                  <a:srgbClr val="FF0000"/>
                </a:solidFill>
                <a:latin typeface="微软雅黑" panose="020B0503020204020204" pitchFamily="34" charset="-122"/>
                <a:ea typeface="微软雅黑" panose="020B0503020204020204" pitchFamily="34" charset="-122"/>
              </a:rPr>
              <a:t>　</a:t>
            </a:r>
            <a:r>
              <a:rPr lang="en-US" altLang="zh-CN" sz="3200" b="1" i="1" dirty="0">
                <a:solidFill>
                  <a:srgbClr val="FF0000"/>
                </a:solidFill>
                <a:latin typeface="微软雅黑" panose="020B0503020204020204" pitchFamily="34" charset="-122"/>
                <a:ea typeface="微软雅黑" panose="020B0503020204020204" pitchFamily="34" charset="-122"/>
              </a:rPr>
              <a:t>t</a:t>
            </a:r>
            <a:r>
              <a:rPr lang="en-US" altLang="zh-CN" sz="3200" b="1" baseline="-25000" dirty="0">
                <a:solidFill>
                  <a:srgbClr val="FF0000"/>
                </a:solidFill>
                <a:latin typeface="微软雅黑" panose="020B0503020204020204" pitchFamily="34" charset="-122"/>
                <a:ea typeface="微软雅黑" panose="020B0503020204020204" pitchFamily="34" charset="-122"/>
              </a:rPr>
              <a:t>d</a:t>
            </a:r>
            <a:r>
              <a:rPr lang="en-US" altLang="zh-CN" sz="3200" b="1" dirty="0">
                <a:solidFill>
                  <a:srgbClr val="FF0000"/>
                </a:solidFill>
                <a:latin typeface="微软雅黑" panose="020B0503020204020204" pitchFamily="34" charset="-122"/>
                <a:ea typeface="微软雅黑" panose="020B0503020204020204" pitchFamily="34" charset="-122"/>
              </a:rPr>
              <a:t> = </a:t>
            </a:r>
            <a:r>
              <a:rPr lang="en-US" altLang="zh-CN" sz="3200" b="1" i="1" dirty="0" err="1">
                <a:solidFill>
                  <a:srgbClr val="FF0000"/>
                </a:solidFill>
                <a:latin typeface="微软雅黑" panose="020B0503020204020204" pitchFamily="34" charset="-122"/>
                <a:ea typeface="微软雅黑" panose="020B0503020204020204" pitchFamily="34" charset="-122"/>
              </a:rPr>
              <a:t>t</a:t>
            </a:r>
            <a:r>
              <a:rPr lang="en-US" altLang="zh-CN" sz="3200" b="1" baseline="-25000" dirty="0" err="1">
                <a:solidFill>
                  <a:srgbClr val="FF0000"/>
                </a:solidFill>
                <a:latin typeface="微软雅黑" panose="020B0503020204020204" pitchFamily="34" charset="-122"/>
                <a:ea typeface="微软雅黑" panose="020B0503020204020204" pitchFamily="34" charset="-122"/>
              </a:rPr>
              <a:t>s</a:t>
            </a:r>
            <a:r>
              <a:rPr lang="en-US" altLang="zh-CN" sz="3200" b="1" dirty="0">
                <a:solidFill>
                  <a:srgbClr val="FF0000"/>
                </a:solidFill>
                <a:latin typeface="微软雅黑" panose="020B0503020204020204" pitchFamily="34" charset="-122"/>
                <a:ea typeface="微软雅黑" panose="020B0503020204020204" pitchFamily="34" charset="-122"/>
              </a:rPr>
              <a:t> + </a:t>
            </a:r>
            <a:r>
              <a:rPr lang="en-US" altLang="zh-CN" sz="3200" b="1" i="1" dirty="0" err="1">
                <a:solidFill>
                  <a:srgbClr val="FF0000"/>
                </a:solidFill>
                <a:latin typeface="微软雅黑" panose="020B0503020204020204" pitchFamily="34" charset="-122"/>
                <a:ea typeface="微软雅黑" panose="020B0503020204020204" pitchFamily="34" charset="-122"/>
              </a:rPr>
              <a:t>t</a:t>
            </a:r>
            <a:r>
              <a:rPr lang="en-US" altLang="zh-CN" sz="3200" b="1" baseline="-25000" dirty="0" err="1">
                <a:solidFill>
                  <a:srgbClr val="FF0000"/>
                </a:solidFill>
                <a:latin typeface="微软雅黑" panose="020B0503020204020204" pitchFamily="34" charset="-122"/>
                <a:ea typeface="微软雅黑" panose="020B0503020204020204" pitchFamily="34" charset="-122"/>
              </a:rPr>
              <a:t>v</a:t>
            </a:r>
            <a:r>
              <a:rPr lang="en-US" altLang="zh-CN" sz="3200" b="1" dirty="0">
                <a:solidFill>
                  <a:srgbClr val="FF0000"/>
                </a:solidFill>
                <a:latin typeface="微软雅黑" panose="020B0503020204020204" pitchFamily="34" charset="-122"/>
                <a:ea typeface="微软雅黑" panose="020B0503020204020204" pitchFamily="34" charset="-122"/>
              </a:rPr>
              <a:t> = </a:t>
            </a:r>
            <a:r>
              <a:rPr lang="en-US" altLang="zh-CN" sz="3200" b="1" i="1" dirty="0">
                <a:solidFill>
                  <a:srgbClr val="FF0000"/>
                </a:solidFill>
                <a:latin typeface="微软雅黑" panose="020B0503020204020204" pitchFamily="34" charset="-122"/>
                <a:ea typeface="微软雅黑" panose="020B0503020204020204" pitchFamily="34" charset="-122"/>
              </a:rPr>
              <a:t>n</a:t>
            </a:r>
            <a:r>
              <a:rPr lang="en-US" altLang="zh-CN" sz="3200" b="1" dirty="0">
                <a:solidFill>
                  <a:srgbClr val="FF0000"/>
                </a:solidFill>
                <a:latin typeface="微软雅黑" panose="020B0503020204020204" pitchFamily="34" charset="-122"/>
                <a:ea typeface="微软雅黑" panose="020B0503020204020204" pitchFamily="34" charset="-122"/>
              </a:rPr>
              <a:t> × </a:t>
            </a:r>
            <a:r>
              <a:rPr lang="en-US" altLang="zh-CN" sz="3200" b="1" i="1" dirty="0">
                <a:solidFill>
                  <a:srgbClr val="FF0000"/>
                </a:solidFill>
                <a:latin typeface="微软雅黑" panose="020B0503020204020204" pitchFamily="34" charset="-122"/>
                <a:ea typeface="微软雅黑" panose="020B0503020204020204" pitchFamily="34" charset="-122"/>
              </a:rPr>
              <a:t>t</a:t>
            </a:r>
            <a:r>
              <a:rPr lang="en-US" altLang="zh-CN" sz="3200" b="1" dirty="0">
                <a:solidFill>
                  <a:srgbClr val="FF0000"/>
                </a:solidFill>
                <a:latin typeface="微软雅黑" panose="020B0503020204020204" pitchFamily="34" charset="-122"/>
                <a:ea typeface="微软雅黑" panose="020B0503020204020204" pitchFamily="34" charset="-122"/>
              </a:rPr>
              <a:t> + (</a:t>
            </a:r>
            <a:r>
              <a:rPr lang="en-US" altLang="zh-CN" sz="3200" b="1" i="1" dirty="0">
                <a:solidFill>
                  <a:srgbClr val="FF0000"/>
                </a:solidFill>
                <a:latin typeface="微软雅黑" panose="020B0503020204020204" pitchFamily="34" charset="-122"/>
                <a:ea typeface="微软雅黑" panose="020B0503020204020204" pitchFamily="34" charset="-122"/>
              </a:rPr>
              <a:t>t</a:t>
            </a:r>
            <a:r>
              <a:rPr lang="en-US" altLang="zh-CN" sz="3200" b="1" baseline="-25000" dirty="0">
                <a:solidFill>
                  <a:srgbClr val="FF0000"/>
                </a:solidFill>
                <a:latin typeface="微软雅黑" panose="020B0503020204020204" pitchFamily="34" charset="-122"/>
                <a:ea typeface="微软雅黑" panose="020B0503020204020204" pitchFamily="34" charset="-122"/>
              </a:rPr>
              <a:t>2</a:t>
            </a:r>
            <a:r>
              <a:rPr lang="en-US" altLang="zh-CN" sz="3200" b="1" dirty="0">
                <a:solidFill>
                  <a:srgbClr val="FF0000"/>
                </a:solidFill>
                <a:latin typeface="微软雅黑" panose="020B0503020204020204" pitchFamily="34" charset="-122"/>
                <a:ea typeface="微软雅黑" panose="020B0503020204020204" pitchFamily="34" charset="-122"/>
              </a:rPr>
              <a:t> - </a:t>
            </a:r>
            <a:r>
              <a:rPr lang="en-US" altLang="zh-CN" sz="3200" b="1" i="1" dirty="0">
                <a:solidFill>
                  <a:srgbClr val="FF0000"/>
                </a:solidFill>
                <a:latin typeface="微软雅黑" panose="020B0503020204020204" pitchFamily="34" charset="-122"/>
                <a:ea typeface="微软雅黑" panose="020B0503020204020204" pitchFamily="34" charset="-122"/>
              </a:rPr>
              <a:t>t</a:t>
            </a:r>
            <a:r>
              <a:rPr lang="en-US" altLang="zh-CN" sz="3200" b="1" baseline="-25000" dirty="0">
                <a:solidFill>
                  <a:srgbClr val="FF0000"/>
                </a:solidFill>
                <a:latin typeface="微软雅黑" panose="020B0503020204020204" pitchFamily="34" charset="-122"/>
                <a:ea typeface="微软雅黑" panose="020B0503020204020204" pitchFamily="34" charset="-122"/>
              </a:rPr>
              <a:t>1</a:t>
            </a:r>
            <a:r>
              <a:rPr lang="en-US" altLang="zh-CN" sz="3200" b="1" dirty="0">
                <a:solidFill>
                  <a:srgbClr val="FF0000"/>
                </a:solidFill>
                <a:latin typeface="微软雅黑" panose="020B0503020204020204" pitchFamily="34" charset="-122"/>
                <a:ea typeface="微软雅黑" panose="020B0503020204020204" pitchFamily="34" charset="-122"/>
              </a:rPr>
              <a:t>) </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dirty="0" smtClean="0"/>
              <a:t>（</a:t>
            </a:r>
            <a:r>
              <a:rPr lang="en-US" altLang="zh-CN" dirty="0" smtClean="0"/>
              <a:t>4</a:t>
            </a:r>
            <a:r>
              <a:rPr lang="zh-CN" altLang="en-US" dirty="0" smtClean="0"/>
              <a:t>）</a:t>
            </a:r>
            <a:r>
              <a:rPr lang="en-US" altLang="zh-CN" dirty="0"/>
              <a:t>DMTS</a:t>
            </a:r>
            <a:r>
              <a:rPr lang="zh-CN" altLang="en-US" dirty="0"/>
              <a:t>协议</a:t>
            </a:r>
            <a:endParaRPr lang="zh-CN" altLang="en-US" dirty="0"/>
          </a:p>
        </p:txBody>
      </p:sp>
      <p:sp>
        <p:nvSpPr>
          <p:cNvPr id="8" name="TextBox 7"/>
          <p:cNvSpPr txBox="1"/>
          <p:nvPr/>
        </p:nvSpPr>
        <p:spPr>
          <a:xfrm>
            <a:off x="984885" y="995182"/>
            <a:ext cx="10727739" cy="507831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charset="0"/>
              <a:buChar char=""/>
            </a:pPr>
            <a:r>
              <a:rPr lang="zh-CN" altLang="en-US" sz="2400" dirty="0">
                <a:latin typeface="微软雅黑" panose="020B0503020204020204" pitchFamily="34" charset="-122"/>
                <a:ea typeface="微软雅黑" panose="020B0503020204020204" pitchFamily="34" charset="-122"/>
              </a:rPr>
              <a:t>将</a:t>
            </a:r>
            <a:r>
              <a:rPr lang="en-US" altLang="zh-CN" sz="2400" dirty="0">
                <a:latin typeface="微软雅黑" panose="020B0503020204020204" pitchFamily="34" charset="-122"/>
                <a:ea typeface="微软雅黑" panose="020B0503020204020204" pitchFamily="34" charset="-122"/>
              </a:rPr>
              <a:t>DMTS</a:t>
            </a:r>
            <a:r>
              <a:rPr lang="zh-CN" altLang="en-US" sz="2400" dirty="0">
                <a:latin typeface="微软雅黑" panose="020B0503020204020204" pitchFamily="34" charset="-122"/>
                <a:ea typeface="微软雅黑" panose="020B0503020204020204" pitchFamily="34" charset="-122"/>
              </a:rPr>
              <a:t>应用到多跳网络中</a:t>
            </a:r>
            <a:r>
              <a:rPr lang="zh-CN" altLang="en-US" sz="2400" dirty="0" smtClean="0">
                <a:latin typeface="微软雅黑" panose="020B0503020204020204" pitchFamily="34" charset="-122"/>
                <a:ea typeface="微软雅黑" panose="020B0503020204020204" pitchFamily="34" charset="-122"/>
              </a:rPr>
              <a:t>还采用</a:t>
            </a:r>
            <a:r>
              <a:rPr lang="zh-CN" altLang="en-US" sz="2400" dirty="0">
                <a:latin typeface="微软雅黑" panose="020B0503020204020204" pitchFamily="34" charset="-122"/>
                <a:ea typeface="微软雅黑" panose="020B0503020204020204" pitchFamily="34" charset="-122"/>
              </a:rPr>
              <a:t>与</a:t>
            </a:r>
            <a:r>
              <a:rPr lang="en-US" altLang="zh-CN" sz="2400" dirty="0">
                <a:latin typeface="微软雅黑" panose="020B0503020204020204" pitchFamily="34" charset="-122"/>
                <a:ea typeface="微软雅黑" panose="020B0503020204020204" pitchFamily="34" charset="-122"/>
              </a:rPr>
              <a:t>TPSN</a:t>
            </a:r>
            <a:r>
              <a:rPr lang="zh-CN" altLang="en-US" sz="2400" dirty="0">
                <a:latin typeface="微软雅黑" panose="020B0503020204020204" pitchFamily="34" charset="-122"/>
                <a:ea typeface="微软雅黑" panose="020B0503020204020204" pitchFamily="34" charset="-122"/>
              </a:rPr>
              <a:t>相同的分层方法进行同步，只是将每一层看做一个单跳网络，</a:t>
            </a:r>
            <a:r>
              <a:rPr lang="zh-CN" altLang="en-US" sz="2400" b="1" dirty="0">
                <a:solidFill>
                  <a:srgbClr val="0000FF"/>
                </a:solidFill>
                <a:latin typeface="微软雅黑" panose="020B0503020204020204" pitchFamily="34" charset="-122"/>
                <a:ea typeface="微软雅黑" panose="020B0503020204020204" pitchFamily="34" charset="-122"/>
              </a:rPr>
              <a:t>基准节点依次定在</a:t>
            </a:r>
            <a:r>
              <a:rPr lang="en-US" altLang="zh-CN" sz="2400" b="1" dirty="0">
                <a:solidFill>
                  <a:srgbClr val="0000FF"/>
                </a:solidFill>
                <a:latin typeface="微软雅黑" panose="020B0503020204020204" pitchFamily="34" charset="-122"/>
                <a:ea typeface="微软雅黑" panose="020B0503020204020204" pitchFamily="34" charset="-122"/>
              </a:rPr>
              <a:t>0</a:t>
            </a:r>
            <a:r>
              <a:rPr lang="zh-CN" altLang="en-US" sz="2400" b="1" dirty="0">
                <a:solidFill>
                  <a:srgbClr val="0000FF"/>
                </a:solidFill>
                <a:latin typeface="微软雅黑" panose="020B0503020204020204" pitchFamily="34" charset="-122"/>
                <a:ea typeface="微软雅黑" panose="020B0503020204020204" pitchFamily="34" charset="-122"/>
              </a:rPr>
              <a:t>级、</a:t>
            </a:r>
            <a:r>
              <a:rPr lang="en-US" altLang="zh-CN" sz="2400" b="1" dirty="0">
                <a:solidFill>
                  <a:srgbClr val="0000FF"/>
                </a:solidFill>
                <a:latin typeface="微软雅黑" panose="020B0503020204020204" pitchFamily="34" charset="-122"/>
                <a:ea typeface="微软雅黑" panose="020B0503020204020204" pitchFamily="34" charset="-122"/>
              </a:rPr>
              <a:t>1</a:t>
            </a:r>
            <a:r>
              <a:rPr lang="zh-CN" altLang="en-US" sz="2400" b="1" dirty="0">
                <a:solidFill>
                  <a:srgbClr val="0000FF"/>
                </a:solidFill>
                <a:latin typeface="微软雅黑" panose="020B0503020204020204" pitchFamily="34" charset="-122"/>
                <a:ea typeface="微软雅黑" panose="020B0503020204020204" pitchFamily="34" charset="-122"/>
              </a:rPr>
              <a:t>级、</a:t>
            </a:r>
            <a:r>
              <a:rPr lang="en-US" altLang="zh-CN" sz="2400" b="1" dirty="0">
                <a:solidFill>
                  <a:srgbClr val="0000FF"/>
                </a:solidFill>
                <a:latin typeface="微软雅黑" panose="020B0503020204020204" pitchFamily="34" charset="-122"/>
                <a:ea typeface="微软雅黑" panose="020B0503020204020204" pitchFamily="34" charset="-122"/>
              </a:rPr>
              <a:t>2</a:t>
            </a:r>
            <a:r>
              <a:rPr lang="zh-CN" altLang="en-US" sz="2400" b="1" dirty="0">
                <a:solidFill>
                  <a:srgbClr val="0000FF"/>
                </a:solidFill>
                <a:latin typeface="微软雅黑" panose="020B0503020204020204" pitchFamily="34" charset="-122"/>
                <a:ea typeface="微软雅黑" panose="020B0503020204020204" pitchFamily="34" charset="-122"/>
              </a:rPr>
              <a:t>级、</a:t>
            </a:r>
            <a:r>
              <a:rPr lang="en-US" altLang="zh-CN" sz="2400" b="1" dirty="0">
                <a:solidFill>
                  <a:srgbClr val="0000FF"/>
                </a:solidFill>
                <a:latin typeface="微软雅黑" panose="020B0503020204020204" pitchFamily="34" charset="-122"/>
                <a:ea typeface="微软雅黑" panose="020B0503020204020204" pitchFamily="34" charset="-122"/>
              </a:rPr>
              <a:t>……</a:t>
            </a:r>
            <a:r>
              <a:rPr lang="zh-CN" altLang="en-US" sz="2400" b="1" dirty="0">
                <a:solidFill>
                  <a:srgbClr val="0000FF"/>
                </a:solidFill>
                <a:latin typeface="微软雅黑" panose="020B0503020204020204" pitchFamily="34" charset="-122"/>
                <a:ea typeface="微软雅黑" panose="020B0503020204020204" pitchFamily="34" charset="-122"/>
              </a:rPr>
              <a:t>、</a:t>
            </a:r>
            <a:r>
              <a:rPr lang="en-US" altLang="zh-CN" sz="2400" b="1" dirty="0">
                <a:solidFill>
                  <a:srgbClr val="0000FF"/>
                </a:solidFill>
                <a:latin typeface="微软雅黑" panose="020B0503020204020204" pitchFamily="34" charset="-122"/>
                <a:ea typeface="微软雅黑" panose="020B0503020204020204" pitchFamily="34" charset="-122"/>
              </a:rPr>
              <a:t>n</a:t>
            </a:r>
            <a:r>
              <a:rPr lang="zh-CN" altLang="en-US" sz="2400" b="1" dirty="0">
                <a:solidFill>
                  <a:srgbClr val="0000FF"/>
                </a:solidFill>
                <a:latin typeface="微软雅黑" panose="020B0503020204020204" pitchFamily="34" charset="-122"/>
                <a:ea typeface="微软雅黑" panose="020B0503020204020204" pitchFamily="34" charset="-122"/>
              </a:rPr>
              <a:t>级，逐步实现全网同步</a:t>
            </a:r>
            <a:r>
              <a:rPr lang="zh-CN" altLang="en-US" sz="2400" dirty="0">
                <a:latin typeface="微软雅黑" panose="020B0503020204020204" pitchFamily="34" charset="-122"/>
                <a:ea typeface="微软雅黑" panose="020B0503020204020204" pitchFamily="34" charset="-122"/>
              </a:rPr>
              <a:t>。为避免广播消息回传，每个节点只接收上一层等级比自己低的节点广播</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lvl="0" algn="just" eaLnBrk="1" hangingPunct="1">
              <a:lnSpc>
                <a:spcPct val="150000"/>
              </a:lnSpc>
              <a:spcBef>
                <a:spcPct val="0"/>
              </a:spcBef>
              <a:buClr>
                <a:srgbClr val="FF3300"/>
              </a:buClr>
              <a:buSzPct val="85000"/>
              <a:buFont typeface="Wingdings" panose="05000000000000000000" charset="0"/>
              <a:buChar char=""/>
            </a:pPr>
            <a:r>
              <a:rPr lang="en-US" altLang="zh-CN" sz="2400" dirty="0" smtClean="0">
                <a:latin typeface="微软雅黑" panose="020B0503020204020204" pitchFamily="34" charset="-122"/>
                <a:ea typeface="微软雅黑" panose="020B0503020204020204" pitchFamily="34" charset="-122"/>
              </a:rPr>
              <a:t>DMTS</a:t>
            </a:r>
            <a:r>
              <a:rPr lang="zh-CN" altLang="en-US" sz="2400" dirty="0" smtClean="0">
                <a:latin typeface="微软雅黑" panose="020B0503020204020204" pitchFamily="34" charset="-122"/>
                <a:ea typeface="微软雅黑" panose="020B0503020204020204" pitchFamily="34" charset="-122"/>
              </a:rPr>
              <a:t>协议优缺点：</a:t>
            </a:r>
            <a:endParaRPr lang="en-US" altLang="zh-CN" sz="2400" dirty="0" smtClean="0">
              <a:latin typeface="微软雅黑" panose="020B0503020204020204" pitchFamily="34" charset="-122"/>
              <a:ea typeface="微软雅黑" panose="020B0503020204020204" pitchFamily="34" charset="-122"/>
            </a:endParaRPr>
          </a:p>
          <a:p>
            <a:pPr lvl="1" algn="just" eaLnBrk="1" hangingPunct="1">
              <a:lnSpc>
                <a:spcPct val="150000"/>
              </a:lnSpc>
              <a:spcBef>
                <a:spcPct val="0"/>
              </a:spcBef>
              <a:buClr>
                <a:srgbClr val="FF3300"/>
              </a:buClr>
              <a:buSzPct val="85000"/>
              <a:buFont typeface="Wingdings" panose="05000000000000000000" pitchFamily="2" charset="2"/>
              <a:buChar char="u"/>
            </a:pPr>
            <a:r>
              <a:rPr lang="zh-CN" altLang="en-US" sz="2400" b="1" dirty="0" smtClean="0">
                <a:solidFill>
                  <a:srgbClr val="FF0000"/>
                </a:solidFill>
                <a:latin typeface="微软雅黑" panose="020B0503020204020204" pitchFamily="34" charset="-122"/>
                <a:ea typeface="微软雅黑" panose="020B0503020204020204" pitchFamily="34" charset="-122"/>
              </a:rPr>
              <a:t>优点：</a:t>
            </a:r>
            <a:r>
              <a:rPr lang="zh-CN" altLang="en-US" sz="2400" dirty="0" smtClean="0">
                <a:latin typeface="微软雅黑" panose="020B0503020204020204" pitchFamily="34" charset="-122"/>
                <a:ea typeface="微软雅黑" panose="020B0503020204020204" pitchFamily="34" charset="-122"/>
              </a:rPr>
              <a:t>通过广播同步报文，能够一次广播就同步单跳广播域中的所有节点。</a:t>
            </a:r>
            <a:r>
              <a:rPr lang="zh-CN" altLang="en-US" sz="2400" b="1" dirty="0" smtClean="0">
                <a:solidFill>
                  <a:srgbClr val="FF0000"/>
                </a:solidFill>
                <a:latin typeface="微软雅黑" panose="020B0503020204020204" pitchFamily="34" charset="-122"/>
                <a:ea typeface="微软雅黑" panose="020B0503020204020204" pitchFamily="34" charset="-122"/>
              </a:rPr>
              <a:t>计算</a:t>
            </a:r>
            <a:r>
              <a:rPr lang="zh-CN" altLang="en-US" sz="2400" b="1" dirty="0">
                <a:solidFill>
                  <a:srgbClr val="FF0000"/>
                </a:solidFill>
                <a:latin typeface="微软雅黑" panose="020B0503020204020204" pitchFamily="34" charset="-122"/>
                <a:ea typeface="微软雅黑" panose="020B0503020204020204" pitchFamily="34" charset="-122"/>
              </a:rPr>
              <a:t>简单，开销小</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lvl="1" algn="just" eaLnBrk="1" hangingPunct="1">
              <a:lnSpc>
                <a:spcPct val="150000"/>
              </a:lnSpc>
              <a:spcBef>
                <a:spcPct val="0"/>
              </a:spcBef>
              <a:buClr>
                <a:srgbClr val="FF3300"/>
              </a:buClr>
              <a:buSzPct val="85000"/>
              <a:buFont typeface="Wingdings" panose="05000000000000000000" pitchFamily="2" charset="2"/>
              <a:buChar char="u"/>
            </a:pPr>
            <a:r>
              <a:rPr lang="zh-CN" altLang="en-US" sz="2400" b="1" dirty="0">
                <a:solidFill>
                  <a:srgbClr val="FF0000"/>
                </a:solidFill>
                <a:latin typeface="微软雅黑" panose="020B0503020204020204" pitchFamily="34" charset="-122"/>
                <a:ea typeface="微软雅黑" panose="020B0503020204020204" pitchFamily="34" charset="-122"/>
              </a:rPr>
              <a:t>缺点</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zh-CN" altLang="en-US" sz="2400" dirty="0" smtClean="0">
                <a:solidFill>
                  <a:srgbClr val="0000FF"/>
                </a:solidFill>
                <a:latin typeface="微软雅黑" panose="020B0503020204020204" pitchFamily="34" charset="-122"/>
                <a:ea typeface="微软雅黑" panose="020B0503020204020204" pitchFamily="34" charset="-122"/>
              </a:rPr>
              <a:t>未考虑传播延迟、没有</a:t>
            </a:r>
            <a:r>
              <a:rPr lang="zh-CN" altLang="en-US" sz="2400" dirty="0">
                <a:solidFill>
                  <a:srgbClr val="0000FF"/>
                </a:solidFill>
                <a:latin typeface="微软雅黑" panose="020B0503020204020204" pitchFamily="34" charset="-122"/>
                <a:ea typeface="微软雅黑" panose="020B0503020204020204" pitchFamily="34" charset="-122"/>
              </a:rPr>
              <a:t>估算时钟</a:t>
            </a:r>
            <a:r>
              <a:rPr lang="zh-CN" altLang="en-US" sz="2400" dirty="0" smtClean="0">
                <a:solidFill>
                  <a:srgbClr val="0000FF"/>
                </a:solidFill>
                <a:latin typeface="微软雅黑" panose="020B0503020204020204" pitchFamily="34" charset="-122"/>
                <a:ea typeface="微软雅黑" panose="020B0503020204020204" pitchFamily="34" charset="-122"/>
              </a:rPr>
              <a:t>频偏</a:t>
            </a:r>
            <a:r>
              <a:rPr lang="zh-CN" altLang="en-US" sz="2400" dirty="0">
                <a:latin typeface="微软雅黑" panose="020B0503020204020204" pitchFamily="34" charset="-122"/>
                <a:ea typeface="微软雅黑" panose="020B0503020204020204" pitchFamily="34" charset="-122"/>
              </a:rPr>
              <a:t>等</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致使</a:t>
            </a:r>
            <a:r>
              <a:rPr lang="zh-CN" altLang="en-US" sz="2400" b="1" dirty="0">
                <a:solidFill>
                  <a:srgbClr val="FF0000"/>
                </a:solidFill>
                <a:latin typeface="微软雅黑" panose="020B0503020204020204" pitchFamily="34" charset="-122"/>
                <a:ea typeface="微软雅黑" panose="020B0503020204020204" pitchFamily="34" charset="-122"/>
              </a:rPr>
              <a:t>精度不高</a:t>
            </a:r>
            <a:r>
              <a:rPr lang="zh-CN" altLang="en-US" sz="20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难以用于定位等高精度的应用中。</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dirty="0" smtClean="0"/>
              <a:t>（</a:t>
            </a:r>
            <a:r>
              <a:rPr lang="en-US" altLang="zh-CN" dirty="0" smtClean="0"/>
              <a:t>5</a:t>
            </a:r>
            <a:r>
              <a:rPr lang="zh-CN" altLang="en-US" dirty="0" smtClean="0"/>
              <a:t>）</a:t>
            </a:r>
            <a:r>
              <a:rPr lang="en-US" altLang="zh-CN" dirty="0"/>
              <a:t>FTSP</a:t>
            </a:r>
            <a:endParaRPr lang="zh-CN" altLang="en-US" dirty="0"/>
          </a:p>
        </p:txBody>
      </p:sp>
      <p:sp>
        <p:nvSpPr>
          <p:cNvPr id="8" name="TextBox 7"/>
          <p:cNvSpPr txBox="1"/>
          <p:nvPr/>
        </p:nvSpPr>
        <p:spPr>
          <a:xfrm>
            <a:off x="984885" y="995182"/>
            <a:ext cx="10727739" cy="440120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charset="0"/>
              <a:buChar char=""/>
            </a:pPr>
            <a:r>
              <a:rPr lang="en-US" altLang="zh-CN" sz="2800" b="1" dirty="0">
                <a:solidFill>
                  <a:srgbClr val="0000FF"/>
                </a:solidFill>
                <a:latin typeface="微软雅黑" panose="020B0503020204020204" pitchFamily="34" charset="-122"/>
                <a:ea typeface="微软雅黑" panose="020B0503020204020204" pitchFamily="34" charset="-122"/>
              </a:rPr>
              <a:t>FTSP</a:t>
            </a:r>
            <a:r>
              <a:rPr lang="zh-CN" altLang="en-US" sz="2800" b="1" dirty="0">
                <a:solidFill>
                  <a:srgbClr val="0000FF"/>
                </a:solidFill>
                <a:latin typeface="微软雅黑" panose="020B0503020204020204" pitchFamily="34" charset="-122"/>
                <a:ea typeface="微软雅黑" panose="020B0503020204020204" pitchFamily="34" charset="-122"/>
              </a:rPr>
              <a:t>（</a:t>
            </a:r>
            <a:r>
              <a:rPr lang="en-US" altLang="zh-CN" sz="2800" b="1" dirty="0">
                <a:solidFill>
                  <a:srgbClr val="0000FF"/>
                </a:solidFill>
                <a:latin typeface="微软雅黑" panose="020B0503020204020204" pitchFamily="34" charset="-122"/>
                <a:ea typeface="微软雅黑" panose="020B0503020204020204" pitchFamily="34" charset="-122"/>
              </a:rPr>
              <a:t>Flooding Time Synchronization Protocol</a:t>
            </a:r>
            <a:r>
              <a:rPr lang="zh-CN" altLang="en-US" sz="2800" b="1" dirty="0">
                <a:solidFill>
                  <a:srgbClr val="0000FF"/>
                </a:solidFill>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算法由</a:t>
            </a:r>
            <a:r>
              <a:rPr lang="en-US" altLang="zh-CN" sz="2800" dirty="0">
                <a:latin typeface="微软雅黑" panose="020B0503020204020204" pitchFamily="34" charset="-122"/>
                <a:ea typeface="微软雅黑" panose="020B0503020204020204" pitchFamily="34" charset="-122"/>
              </a:rPr>
              <a:t>Vanderbilt</a:t>
            </a:r>
            <a:r>
              <a:rPr lang="zh-CN" altLang="en-US" sz="2800" dirty="0">
                <a:latin typeface="微软雅黑" panose="020B0503020204020204" pitchFamily="34" charset="-122"/>
                <a:ea typeface="微软雅黑" panose="020B0503020204020204" pitchFamily="34" charset="-122"/>
              </a:rPr>
              <a:t>大学等提出。</a:t>
            </a:r>
            <a:r>
              <a:rPr lang="en-US" altLang="zh-CN" sz="2800" dirty="0">
                <a:latin typeface="微软雅黑" panose="020B0503020204020204" pitchFamily="34" charset="-122"/>
                <a:ea typeface="微软雅黑" panose="020B0503020204020204" pitchFamily="34" charset="-122"/>
              </a:rPr>
              <a:t>FTSP</a:t>
            </a:r>
            <a:r>
              <a:rPr lang="zh-CN" altLang="en-US" sz="2800" dirty="0">
                <a:latin typeface="微软雅黑" panose="020B0503020204020204" pitchFamily="34" charset="-122"/>
                <a:ea typeface="微软雅黑" panose="020B0503020204020204" pitchFamily="34" charset="-122"/>
              </a:rPr>
              <a:t>算法也是</a:t>
            </a:r>
            <a:r>
              <a:rPr lang="zh-CN" altLang="en-US" sz="2800" b="1" dirty="0">
                <a:solidFill>
                  <a:srgbClr val="FF0000"/>
                </a:solidFill>
                <a:latin typeface="微软雅黑" panose="020B0503020204020204" pitchFamily="34" charset="-122"/>
                <a:ea typeface="微软雅黑" panose="020B0503020204020204" pitchFamily="34" charset="-122"/>
              </a:rPr>
              <a:t>使用单个广播消息实现发送节点与接收节点之间的时间同步</a:t>
            </a:r>
            <a:r>
              <a:rPr lang="zh-CN" altLang="en-US" sz="2800" dirty="0" smtClean="0">
                <a:latin typeface="微软雅黑" panose="020B0503020204020204" pitchFamily="34" charset="-122"/>
                <a:ea typeface="微软雅黑" panose="020B0503020204020204" pitchFamily="34" charset="-122"/>
              </a:rPr>
              <a:t>，但可以看作是对</a:t>
            </a:r>
            <a:r>
              <a:rPr lang="en-US" altLang="zh-CN" sz="2800" dirty="0" smtClean="0">
                <a:latin typeface="微软雅黑" panose="020B0503020204020204" pitchFamily="34" charset="-122"/>
                <a:ea typeface="微软雅黑" panose="020B0503020204020204" pitchFamily="34" charset="-122"/>
              </a:rPr>
              <a:t>DMTS</a:t>
            </a:r>
            <a:r>
              <a:rPr lang="zh-CN" altLang="en-US" sz="2800" dirty="0" smtClean="0">
                <a:latin typeface="微软雅黑" panose="020B0503020204020204" pitchFamily="34" charset="-122"/>
                <a:ea typeface="微软雅黑" panose="020B0503020204020204" pitchFamily="34" charset="-122"/>
              </a:rPr>
              <a:t>协议的改进。</a:t>
            </a:r>
            <a:endParaRPr lang="en-US" altLang="zh-CN" sz="2800" dirty="0" smtClean="0">
              <a:latin typeface="微软雅黑" panose="020B0503020204020204" pitchFamily="34" charset="-122"/>
              <a:ea typeface="微软雅黑" panose="020B0503020204020204" pitchFamily="34" charset="-122"/>
            </a:endParaRPr>
          </a:p>
          <a:p>
            <a:pPr lvl="0" algn="just" eaLnBrk="1" hangingPunct="1">
              <a:lnSpc>
                <a:spcPct val="200000"/>
              </a:lnSpc>
              <a:spcBef>
                <a:spcPct val="0"/>
              </a:spcBef>
              <a:buClr>
                <a:srgbClr val="FF3300"/>
              </a:buClr>
              <a:buSzPct val="85000"/>
              <a:buFont typeface="Wingdings" panose="05000000000000000000" charset="0"/>
              <a:buChar char=""/>
            </a:pPr>
            <a:r>
              <a:rPr lang="en-US" altLang="zh-CN" sz="2800" dirty="0">
                <a:latin typeface="微软雅黑" panose="020B0503020204020204" pitchFamily="34" charset="-122"/>
                <a:ea typeface="微软雅黑" panose="020B0503020204020204" pitchFamily="34" charset="-122"/>
              </a:rPr>
              <a:t>FTSP</a:t>
            </a:r>
            <a:r>
              <a:rPr lang="zh-CN" altLang="en-US" sz="2800" dirty="0">
                <a:latin typeface="微软雅黑" panose="020B0503020204020204" pitchFamily="34" charset="-122"/>
                <a:ea typeface="微软雅黑" panose="020B0503020204020204" pitchFamily="34" charset="-122"/>
              </a:rPr>
              <a:t>算法实现步骤如下</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en-US" altLang="zh-CN" dirty="0" smtClean="0"/>
              <a:t>FTSP</a:t>
            </a:r>
            <a:r>
              <a:rPr lang="zh-CN" altLang="en-US" dirty="0" smtClean="0"/>
              <a:t>具体过程：</a:t>
            </a:r>
            <a:endParaRPr lang="zh-CN" altLang="en-US" dirty="0"/>
          </a:p>
        </p:txBody>
      </p:sp>
      <p:sp>
        <p:nvSpPr>
          <p:cNvPr id="8" name="TextBox 7"/>
          <p:cNvSpPr txBox="1"/>
          <p:nvPr/>
        </p:nvSpPr>
        <p:spPr>
          <a:xfrm>
            <a:off x="984885" y="995182"/>
            <a:ext cx="10727739" cy="2601546"/>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0" indent="-457200" algn="just" eaLnBrk="1" hangingPunct="1">
              <a:lnSpc>
                <a:spcPct val="150000"/>
              </a:lnSpc>
              <a:spcBef>
                <a:spcPct val="0"/>
              </a:spcBef>
              <a:buClr>
                <a:srgbClr val="FF3300"/>
              </a:buClr>
              <a:buSzPct val="85000"/>
              <a:buFont typeface="+mj-ea"/>
              <a:buAutoNum type="circleNumDbPlain"/>
            </a:pPr>
            <a:r>
              <a:rPr lang="en-US" altLang="zh-CN" sz="2800" dirty="0" smtClean="0">
                <a:latin typeface="微软雅黑" panose="020B0503020204020204" pitchFamily="34" charset="-122"/>
                <a:ea typeface="微软雅黑" panose="020B0503020204020204" pitchFamily="34" charset="-122"/>
              </a:rPr>
              <a:t>FTSP</a:t>
            </a:r>
            <a:r>
              <a:rPr lang="zh-CN" altLang="en-US" sz="2800" dirty="0">
                <a:latin typeface="微软雅黑" panose="020B0503020204020204" pitchFamily="34" charset="-122"/>
                <a:ea typeface="微软雅黑" panose="020B0503020204020204" pitchFamily="34" charset="-122"/>
              </a:rPr>
              <a:t>算法在完成</a:t>
            </a:r>
            <a:r>
              <a:rPr lang="en-US" altLang="zh-CN" sz="2800" dirty="0">
                <a:latin typeface="微软雅黑" panose="020B0503020204020204" pitchFamily="34" charset="-122"/>
                <a:ea typeface="微软雅黑" panose="020B0503020204020204" pitchFamily="34" charset="-122"/>
              </a:rPr>
              <a:t>SYNC</a:t>
            </a:r>
            <a:r>
              <a:rPr lang="zh-CN" altLang="en-US" sz="2800" dirty="0">
                <a:latin typeface="微软雅黑" panose="020B0503020204020204" pitchFamily="34" charset="-122"/>
                <a:ea typeface="微软雅黑" panose="020B0503020204020204" pitchFamily="34" charset="-122"/>
              </a:rPr>
              <a:t>字节发射后</a:t>
            </a:r>
            <a:r>
              <a:rPr lang="zh-CN" altLang="en-US" sz="2800" b="1" dirty="0">
                <a:solidFill>
                  <a:srgbClr val="0000FF"/>
                </a:solidFill>
                <a:latin typeface="微软雅黑" panose="020B0503020204020204" pitchFamily="34" charset="-122"/>
                <a:ea typeface="微软雅黑" panose="020B0503020204020204" pitchFamily="34" charset="-122"/>
              </a:rPr>
              <a:t>给时间同步消息标记时间戳</a:t>
            </a:r>
            <a:r>
              <a:rPr lang="en-US" altLang="zh-CN" sz="2800" b="1" dirty="0">
                <a:solidFill>
                  <a:srgbClr val="0000FF"/>
                </a:solidFill>
                <a:latin typeface="微软雅黑" panose="020B0503020204020204" pitchFamily="34" charset="-122"/>
                <a:ea typeface="微软雅黑" panose="020B0503020204020204" pitchFamily="34" charset="-122"/>
              </a:rPr>
              <a:t>t</a:t>
            </a:r>
            <a:r>
              <a:rPr lang="zh-CN" altLang="en-US" sz="2800" b="1" dirty="0">
                <a:solidFill>
                  <a:srgbClr val="0000FF"/>
                </a:solidFill>
                <a:latin typeface="微软雅黑" panose="020B0503020204020204" pitchFamily="34" charset="-122"/>
                <a:ea typeface="微软雅黑" panose="020B0503020204020204" pitchFamily="34" charset="-122"/>
              </a:rPr>
              <a:t>并发射出去</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SYNC</a:t>
            </a:r>
            <a:r>
              <a:rPr lang="zh-CN" altLang="en-US" sz="2800" dirty="0">
                <a:latin typeface="微软雅黑" panose="020B0503020204020204" pitchFamily="34" charset="-122"/>
                <a:ea typeface="微软雅黑" panose="020B0503020204020204" pitchFamily="34" charset="-122"/>
              </a:rPr>
              <a:t>字节类似</a:t>
            </a:r>
            <a:r>
              <a:rPr lang="en-US" altLang="zh-CN" sz="2800" dirty="0">
                <a:latin typeface="微软雅黑" panose="020B0503020204020204" pitchFamily="34" charset="-122"/>
                <a:ea typeface="微软雅黑" panose="020B0503020204020204" pitchFamily="34" charset="-122"/>
              </a:rPr>
              <a:t>DMTS</a:t>
            </a:r>
            <a:r>
              <a:rPr lang="zh-CN" altLang="en-US" sz="2800" dirty="0">
                <a:latin typeface="微软雅黑" panose="020B0503020204020204" pitchFamily="34" charset="-122"/>
                <a:ea typeface="微软雅黑" panose="020B0503020204020204" pitchFamily="34" charset="-122"/>
              </a:rPr>
              <a:t>算法中的</a:t>
            </a:r>
            <a:r>
              <a:rPr lang="en-US" altLang="zh-CN" sz="2800" dirty="0">
                <a:latin typeface="微软雅黑" panose="020B0503020204020204" pitchFamily="34" charset="-122"/>
                <a:ea typeface="微软雅黑" panose="020B0503020204020204" pitchFamily="34" charset="-122"/>
              </a:rPr>
              <a:t>Start Symbols</a:t>
            </a:r>
            <a:r>
              <a:rPr lang="zh-CN" altLang="en-US" sz="2800" dirty="0">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时间</a:t>
            </a:r>
            <a:r>
              <a:rPr lang="zh-CN" altLang="en-US" sz="2800" b="1" dirty="0" smtClean="0">
                <a:solidFill>
                  <a:srgbClr val="FF0000"/>
                </a:solidFill>
                <a:latin typeface="微软雅黑" panose="020B0503020204020204" pitchFamily="34" charset="-122"/>
                <a:ea typeface="微软雅黑" panose="020B0503020204020204" pitchFamily="34" charset="-122"/>
              </a:rPr>
              <a:t>戳 </a:t>
            </a:r>
            <a:r>
              <a:rPr lang="en-US" altLang="zh-CN" sz="2800" b="1" dirty="0" smtClean="0">
                <a:solidFill>
                  <a:srgbClr val="FF0000"/>
                </a:solidFill>
                <a:latin typeface="微软雅黑" panose="020B0503020204020204" pitchFamily="34" charset="-122"/>
                <a:ea typeface="微软雅黑" panose="020B0503020204020204" pitchFamily="34" charset="-122"/>
              </a:rPr>
              <a:t>t </a:t>
            </a:r>
            <a:r>
              <a:rPr lang="zh-CN" altLang="en-US" sz="2800" b="1" dirty="0" smtClean="0">
                <a:solidFill>
                  <a:srgbClr val="FF0000"/>
                </a:solidFill>
                <a:latin typeface="微软雅黑" panose="020B0503020204020204" pitchFamily="34" charset="-122"/>
                <a:ea typeface="微软雅黑" panose="020B0503020204020204" pitchFamily="34" charset="-122"/>
              </a:rPr>
              <a:t>为</a:t>
            </a:r>
            <a:r>
              <a:rPr lang="zh-CN" altLang="en-US" sz="2800" b="1" dirty="0">
                <a:solidFill>
                  <a:srgbClr val="FF0000"/>
                </a:solidFill>
                <a:latin typeface="微软雅黑" panose="020B0503020204020204" pitchFamily="34" charset="-122"/>
                <a:ea typeface="微软雅黑" panose="020B0503020204020204" pitchFamily="34" charset="-122"/>
              </a:rPr>
              <a:t>当前时间减去包含时间</a:t>
            </a:r>
            <a:r>
              <a:rPr lang="zh-CN" altLang="en-US" sz="2800" b="1" dirty="0" smtClean="0">
                <a:solidFill>
                  <a:srgbClr val="FF0000"/>
                </a:solidFill>
                <a:latin typeface="微软雅黑" panose="020B0503020204020204" pitchFamily="34" charset="-122"/>
                <a:ea typeface="微软雅黑" panose="020B0503020204020204" pitchFamily="34" charset="-122"/>
              </a:rPr>
              <a:t>戳 </a:t>
            </a:r>
            <a:r>
              <a:rPr lang="en-US" altLang="zh-CN" sz="2800" b="1" dirty="0" smtClean="0">
                <a:solidFill>
                  <a:srgbClr val="FF0000"/>
                </a:solidFill>
                <a:latin typeface="微软雅黑" panose="020B0503020204020204" pitchFamily="34" charset="-122"/>
                <a:ea typeface="微软雅黑" panose="020B0503020204020204" pitchFamily="34" charset="-122"/>
              </a:rPr>
              <a:t>t </a:t>
            </a:r>
            <a:r>
              <a:rPr lang="zh-CN" altLang="en-US" sz="2800" b="1" dirty="0" smtClean="0">
                <a:solidFill>
                  <a:srgbClr val="FF0000"/>
                </a:solidFill>
                <a:latin typeface="微软雅黑" panose="020B0503020204020204" pitchFamily="34" charset="-122"/>
                <a:ea typeface="微软雅黑" panose="020B0503020204020204" pitchFamily="34" charset="-122"/>
              </a:rPr>
              <a:t>的</a:t>
            </a:r>
            <a:r>
              <a:rPr lang="zh-CN" altLang="en-US" sz="2800" b="1" dirty="0">
                <a:solidFill>
                  <a:srgbClr val="FF0000"/>
                </a:solidFill>
                <a:latin typeface="微软雅黑" panose="020B0503020204020204" pitchFamily="34" charset="-122"/>
                <a:ea typeface="微软雅黑" panose="020B0503020204020204" pitchFamily="34" charset="-122"/>
              </a:rPr>
              <a:t>消息数据部分的发射时间</a:t>
            </a:r>
            <a:r>
              <a:rPr lang="zh-CN" altLang="en-US" sz="2800" dirty="0">
                <a:latin typeface="微软雅黑" panose="020B0503020204020204" pitchFamily="34" charset="-122"/>
                <a:ea typeface="微软雅黑" panose="020B0503020204020204" pitchFamily="34" charset="-122"/>
              </a:rPr>
              <a:t>，消息数据部分的发射时间可通过数据长度和发射速率得出</a:t>
            </a:r>
            <a:r>
              <a:rPr lang="zh-CN" altLang="en-US" sz="2800" dirty="0" smtClean="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1487489" y="3933056"/>
          <a:ext cx="4861266" cy="576064"/>
        </p:xfrm>
        <a:graphic>
          <a:graphicData uri="http://schemas.openxmlformats.org/drawingml/2006/table">
            <a:tbl>
              <a:tblPr firstRow="1" bandRow="1">
                <a:tableStyleId>{5C22544A-7EE6-4342-B048-85BDC9FD1C3A}</a:tableStyleId>
              </a:tblPr>
              <a:tblGrid>
                <a:gridCol w="1620422"/>
                <a:gridCol w="1620422"/>
                <a:gridCol w="1620422"/>
              </a:tblGrid>
              <a:tr h="576064">
                <a:tc>
                  <a:txBody>
                    <a:bodyPr/>
                    <a:lstStyle/>
                    <a:p>
                      <a:pPr algn="ctr"/>
                      <a:r>
                        <a:rPr lang="zh-CN" altLang="en-US" sz="2400" dirty="0" smtClean="0"/>
                        <a:t>时间戳</a:t>
                      </a:r>
                      <a:r>
                        <a:rPr lang="en-US" altLang="zh-CN" sz="2400" dirty="0" smtClean="0"/>
                        <a:t>t</a:t>
                      </a:r>
                      <a:endParaRPr lang="zh-CN" altLang="en-US" sz="2400" dirty="0"/>
                    </a:p>
                  </a:txBody>
                  <a:tcPr anchor="ctr"/>
                </a:tc>
                <a:tc>
                  <a:txBody>
                    <a:bodyPr/>
                    <a:lstStyle/>
                    <a:p>
                      <a:pPr algn="ctr"/>
                      <a:r>
                        <a:rPr lang="en-US" altLang="zh-CN" sz="2400" dirty="0" smtClean="0"/>
                        <a:t>DATA</a:t>
                      </a:r>
                      <a:endParaRPr lang="zh-CN" altLang="en-US" sz="2400" dirty="0"/>
                    </a:p>
                  </a:txBody>
                  <a:tcPr anchor="ctr"/>
                </a:tc>
                <a:tc>
                  <a:txBody>
                    <a:bodyPr/>
                    <a:lstStyle/>
                    <a:p>
                      <a:pPr algn="ctr"/>
                      <a:r>
                        <a:rPr lang="en-US" altLang="zh-CN" sz="2400" dirty="0" smtClean="0"/>
                        <a:t>SYNC</a:t>
                      </a:r>
                      <a:endParaRPr lang="zh-CN" altLang="en-US" sz="2400" dirty="0"/>
                    </a:p>
                  </a:txBody>
                  <a:tcPr anchor="ctr"/>
                </a:tc>
              </a:tr>
            </a:tbl>
          </a:graphicData>
        </a:graphic>
      </p:graphicFrame>
      <p:graphicFrame>
        <p:nvGraphicFramePr>
          <p:cNvPr id="5" name="表格 4"/>
          <p:cNvGraphicFramePr>
            <a:graphicFrameLocks noGrp="1"/>
          </p:cNvGraphicFramePr>
          <p:nvPr/>
        </p:nvGraphicFramePr>
        <p:xfrm>
          <a:off x="4727848" y="5373216"/>
          <a:ext cx="4861266" cy="576064"/>
        </p:xfrm>
        <a:graphic>
          <a:graphicData uri="http://schemas.openxmlformats.org/drawingml/2006/table">
            <a:tbl>
              <a:tblPr firstRow="1" bandRow="1">
                <a:tableStyleId>{5C22544A-7EE6-4342-B048-85BDC9FD1C3A}</a:tableStyleId>
              </a:tblPr>
              <a:tblGrid>
                <a:gridCol w="1620422"/>
                <a:gridCol w="1620422"/>
                <a:gridCol w="1620422"/>
              </a:tblGrid>
              <a:tr h="576064">
                <a:tc>
                  <a:txBody>
                    <a:bodyPr/>
                    <a:lstStyle/>
                    <a:p>
                      <a:pPr algn="ctr"/>
                      <a:r>
                        <a:rPr lang="zh-CN" altLang="en-US" sz="2400" dirty="0" smtClean="0"/>
                        <a:t>时间戳</a:t>
                      </a:r>
                      <a:r>
                        <a:rPr lang="en-US" altLang="zh-CN" sz="2400" dirty="0" smtClean="0"/>
                        <a:t>t</a:t>
                      </a:r>
                      <a:endParaRPr lang="zh-CN" altLang="en-US" sz="2400" dirty="0"/>
                    </a:p>
                  </a:txBody>
                  <a:tcPr anchor="ctr"/>
                </a:tc>
                <a:tc>
                  <a:txBody>
                    <a:bodyPr/>
                    <a:lstStyle/>
                    <a:p>
                      <a:pPr algn="ctr"/>
                      <a:r>
                        <a:rPr lang="en-US" altLang="zh-CN" sz="2400" dirty="0" smtClean="0"/>
                        <a:t>DATA</a:t>
                      </a:r>
                      <a:endParaRPr lang="zh-CN" altLang="en-US" sz="2400" dirty="0"/>
                    </a:p>
                  </a:txBody>
                  <a:tcPr anchor="ctr"/>
                </a:tc>
                <a:tc>
                  <a:txBody>
                    <a:bodyPr/>
                    <a:lstStyle/>
                    <a:p>
                      <a:pPr algn="ctr"/>
                      <a:r>
                        <a:rPr lang="en-US" altLang="zh-CN" sz="2400" dirty="0" smtClean="0"/>
                        <a:t>SYNC</a:t>
                      </a:r>
                      <a:endParaRPr lang="zh-CN" altLang="en-US" sz="2400" dirty="0"/>
                    </a:p>
                  </a:txBody>
                  <a:tcPr anchor="ctr"/>
                </a:tc>
              </a:tr>
            </a:tbl>
          </a:graphicData>
        </a:graphic>
      </p:graphicFrame>
      <p:cxnSp>
        <p:nvCxnSpPr>
          <p:cNvPr id="6" name="直接箭头连接符 5"/>
          <p:cNvCxnSpPr/>
          <p:nvPr/>
        </p:nvCxnSpPr>
        <p:spPr>
          <a:xfrm>
            <a:off x="6348754" y="4509120"/>
            <a:ext cx="3275638" cy="8640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en-US" altLang="zh-CN" dirty="0" smtClean="0"/>
              <a:t>FTSP</a:t>
            </a:r>
            <a:r>
              <a:rPr lang="zh-CN" altLang="en-US" dirty="0" smtClean="0"/>
              <a:t>具体过程：</a:t>
            </a:r>
            <a:endParaRPr lang="zh-CN" altLang="en-US" dirty="0"/>
          </a:p>
        </p:txBody>
      </p:sp>
      <p:sp>
        <p:nvSpPr>
          <p:cNvPr id="8" name="TextBox 7"/>
          <p:cNvSpPr txBox="1"/>
          <p:nvPr/>
        </p:nvSpPr>
        <p:spPr>
          <a:xfrm>
            <a:off x="984885" y="995182"/>
            <a:ext cx="10727739" cy="240065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514350" lvl="0" indent="-514350" algn="just" eaLnBrk="1" hangingPunct="1">
              <a:lnSpc>
                <a:spcPct val="150000"/>
              </a:lnSpc>
              <a:spcBef>
                <a:spcPct val="0"/>
              </a:spcBef>
              <a:buClr>
                <a:srgbClr val="FF3300"/>
              </a:buClr>
              <a:buSzPct val="85000"/>
              <a:buFont typeface="+mj-ea"/>
              <a:buAutoNum type="circleNumDbPlain" startAt="2"/>
            </a:pPr>
            <a:r>
              <a:rPr lang="zh-CN" altLang="en-US" dirty="0">
                <a:latin typeface="微软雅黑" panose="020B0503020204020204" pitchFamily="34" charset="-122"/>
                <a:ea typeface="微软雅黑" panose="020B0503020204020204" pitchFamily="34" charset="-122"/>
              </a:rPr>
              <a:t>接收节点记录</a:t>
            </a:r>
            <a:r>
              <a:rPr lang="en-US" altLang="zh-CN" dirty="0">
                <a:latin typeface="微软雅黑" panose="020B0503020204020204" pitchFamily="34" charset="-122"/>
                <a:ea typeface="微软雅黑" panose="020B0503020204020204" pitchFamily="34" charset="-122"/>
              </a:rPr>
              <a:t>SYNC</a:t>
            </a:r>
            <a:r>
              <a:rPr lang="zh-CN" altLang="en-US" dirty="0">
                <a:latin typeface="微软雅黑" panose="020B0503020204020204" pitchFamily="34" charset="-122"/>
                <a:ea typeface="微软雅黑" panose="020B0503020204020204" pitchFamily="34" charset="-122"/>
              </a:rPr>
              <a:t>字节最后到达时间</a:t>
            </a:r>
            <a:r>
              <a:rPr lang="en-US" altLang="zh-CN" sz="3600" b="1" dirty="0" err="1" smtClean="0">
                <a:solidFill>
                  <a:srgbClr val="FF0000"/>
                </a:solidFill>
                <a:latin typeface="微软雅黑" panose="020B0503020204020204" pitchFamily="34" charset="-122"/>
                <a:ea typeface="微软雅黑" panose="020B0503020204020204" pitchFamily="34" charset="-122"/>
              </a:rPr>
              <a:t>t</a:t>
            </a:r>
            <a:r>
              <a:rPr lang="en-US" altLang="zh-CN" sz="3600" b="1" baseline="-25000" dirty="0" err="1" smtClean="0">
                <a:solidFill>
                  <a:srgbClr val="FF0000"/>
                </a:solidFill>
                <a:latin typeface="微软雅黑" panose="020B0503020204020204" pitchFamily="34" charset="-122"/>
                <a:ea typeface="微软雅黑" panose="020B0503020204020204" pitchFamily="34" charset="-122"/>
              </a:rPr>
              <a:t>r</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并计算位偏移（</a:t>
            </a:r>
            <a:r>
              <a:rPr lang="en-US" altLang="zh-CN" dirty="0">
                <a:latin typeface="微软雅黑" panose="020B0503020204020204" pitchFamily="34" charset="-122"/>
                <a:ea typeface="微软雅黑" panose="020B0503020204020204" pitchFamily="34" charset="-122"/>
              </a:rPr>
              <a:t>bit offset</a:t>
            </a:r>
            <a:r>
              <a:rPr lang="zh-CN" altLang="en-US" dirty="0">
                <a:latin typeface="微软雅黑" panose="020B0503020204020204" pitchFamily="34" charset="-122"/>
                <a:ea typeface="微软雅黑" panose="020B0503020204020204" pitchFamily="34" charset="-122"/>
              </a:rPr>
              <a:t>）。在收到完整消息后，</a:t>
            </a:r>
            <a:r>
              <a:rPr lang="zh-CN" altLang="en-US" b="1" dirty="0">
                <a:solidFill>
                  <a:srgbClr val="FF0000"/>
                </a:solidFill>
                <a:latin typeface="微软雅黑" panose="020B0503020204020204" pitchFamily="34" charset="-122"/>
                <a:ea typeface="微软雅黑" panose="020B0503020204020204" pitchFamily="34" charset="-122"/>
              </a:rPr>
              <a:t>接收节点计算位偏移产生的</a:t>
            </a:r>
            <a:r>
              <a:rPr lang="zh-CN" altLang="en-US" b="1" dirty="0" smtClean="0">
                <a:solidFill>
                  <a:srgbClr val="FF0000"/>
                </a:solidFill>
                <a:latin typeface="微软雅黑" panose="020B0503020204020204" pitchFamily="34" charset="-122"/>
                <a:ea typeface="微软雅黑" panose="020B0503020204020204" pitchFamily="34" charset="-122"/>
              </a:rPr>
              <a:t>时间延迟 </a:t>
            </a:r>
            <a:r>
              <a:rPr lang="en-US" altLang="zh-CN" b="1" dirty="0" err="1" smtClean="0">
                <a:solidFill>
                  <a:srgbClr val="FF0000"/>
                </a:solidFill>
                <a:latin typeface="微软雅黑" panose="020B0503020204020204" pitchFamily="34" charset="-122"/>
                <a:ea typeface="微软雅黑" panose="020B0503020204020204" pitchFamily="34" charset="-122"/>
              </a:rPr>
              <a:t>t</a:t>
            </a:r>
            <a:r>
              <a:rPr lang="en-US" altLang="zh-CN" b="1" baseline="-25000" dirty="0" err="1" smtClean="0">
                <a:solidFill>
                  <a:srgbClr val="FF0000"/>
                </a:solidFill>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，这通过偏移位数与接收速率得出。</a:t>
            </a:r>
            <a:endParaRPr lang="zh-CN" altLang="en-US"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1487489" y="3933056"/>
          <a:ext cx="4861266" cy="576064"/>
        </p:xfrm>
        <a:graphic>
          <a:graphicData uri="http://schemas.openxmlformats.org/drawingml/2006/table">
            <a:tbl>
              <a:tblPr firstRow="1" bandRow="1">
                <a:tableStyleId>{5C22544A-7EE6-4342-B048-85BDC9FD1C3A}</a:tableStyleId>
              </a:tblPr>
              <a:tblGrid>
                <a:gridCol w="1620422"/>
                <a:gridCol w="1620422"/>
                <a:gridCol w="1620422"/>
              </a:tblGrid>
              <a:tr h="576064">
                <a:tc>
                  <a:txBody>
                    <a:bodyPr/>
                    <a:lstStyle/>
                    <a:p>
                      <a:pPr algn="ctr"/>
                      <a:r>
                        <a:rPr lang="zh-CN" altLang="en-US" sz="2400" dirty="0" smtClean="0"/>
                        <a:t>时间戳</a:t>
                      </a:r>
                      <a:r>
                        <a:rPr lang="en-US" altLang="zh-CN" sz="2400" dirty="0" smtClean="0"/>
                        <a:t>t</a:t>
                      </a:r>
                      <a:endParaRPr lang="zh-CN" altLang="en-US" sz="2400" dirty="0"/>
                    </a:p>
                  </a:txBody>
                  <a:tcPr anchor="ctr"/>
                </a:tc>
                <a:tc>
                  <a:txBody>
                    <a:bodyPr/>
                    <a:lstStyle/>
                    <a:p>
                      <a:pPr algn="ctr"/>
                      <a:r>
                        <a:rPr lang="en-US" altLang="zh-CN" sz="2400" dirty="0" smtClean="0"/>
                        <a:t>DATA</a:t>
                      </a:r>
                      <a:endParaRPr lang="zh-CN" altLang="en-US" sz="2400" dirty="0"/>
                    </a:p>
                  </a:txBody>
                  <a:tcPr anchor="ctr"/>
                </a:tc>
                <a:tc>
                  <a:txBody>
                    <a:bodyPr/>
                    <a:lstStyle/>
                    <a:p>
                      <a:pPr algn="ctr"/>
                      <a:r>
                        <a:rPr lang="en-US" altLang="zh-CN" sz="2400" dirty="0" smtClean="0"/>
                        <a:t>SYNC</a:t>
                      </a:r>
                      <a:endParaRPr lang="zh-CN" altLang="en-US" sz="2400" dirty="0"/>
                    </a:p>
                  </a:txBody>
                  <a:tcPr anchor="ctr"/>
                </a:tc>
              </a:tr>
            </a:tbl>
          </a:graphicData>
        </a:graphic>
      </p:graphicFrame>
      <p:graphicFrame>
        <p:nvGraphicFramePr>
          <p:cNvPr id="5" name="表格 4"/>
          <p:cNvGraphicFramePr>
            <a:graphicFrameLocks noGrp="1"/>
          </p:cNvGraphicFramePr>
          <p:nvPr/>
        </p:nvGraphicFramePr>
        <p:xfrm>
          <a:off x="4727848" y="5373216"/>
          <a:ext cx="4861266" cy="576064"/>
        </p:xfrm>
        <a:graphic>
          <a:graphicData uri="http://schemas.openxmlformats.org/drawingml/2006/table">
            <a:tbl>
              <a:tblPr firstRow="1" bandRow="1">
                <a:tableStyleId>{5C22544A-7EE6-4342-B048-85BDC9FD1C3A}</a:tableStyleId>
              </a:tblPr>
              <a:tblGrid>
                <a:gridCol w="1620422"/>
                <a:gridCol w="1620422"/>
                <a:gridCol w="1620422"/>
              </a:tblGrid>
              <a:tr h="576064">
                <a:tc>
                  <a:txBody>
                    <a:bodyPr/>
                    <a:lstStyle/>
                    <a:p>
                      <a:pPr algn="ctr"/>
                      <a:r>
                        <a:rPr lang="zh-CN" altLang="en-US" sz="2400" dirty="0" smtClean="0"/>
                        <a:t>时间戳</a:t>
                      </a:r>
                      <a:r>
                        <a:rPr lang="en-US" altLang="zh-CN" sz="2400" dirty="0" smtClean="0"/>
                        <a:t>t</a:t>
                      </a:r>
                      <a:endParaRPr lang="zh-CN" altLang="en-US" sz="2400" dirty="0"/>
                    </a:p>
                  </a:txBody>
                  <a:tcPr anchor="ctr"/>
                </a:tc>
                <a:tc>
                  <a:txBody>
                    <a:bodyPr/>
                    <a:lstStyle/>
                    <a:p>
                      <a:pPr algn="ctr"/>
                      <a:r>
                        <a:rPr lang="en-US" altLang="zh-CN" sz="2400" dirty="0" smtClean="0"/>
                        <a:t>DATA</a:t>
                      </a:r>
                      <a:endParaRPr lang="zh-CN" altLang="en-US" sz="2400" dirty="0"/>
                    </a:p>
                  </a:txBody>
                  <a:tcPr anchor="ctr"/>
                </a:tc>
                <a:tc>
                  <a:txBody>
                    <a:bodyPr/>
                    <a:lstStyle/>
                    <a:p>
                      <a:pPr algn="ctr"/>
                      <a:r>
                        <a:rPr lang="en-US" altLang="zh-CN" sz="2400" dirty="0" smtClean="0"/>
                        <a:t>SYNC</a:t>
                      </a:r>
                      <a:endParaRPr lang="zh-CN" altLang="en-US" sz="2400" dirty="0"/>
                    </a:p>
                  </a:txBody>
                  <a:tcPr anchor="ctr"/>
                </a:tc>
              </a:tr>
            </a:tbl>
          </a:graphicData>
        </a:graphic>
      </p:graphicFrame>
      <p:cxnSp>
        <p:nvCxnSpPr>
          <p:cNvPr id="6" name="直接箭头连接符 5"/>
          <p:cNvCxnSpPr/>
          <p:nvPr/>
        </p:nvCxnSpPr>
        <p:spPr>
          <a:xfrm>
            <a:off x="6348754" y="4509120"/>
            <a:ext cx="3275638" cy="8640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192344" y="4705980"/>
            <a:ext cx="936104" cy="523220"/>
          </a:xfrm>
          <a:prstGeom prst="rect">
            <a:avLst/>
          </a:prstGeom>
          <a:noFill/>
        </p:spPr>
        <p:txBody>
          <a:bodyPr wrap="square" rtlCol="0">
            <a:spAutoFit/>
          </a:bodyPr>
          <a:lstStyle/>
          <a:p>
            <a:pPr algn="ctr"/>
            <a:r>
              <a:rPr lang="en-US" altLang="zh-CN" sz="2800" b="1" dirty="0" err="1" smtClean="0"/>
              <a:t>t</a:t>
            </a:r>
            <a:r>
              <a:rPr lang="en-US" altLang="zh-CN" sz="2800" b="1" baseline="-25000" dirty="0" err="1" smtClean="0"/>
              <a:t>r</a:t>
            </a:r>
            <a:endParaRPr lang="zh-CN" altLang="en-US" sz="2800" b="1" baseline="-25000" dirty="0"/>
          </a:p>
        </p:txBody>
      </p:sp>
      <p:sp>
        <p:nvSpPr>
          <p:cNvPr id="10" name="TextBox 9"/>
          <p:cNvSpPr txBox="1"/>
          <p:nvPr/>
        </p:nvSpPr>
        <p:spPr>
          <a:xfrm>
            <a:off x="6780076" y="6221405"/>
            <a:ext cx="936104" cy="523220"/>
          </a:xfrm>
          <a:prstGeom prst="rect">
            <a:avLst/>
          </a:prstGeom>
          <a:noFill/>
        </p:spPr>
        <p:txBody>
          <a:bodyPr wrap="square" rtlCol="0">
            <a:spAutoFit/>
          </a:bodyPr>
          <a:lstStyle/>
          <a:p>
            <a:pPr algn="ctr"/>
            <a:r>
              <a:rPr lang="en-US" altLang="zh-CN" sz="2800" b="1" dirty="0" err="1" smtClean="0"/>
              <a:t>t</a:t>
            </a:r>
            <a:r>
              <a:rPr lang="en-US" altLang="zh-CN" sz="2800" b="1" baseline="-25000" dirty="0" err="1" smtClean="0"/>
              <a:t>b</a:t>
            </a:r>
            <a:endParaRPr lang="zh-CN" altLang="en-US" sz="2800" b="1" baseline="-25000" dirty="0"/>
          </a:p>
        </p:txBody>
      </p:sp>
      <p:sp>
        <p:nvSpPr>
          <p:cNvPr id="11" name="左大括号 10"/>
          <p:cNvSpPr/>
          <p:nvPr/>
        </p:nvSpPr>
        <p:spPr>
          <a:xfrm rot="16200000">
            <a:off x="7007721" y="3957440"/>
            <a:ext cx="336798" cy="432048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en-US" altLang="zh-CN" dirty="0" smtClean="0">
                <a:sym typeface="+mn-ea"/>
              </a:rPr>
              <a:t>2</a:t>
            </a:r>
            <a:r>
              <a:rPr lang="zh-CN" altLang="en-US" dirty="0" smtClean="0">
                <a:sym typeface="+mn-ea"/>
              </a:rPr>
              <a:t>）</a:t>
            </a:r>
            <a:r>
              <a:rPr lang="zh-CN" altLang="en-US" dirty="0">
                <a:sym typeface="+mn-ea"/>
              </a:rPr>
              <a:t>绝对定位与相对</a:t>
            </a:r>
            <a:r>
              <a:rPr lang="zh-CN" altLang="en-US" dirty="0" smtClean="0">
                <a:sym typeface="+mn-ea"/>
              </a:rPr>
              <a:t>定位</a:t>
            </a:r>
            <a:endParaRPr lang="zh-CN" altLang="en-US" dirty="0"/>
          </a:p>
        </p:txBody>
      </p:sp>
      <p:sp>
        <p:nvSpPr>
          <p:cNvPr id="4" name="TextBox 3"/>
          <p:cNvSpPr txBox="1"/>
          <p:nvPr/>
        </p:nvSpPr>
        <p:spPr>
          <a:xfrm>
            <a:off x="911424" y="1124744"/>
            <a:ext cx="10729192" cy="452431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b="1" dirty="0">
                <a:solidFill>
                  <a:srgbClr val="0000FF"/>
                </a:solidFill>
                <a:latin typeface="微软雅黑" panose="020B0503020204020204" pitchFamily="34" charset="-122"/>
                <a:ea typeface="微软雅黑" panose="020B0503020204020204" pitchFamily="34" charset="-122"/>
                <a:sym typeface="+mn-ea"/>
              </a:rPr>
              <a:t>绝对定位</a:t>
            </a:r>
            <a:r>
              <a:rPr lang="zh-CN" altLang="en-US" dirty="0">
                <a:latin typeface="微软雅黑" panose="020B0503020204020204" pitchFamily="34" charset="-122"/>
                <a:ea typeface="微软雅黑" panose="020B0503020204020204" pitchFamily="34" charset="-122"/>
                <a:sym typeface="+mn-ea"/>
              </a:rPr>
              <a:t>的定位结果是一个标准的坐标位置，如经纬度；而</a:t>
            </a:r>
            <a:r>
              <a:rPr lang="zh-CN" altLang="en-US" b="1" dirty="0">
                <a:solidFill>
                  <a:srgbClr val="0000FF"/>
                </a:solidFill>
                <a:latin typeface="微软雅黑" panose="020B0503020204020204" pitchFamily="34" charset="-122"/>
                <a:ea typeface="微软雅黑" panose="020B0503020204020204" pitchFamily="34" charset="-122"/>
                <a:sym typeface="+mn-ea"/>
              </a:rPr>
              <a:t>相对定位</a:t>
            </a:r>
            <a:r>
              <a:rPr lang="zh-CN" altLang="en-US" dirty="0">
                <a:latin typeface="微软雅黑" panose="020B0503020204020204" pitchFamily="34" charset="-122"/>
                <a:ea typeface="微软雅黑" panose="020B0503020204020204" pitchFamily="34" charset="-122"/>
                <a:sym typeface="+mn-ea"/>
              </a:rPr>
              <a:t>通常是以网络中部分节点为参考，建立整个网络的相对坐标系统</a:t>
            </a:r>
            <a:r>
              <a:rPr lang="zh-CN" altLang="en-US" dirty="0" smtClean="0">
                <a:latin typeface="微软雅黑" panose="020B0503020204020204" pitchFamily="34" charset="-122"/>
                <a:ea typeface="微软雅黑" panose="020B0503020204020204" pitchFamily="34" charset="-122"/>
                <a:sym typeface="+mn-ea"/>
              </a:rPr>
              <a:t>。</a:t>
            </a:r>
            <a:endParaRPr lang="en-US" altLang="zh-CN" dirty="0" smtClean="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b="1" dirty="0" smtClean="0">
                <a:solidFill>
                  <a:srgbClr val="FF0000"/>
                </a:solidFill>
                <a:latin typeface="微软雅黑" panose="020B0503020204020204" pitchFamily="34" charset="-122"/>
                <a:ea typeface="微软雅黑" panose="020B0503020204020204" pitchFamily="34" charset="-122"/>
                <a:sym typeface="+mn-ea"/>
              </a:rPr>
              <a:t>绝对</a:t>
            </a:r>
            <a:r>
              <a:rPr lang="zh-CN" altLang="en-US" b="1" dirty="0">
                <a:solidFill>
                  <a:srgbClr val="FF0000"/>
                </a:solidFill>
                <a:latin typeface="微软雅黑" panose="020B0503020204020204" pitchFamily="34" charset="-122"/>
                <a:ea typeface="微软雅黑" panose="020B0503020204020204" pitchFamily="34" charset="-122"/>
                <a:sym typeface="+mn-ea"/>
              </a:rPr>
              <a:t>定位可为网络提供唯一的命名空间，受网络变动影响较小，有非常广泛的应用领域。</a:t>
            </a:r>
            <a:r>
              <a:rPr lang="zh-CN" altLang="en-US" dirty="0">
                <a:latin typeface="微软雅黑" panose="020B0503020204020204" pitchFamily="34" charset="-122"/>
                <a:ea typeface="微软雅黑" panose="020B0503020204020204" pitchFamily="34" charset="-122"/>
                <a:sym typeface="+mn-ea"/>
              </a:rPr>
              <a:t>大多数定位系统都可以实现绝对</a:t>
            </a:r>
            <a:r>
              <a:rPr lang="zh-CN" altLang="en-US" dirty="0" smtClean="0">
                <a:latin typeface="微软雅黑" panose="020B0503020204020204" pitchFamily="34" charset="-122"/>
                <a:ea typeface="微软雅黑" panose="020B0503020204020204" pitchFamily="34" charset="-122"/>
                <a:sym typeface="+mn-ea"/>
              </a:rPr>
              <a:t>定位。</a:t>
            </a:r>
            <a:endParaRPr lang="zh-CN" altLang="en-US"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en-US" altLang="zh-CN" dirty="0" smtClean="0"/>
              <a:t>FTSP</a:t>
            </a:r>
            <a:r>
              <a:rPr lang="zh-CN" altLang="en-US" dirty="0" smtClean="0"/>
              <a:t>具体过程：</a:t>
            </a:r>
            <a:endParaRPr lang="zh-CN" altLang="en-US" dirty="0"/>
          </a:p>
        </p:txBody>
      </p:sp>
      <p:sp>
        <p:nvSpPr>
          <p:cNvPr id="8" name="TextBox 7"/>
          <p:cNvSpPr txBox="1"/>
          <p:nvPr/>
        </p:nvSpPr>
        <p:spPr>
          <a:xfrm>
            <a:off x="984885" y="995182"/>
            <a:ext cx="10727739" cy="2308324"/>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514350" lvl="0" indent="-514350" algn="just" eaLnBrk="1" hangingPunct="1">
              <a:lnSpc>
                <a:spcPct val="150000"/>
              </a:lnSpc>
              <a:spcBef>
                <a:spcPct val="0"/>
              </a:spcBef>
              <a:buClr>
                <a:srgbClr val="FF3300"/>
              </a:buClr>
              <a:buSzPct val="85000"/>
              <a:buFont typeface="+mj-ea"/>
              <a:buAutoNum type="circleNumDbPlain" startAt="3"/>
            </a:pPr>
            <a:r>
              <a:rPr lang="zh-CN" altLang="en-US" sz="2800" dirty="0">
                <a:latin typeface="微软雅黑" panose="020B0503020204020204" pitchFamily="34" charset="-122"/>
                <a:ea typeface="微软雅黑" panose="020B0503020204020204" pitchFamily="34" charset="-122"/>
              </a:rPr>
              <a:t>接收节点计算与发送节点间的时钟偏移量：</a:t>
            </a:r>
            <a:endParaRPr lang="en-US" altLang="zh-CN" sz="2800" dirty="0">
              <a:latin typeface="微软雅黑" panose="020B0503020204020204" pitchFamily="34" charset="-122"/>
              <a:ea typeface="微软雅黑" panose="020B0503020204020204" pitchFamily="34" charset="-122"/>
            </a:endParaRPr>
          </a:p>
          <a:p>
            <a:pPr marL="0" lvl="0" indent="0" algn="just" eaLnBrk="1" hangingPunct="1">
              <a:lnSpc>
                <a:spcPct val="150000"/>
              </a:lnSpc>
              <a:spcBef>
                <a:spcPct val="0"/>
              </a:spcBef>
              <a:buClr>
                <a:srgbClr val="FF3300"/>
              </a:buClr>
              <a:buSzPct val="85000"/>
              <a:buNone/>
            </a:pPr>
            <a:r>
              <a:rPr lang="en-US" altLang="zh-CN" sz="2800" dirty="0">
                <a:latin typeface="微软雅黑" panose="020B0503020204020204" pitchFamily="34" charset="-122"/>
                <a:ea typeface="微软雅黑" panose="020B0503020204020204" pitchFamily="34" charset="-122"/>
              </a:rPr>
              <a:t>		</a:t>
            </a:r>
            <a:r>
              <a:rPr lang="en-US" altLang="zh-CN" sz="4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offset=</a:t>
            </a:r>
            <a:r>
              <a:rPr lang="en-US" altLang="zh-CN" sz="4000" b="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4000" b="1" baseline="-250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4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4000" b="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4000" b="1" baseline="-250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4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a:t>
            </a:r>
            <a:endParaRPr lang="zh-CN" altLang="en-US" sz="4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lvl="0" indent="0" algn="just" eaLnBrk="1" hangingPunct="1">
              <a:lnSpc>
                <a:spcPct val="150000"/>
              </a:lnSpc>
              <a:spcBef>
                <a:spcPct val="0"/>
              </a:spcBef>
              <a:buClr>
                <a:srgbClr val="FF3300"/>
              </a:buClr>
              <a:buSzPct val="85000"/>
              <a:buNone/>
            </a:pPr>
            <a:r>
              <a:rPr lang="zh-CN" altLang="en-US" sz="2800" dirty="0">
                <a:latin typeface="微软雅黑" panose="020B0503020204020204" pitchFamily="34" charset="-122"/>
                <a:ea typeface="微软雅黑" panose="020B0503020204020204" pitchFamily="34" charset="-122"/>
              </a:rPr>
              <a:t>      然后调整本地时钟和发送节点时钟同步。</a:t>
            </a:r>
            <a:endParaRPr lang="zh-CN" altLang="en-US" sz="2400"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1487489" y="3933056"/>
          <a:ext cx="4861266" cy="576064"/>
        </p:xfrm>
        <a:graphic>
          <a:graphicData uri="http://schemas.openxmlformats.org/drawingml/2006/table">
            <a:tbl>
              <a:tblPr firstRow="1" bandRow="1">
                <a:tableStyleId>{5C22544A-7EE6-4342-B048-85BDC9FD1C3A}</a:tableStyleId>
              </a:tblPr>
              <a:tblGrid>
                <a:gridCol w="1620422"/>
                <a:gridCol w="1620422"/>
                <a:gridCol w="1620422"/>
              </a:tblGrid>
              <a:tr h="576064">
                <a:tc>
                  <a:txBody>
                    <a:bodyPr/>
                    <a:lstStyle/>
                    <a:p>
                      <a:pPr algn="ctr"/>
                      <a:r>
                        <a:rPr lang="zh-CN" altLang="en-US" sz="2400" dirty="0" smtClean="0"/>
                        <a:t>时间戳</a:t>
                      </a:r>
                      <a:r>
                        <a:rPr lang="en-US" altLang="zh-CN" sz="2400" dirty="0" smtClean="0"/>
                        <a:t>t</a:t>
                      </a:r>
                      <a:endParaRPr lang="zh-CN" altLang="en-US" sz="2400" dirty="0"/>
                    </a:p>
                  </a:txBody>
                  <a:tcPr anchor="ctr"/>
                </a:tc>
                <a:tc>
                  <a:txBody>
                    <a:bodyPr/>
                    <a:lstStyle/>
                    <a:p>
                      <a:pPr algn="ctr"/>
                      <a:r>
                        <a:rPr lang="en-US" altLang="zh-CN" sz="2400" dirty="0" smtClean="0"/>
                        <a:t>DATA</a:t>
                      </a:r>
                      <a:endParaRPr lang="zh-CN" altLang="en-US" sz="2400" dirty="0"/>
                    </a:p>
                  </a:txBody>
                  <a:tcPr anchor="ctr"/>
                </a:tc>
                <a:tc>
                  <a:txBody>
                    <a:bodyPr/>
                    <a:lstStyle/>
                    <a:p>
                      <a:pPr algn="ctr"/>
                      <a:r>
                        <a:rPr lang="en-US" altLang="zh-CN" sz="2400" dirty="0" smtClean="0"/>
                        <a:t>SYNC</a:t>
                      </a:r>
                      <a:endParaRPr lang="zh-CN" altLang="en-US" sz="2400" dirty="0"/>
                    </a:p>
                  </a:txBody>
                  <a:tcPr anchor="ctr"/>
                </a:tc>
              </a:tr>
            </a:tbl>
          </a:graphicData>
        </a:graphic>
      </p:graphicFrame>
      <p:graphicFrame>
        <p:nvGraphicFramePr>
          <p:cNvPr id="5" name="表格 4"/>
          <p:cNvGraphicFramePr>
            <a:graphicFrameLocks noGrp="1"/>
          </p:cNvGraphicFramePr>
          <p:nvPr/>
        </p:nvGraphicFramePr>
        <p:xfrm>
          <a:off x="4727848" y="5373216"/>
          <a:ext cx="4861266" cy="576064"/>
        </p:xfrm>
        <a:graphic>
          <a:graphicData uri="http://schemas.openxmlformats.org/drawingml/2006/table">
            <a:tbl>
              <a:tblPr firstRow="1" bandRow="1">
                <a:tableStyleId>{5C22544A-7EE6-4342-B048-85BDC9FD1C3A}</a:tableStyleId>
              </a:tblPr>
              <a:tblGrid>
                <a:gridCol w="1620422"/>
                <a:gridCol w="1620422"/>
                <a:gridCol w="1620422"/>
              </a:tblGrid>
              <a:tr h="576064">
                <a:tc>
                  <a:txBody>
                    <a:bodyPr/>
                    <a:lstStyle/>
                    <a:p>
                      <a:pPr algn="ctr"/>
                      <a:r>
                        <a:rPr lang="zh-CN" altLang="en-US" sz="2400" dirty="0" smtClean="0"/>
                        <a:t>时间戳</a:t>
                      </a:r>
                      <a:r>
                        <a:rPr lang="en-US" altLang="zh-CN" sz="2400" dirty="0" smtClean="0"/>
                        <a:t>t</a:t>
                      </a:r>
                      <a:endParaRPr lang="zh-CN" altLang="en-US" sz="2400" dirty="0"/>
                    </a:p>
                  </a:txBody>
                  <a:tcPr anchor="ctr"/>
                </a:tc>
                <a:tc>
                  <a:txBody>
                    <a:bodyPr/>
                    <a:lstStyle/>
                    <a:p>
                      <a:pPr algn="ctr"/>
                      <a:r>
                        <a:rPr lang="en-US" altLang="zh-CN" sz="2400" dirty="0" smtClean="0"/>
                        <a:t>DATA</a:t>
                      </a:r>
                      <a:endParaRPr lang="zh-CN" altLang="en-US" sz="2400" dirty="0"/>
                    </a:p>
                  </a:txBody>
                  <a:tcPr anchor="ctr"/>
                </a:tc>
                <a:tc>
                  <a:txBody>
                    <a:bodyPr/>
                    <a:lstStyle/>
                    <a:p>
                      <a:pPr algn="ctr"/>
                      <a:r>
                        <a:rPr lang="en-US" altLang="zh-CN" sz="2400" dirty="0" smtClean="0"/>
                        <a:t>SYNC</a:t>
                      </a:r>
                      <a:endParaRPr lang="zh-CN" altLang="en-US" sz="2400" dirty="0"/>
                    </a:p>
                  </a:txBody>
                  <a:tcPr anchor="ctr"/>
                </a:tc>
              </a:tr>
            </a:tbl>
          </a:graphicData>
        </a:graphic>
      </p:graphicFrame>
      <p:cxnSp>
        <p:nvCxnSpPr>
          <p:cNvPr id="6" name="直接箭头连接符 5"/>
          <p:cNvCxnSpPr/>
          <p:nvPr/>
        </p:nvCxnSpPr>
        <p:spPr>
          <a:xfrm>
            <a:off x="6348754" y="4509120"/>
            <a:ext cx="3275638" cy="8640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264352" y="4679558"/>
            <a:ext cx="936104" cy="523220"/>
          </a:xfrm>
          <a:prstGeom prst="rect">
            <a:avLst/>
          </a:prstGeom>
          <a:noFill/>
        </p:spPr>
        <p:txBody>
          <a:bodyPr wrap="square" rtlCol="0">
            <a:spAutoFit/>
          </a:bodyPr>
          <a:lstStyle/>
          <a:p>
            <a:pPr algn="ctr"/>
            <a:r>
              <a:rPr lang="en-US" altLang="zh-CN" sz="2800" b="1" dirty="0" err="1" smtClean="0"/>
              <a:t>t</a:t>
            </a:r>
            <a:r>
              <a:rPr lang="en-US" altLang="zh-CN" sz="2800" b="1" baseline="-25000" dirty="0" err="1" smtClean="0"/>
              <a:t>r</a:t>
            </a:r>
            <a:endParaRPr lang="zh-CN" altLang="en-US" sz="2800" b="1" baseline="-25000" dirty="0"/>
          </a:p>
        </p:txBody>
      </p:sp>
      <p:sp>
        <p:nvSpPr>
          <p:cNvPr id="9" name="TextBox 8"/>
          <p:cNvSpPr txBox="1"/>
          <p:nvPr/>
        </p:nvSpPr>
        <p:spPr>
          <a:xfrm>
            <a:off x="6780076" y="6221405"/>
            <a:ext cx="936104" cy="523220"/>
          </a:xfrm>
          <a:prstGeom prst="rect">
            <a:avLst/>
          </a:prstGeom>
          <a:noFill/>
        </p:spPr>
        <p:txBody>
          <a:bodyPr wrap="square" rtlCol="0">
            <a:spAutoFit/>
          </a:bodyPr>
          <a:lstStyle/>
          <a:p>
            <a:pPr algn="ctr"/>
            <a:r>
              <a:rPr lang="en-US" altLang="zh-CN" sz="2800" b="1" dirty="0" err="1" smtClean="0"/>
              <a:t>t</a:t>
            </a:r>
            <a:r>
              <a:rPr lang="en-US" altLang="zh-CN" sz="2800" b="1" baseline="-25000" dirty="0" err="1" smtClean="0"/>
              <a:t>b</a:t>
            </a:r>
            <a:endParaRPr lang="zh-CN" altLang="en-US" sz="2800" b="1" baseline="-25000" dirty="0"/>
          </a:p>
        </p:txBody>
      </p:sp>
      <p:sp>
        <p:nvSpPr>
          <p:cNvPr id="10" name="左大括号 9"/>
          <p:cNvSpPr/>
          <p:nvPr/>
        </p:nvSpPr>
        <p:spPr>
          <a:xfrm rot="16200000">
            <a:off x="7007721" y="3957440"/>
            <a:ext cx="336798" cy="432048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en-US" altLang="zh-CN" dirty="0" smtClean="0"/>
              <a:t>FTSP</a:t>
            </a:r>
            <a:r>
              <a:rPr lang="zh-CN" altLang="en-US" dirty="0" smtClean="0"/>
              <a:t>优点</a:t>
            </a:r>
            <a:endParaRPr lang="zh-CN" altLang="en-US" dirty="0"/>
          </a:p>
        </p:txBody>
      </p:sp>
      <p:sp>
        <p:nvSpPr>
          <p:cNvPr id="8" name="TextBox 7"/>
          <p:cNvSpPr txBox="1"/>
          <p:nvPr/>
        </p:nvSpPr>
        <p:spPr>
          <a:xfrm>
            <a:off x="984885" y="995182"/>
            <a:ext cx="10727739" cy="526297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514350" lvl="0" indent="-514350" algn="just" eaLnBrk="1" hangingPunct="1">
              <a:lnSpc>
                <a:spcPct val="200000"/>
              </a:lnSpc>
              <a:spcBef>
                <a:spcPct val="0"/>
              </a:spcBef>
              <a:buClr>
                <a:srgbClr val="FF3300"/>
              </a:buClr>
              <a:buSzPct val="85000"/>
              <a:buFont typeface="+mj-lt"/>
              <a:buAutoNum type="arabicPeriod"/>
            </a:pPr>
            <a:r>
              <a:rPr lang="en-US" altLang="zh-CN" sz="2800" dirty="0" smtClean="0">
                <a:latin typeface="微软雅黑" panose="020B0503020204020204" pitchFamily="34" charset="-122"/>
                <a:ea typeface="微软雅黑" panose="020B0503020204020204" pitchFamily="34" charset="-122"/>
              </a:rPr>
              <a:t>FTSP</a:t>
            </a:r>
            <a:r>
              <a:rPr lang="zh-CN" altLang="en-US" sz="2800" b="1" dirty="0">
                <a:solidFill>
                  <a:srgbClr val="FF0000"/>
                </a:solidFill>
                <a:latin typeface="微软雅黑" panose="020B0503020204020204" pitchFamily="34" charset="-122"/>
                <a:ea typeface="微软雅黑" panose="020B0503020204020204" pitchFamily="34" charset="-122"/>
              </a:rPr>
              <a:t>降低了时延的不确定性</a:t>
            </a:r>
            <a:r>
              <a:rPr lang="zh-CN" altLang="en-US" sz="2800" dirty="0">
                <a:latin typeface="微软雅黑" panose="020B0503020204020204" pitchFamily="34" charset="-122"/>
                <a:ea typeface="微软雅黑" panose="020B0503020204020204" pitchFamily="34" charset="-122"/>
              </a:rPr>
              <a:t>，将其分为发送中断处理时延、编码时延、传播时延、解码时延、字节对齐时延和接收中断处理时延</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marL="514350" lvl="0" indent="-514350" algn="just" eaLnBrk="1" hangingPunct="1">
              <a:lnSpc>
                <a:spcPct val="200000"/>
              </a:lnSpc>
              <a:spcBef>
                <a:spcPct val="0"/>
              </a:spcBef>
              <a:buClr>
                <a:srgbClr val="FF3300"/>
              </a:buClr>
              <a:buSzPct val="85000"/>
              <a:buFont typeface="+mj-lt"/>
              <a:buAutoNum type="arabicPeriod"/>
            </a:pPr>
            <a:r>
              <a:rPr lang="en-US" altLang="zh-CN" sz="2800" dirty="0" smtClean="0">
                <a:latin typeface="微软雅黑" panose="020B0503020204020204" pitchFamily="34" charset="-122"/>
                <a:ea typeface="微软雅黑" panose="020B0503020204020204" pitchFamily="34" charset="-122"/>
              </a:rPr>
              <a:t>FTSP</a:t>
            </a:r>
            <a:r>
              <a:rPr lang="zh-CN" altLang="en-US" sz="2800" b="1" dirty="0">
                <a:solidFill>
                  <a:srgbClr val="FF0000"/>
                </a:solidFill>
                <a:latin typeface="微软雅黑" panose="020B0503020204020204" pitchFamily="34" charset="-122"/>
                <a:ea typeface="微软雅黑" panose="020B0503020204020204" pitchFamily="34" charset="-122"/>
              </a:rPr>
              <a:t>提出了一套较完整的针对节点失效、新节点加入等引起的拓扑结构变化时根节点的选举策略</a:t>
            </a:r>
            <a:r>
              <a:rPr lang="zh-CN" altLang="en-US" sz="2800" dirty="0">
                <a:latin typeface="微软雅黑" panose="020B0503020204020204" pitchFamily="34" charset="-122"/>
                <a:ea typeface="微软雅黑" panose="020B0503020204020204" pitchFamily="34" charset="-122"/>
              </a:rPr>
              <a:t>，从而提高了系统的容错性和健壮性</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en-US" altLang="zh-CN" dirty="0" smtClean="0"/>
              <a:t>FTSP</a:t>
            </a:r>
            <a:r>
              <a:rPr lang="zh-CN" altLang="en-US" dirty="0" smtClean="0"/>
              <a:t>优点</a:t>
            </a:r>
            <a:endParaRPr lang="zh-CN" altLang="en-US" dirty="0"/>
          </a:p>
        </p:txBody>
      </p:sp>
      <p:sp>
        <p:nvSpPr>
          <p:cNvPr id="8" name="TextBox 7"/>
          <p:cNvSpPr txBox="1"/>
          <p:nvPr/>
        </p:nvSpPr>
        <p:spPr>
          <a:xfrm>
            <a:off x="984885" y="995182"/>
            <a:ext cx="10727739" cy="526297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514350" lvl="0" indent="-514350" algn="just" eaLnBrk="1" hangingPunct="1">
              <a:lnSpc>
                <a:spcPct val="200000"/>
              </a:lnSpc>
              <a:spcBef>
                <a:spcPct val="0"/>
              </a:spcBef>
              <a:buClr>
                <a:srgbClr val="FF3300"/>
              </a:buClr>
              <a:buSzPct val="85000"/>
              <a:buFont typeface="+mj-lt"/>
              <a:buAutoNum type="arabicPeriod" startAt="3"/>
            </a:pPr>
            <a:r>
              <a:rPr lang="en-US" altLang="zh-CN" sz="2800" dirty="0">
                <a:latin typeface="微软雅黑" panose="020B0503020204020204" pitchFamily="34" charset="-122"/>
                <a:ea typeface="微软雅黑" panose="020B0503020204020204" pitchFamily="34" charset="-122"/>
              </a:rPr>
              <a:t>FTSP</a:t>
            </a:r>
            <a:r>
              <a:rPr lang="zh-CN" altLang="en-US" sz="2800" dirty="0">
                <a:latin typeface="微软雅黑" panose="020B0503020204020204" pitchFamily="34" charset="-122"/>
                <a:ea typeface="微软雅黑" panose="020B0503020204020204" pitchFamily="34" charset="-122"/>
              </a:rPr>
              <a:t>根据一定时间范围内节点时钟晶振频率稳定的原则，</a:t>
            </a:r>
            <a:r>
              <a:rPr lang="zh-CN" altLang="en-US" sz="2800" b="1" dirty="0">
                <a:solidFill>
                  <a:srgbClr val="FF0000"/>
                </a:solidFill>
                <a:latin typeface="微软雅黑" panose="020B0503020204020204" pitchFamily="34" charset="-122"/>
                <a:ea typeface="微软雅黑" panose="020B0503020204020204" pitchFamily="34" charset="-122"/>
              </a:rPr>
              <a:t>得出各节点间时钟偏移量与时间呈线性关系，</a:t>
            </a:r>
            <a:r>
              <a:rPr lang="zh-CN" altLang="en-US" sz="2800" dirty="0">
                <a:latin typeface="微软雅黑" panose="020B0503020204020204" pitchFamily="34" charset="-122"/>
                <a:ea typeface="微软雅黑" panose="020B0503020204020204" pitchFamily="34" charset="-122"/>
              </a:rPr>
              <a:t>利用线性回归的方法通过节点周期性发送同步广播</a:t>
            </a:r>
            <a:r>
              <a:rPr lang="zh-CN" altLang="en-US" sz="2800" b="1" dirty="0">
                <a:solidFill>
                  <a:srgbClr val="0000FF"/>
                </a:solidFill>
                <a:latin typeface="微软雅黑" panose="020B0503020204020204" pitchFamily="34" charset="-122"/>
                <a:ea typeface="微软雅黑" panose="020B0503020204020204" pitchFamily="34" charset="-122"/>
              </a:rPr>
              <a:t>使得接收节点得到多个数据对构造回归直线</a:t>
            </a:r>
            <a:r>
              <a:rPr lang="zh-CN" altLang="en-US" sz="2800" dirty="0">
                <a:latin typeface="微软雅黑" panose="020B0503020204020204" pitchFamily="34" charset="-122"/>
                <a:ea typeface="微软雅黑" panose="020B0503020204020204" pitchFamily="34" charset="-122"/>
              </a:rPr>
              <a:t>，而且在误差允许的时间间隔内，</a:t>
            </a:r>
            <a:r>
              <a:rPr lang="zh-CN" altLang="en-US" sz="2800" b="1" dirty="0">
                <a:solidFill>
                  <a:srgbClr val="0000FF"/>
                </a:solidFill>
                <a:latin typeface="微软雅黑" panose="020B0503020204020204" pitchFamily="34" charset="-122"/>
                <a:ea typeface="微软雅黑" panose="020B0503020204020204" pitchFamily="34" charset="-122"/>
              </a:rPr>
              <a:t>节点可通过计算得出某一时间节点间的时钟偏移量</a:t>
            </a:r>
            <a:r>
              <a:rPr lang="zh-CN" altLang="en-US" sz="2800" dirty="0">
                <a:latin typeface="微软雅黑" panose="020B0503020204020204" pitchFamily="34" charset="-122"/>
                <a:ea typeface="微软雅黑" panose="020B0503020204020204" pitchFamily="34" charset="-122"/>
              </a:rPr>
              <a:t>，减少了同步广播的次数，节省了能量。</a:t>
            </a:r>
            <a:endParaRPr lang="en-US" altLang="zh-CN" sz="2800"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dirty="0" smtClean="0"/>
              <a:t>（</a:t>
            </a:r>
            <a:r>
              <a:rPr lang="en-US" altLang="zh-CN" dirty="0" smtClean="0"/>
              <a:t>5</a:t>
            </a:r>
            <a:r>
              <a:rPr lang="zh-CN" altLang="en-US" dirty="0" smtClean="0"/>
              <a:t>）</a:t>
            </a:r>
            <a:r>
              <a:rPr lang="en-US" altLang="zh-CN" dirty="0"/>
              <a:t>FTSP</a:t>
            </a:r>
            <a:endParaRPr lang="zh-CN" altLang="en-US" dirty="0"/>
          </a:p>
        </p:txBody>
      </p:sp>
      <p:sp>
        <p:nvSpPr>
          <p:cNvPr id="8" name="TextBox 7"/>
          <p:cNvSpPr txBox="1"/>
          <p:nvPr/>
        </p:nvSpPr>
        <p:spPr>
          <a:xfrm>
            <a:off x="984885" y="995182"/>
            <a:ext cx="10727739" cy="289842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charset="0"/>
              <a:buChar char=""/>
            </a:pPr>
            <a:r>
              <a:rPr lang="en-US" altLang="zh-CN" dirty="0" smtClean="0">
                <a:latin typeface="微软雅黑" panose="020B0503020204020204" pitchFamily="34" charset="-122"/>
                <a:ea typeface="微软雅黑" panose="020B0503020204020204" pitchFamily="34" charset="-122"/>
              </a:rPr>
              <a:t>FTSP</a:t>
            </a:r>
            <a:r>
              <a:rPr lang="zh-CN" altLang="en-US" dirty="0">
                <a:latin typeface="微软雅黑" panose="020B0503020204020204" pitchFamily="34" charset="-122"/>
                <a:ea typeface="微软雅黑" panose="020B0503020204020204" pitchFamily="34" charset="-122"/>
              </a:rPr>
              <a:t>通过在</a:t>
            </a:r>
            <a:r>
              <a:rPr lang="en-US" altLang="zh-CN" b="1" dirty="0">
                <a:solidFill>
                  <a:srgbClr val="FF0000"/>
                </a:solidFill>
                <a:latin typeface="微软雅黑" panose="020B0503020204020204" pitchFamily="34" charset="-122"/>
                <a:ea typeface="微软雅黑" panose="020B0503020204020204" pitchFamily="34" charset="-122"/>
              </a:rPr>
              <a:t>MAC</a:t>
            </a:r>
            <a:r>
              <a:rPr lang="zh-CN" altLang="en-US" b="1" dirty="0">
                <a:solidFill>
                  <a:srgbClr val="FF0000"/>
                </a:solidFill>
                <a:latin typeface="微软雅黑" panose="020B0503020204020204" pitchFamily="34" charset="-122"/>
                <a:ea typeface="微软雅黑" panose="020B0503020204020204" pitchFamily="34" charset="-122"/>
              </a:rPr>
              <a:t>层打时间戳和利用线性回归的方法估计位偏移量</a:t>
            </a:r>
            <a:r>
              <a:rPr lang="zh-CN" altLang="en-US" dirty="0">
                <a:latin typeface="微软雅黑" panose="020B0503020204020204" pitchFamily="34" charset="-122"/>
                <a:ea typeface="微软雅黑" panose="020B0503020204020204" pitchFamily="34" charset="-122"/>
              </a:rPr>
              <a:t>，降低了时延的不确定性，提高了同步精度，适用于军事等需要高同步精度的场合。 　</a:t>
            </a:r>
            <a:endParaRPr lang="en-US" altLang="zh-CN"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几种协议的比较</a:t>
            </a:r>
            <a:endParaRPr lang="zh-CN" altLang="en-US" dirty="0"/>
          </a:p>
        </p:txBody>
      </p:sp>
      <p:pic>
        <p:nvPicPr>
          <p:cNvPr id="4" name="Picture 1"/>
          <p:cNvPicPr>
            <a:picLocks noChangeAspect="1" noChangeArrowheads="1"/>
          </p:cNvPicPr>
          <p:nvPr/>
        </p:nvPicPr>
        <p:blipFill>
          <a:blip r:embed="rId1">
            <a:lum bright="-40000" contrast="-20000"/>
          </a:blip>
          <a:srcRect/>
          <a:stretch>
            <a:fillRect/>
          </a:stretch>
        </p:blipFill>
        <p:spPr bwMode="auto">
          <a:xfrm>
            <a:off x="191344" y="1628800"/>
            <a:ext cx="11940220" cy="4536504"/>
          </a:xfrm>
          <a:prstGeom prst="rect">
            <a:avLst/>
          </a:prstGeom>
          <a:ln>
            <a:noFill/>
          </a:ln>
        </p:spPr>
        <p:style>
          <a:lnRef idx="2">
            <a:schemeClr val="accent1"/>
          </a:lnRef>
          <a:fillRef idx="1">
            <a:schemeClr val="lt1"/>
          </a:fillRef>
          <a:effectRef idx="0">
            <a:schemeClr val="accent1"/>
          </a:effectRef>
          <a:fontRef idx="minor">
            <a:schemeClr val="dk1"/>
          </a:fontRef>
        </p:style>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65" name="矩形 30"/>
          <p:cNvSpPr>
            <a:spLocks noChangeArrowheads="1"/>
          </p:cNvSpPr>
          <p:nvPr/>
        </p:nvSpPr>
        <p:spPr bwMode="auto">
          <a:xfrm>
            <a:off x="3965" y="2636912"/>
            <a:ext cx="12192000" cy="1704480"/>
          </a:xfrm>
          <a:prstGeom prst="rect">
            <a:avLst/>
          </a:prstGeom>
          <a:solidFill>
            <a:schemeClr val="accent1">
              <a:lumMod val="75000"/>
            </a:schemeClr>
          </a:solidFill>
          <a:ln>
            <a:noFill/>
          </a:ln>
        </p:spPr>
        <p:txBody>
          <a:bodyPr anchor="ctr"/>
          <a:lstStyle/>
          <a:p>
            <a:pPr algn="ctr"/>
            <a:endParaRPr lang="zh-CN" altLang="zh-CN" dirty="0">
              <a:solidFill>
                <a:srgbClr val="FFFFFF"/>
              </a:solidFill>
              <a:effectLst>
                <a:outerShdw blurRad="38100" dist="38100" dir="2700000" algn="tl">
                  <a:srgbClr val="000000">
                    <a:alpha val="43137"/>
                  </a:srgbClr>
                </a:outerShdw>
              </a:effectLst>
              <a:latin typeface="Bell MT" panose="02020503060305020303" charset="0"/>
              <a:ea typeface="微软雅黑" panose="020B0503020204020204" pitchFamily="34" charset="-122"/>
              <a:sym typeface="Bell MT" panose="02020503060305020303" charset="0"/>
            </a:endParaRPr>
          </a:p>
        </p:txBody>
      </p:sp>
      <p:sp>
        <p:nvSpPr>
          <p:cNvPr id="17" name="TextBox 16"/>
          <p:cNvSpPr txBox="1"/>
          <p:nvPr/>
        </p:nvSpPr>
        <p:spPr>
          <a:xfrm>
            <a:off x="1847528" y="2917393"/>
            <a:ext cx="8784976" cy="1015663"/>
          </a:xfrm>
          <a:prstGeom prst="rect">
            <a:avLst/>
          </a:prstGeom>
          <a:noFill/>
        </p:spPr>
        <p:txBody>
          <a:bodyPr wrap="square">
            <a:spAutoFit/>
          </a:bodyPr>
          <a:lstStyle/>
          <a:p>
            <a:pPr algn="ctr" fontAlgn="auto">
              <a:spcBef>
                <a:spcPts val="0"/>
              </a:spcBef>
              <a:spcAft>
                <a:spcPts val="0"/>
              </a:spcAft>
              <a:defRPr/>
            </a:pPr>
            <a:r>
              <a:rPr lang="zh-CN" altLang="en-US" sz="6000"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rPr>
              <a:t>本章完、谢谢大家</a:t>
            </a:r>
            <a:r>
              <a:rPr lang="en-US" altLang="zh-CN" sz="6000"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rPr>
              <a:t>~</a:t>
            </a:r>
            <a:endParaRPr lang="zh-CN" altLang="en-US" sz="6000"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endParaRPr>
          </a:p>
        </p:txBody>
      </p:sp>
      <p:pic>
        <p:nvPicPr>
          <p:cNvPr id="33" name="图片 32"/>
          <p:cNvPicPr>
            <a:picLocks noChangeAspect="1"/>
          </p:cNvPicPr>
          <p:nvPr/>
        </p:nvPicPr>
        <p:blipFill>
          <a:blip r:embed="rId1" cstate="print">
            <a:clrChange>
              <a:clrFrom>
                <a:srgbClr val="FFFFFF"/>
              </a:clrFrom>
              <a:clrTo>
                <a:srgbClr val="FFFFFF">
                  <a:alpha val="0"/>
                </a:srgbClr>
              </a:clrTo>
            </a:clrChange>
            <a:lum bright="-7000" contrast="-14000"/>
            <a:extLst>
              <a:ext uri="{28A0092B-C50C-407E-A947-70E740481C1C}">
                <a14:useLocalDpi xmlns:a14="http://schemas.microsoft.com/office/drawing/2010/main" val="0"/>
              </a:ext>
            </a:extLst>
          </a:blip>
          <a:stretch>
            <a:fillRect/>
          </a:stretch>
        </p:blipFill>
        <p:spPr>
          <a:xfrm>
            <a:off x="768377" y="534788"/>
            <a:ext cx="3850106" cy="967339"/>
          </a:xfrm>
          <a:prstGeom prst="rect">
            <a:avLst/>
          </a:prstGeom>
        </p:spPr>
      </p:pic>
    </p:spTree>
  </p:cSld>
  <p:clrMapOvr>
    <a:masterClrMapping/>
  </p:clrMapOvr>
  <p:transition spd="slow">
    <p:split orient="vert"/>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习  题</a:t>
            </a:r>
            <a:endParaRPr lang="zh-CN" altLang="en-US" dirty="0"/>
          </a:p>
        </p:txBody>
      </p:sp>
      <p:sp>
        <p:nvSpPr>
          <p:cNvPr id="8" name="TextBox 7"/>
          <p:cNvSpPr txBox="1"/>
          <p:nvPr/>
        </p:nvSpPr>
        <p:spPr>
          <a:xfrm>
            <a:off x="623392" y="995182"/>
            <a:ext cx="11377263" cy="440120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514350" lvl="0" indent="-514350" algn="just" eaLnBrk="1" hangingPunct="1">
              <a:lnSpc>
                <a:spcPct val="200000"/>
              </a:lnSpc>
              <a:spcBef>
                <a:spcPct val="0"/>
              </a:spcBef>
              <a:buClr>
                <a:srgbClr val="FF3300"/>
              </a:buClr>
              <a:buSzPct val="85000"/>
              <a:buFont typeface="+mj-lt"/>
              <a:buAutoNum type="arabicPeriod"/>
            </a:pPr>
            <a:r>
              <a:rPr lang="en-US" altLang="zh-CN" sz="2800" b="1" dirty="0" smtClean="0">
                <a:latin typeface="微软雅黑" panose="020B0503020204020204" pitchFamily="34" charset="-122"/>
                <a:ea typeface="微软雅黑" panose="020B0503020204020204" pitchFamily="34" charset="-122"/>
              </a:rPr>
              <a:t>WSN</a:t>
            </a:r>
            <a:r>
              <a:rPr lang="zh-CN" altLang="en-US" sz="2800" b="1" dirty="0">
                <a:latin typeface="微软雅黑" panose="020B0503020204020204" pitchFamily="34" charset="-122"/>
                <a:ea typeface="微软雅黑" panose="020B0503020204020204" pitchFamily="34" charset="-122"/>
              </a:rPr>
              <a:t>中常用的测距技术有哪些？分别有哪些</a:t>
            </a:r>
            <a:r>
              <a:rPr lang="zh-CN" altLang="en-US" sz="2800" b="1" dirty="0" smtClean="0">
                <a:latin typeface="微软雅黑" panose="020B0503020204020204" pitchFamily="34" charset="-122"/>
                <a:ea typeface="微软雅黑" panose="020B0503020204020204" pitchFamily="34" charset="-122"/>
              </a:rPr>
              <a:t>特点？</a:t>
            </a:r>
            <a:endParaRPr lang="zh-CN" altLang="en-US" sz="2800" b="1" dirty="0">
              <a:latin typeface="微软雅黑" panose="020B0503020204020204" pitchFamily="34" charset="-122"/>
              <a:ea typeface="微软雅黑" panose="020B0503020204020204" pitchFamily="34" charset="-122"/>
            </a:endParaRPr>
          </a:p>
          <a:p>
            <a:pPr marL="514350" lvl="0" indent="-514350" algn="just" eaLnBrk="1" hangingPunct="1">
              <a:lnSpc>
                <a:spcPct val="200000"/>
              </a:lnSpc>
              <a:spcBef>
                <a:spcPct val="0"/>
              </a:spcBef>
              <a:buClr>
                <a:srgbClr val="FF3300"/>
              </a:buClr>
              <a:buSzPct val="85000"/>
              <a:buFont typeface="+mj-lt"/>
              <a:buAutoNum type="arabicPeriod"/>
            </a:pPr>
            <a:r>
              <a:rPr lang="zh-CN" altLang="en-US" sz="2800" b="1" dirty="0" smtClean="0">
                <a:latin typeface="微软雅黑" panose="020B0503020204020204" pitchFamily="34" charset="-122"/>
                <a:ea typeface="微软雅黑" panose="020B0503020204020204" pitchFamily="34" charset="-122"/>
              </a:rPr>
              <a:t>为什么</a:t>
            </a:r>
            <a:r>
              <a:rPr lang="zh-CN" altLang="en-US" sz="2800" b="1" dirty="0">
                <a:latin typeface="微软雅黑" panose="020B0503020204020204" pitchFamily="34" charset="-122"/>
                <a:ea typeface="微软雅黑" panose="020B0503020204020204" pitchFamily="34" charset="-122"/>
              </a:rPr>
              <a:t>基于接收信号强度（</a:t>
            </a:r>
            <a:r>
              <a:rPr lang="en-US" altLang="zh-CN" sz="2800" b="1" dirty="0">
                <a:latin typeface="微软雅黑" panose="020B0503020204020204" pitchFamily="34" charset="-122"/>
                <a:ea typeface="微软雅黑" panose="020B0503020204020204" pitchFamily="34" charset="-122"/>
              </a:rPr>
              <a:t>RSSI</a:t>
            </a:r>
            <a:r>
              <a:rPr lang="zh-CN" altLang="en-US" sz="2800" b="1" dirty="0">
                <a:latin typeface="微软雅黑" panose="020B0503020204020204" pitchFamily="34" charset="-122"/>
                <a:ea typeface="微软雅黑" panose="020B0503020204020204" pitchFamily="34" charset="-122"/>
              </a:rPr>
              <a:t>）的测距精度有限？</a:t>
            </a:r>
            <a:endParaRPr lang="zh-CN" altLang="en-US" sz="2800" b="1" dirty="0">
              <a:latin typeface="微软雅黑" panose="020B0503020204020204" pitchFamily="34" charset="-122"/>
              <a:ea typeface="微软雅黑" panose="020B0503020204020204" pitchFamily="34" charset="-122"/>
            </a:endParaRPr>
          </a:p>
          <a:p>
            <a:pPr marL="514350" lvl="0" indent="-514350" algn="just" eaLnBrk="1" hangingPunct="1">
              <a:lnSpc>
                <a:spcPct val="200000"/>
              </a:lnSpc>
              <a:spcBef>
                <a:spcPct val="0"/>
              </a:spcBef>
              <a:buClr>
                <a:srgbClr val="FF3300"/>
              </a:buClr>
              <a:buSzPct val="85000"/>
              <a:buFont typeface="+mj-lt"/>
              <a:buAutoNum type="arabicPeriod"/>
            </a:pPr>
            <a:r>
              <a:rPr lang="zh-CN" altLang="en-US" sz="2800" b="1" dirty="0" smtClean="0">
                <a:latin typeface="微软雅黑" panose="020B0503020204020204" pitchFamily="34" charset="-122"/>
                <a:ea typeface="微软雅黑" panose="020B0503020204020204" pitchFamily="34" charset="-122"/>
              </a:rPr>
              <a:t>简述</a:t>
            </a:r>
            <a:r>
              <a:rPr lang="zh-CN" altLang="en-US" sz="2800" b="1" dirty="0">
                <a:latin typeface="微软雅黑" panose="020B0503020204020204" pitchFamily="34" charset="-122"/>
                <a:ea typeface="微软雅黑" panose="020B0503020204020204" pitchFamily="34" charset="-122"/>
              </a:rPr>
              <a:t>基于多信号到达时间差</a:t>
            </a:r>
            <a:r>
              <a:rPr lang="en-US" altLang="zh-CN" sz="2800" b="1" dirty="0" err="1">
                <a:latin typeface="微软雅黑" panose="020B0503020204020204" pitchFamily="34" charset="-122"/>
                <a:ea typeface="微软雅黑" panose="020B0503020204020204" pitchFamily="34" charset="-122"/>
              </a:rPr>
              <a:t>TDoA</a:t>
            </a:r>
            <a:r>
              <a:rPr lang="zh-CN" altLang="en-US" sz="2800" b="1" dirty="0">
                <a:latin typeface="微软雅黑" panose="020B0503020204020204" pitchFamily="34" charset="-122"/>
                <a:ea typeface="微软雅黑" panose="020B0503020204020204" pitchFamily="34" charset="-122"/>
              </a:rPr>
              <a:t>的原理。其测距计算公式如何表达？</a:t>
            </a:r>
            <a:endParaRPr lang="zh-CN" altLang="en-US" sz="2800" b="1" dirty="0">
              <a:latin typeface="微软雅黑" panose="020B0503020204020204" pitchFamily="34" charset="-122"/>
              <a:ea typeface="微软雅黑" panose="020B0503020204020204" pitchFamily="34" charset="-122"/>
            </a:endParaRPr>
          </a:p>
          <a:p>
            <a:pPr marL="514350" lvl="0" indent="-514350" algn="just" eaLnBrk="1" hangingPunct="1">
              <a:lnSpc>
                <a:spcPct val="200000"/>
              </a:lnSpc>
              <a:spcBef>
                <a:spcPct val="0"/>
              </a:spcBef>
              <a:buClr>
                <a:srgbClr val="FF3300"/>
              </a:buClr>
              <a:buSzPct val="85000"/>
              <a:buFont typeface="+mj-lt"/>
              <a:buAutoNum type="arabicPeriod"/>
            </a:pPr>
            <a:r>
              <a:rPr lang="en-US" altLang="zh-CN" sz="2800" b="1" dirty="0" smtClean="0">
                <a:latin typeface="微软雅黑" panose="020B0503020204020204" pitchFamily="34" charset="-122"/>
                <a:ea typeface="微软雅黑" panose="020B0503020204020204" pitchFamily="34" charset="-122"/>
              </a:rPr>
              <a:t>WSN</a:t>
            </a:r>
            <a:r>
              <a:rPr lang="zh-CN" altLang="en-US" sz="2800" b="1" dirty="0">
                <a:latin typeface="微软雅黑" panose="020B0503020204020204" pitchFamily="34" charset="-122"/>
                <a:ea typeface="微软雅黑" panose="020B0503020204020204" pitchFamily="34" charset="-122"/>
              </a:rPr>
              <a:t>一次数据包的传输中包含哪几种时延？请分别给予</a:t>
            </a:r>
            <a:r>
              <a:rPr lang="zh-CN" altLang="en-US" sz="2800" b="1" dirty="0" smtClean="0">
                <a:latin typeface="微软雅黑" panose="020B0503020204020204" pitchFamily="34" charset="-122"/>
                <a:ea typeface="微软雅黑" panose="020B0503020204020204" pitchFamily="34" charset="-122"/>
              </a:rPr>
              <a:t>必要解释？</a:t>
            </a:r>
            <a:endParaRPr lang="zh-CN" altLang="en-US" sz="2800" b="1" dirty="0">
              <a:latin typeface="微软雅黑" panose="020B0503020204020204" pitchFamily="34" charset="-122"/>
              <a:ea typeface="微软雅黑" panose="020B0503020204020204" pitchFamily="34" charset="-122"/>
            </a:endParaRPr>
          </a:p>
          <a:p>
            <a:pPr marL="514350" lvl="0" indent="-514350" algn="just" eaLnBrk="1" hangingPunct="1">
              <a:lnSpc>
                <a:spcPct val="200000"/>
              </a:lnSpc>
              <a:spcBef>
                <a:spcPct val="0"/>
              </a:spcBef>
              <a:buClr>
                <a:srgbClr val="FF3300"/>
              </a:buClr>
              <a:buSzPct val="85000"/>
              <a:buFont typeface="+mj-lt"/>
              <a:buAutoNum type="arabicPeriod"/>
            </a:pPr>
            <a:r>
              <a:rPr lang="zh-CN" altLang="en-US" sz="2800" b="1" dirty="0" smtClean="0">
                <a:latin typeface="微软雅黑" panose="020B0503020204020204" pitchFamily="34" charset="-122"/>
                <a:ea typeface="微软雅黑" panose="020B0503020204020204" pitchFamily="34" charset="-122"/>
              </a:rPr>
              <a:t>为什么</a:t>
            </a:r>
            <a:r>
              <a:rPr lang="zh-CN" altLang="en-US" sz="2800" b="1" dirty="0">
                <a:latin typeface="微软雅黑" panose="020B0503020204020204" pitchFamily="34" charset="-122"/>
                <a:ea typeface="微软雅黑" panose="020B0503020204020204" pitchFamily="34" charset="-122"/>
              </a:rPr>
              <a:t>参考广播同步机制（</a:t>
            </a:r>
            <a:r>
              <a:rPr lang="en-US" altLang="zh-CN" sz="2800" b="1" dirty="0">
                <a:latin typeface="微软雅黑" panose="020B0503020204020204" pitchFamily="34" charset="-122"/>
                <a:ea typeface="微软雅黑" panose="020B0503020204020204" pitchFamily="34" charset="-122"/>
              </a:rPr>
              <a:t>RBS</a:t>
            </a:r>
            <a:r>
              <a:rPr lang="zh-CN" altLang="en-US" sz="2800" b="1" dirty="0">
                <a:latin typeface="微软雅黑" panose="020B0503020204020204" pitchFamily="34" charset="-122"/>
                <a:ea typeface="微软雅黑" panose="020B0503020204020204" pitchFamily="34" charset="-122"/>
              </a:rPr>
              <a:t>）可以获得更高的同步精度</a:t>
            </a:r>
            <a:r>
              <a:rPr lang="zh-CN" altLang="en-US" sz="2800" b="1" dirty="0" smtClean="0">
                <a:latin typeface="微软雅黑" panose="020B0503020204020204" pitchFamily="34" charset="-122"/>
                <a:ea typeface="微软雅黑" panose="020B0503020204020204" pitchFamily="34" charset="-122"/>
              </a:rPr>
              <a:t>？</a:t>
            </a:r>
            <a:endParaRPr lang="zh-CN" altLang="en-US" sz="28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en-US" altLang="zh-CN" dirty="0" smtClean="0">
                <a:sym typeface="+mn-ea"/>
              </a:rPr>
              <a:t>3</a:t>
            </a:r>
            <a:r>
              <a:rPr lang="zh-CN" altLang="en-US" dirty="0" smtClean="0">
                <a:sym typeface="+mn-ea"/>
              </a:rPr>
              <a:t>）</a:t>
            </a:r>
            <a:r>
              <a:rPr lang="zh-CN" altLang="en-US" dirty="0">
                <a:sym typeface="+mn-ea"/>
              </a:rPr>
              <a:t>集中式计算、分布式计算与递增式计算</a:t>
            </a:r>
            <a:endParaRPr lang="zh-CN" altLang="en-US" dirty="0">
              <a:sym typeface="+mn-ea"/>
            </a:endParaRPr>
          </a:p>
        </p:txBody>
      </p:sp>
      <p:sp>
        <p:nvSpPr>
          <p:cNvPr id="7" name="TextBox 6"/>
          <p:cNvSpPr txBox="1"/>
          <p:nvPr/>
        </p:nvSpPr>
        <p:spPr>
          <a:xfrm>
            <a:off x="911424" y="980728"/>
            <a:ext cx="10729192" cy="526297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b="1" dirty="0">
                <a:solidFill>
                  <a:srgbClr val="0000FF"/>
                </a:solidFill>
                <a:latin typeface="微软雅黑" panose="020B0503020204020204" pitchFamily="34" charset="-122"/>
                <a:ea typeface="微软雅黑" panose="020B0503020204020204" pitchFamily="34" charset="-122"/>
                <a:sym typeface="+mn-ea"/>
              </a:rPr>
              <a:t>集中式计算</a:t>
            </a:r>
            <a:r>
              <a:rPr lang="zh-CN" altLang="en-US" sz="2800" dirty="0">
                <a:latin typeface="微软雅黑" panose="020B0503020204020204" pitchFamily="34" charset="-122"/>
                <a:ea typeface="微软雅黑" panose="020B0503020204020204" pitchFamily="34" charset="-122"/>
                <a:sym typeface="+mn-ea"/>
              </a:rPr>
              <a:t>是指把所需要的定位信息</a:t>
            </a:r>
            <a:r>
              <a:rPr lang="zh-CN" altLang="en-US" sz="2800" b="1" dirty="0">
                <a:solidFill>
                  <a:srgbClr val="FF0000"/>
                </a:solidFill>
                <a:latin typeface="微软雅黑" panose="020B0503020204020204" pitchFamily="34" charset="-122"/>
                <a:ea typeface="微软雅黑" panose="020B0503020204020204" pitchFamily="34" charset="-122"/>
                <a:sym typeface="+mn-ea"/>
              </a:rPr>
              <a:t>集中传送到某个中心节点</a:t>
            </a:r>
            <a:r>
              <a:rPr lang="zh-CN" altLang="en-US" sz="2800" dirty="0">
                <a:latin typeface="微软雅黑" panose="020B0503020204020204" pitchFamily="34" charset="-122"/>
                <a:ea typeface="微软雅黑" panose="020B0503020204020204" pitchFamily="34" charset="-122"/>
                <a:sym typeface="+mn-ea"/>
              </a:rPr>
              <a:t>（如汇聚节点），由该节点进行集中计算未知节点的位置</a:t>
            </a:r>
            <a:r>
              <a:rPr lang="zh-CN" altLang="en-US" sz="2800" dirty="0" smtClean="0">
                <a:latin typeface="微软雅黑" panose="020B0503020204020204" pitchFamily="34" charset="-122"/>
                <a:ea typeface="微软雅黑" panose="020B0503020204020204" pitchFamily="34" charset="-122"/>
                <a:sym typeface="+mn-ea"/>
              </a:rPr>
              <a:t>。</a:t>
            </a:r>
            <a:endParaRPr lang="en-US" altLang="zh-CN" sz="2800" dirty="0" smtClean="0">
              <a:latin typeface="微软雅黑" panose="020B0503020204020204" pitchFamily="34" charset="-122"/>
              <a:ea typeface="微软雅黑" panose="020B0503020204020204" pitchFamily="34" charset="-122"/>
              <a:sym typeface="+mn-ea"/>
            </a:endParaRPr>
          </a:p>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b="1" dirty="0" smtClean="0">
                <a:solidFill>
                  <a:srgbClr val="0000FF"/>
                </a:solidFill>
                <a:latin typeface="微软雅黑" panose="020B0503020204020204" pitchFamily="34" charset="-122"/>
                <a:ea typeface="微软雅黑" panose="020B0503020204020204" pitchFamily="34" charset="-122"/>
                <a:sym typeface="+mn-ea"/>
              </a:rPr>
              <a:t>优点：</a:t>
            </a:r>
            <a:r>
              <a:rPr lang="zh-CN" altLang="en-US" sz="2800" dirty="0" smtClean="0">
                <a:latin typeface="微软雅黑" panose="020B0503020204020204" pitchFamily="34" charset="-122"/>
                <a:ea typeface="微软雅黑" panose="020B0503020204020204" pitchFamily="34" charset="-122"/>
                <a:sym typeface="+mn-ea"/>
              </a:rPr>
              <a:t>可以</a:t>
            </a:r>
            <a:r>
              <a:rPr lang="zh-CN" altLang="en-US" sz="2800" dirty="0">
                <a:latin typeface="微软雅黑" panose="020B0503020204020204" pitchFamily="34" charset="-122"/>
                <a:ea typeface="微软雅黑" panose="020B0503020204020204" pitchFamily="34" charset="-122"/>
                <a:sym typeface="+mn-ea"/>
              </a:rPr>
              <a:t>从全局角度出发更好地进行规划，从而获得相对精确的定位</a:t>
            </a:r>
            <a:r>
              <a:rPr lang="zh-CN" altLang="en-US" sz="2800" dirty="0" smtClean="0">
                <a:latin typeface="微软雅黑" panose="020B0503020204020204" pitchFamily="34" charset="-122"/>
                <a:ea typeface="微软雅黑" panose="020B0503020204020204" pitchFamily="34" charset="-122"/>
                <a:sym typeface="+mn-ea"/>
              </a:rPr>
              <a:t>。</a:t>
            </a:r>
            <a:endParaRPr lang="en-US" altLang="zh-CN" sz="2800" dirty="0" smtClean="0">
              <a:latin typeface="微软雅黑" panose="020B0503020204020204" pitchFamily="34" charset="-122"/>
              <a:ea typeface="微软雅黑" panose="020B0503020204020204" pitchFamily="34" charset="-122"/>
              <a:sym typeface="+mn-ea"/>
            </a:endParaRPr>
          </a:p>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b="1" dirty="0" smtClean="0">
                <a:solidFill>
                  <a:srgbClr val="0000FF"/>
                </a:solidFill>
                <a:latin typeface="微软雅黑" panose="020B0503020204020204" pitchFamily="34" charset="-122"/>
                <a:ea typeface="微软雅黑" panose="020B0503020204020204" pitchFamily="34" charset="-122"/>
                <a:sym typeface="+mn-ea"/>
              </a:rPr>
              <a:t>缺点：</a:t>
            </a:r>
            <a:r>
              <a:rPr lang="zh-CN" altLang="en-US" sz="2800" dirty="0" smtClean="0">
                <a:latin typeface="微软雅黑" panose="020B0503020204020204" pitchFamily="34" charset="-122"/>
                <a:ea typeface="微软雅黑" panose="020B0503020204020204" pitchFamily="34" charset="-122"/>
                <a:sym typeface="+mn-ea"/>
              </a:rPr>
              <a:t>中心</a:t>
            </a:r>
            <a:r>
              <a:rPr lang="zh-CN" altLang="en-US" sz="2800" dirty="0">
                <a:latin typeface="微软雅黑" panose="020B0503020204020204" pitchFamily="34" charset="-122"/>
                <a:ea typeface="微软雅黑" panose="020B0503020204020204" pitchFamily="34" charset="-122"/>
                <a:sym typeface="+mn-ea"/>
              </a:rPr>
              <a:t>节点以及它周围的节点通信开销过大、能耗过快，易造成个别节点过早死亡，从而影响其它节点的定位</a:t>
            </a:r>
            <a:r>
              <a:rPr lang="zh-CN" altLang="en-US" sz="2800" dirty="0" smtClean="0">
                <a:latin typeface="微软雅黑" panose="020B0503020204020204" pitchFamily="34" charset="-122"/>
                <a:ea typeface="微软雅黑" panose="020B0503020204020204" pitchFamily="34" charset="-122"/>
                <a:sym typeface="+mn-ea"/>
              </a:rPr>
              <a:t>。</a:t>
            </a:r>
            <a:endParaRPr lang="en-US" altLang="zh-CN" sz="2800" dirty="0" smtClean="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en-US" altLang="zh-CN" dirty="0" smtClean="0">
                <a:sym typeface="+mn-ea"/>
              </a:rPr>
              <a:t>3</a:t>
            </a:r>
            <a:r>
              <a:rPr lang="zh-CN" altLang="en-US" dirty="0" smtClean="0">
                <a:sym typeface="+mn-ea"/>
              </a:rPr>
              <a:t>）</a:t>
            </a:r>
            <a:r>
              <a:rPr lang="zh-CN" altLang="en-US" dirty="0">
                <a:sym typeface="+mn-ea"/>
              </a:rPr>
              <a:t>集中式计算、分布式计算与递增式计算</a:t>
            </a:r>
            <a:endParaRPr lang="zh-CN" altLang="en-US" dirty="0">
              <a:sym typeface="+mn-ea"/>
            </a:endParaRPr>
          </a:p>
        </p:txBody>
      </p:sp>
      <p:sp>
        <p:nvSpPr>
          <p:cNvPr id="7" name="TextBox 6"/>
          <p:cNvSpPr txBox="1"/>
          <p:nvPr/>
        </p:nvSpPr>
        <p:spPr>
          <a:xfrm>
            <a:off x="911424" y="980728"/>
            <a:ext cx="10729192" cy="526297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b="1" dirty="0" smtClean="0">
                <a:solidFill>
                  <a:srgbClr val="0000FF"/>
                </a:solidFill>
                <a:latin typeface="微软雅黑" panose="020B0503020204020204" pitchFamily="34" charset="-122"/>
                <a:ea typeface="微软雅黑" panose="020B0503020204020204" pitchFamily="34" charset="-122"/>
                <a:sym typeface="+mn-ea"/>
              </a:rPr>
              <a:t>分布式</a:t>
            </a:r>
            <a:r>
              <a:rPr lang="zh-CN" altLang="en-US" sz="2800" b="1" dirty="0">
                <a:solidFill>
                  <a:srgbClr val="0000FF"/>
                </a:solidFill>
                <a:latin typeface="微软雅黑" panose="020B0503020204020204" pitchFamily="34" charset="-122"/>
                <a:ea typeface="微软雅黑" panose="020B0503020204020204" pitchFamily="34" charset="-122"/>
                <a:sym typeface="+mn-ea"/>
              </a:rPr>
              <a:t>计算</a:t>
            </a:r>
            <a:r>
              <a:rPr lang="zh-CN" altLang="en-US" sz="2800" dirty="0">
                <a:latin typeface="微软雅黑" panose="020B0503020204020204" pitchFamily="34" charset="-122"/>
                <a:ea typeface="微软雅黑" panose="020B0503020204020204" pitchFamily="34" charset="-122"/>
                <a:sym typeface="+mn-ea"/>
              </a:rPr>
              <a:t>是指由节点间进行信息交换，未知节点根据自身获取足够的信息进行自身位置计算</a:t>
            </a:r>
            <a:r>
              <a:rPr lang="zh-CN" altLang="en-US" sz="2800" dirty="0" smtClean="0">
                <a:latin typeface="微软雅黑" panose="020B0503020204020204" pitchFamily="34" charset="-122"/>
                <a:ea typeface="微软雅黑" panose="020B0503020204020204" pitchFamily="34" charset="-122"/>
                <a:sym typeface="+mn-ea"/>
              </a:rPr>
              <a:t>的方式。</a:t>
            </a:r>
            <a:endParaRPr lang="en-US" altLang="zh-CN" sz="2800" dirty="0" smtClean="0">
              <a:latin typeface="微软雅黑" panose="020B0503020204020204" pitchFamily="34" charset="-122"/>
              <a:ea typeface="微软雅黑" panose="020B0503020204020204" pitchFamily="34" charset="-122"/>
              <a:sym typeface="+mn-ea"/>
            </a:endParaRPr>
          </a:p>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b="1" dirty="0" smtClean="0">
                <a:solidFill>
                  <a:srgbClr val="FF0000"/>
                </a:solidFill>
                <a:latin typeface="微软雅黑" panose="020B0503020204020204" pitchFamily="34" charset="-122"/>
                <a:ea typeface="微软雅黑" panose="020B0503020204020204" pitchFamily="34" charset="-122"/>
                <a:sym typeface="+mn-ea"/>
              </a:rPr>
              <a:t>优点：</a:t>
            </a:r>
            <a:r>
              <a:rPr lang="zh-CN" altLang="en-US" sz="2800" dirty="0" smtClean="0">
                <a:latin typeface="微软雅黑" panose="020B0503020204020204" pitchFamily="34" charset="-122"/>
                <a:ea typeface="微软雅黑" panose="020B0503020204020204" pitchFamily="34" charset="-122"/>
                <a:sym typeface="+mn-ea"/>
              </a:rPr>
              <a:t>分布式</a:t>
            </a:r>
            <a:r>
              <a:rPr lang="zh-CN" altLang="en-US" sz="2800" dirty="0">
                <a:latin typeface="微软雅黑" panose="020B0503020204020204" pitchFamily="34" charset="-122"/>
                <a:ea typeface="微软雅黑" panose="020B0503020204020204" pitchFamily="34" charset="-122"/>
                <a:sym typeface="+mn-ea"/>
              </a:rPr>
              <a:t>计算可使网络中所有节点同时进行位置计算</a:t>
            </a:r>
            <a:r>
              <a:rPr lang="zh-CN" altLang="en-US" sz="2800" dirty="0" smtClean="0">
                <a:latin typeface="微软雅黑" panose="020B0503020204020204" pitchFamily="34" charset="-122"/>
                <a:ea typeface="微软雅黑" panose="020B0503020204020204" pitchFamily="34" charset="-122"/>
                <a:sym typeface="+mn-ea"/>
              </a:rPr>
              <a:t>。</a:t>
            </a:r>
            <a:endParaRPr lang="en-US" altLang="zh-CN" sz="2800" dirty="0" smtClean="0">
              <a:latin typeface="微软雅黑" panose="020B0503020204020204" pitchFamily="34" charset="-122"/>
              <a:ea typeface="微软雅黑" panose="020B0503020204020204" pitchFamily="34" charset="-122"/>
              <a:sym typeface="+mn-ea"/>
            </a:endParaRPr>
          </a:p>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b="1" dirty="0">
                <a:solidFill>
                  <a:srgbClr val="0000FF"/>
                </a:solidFill>
                <a:latin typeface="微软雅黑" panose="020B0503020204020204" pitchFamily="34" charset="-122"/>
                <a:ea typeface="微软雅黑" panose="020B0503020204020204" pitchFamily="34" charset="-122"/>
                <a:sym typeface="+mn-ea"/>
              </a:rPr>
              <a:t>递增式计算</a:t>
            </a:r>
            <a:r>
              <a:rPr lang="zh-CN" altLang="en-US" sz="2800" dirty="0">
                <a:latin typeface="微软雅黑" panose="020B0503020204020204" pitchFamily="34" charset="-122"/>
                <a:ea typeface="微软雅黑" panose="020B0503020204020204" pitchFamily="34" charset="-122"/>
                <a:sym typeface="+mn-ea"/>
              </a:rPr>
              <a:t>通常是从信标节点开始，信标节点周围的节点首先开始定位，依次向外延伸，逐步实现整个网络的定位</a:t>
            </a:r>
            <a:r>
              <a:rPr lang="zh-CN" altLang="en-US" sz="2800" dirty="0" smtClean="0">
                <a:latin typeface="微软雅黑" panose="020B0503020204020204" pitchFamily="34" charset="-122"/>
                <a:ea typeface="微软雅黑" panose="020B0503020204020204" pitchFamily="34" charset="-122"/>
                <a:sym typeface="+mn-ea"/>
              </a:rPr>
              <a:t>。</a:t>
            </a:r>
            <a:endParaRPr lang="en-US" altLang="zh-CN" sz="2800" dirty="0" smtClean="0">
              <a:latin typeface="微软雅黑" panose="020B0503020204020204" pitchFamily="34" charset="-122"/>
              <a:ea typeface="微软雅黑" panose="020B0503020204020204" pitchFamily="34" charset="-122"/>
              <a:sym typeface="+mn-ea"/>
            </a:endParaRPr>
          </a:p>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b="1" dirty="0" smtClean="0">
                <a:solidFill>
                  <a:srgbClr val="FF0000"/>
                </a:solidFill>
                <a:latin typeface="微软雅黑" panose="020B0503020204020204" pitchFamily="34" charset="-122"/>
                <a:ea typeface="微软雅黑" panose="020B0503020204020204" pitchFamily="34" charset="-122"/>
                <a:sym typeface="+mn-ea"/>
              </a:rPr>
              <a:t>递增</a:t>
            </a:r>
            <a:r>
              <a:rPr lang="zh-CN" altLang="en-US" sz="2800" b="1" dirty="0">
                <a:solidFill>
                  <a:srgbClr val="FF0000"/>
                </a:solidFill>
                <a:latin typeface="微软雅黑" panose="020B0503020204020204" pitchFamily="34" charset="-122"/>
                <a:ea typeface="微软雅黑" panose="020B0503020204020204" pitchFamily="34" charset="-122"/>
                <a:sym typeface="+mn-ea"/>
              </a:rPr>
              <a:t>式算法的</a:t>
            </a:r>
            <a:r>
              <a:rPr lang="zh-CN" altLang="en-US" sz="2800" b="1" dirty="0" smtClean="0">
                <a:solidFill>
                  <a:srgbClr val="FF0000"/>
                </a:solidFill>
                <a:latin typeface="微软雅黑" panose="020B0503020204020204" pitchFamily="34" charset="-122"/>
                <a:ea typeface="微软雅黑" panose="020B0503020204020204" pitchFamily="34" charset="-122"/>
                <a:sym typeface="+mn-ea"/>
              </a:rPr>
              <a:t>缺点</a:t>
            </a:r>
            <a:r>
              <a:rPr lang="zh-CN" altLang="en-US" sz="2800" dirty="0" smtClean="0">
                <a:latin typeface="微软雅黑" panose="020B0503020204020204" pitchFamily="34" charset="-122"/>
                <a:ea typeface="微软雅黑" panose="020B0503020204020204" pitchFamily="34" charset="-122"/>
                <a:sym typeface="+mn-ea"/>
              </a:rPr>
              <a:t>：</a:t>
            </a:r>
            <a:r>
              <a:rPr lang="zh-CN" altLang="en-US" sz="2800" b="1" dirty="0" smtClean="0">
                <a:latin typeface="微软雅黑" panose="020B0503020204020204" pitchFamily="34" charset="-122"/>
                <a:ea typeface="微软雅黑" panose="020B0503020204020204" pitchFamily="34" charset="-122"/>
                <a:sym typeface="+mn-ea"/>
              </a:rPr>
              <a:t>在</a:t>
            </a:r>
            <a:r>
              <a:rPr lang="zh-CN" altLang="en-US" sz="2800" b="1" dirty="0">
                <a:latin typeface="微软雅黑" panose="020B0503020204020204" pitchFamily="34" charset="-122"/>
                <a:ea typeface="微软雅黑" panose="020B0503020204020204" pitchFamily="34" charset="-122"/>
                <a:sym typeface="+mn-ea"/>
              </a:rPr>
              <a:t>定位过程中误差容易被积累和放大。</a:t>
            </a:r>
            <a:endParaRPr lang="zh-CN" altLang="en-US" sz="2800" b="1"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2、基于测距的定位技术</a:t>
            </a:r>
            <a:endParaRPr lang="zh-CN" altLang="en-US" dirty="0"/>
          </a:p>
        </p:txBody>
      </p:sp>
      <p:sp>
        <p:nvSpPr>
          <p:cNvPr id="22536" name="Rectangle 5"/>
          <p:cNvSpPr/>
          <p:nvPr/>
        </p:nvSpPr>
        <p:spPr>
          <a:xfrm>
            <a:off x="1524000" y="44450"/>
            <a:ext cx="309880" cy="3683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latin typeface="Tahoma" panose="020B0604030504040204" pitchFamily="34" charset="0"/>
            </a:endParaRPr>
          </a:p>
        </p:txBody>
      </p:sp>
      <p:sp>
        <p:nvSpPr>
          <p:cNvPr id="17" name="TextBox 16"/>
          <p:cNvSpPr txBox="1"/>
          <p:nvPr/>
        </p:nvSpPr>
        <p:spPr>
          <a:xfrm>
            <a:off x="911424" y="980728"/>
            <a:ext cx="10729192" cy="526297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b="1" dirty="0">
                <a:solidFill>
                  <a:srgbClr val="0000FF"/>
                </a:solidFill>
                <a:latin typeface="微软雅黑" panose="020B0503020204020204" pitchFamily="34" charset="-122"/>
                <a:ea typeface="微软雅黑" panose="020B0503020204020204" pitchFamily="34" charset="-122"/>
                <a:sym typeface="+mn-ea"/>
              </a:rPr>
              <a:t>测距即测量两个节点之间的距离，</a:t>
            </a:r>
            <a:r>
              <a:rPr lang="zh-CN" altLang="en-US" sz="2800" dirty="0">
                <a:latin typeface="微软雅黑" panose="020B0503020204020204" pitchFamily="34" charset="-122"/>
                <a:ea typeface="微软雅黑" panose="020B0503020204020204" pitchFamily="34" charset="-122"/>
                <a:sym typeface="+mn-ea"/>
              </a:rPr>
              <a:t>一般常采用物理信号测量方式，如</a:t>
            </a:r>
            <a:r>
              <a:rPr lang="zh-CN" altLang="en-US" sz="2800" b="1" dirty="0">
                <a:solidFill>
                  <a:srgbClr val="FF0000"/>
                </a:solidFill>
                <a:latin typeface="微软雅黑" panose="020B0503020204020204" pitchFamily="34" charset="-122"/>
                <a:ea typeface="微软雅黑" panose="020B0503020204020204" pitchFamily="34" charset="-122"/>
                <a:sym typeface="+mn-ea"/>
              </a:rPr>
              <a:t>无线电</a:t>
            </a:r>
            <a:r>
              <a:rPr lang="zh-CN" altLang="en-US" sz="2800" dirty="0">
                <a:latin typeface="微软雅黑" panose="020B0503020204020204" pitchFamily="34" charset="-122"/>
                <a:ea typeface="微软雅黑" panose="020B0503020204020204" pitchFamily="34" charset="-122"/>
                <a:sym typeface="+mn-ea"/>
              </a:rPr>
              <a:t>、</a:t>
            </a:r>
            <a:r>
              <a:rPr lang="zh-CN" altLang="en-US" sz="2800" b="1" dirty="0">
                <a:solidFill>
                  <a:srgbClr val="FF0000"/>
                </a:solidFill>
                <a:latin typeface="微软雅黑" panose="020B0503020204020204" pitchFamily="34" charset="-122"/>
                <a:ea typeface="微软雅黑" panose="020B0503020204020204" pitchFamily="34" charset="-122"/>
                <a:sym typeface="+mn-ea"/>
              </a:rPr>
              <a:t>声波</a:t>
            </a:r>
            <a:r>
              <a:rPr lang="zh-CN" altLang="en-US" sz="2800" dirty="0">
                <a:latin typeface="微软雅黑" panose="020B0503020204020204" pitchFamily="34" charset="-122"/>
                <a:ea typeface="微软雅黑" panose="020B0503020204020204" pitchFamily="34" charset="-122"/>
                <a:sym typeface="+mn-ea"/>
              </a:rPr>
              <a:t>和</a:t>
            </a:r>
            <a:r>
              <a:rPr lang="zh-CN" altLang="en-US" sz="2800" b="1" dirty="0">
                <a:solidFill>
                  <a:srgbClr val="FF0000"/>
                </a:solidFill>
                <a:latin typeface="微软雅黑" panose="020B0503020204020204" pitchFamily="34" charset="-122"/>
                <a:ea typeface="微软雅黑" panose="020B0503020204020204" pitchFamily="34" charset="-122"/>
                <a:sym typeface="+mn-ea"/>
              </a:rPr>
              <a:t>磁场</a:t>
            </a:r>
            <a:r>
              <a:rPr lang="zh-CN" altLang="en-US" sz="2800" dirty="0">
                <a:latin typeface="微软雅黑" panose="020B0503020204020204" pitchFamily="34" charset="-122"/>
                <a:ea typeface="微软雅黑" panose="020B0503020204020204" pitchFamily="34" charset="-122"/>
                <a:sym typeface="+mn-ea"/>
              </a:rPr>
              <a:t>等</a:t>
            </a:r>
            <a:r>
              <a:rPr lang="zh-CN" altLang="en-US" sz="2800" dirty="0" smtClean="0">
                <a:latin typeface="微软雅黑" panose="020B0503020204020204" pitchFamily="34" charset="-122"/>
                <a:ea typeface="微软雅黑" panose="020B0503020204020204" pitchFamily="34" charset="-122"/>
                <a:sym typeface="+mn-ea"/>
              </a:rPr>
              <a:t>。</a:t>
            </a:r>
            <a:endParaRPr lang="en-US" altLang="zh-CN" sz="2800" dirty="0" smtClean="0">
              <a:latin typeface="微软雅黑" panose="020B0503020204020204" pitchFamily="34" charset="-122"/>
              <a:ea typeface="微软雅黑" panose="020B0503020204020204" pitchFamily="34" charset="-122"/>
              <a:sym typeface="+mn-ea"/>
            </a:endParaRPr>
          </a:p>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根据</a:t>
            </a:r>
            <a:r>
              <a:rPr lang="zh-CN" altLang="en-US" sz="2800" dirty="0">
                <a:latin typeface="微软雅黑" panose="020B0503020204020204" pitchFamily="34" charset="-122"/>
                <a:ea typeface="微软雅黑" panose="020B0503020204020204" pitchFamily="34" charset="-122"/>
                <a:sym typeface="+mn-ea"/>
              </a:rPr>
              <a:t>各种物理信号的优缺点，常用的方法</a:t>
            </a:r>
            <a:r>
              <a:rPr lang="zh-CN" altLang="en-US" sz="2800" dirty="0" smtClean="0">
                <a:latin typeface="微软雅黑" panose="020B0503020204020204" pitchFamily="34" charset="-122"/>
                <a:ea typeface="微软雅黑" panose="020B0503020204020204" pitchFamily="34" charset="-122"/>
                <a:sym typeface="+mn-ea"/>
              </a:rPr>
              <a:t>有：</a:t>
            </a:r>
            <a:endParaRPr lang="en-US" altLang="zh-CN" sz="2800" dirty="0" smtClean="0">
              <a:latin typeface="微软雅黑" panose="020B0503020204020204" pitchFamily="34" charset="-122"/>
              <a:ea typeface="微软雅黑" panose="020B0503020204020204" pitchFamily="34" charset="-122"/>
              <a:sym typeface="+mn-ea"/>
            </a:endParaRPr>
          </a:p>
          <a:p>
            <a:pPr lvl="1" algn="just" eaLnBrk="1" hangingPunct="1">
              <a:lnSpc>
                <a:spcPct val="200000"/>
              </a:lnSpc>
              <a:spcBef>
                <a:spcPct val="0"/>
              </a:spcBef>
              <a:buClr>
                <a:srgbClr val="FF3300"/>
              </a:buClr>
              <a:buSzPct val="85000"/>
              <a:buFont typeface="Wingdings" panose="05000000000000000000" pitchFamily="2" charset="2"/>
              <a:buChar char="l"/>
            </a:pPr>
            <a:r>
              <a:rPr lang="zh-CN" altLang="en-US" dirty="0" smtClean="0">
                <a:solidFill>
                  <a:srgbClr val="0000FF"/>
                </a:solidFill>
                <a:latin typeface="微软雅黑" panose="020B0503020204020204" pitchFamily="34" charset="-122"/>
                <a:ea typeface="微软雅黑" panose="020B0503020204020204" pitchFamily="34" charset="-122"/>
                <a:sym typeface="+mn-ea"/>
              </a:rPr>
              <a:t>到达</a:t>
            </a:r>
            <a:r>
              <a:rPr lang="zh-CN" altLang="en-US" dirty="0">
                <a:solidFill>
                  <a:srgbClr val="0000FF"/>
                </a:solidFill>
                <a:latin typeface="微软雅黑" panose="020B0503020204020204" pitchFamily="34" charset="-122"/>
                <a:ea typeface="微软雅黑" panose="020B0503020204020204" pitchFamily="34" charset="-122"/>
                <a:sym typeface="+mn-ea"/>
              </a:rPr>
              <a:t>时间测量法（</a:t>
            </a:r>
            <a:r>
              <a:rPr lang="en-US" altLang="zh-CN" dirty="0">
                <a:solidFill>
                  <a:srgbClr val="0000FF"/>
                </a:solidFill>
                <a:latin typeface="微软雅黑" panose="020B0503020204020204" pitchFamily="34" charset="-122"/>
                <a:ea typeface="微软雅黑" panose="020B0503020204020204" pitchFamily="34" charset="-122"/>
                <a:sym typeface="+mn-ea"/>
              </a:rPr>
              <a:t>TOA</a:t>
            </a:r>
            <a:r>
              <a:rPr lang="zh-CN" altLang="en-US" dirty="0" smtClean="0">
                <a:solidFill>
                  <a:srgbClr val="0000FF"/>
                </a:solidFill>
                <a:latin typeface="微软雅黑" panose="020B0503020204020204" pitchFamily="34" charset="-122"/>
                <a:ea typeface="微软雅黑" panose="020B0503020204020204" pitchFamily="34" charset="-122"/>
                <a:sym typeface="+mn-ea"/>
              </a:rPr>
              <a:t>）</a:t>
            </a:r>
            <a:endParaRPr lang="en-US" altLang="zh-CN" dirty="0" smtClean="0">
              <a:solidFill>
                <a:srgbClr val="0000FF"/>
              </a:solidFill>
              <a:latin typeface="微软雅黑" panose="020B0503020204020204" pitchFamily="34" charset="-122"/>
              <a:ea typeface="微软雅黑" panose="020B0503020204020204" pitchFamily="34" charset="-122"/>
              <a:sym typeface="+mn-ea"/>
            </a:endParaRPr>
          </a:p>
          <a:p>
            <a:pPr lvl="1" algn="just" eaLnBrk="1" hangingPunct="1">
              <a:lnSpc>
                <a:spcPct val="200000"/>
              </a:lnSpc>
              <a:spcBef>
                <a:spcPct val="0"/>
              </a:spcBef>
              <a:buClr>
                <a:srgbClr val="FF3300"/>
              </a:buClr>
              <a:buSzPct val="85000"/>
              <a:buFont typeface="Wingdings" panose="05000000000000000000" pitchFamily="2" charset="2"/>
              <a:buChar char="l"/>
            </a:pPr>
            <a:r>
              <a:rPr lang="zh-CN" altLang="en-US" dirty="0" smtClean="0">
                <a:solidFill>
                  <a:srgbClr val="0000FF"/>
                </a:solidFill>
                <a:latin typeface="微软雅黑" panose="020B0503020204020204" pitchFamily="34" charset="-122"/>
                <a:ea typeface="微软雅黑" panose="020B0503020204020204" pitchFamily="34" charset="-122"/>
                <a:sym typeface="+mn-ea"/>
              </a:rPr>
              <a:t>到达</a:t>
            </a:r>
            <a:r>
              <a:rPr lang="zh-CN" altLang="en-US" dirty="0">
                <a:solidFill>
                  <a:srgbClr val="0000FF"/>
                </a:solidFill>
                <a:latin typeface="微软雅黑" panose="020B0503020204020204" pitchFamily="34" charset="-122"/>
                <a:ea typeface="微软雅黑" panose="020B0503020204020204" pitchFamily="34" charset="-122"/>
                <a:sym typeface="+mn-ea"/>
              </a:rPr>
              <a:t>时间差测量法（</a:t>
            </a:r>
            <a:r>
              <a:rPr lang="en-US" altLang="zh-CN" dirty="0">
                <a:solidFill>
                  <a:srgbClr val="0000FF"/>
                </a:solidFill>
                <a:latin typeface="微软雅黑" panose="020B0503020204020204" pitchFamily="34" charset="-122"/>
                <a:ea typeface="微软雅黑" panose="020B0503020204020204" pitchFamily="34" charset="-122"/>
                <a:sym typeface="+mn-ea"/>
              </a:rPr>
              <a:t>TDOA</a:t>
            </a:r>
            <a:r>
              <a:rPr lang="zh-CN" altLang="en-US" dirty="0" smtClean="0">
                <a:solidFill>
                  <a:srgbClr val="0000FF"/>
                </a:solidFill>
                <a:latin typeface="微软雅黑" panose="020B0503020204020204" pitchFamily="34" charset="-122"/>
                <a:ea typeface="微软雅黑" panose="020B0503020204020204" pitchFamily="34" charset="-122"/>
                <a:sym typeface="+mn-ea"/>
              </a:rPr>
              <a:t>）</a:t>
            </a:r>
            <a:endParaRPr lang="en-US" altLang="zh-CN" dirty="0" smtClean="0">
              <a:solidFill>
                <a:srgbClr val="0000FF"/>
              </a:solidFill>
              <a:latin typeface="微软雅黑" panose="020B0503020204020204" pitchFamily="34" charset="-122"/>
              <a:ea typeface="微软雅黑" panose="020B0503020204020204" pitchFamily="34" charset="-122"/>
              <a:sym typeface="+mn-ea"/>
            </a:endParaRPr>
          </a:p>
          <a:p>
            <a:pPr lvl="1" algn="just" eaLnBrk="1" hangingPunct="1">
              <a:lnSpc>
                <a:spcPct val="200000"/>
              </a:lnSpc>
              <a:spcBef>
                <a:spcPct val="0"/>
              </a:spcBef>
              <a:buClr>
                <a:srgbClr val="FF3300"/>
              </a:buClr>
              <a:buSzPct val="85000"/>
              <a:buFont typeface="Wingdings" panose="05000000000000000000" pitchFamily="2" charset="2"/>
              <a:buChar char="l"/>
            </a:pPr>
            <a:r>
              <a:rPr lang="zh-CN" altLang="en-US" dirty="0" smtClean="0">
                <a:solidFill>
                  <a:srgbClr val="0000FF"/>
                </a:solidFill>
                <a:latin typeface="微软雅黑" panose="020B0503020204020204" pitchFamily="34" charset="-122"/>
                <a:ea typeface="微软雅黑" panose="020B0503020204020204" pitchFamily="34" charset="-122"/>
                <a:sym typeface="+mn-ea"/>
              </a:rPr>
              <a:t>到达</a:t>
            </a:r>
            <a:r>
              <a:rPr lang="zh-CN" altLang="en-US" dirty="0">
                <a:solidFill>
                  <a:srgbClr val="0000FF"/>
                </a:solidFill>
                <a:latin typeface="微软雅黑" panose="020B0503020204020204" pitchFamily="34" charset="-122"/>
                <a:ea typeface="微软雅黑" panose="020B0503020204020204" pitchFamily="34" charset="-122"/>
                <a:sym typeface="+mn-ea"/>
              </a:rPr>
              <a:t>信号强度测量法（</a:t>
            </a:r>
            <a:r>
              <a:rPr lang="en-US" altLang="zh-CN" dirty="0" smtClean="0">
                <a:solidFill>
                  <a:srgbClr val="0000FF"/>
                </a:solidFill>
                <a:latin typeface="微软雅黑" panose="020B0503020204020204" pitchFamily="34" charset="-122"/>
                <a:ea typeface="微软雅黑" panose="020B0503020204020204" pitchFamily="34" charset="-122"/>
                <a:sym typeface="+mn-ea"/>
              </a:rPr>
              <a:t>RSSI</a:t>
            </a:r>
            <a:r>
              <a:rPr lang="zh-CN" altLang="en-US" dirty="0" smtClean="0">
                <a:solidFill>
                  <a:srgbClr val="0000FF"/>
                </a:solidFill>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等。</a:t>
            </a:r>
            <a:endParaRPr lang="en-US" altLang="zh-CN" dirty="0" smtClean="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测距中用到的基本</a:t>
            </a:r>
            <a:r>
              <a:rPr lang="zh-CN" altLang="en-US" dirty="0" smtClean="0">
                <a:sym typeface="+mn-ea"/>
              </a:rPr>
              <a:t>术语</a:t>
            </a:r>
            <a:endParaRPr lang="en-US" altLang="zh-CN" dirty="0">
              <a:sym typeface="+mn-ea"/>
            </a:endParaRPr>
          </a:p>
        </p:txBody>
      </p:sp>
      <p:sp>
        <p:nvSpPr>
          <p:cNvPr id="7" name="TextBox 6"/>
          <p:cNvSpPr txBox="1"/>
          <p:nvPr/>
        </p:nvSpPr>
        <p:spPr>
          <a:xfrm>
            <a:off x="911424" y="980728"/>
            <a:ext cx="10801200" cy="461664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lnSpc>
                <a:spcPct val="150000"/>
              </a:lnSpc>
              <a:spcBef>
                <a:spcPct val="0"/>
              </a:spcBef>
              <a:buClr>
                <a:srgbClr val="FF3300"/>
              </a:buClr>
              <a:buSzPct val="85000"/>
              <a:buNone/>
            </a:pPr>
            <a:r>
              <a:rPr lang="zh-CN" altLang="en-US" sz="2800" dirty="0">
                <a:latin typeface="微软雅黑" panose="020B0503020204020204" pitchFamily="34" charset="-122"/>
                <a:ea typeface="微软雅黑" panose="020B0503020204020204" pitchFamily="34" charset="-122"/>
                <a:sym typeface="+mn-ea"/>
              </a:rPr>
              <a:t>① </a:t>
            </a:r>
            <a:r>
              <a:rPr lang="zh-CN" altLang="en-US" sz="2800" b="1" dirty="0" smtClean="0">
                <a:solidFill>
                  <a:srgbClr val="0000FF"/>
                </a:solidFill>
                <a:latin typeface="微软雅黑" panose="020B0503020204020204" pitchFamily="34" charset="-122"/>
                <a:ea typeface="微软雅黑" panose="020B0503020204020204" pitchFamily="34" charset="-122"/>
                <a:sym typeface="+mn-ea"/>
              </a:rPr>
              <a:t>接收信号</a:t>
            </a:r>
            <a:r>
              <a:rPr lang="zh-CN" altLang="en-US" sz="2800" b="1" dirty="0">
                <a:solidFill>
                  <a:srgbClr val="0000FF"/>
                </a:solidFill>
                <a:latin typeface="微软雅黑" panose="020B0503020204020204" pitchFamily="34" charset="-122"/>
                <a:ea typeface="微软雅黑" panose="020B0503020204020204" pitchFamily="34" charset="-122"/>
                <a:sym typeface="+mn-ea"/>
              </a:rPr>
              <a:t>强度指示</a:t>
            </a:r>
            <a:r>
              <a:rPr lang="zh-CN" altLang="en-US" sz="2800" dirty="0">
                <a:latin typeface="微软雅黑" panose="020B0503020204020204" pitchFamily="34" charset="-122"/>
                <a:ea typeface="微软雅黑" panose="020B0503020204020204" pitchFamily="34" charset="-122"/>
                <a:sym typeface="+mn-ea"/>
              </a:rPr>
              <a:t>（</a:t>
            </a:r>
            <a:r>
              <a:rPr lang="en-US" altLang="zh-CN" sz="2800" dirty="0">
                <a:latin typeface="微软雅黑" panose="020B0503020204020204" pitchFamily="34" charset="-122"/>
                <a:ea typeface="微软雅黑" panose="020B0503020204020204" pitchFamily="34" charset="-122"/>
                <a:sym typeface="+mn-ea"/>
              </a:rPr>
              <a:t>Received Signal Strength Indicator</a:t>
            </a:r>
            <a:r>
              <a:rPr lang="zh-CN" altLang="en-US" sz="2800" dirty="0">
                <a:latin typeface="微软雅黑" panose="020B0503020204020204" pitchFamily="34" charset="-122"/>
                <a:ea typeface="微软雅黑" panose="020B0503020204020204" pitchFamily="34" charset="-122"/>
                <a:sym typeface="+mn-ea"/>
              </a:rPr>
              <a:t>，</a:t>
            </a:r>
            <a:r>
              <a:rPr lang="en-US" altLang="zh-CN" sz="2800" b="1" dirty="0">
                <a:solidFill>
                  <a:srgbClr val="FF0000"/>
                </a:solidFill>
                <a:latin typeface="微软雅黑" panose="020B0503020204020204" pitchFamily="34" charset="-122"/>
                <a:ea typeface="微软雅黑" panose="020B0503020204020204" pitchFamily="34" charset="-122"/>
                <a:sym typeface="+mn-ea"/>
              </a:rPr>
              <a:t>RSSI</a:t>
            </a:r>
            <a:r>
              <a:rPr lang="zh-CN" altLang="en-US" sz="2800" dirty="0">
                <a:latin typeface="微软雅黑" panose="020B0503020204020204" pitchFamily="34" charset="-122"/>
                <a:ea typeface="微软雅黑" panose="020B0503020204020204" pitchFamily="34" charset="-122"/>
                <a:sym typeface="+mn-ea"/>
              </a:rPr>
              <a:t>）：节点接收到无线信号的强度的</a:t>
            </a:r>
            <a:r>
              <a:rPr lang="zh-CN" altLang="en-US" sz="2800" dirty="0" smtClean="0">
                <a:latin typeface="微软雅黑" panose="020B0503020204020204" pitchFamily="34" charset="-122"/>
                <a:ea typeface="微软雅黑" panose="020B0503020204020204" pitchFamily="34" charset="-122"/>
                <a:sym typeface="+mn-ea"/>
              </a:rPr>
              <a:t>大小。</a:t>
            </a:r>
            <a:endParaRPr lang="zh-CN" altLang="en-US" sz="2800" dirty="0">
              <a:latin typeface="微软雅黑" panose="020B0503020204020204" pitchFamily="34" charset="-122"/>
              <a:ea typeface="微软雅黑" panose="020B0503020204020204" pitchFamily="34" charset="-122"/>
              <a:sym typeface="+mn-ea"/>
            </a:endParaRPr>
          </a:p>
          <a:p>
            <a:pPr marL="0" lvl="0" indent="0" algn="just" eaLnBrk="1" hangingPunct="1">
              <a:lnSpc>
                <a:spcPct val="150000"/>
              </a:lnSpc>
              <a:spcBef>
                <a:spcPct val="0"/>
              </a:spcBef>
              <a:buClr>
                <a:srgbClr val="FF3300"/>
              </a:buClr>
              <a:buSzPct val="85000"/>
              <a:buNone/>
            </a:pPr>
            <a:r>
              <a:rPr lang="zh-CN" altLang="en-US" sz="2800" dirty="0">
                <a:latin typeface="微软雅黑" panose="020B0503020204020204" pitchFamily="34" charset="-122"/>
                <a:ea typeface="微软雅黑" panose="020B0503020204020204" pitchFamily="34" charset="-122"/>
                <a:sym typeface="+mn-ea"/>
              </a:rPr>
              <a:t>② </a:t>
            </a:r>
            <a:r>
              <a:rPr lang="zh-CN" altLang="en-US" sz="2800" b="1" dirty="0">
                <a:solidFill>
                  <a:srgbClr val="0000FF"/>
                </a:solidFill>
                <a:latin typeface="微软雅黑" panose="020B0503020204020204" pitchFamily="34" charset="-122"/>
                <a:ea typeface="微软雅黑" panose="020B0503020204020204" pitchFamily="34" charset="-122"/>
                <a:sym typeface="+mn-ea"/>
              </a:rPr>
              <a:t>到达角度</a:t>
            </a:r>
            <a:r>
              <a:rPr lang="zh-CN" altLang="en-US" sz="2800" dirty="0">
                <a:latin typeface="微软雅黑" panose="020B0503020204020204" pitchFamily="34" charset="-122"/>
                <a:ea typeface="微软雅黑" panose="020B0503020204020204" pitchFamily="34" charset="-122"/>
                <a:sym typeface="+mn-ea"/>
              </a:rPr>
              <a:t>（</a:t>
            </a:r>
            <a:r>
              <a:rPr lang="en-US" altLang="zh-CN" sz="2800" dirty="0">
                <a:latin typeface="微软雅黑" panose="020B0503020204020204" pitchFamily="34" charset="-122"/>
                <a:ea typeface="微软雅黑" panose="020B0503020204020204" pitchFamily="34" charset="-122"/>
                <a:sym typeface="+mn-ea"/>
              </a:rPr>
              <a:t>Angle of Arrival</a:t>
            </a:r>
            <a:r>
              <a:rPr lang="zh-CN" altLang="en-US" sz="2800" dirty="0">
                <a:latin typeface="微软雅黑" panose="020B0503020204020204" pitchFamily="34" charset="-122"/>
                <a:ea typeface="微软雅黑" panose="020B0503020204020204" pitchFamily="34" charset="-122"/>
                <a:sym typeface="+mn-ea"/>
              </a:rPr>
              <a:t>，</a:t>
            </a:r>
            <a:r>
              <a:rPr lang="en-US" altLang="zh-CN" sz="2800" b="1" dirty="0">
                <a:solidFill>
                  <a:srgbClr val="0000FF"/>
                </a:solidFill>
                <a:latin typeface="微软雅黑" panose="020B0503020204020204" pitchFamily="34" charset="-122"/>
                <a:ea typeface="微软雅黑" panose="020B0503020204020204" pitchFamily="34" charset="-122"/>
                <a:sym typeface="+mn-ea"/>
              </a:rPr>
              <a:t>AOA</a:t>
            </a:r>
            <a:r>
              <a:rPr lang="zh-CN" altLang="en-US" sz="2800" dirty="0">
                <a:latin typeface="微软雅黑" panose="020B0503020204020204" pitchFamily="34" charset="-122"/>
                <a:ea typeface="微软雅黑" panose="020B0503020204020204" pitchFamily="34" charset="-122"/>
                <a:sym typeface="+mn-ea"/>
              </a:rPr>
              <a:t>）：</a:t>
            </a:r>
            <a:r>
              <a:rPr lang="zh-CN" altLang="en-US" sz="2800" b="1" dirty="0">
                <a:solidFill>
                  <a:srgbClr val="FF0000"/>
                </a:solidFill>
                <a:latin typeface="微软雅黑" panose="020B0503020204020204" pitchFamily="34" charset="-122"/>
                <a:ea typeface="微软雅黑" panose="020B0503020204020204" pitchFamily="34" charset="-122"/>
                <a:sym typeface="+mn-ea"/>
              </a:rPr>
              <a:t>节点接收到的信号相对于自身轴线的角度</a:t>
            </a:r>
            <a:r>
              <a:rPr lang="zh-CN" altLang="en-US" sz="2800" dirty="0">
                <a:latin typeface="微软雅黑" panose="020B0503020204020204" pitchFamily="34" charset="-122"/>
                <a:ea typeface="微软雅黑" panose="020B0503020204020204" pitchFamily="34" charset="-122"/>
                <a:sym typeface="+mn-ea"/>
              </a:rPr>
              <a:t>，称为信号相对接收节点的到达角度。</a:t>
            </a:r>
            <a:endParaRPr lang="zh-CN" altLang="en-US" sz="2800" dirty="0">
              <a:latin typeface="微软雅黑" panose="020B0503020204020204" pitchFamily="34" charset="-122"/>
              <a:ea typeface="微软雅黑" panose="020B0503020204020204" pitchFamily="34" charset="-122"/>
              <a:sym typeface="+mn-ea"/>
            </a:endParaRPr>
          </a:p>
          <a:p>
            <a:pPr marL="0" lvl="0" indent="0" algn="just" eaLnBrk="1" hangingPunct="1">
              <a:lnSpc>
                <a:spcPct val="150000"/>
              </a:lnSpc>
              <a:spcBef>
                <a:spcPct val="0"/>
              </a:spcBef>
              <a:buClr>
                <a:srgbClr val="FF3300"/>
              </a:buClr>
              <a:buSzPct val="85000"/>
              <a:buNone/>
            </a:pPr>
            <a:r>
              <a:rPr lang="zh-CN" altLang="en-US" sz="2800" dirty="0">
                <a:latin typeface="微软雅黑" panose="020B0503020204020204" pitchFamily="34" charset="-122"/>
                <a:ea typeface="微软雅黑" panose="020B0503020204020204" pitchFamily="34" charset="-122"/>
                <a:sym typeface="+mn-ea"/>
              </a:rPr>
              <a:t>③ </a:t>
            </a:r>
            <a:r>
              <a:rPr lang="zh-CN" altLang="en-US" sz="2800" b="1" dirty="0">
                <a:solidFill>
                  <a:srgbClr val="0000FF"/>
                </a:solidFill>
                <a:latin typeface="微软雅黑" panose="020B0503020204020204" pitchFamily="34" charset="-122"/>
                <a:ea typeface="微软雅黑" panose="020B0503020204020204" pitchFamily="34" charset="-122"/>
                <a:sym typeface="+mn-ea"/>
              </a:rPr>
              <a:t>视线关系</a:t>
            </a:r>
            <a:r>
              <a:rPr lang="zh-CN" altLang="en-US" sz="2800" dirty="0">
                <a:latin typeface="微软雅黑" panose="020B0503020204020204" pitchFamily="34" charset="-122"/>
                <a:ea typeface="微软雅黑" panose="020B0503020204020204" pitchFamily="34" charset="-122"/>
                <a:sym typeface="+mn-ea"/>
              </a:rPr>
              <a:t>（</a:t>
            </a:r>
            <a:r>
              <a:rPr lang="en-US" altLang="zh-CN" sz="2800" dirty="0">
                <a:latin typeface="微软雅黑" panose="020B0503020204020204" pitchFamily="34" charset="-122"/>
                <a:ea typeface="微软雅黑" panose="020B0503020204020204" pitchFamily="34" charset="-122"/>
                <a:sym typeface="+mn-ea"/>
              </a:rPr>
              <a:t>Line of Sight</a:t>
            </a:r>
            <a:r>
              <a:rPr lang="zh-CN" altLang="en-US" sz="2800" dirty="0">
                <a:latin typeface="微软雅黑" panose="020B0503020204020204" pitchFamily="34" charset="-122"/>
                <a:ea typeface="微软雅黑" panose="020B0503020204020204" pitchFamily="34" charset="-122"/>
                <a:sym typeface="+mn-ea"/>
              </a:rPr>
              <a:t>，</a:t>
            </a:r>
            <a:r>
              <a:rPr lang="en-US" altLang="zh-CN" sz="2800" dirty="0">
                <a:latin typeface="微软雅黑" panose="020B0503020204020204" pitchFamily="34" charset="-122"/>
                <a:ea typeface="微软雅黑" panose="020B0503020204020204" pitchFamily="34" charset="-122"/>
                <a:sym typeface="+mn-ea"/>
              </a:rPr>
              <a:t>LOS</a:t>
            </a:r>
            <a:r>
              <a:rPr lang="zh-CN" altLang="en-US" sz="2800" dirty="0">
                <a:latin typeface="微软雅黑" panose="020B0503020204020204" pitchFamily="34" charset="-122"/>
                <a:ea typeface="微软雅黑" panose="020B0503020204020204" pitchFamily="34" charset="-122"/>
                <a:sym typeface="+mn-ea"/>
              </a:rPr>
              <a:t>）：两个节点间没有障碍物间隔，能够直接通信，称为两个节点间存在视线关系。</a:t>
            </a:r>
            <a:endParaRPr lang="zh-CN" altLang="en-US" sz="2800" dirty="0">
              <a:latin typeface="微软雅黑" panose="020B0503020204020204" pitchFamily="34" charset="-122"/>
              <a:ea typeface="微软雅黑" panose="020B0503020204020204" pitchFamily="34" charset="-122"/>
              <a:sym typeface="+mn-ea"/>
            </a:endParaRPr>
          </a:p>
          <a:p>
            <a:pPr marL="0" lvl="0" indent="0" algn="just" eaLnBrk="1" hangingPunct="1">
              <a:lnSpc>
                <a:spcPct val="150000"/>
              </a:lnSpc>
              <a:spcBef>
                <a:spcPct val="0"/>
              </a:spcBef>
              <a:buClr>
                <a:srgbClr val="FF3300"/>
              </a:buClr>
              <a:buSzPct val="85000"/>
              <a:buNone/>
            </a:pPr>
            <a:r>
              <a:rPr lang="zh-CN" altLang="en-US" sz="2800" dirty="0">
                <a:latin typeface="微软雅黑" panose="020B0503020204020204" pitchFamily="34" charset="-122"/>
                <a:ea typeface="微软雅黑" panose="020B0503020204020204" pitchFamily="34" charset="-122"/>
                <a:sym typeface="+mn-ea"/>
              </a:rPr>
              <a:t>④ </a:t>
            </a:r>
            <a:r>
              <a:rPr lang="zh-CN" altLang="en-US" sz="2800" b="1" dirty="0">
                <a:solidFill>
                  <a:srgbClr val="0000FF"/>
                </a:solidFill>
                <a:latin typeface="微软雅黑" panose="020B0503020204020204" pitchFamily="34" charset="-122"/>
                <a:ea typeface="微软雅黑" panose="020B0503020204020204" pitchFamily="34" charset="-122"/>
                <a:sym typeface="+mn-ea"/>
              </a:rPr>
              <a:t>非视线关系</a:t>
            </a:r>
            <a:r>
              <a:rPr lang="zh-CN" altLang="en-US" sz="2800" dirty="0">
                <a:latin typeface="微软雅黑" panose="020B0503020204020204" pitchFamily="34" charset="-122"/>
                <a:ea typeface="微软雅黑" panose="020B0503020204020204" pitchFamily="34" charset="-122"/>
                <a:sym typeface="+mn-ea"/>
              </a:rPr>
              <a:t>（</a:t>
            </a:r>
            <a:r>
              <a:rPr lang="en-US" altLang="zh-CN" sz="2800" dirty="0">
                <a:latin typeface="微软雅黑" panose="020B0503020204020204" pitchFamily="34" charset="-122"/>
                <a:ea typeface="微软雅黑" panose="020B0503020204020204" pitchFamily="34" charset="-122"/>
                <a:sym typeface="+mn-ea"/>
              </a:rPr>
              <a:t>NLOS</a:t>
            </a:r>
            <a:r>
              <a:rPr lang="zh-CN" altLang="en-US" sz="2800" dirty="0">
                <a:latin typeface="微软雅黑" panose="020B0503020204020204" pitchFamily="34" charset="-122"/>
                <a:ea typeface="微软雅黑" panose="020B0503020204020204" pitchFamily="34" charset="-122"/>
                <a:sym typeface="+mn-ea"/>
              </a:rPr>
              <a:t>，</a:t>
            </a:r>
            <a:r>
              <a:rPr lang="en-US" altLang="zh-CN" sz="2800" dirty="0">
                <a:latin typeface="微软雅黑" panose="020B0503020204020204" pitchFamily="34" charset="-122"/>
                <a:ea typeface="微软雅黑" panose="020B0503020204020204" pitchFamily="34" charset="-122"/>
                <a:sym typeface="+mn-ea"/>
              </a:rPr>
              <a:t>no LOS</a:t>
            </a:r>
            <a:r>
              <a:rPr lang="zh-CN" altLang="en-US" sz="2800" dirty="0">
                <a:latin typeface="微软雅黑" panose="020B0503020204020204" pitchFamily="34" charset="-122"/>
                <a:ea typeface="微软雅黑" panose="020B0503020204020204" pitchFamily="34" charset="-122"/>
                <a:sym typeface="+mn-ea"/>
              </a:rPr>
              <a:t>）：两个节点之间存在障碍物。</a:t>
            </a:r>
            <a:endParaRPr lang="zh-CN" altLang="en-US" sz="28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79976" y="3789040"/>
            <a:ext cx="6125501" cy="2479964"/>
          </a:xfrm>
          <a:prstGeom prst="rect">
            <a:avLst/>
          </a:prstGeom>
          <a:noFill/>
          <a:ln>
            <a:noFill/>
          </a:ln>
        </p:spPr>
      </p:pic>
      <p:sp>
        <p:nvSpPr>
          <p:cNvPr id="2" name="内容占位符 1"/>
          <p:cNvSpPr>
            <a:spLocks noGrp="1"/>
          </p:cNvSpPr>
          <p:nvPr>
            <p:ph idx="1"/>
          </p:nvPr>
        </p:nvSpPr>
        <p:spPr>
          <a:xfrm>
            <a:off x="1559496" y="980728"/>
            <a:ext cx="8784975" cy="5184576"/>
          </a:xfrm>
        </p:spPr>
        <p:txBody>
          <a:bodyPr>
            <a:normAutofit/>
          </a:bodyPr>
          <a:lstStyle/>
          <a:p>
            <a:pPr>
              <a:lnSpc>
                <a:spcPct val="150000"/>
              </a:lnSpc>
              <a:spcBef>
                <a:spcPts val="0"/>
              </a:spcBef>
              <a:buFont typeface="Arial" panose="020B0604020202020204" pitchFamily="34" charset="0"/>
              <a:buChar char="•"/>
            </a:pPr>
            <a:r>
              <a:rPr lang="en-US" altLang="zh-CN" sz="2800" b="1" dirty="0" err="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ToA</a:t>
            </a:r>
            <a:r>
              <a:rPr lang="en-US" altLang="zh-CN"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dirty="0" err="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TDoA</a:t>
            </a:r>
            <a:r>
              <a:rPr lang="zh-CN" altLang="en-US"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定位法</a:t>
            </a:r>
            <a:endParaRPr lang="zh-CN" altLang="en-US"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spcBef>
                <a:spcPts val="0"/>
              </a:spcBef>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测量无线信号传播时间</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spcBef>
                <a:spcPts val="0"/>
              </a:spcBef>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需要三个基站才能定位</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spcBef>
                <a:spcPts val="0"/>
              </a:spcBef>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稀疏地区可能只能收到两个基站的信号，不适用</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spcBef>
                <a:spcPts val="0"/>
              </a:spcBef>
              <a:buFont typeface="Arial" panose="020B0604020202020204" pitchFamily="34" charset="0"/>
              <a:buChar char="•"/>
            </a:pPr>
            <a:r>
              <a:rPr lang="en-US" altLang="zh-CN" sz="2800" b="1" dirty="0" err="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AoA</a:t>
            </a:r>
            <a:r>
              <a:rPr lang="zh-CN" altLang="en-US" sz="28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（基于角度）定位</a:t>
            </a:r>
            <a:r>
              <a:rPr lang="zh-CN" altLang="en-US"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法</a:t>
            </a:r>
            <a:endParaRPr lang="en-US" altLang="zh-CN"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spcBef>
                <a:spcPts val="0"/>
              </a:spcBef>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测量无线信号传播方向</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spcBef>
                <a:spcPts val="0"/>
              </a:spcBef>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需要两个基站</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spcBef>
                <a:spcPts val="0"/>
              </a:spcBef>
            </a:pPr>
            <a:endParaRPr kumimoji="1"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幻灯片编号占位符 2"/>
          <p:cNvSpPr>
            <a:spLocks noGrp="1"/>
          </p:cNvSpPr>
          <p:nvPr>
            <p:ph type="sldNum" sz="quarter" idx="4294967295"/>
          </p:nvPr>
        </p:nvSpPr>
        <p:spPr>
          <a:xfrm>
            <a:off x="8077200" y="6537326"/>
            <a:ext cx="2133600" cy="320675"/>
          </a:xfrm>
        </p:spPr>
        <p:txBody>
          <a:bodyPr/>
          <a:lstStyle/>
          <a:p>
            <a:fld id="{0503CE10-F9D3-4072-A615-6A95AA0B7B65}" type="slidenum">
              <a:rPr lang="zh-CN" altLang="en-US" smtClean="0"/>
            </a:fld>
            <a:endParaRPr lang="zh-CN" altLang="en-US" dirty="0"/>
          </a:p>
        </p:txBody>
      </p:sp>
      <p:sp>
        <p:nvSpPr>
          <p:cNvPr id="4" name="标题 3"/>
          <p:cNvSpPr>
            <a:spLocks noGrp="1"/>
          </p:cNvSpPr>
          <p:nvPr>
            <p:ph type="title"/>
          </p:nvPr>
        </p:nvSpPr>
        <p:spPr/>
        <p:txBody>
          <a:bodyPr/>
          <a:lstStyle/>
          <a:p>
            <a:r>
              <a:rPr lang="zh-CN" altLang="en-US" dirty="0"/>
              <a:t>2、基于测距的定位技术</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fade">
                                      <p:cBhvr>
                                        <p:cTn id="20" dur="500"/>
                                        <p:tgtEl>
                                          <p:spTgt spid="2">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sym typeface="+mn-ea"/>
              </a:rPr>
              <a:t>(1) </a:t>
            </a:r>
            <a:r>
              <a:rPr lang="zh-CN" altLang="en-US" dirty="0" smtClean="0">
                <a:sym typeface="+mn-ea"/>
              </a:rPr>
              <a:t>到达时间</a:t>
            </a:r>
            <a:r>
              <a:rPr lang="en-US" altLang="zh-CN" dirty="0" smtClean="0">
                <a:sym typeface="+mn-ea"/>
              </a:rPr>
              <a:t> (</a:t>
            </a:r>
            <a:r>
              <a:rPr lang="en-US" altLang="zh-CN" dirty="0" err="1" smtClean="0">
                <a:sym typeface="+mn-ea"/>
              </a:rPr>
              <a:t>ToA</a:t>
            </a:r>
            <a:r>
              <a:rPr lang="en-US" altLang="zh-CN" dirty="0" smtClean="0">
                <a:sym typeface="+mn-ea"/>
              </a:rPr>
              <a:t>)</a:t>
            </a:r>
            <a:endParaRPr lang="en-US" altLang="zh-CN" dirty="0">
              <a:sym typeface="+mn-ea"/>
            </a:endParaRPr>
          </a:p>
        </p:txBody>
      </p:sp>
      <p:sp>
        <p:nvSpPr>
          <p:cNvPr id="6" name="TextBox 5"/>
          <p:cNvSpPr txBox="1"/>
          <p:nvPr/>
        </p:nvSpPr>
        <p:spPr>
          <a:xfrm>
            <a:off x="911424" y="980728"/>
            <a:ext cx="10729192" cy="366141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algn="just" eaLnBrk="1" hangingPunct="1">
              <a:lnSpc>
                <a:spcPct val="20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已知</a:t>
            </a:r>
            <a:r>
              <a:rPr lang="zh-CN" altLang="en-US" sz="2800" dirty="0">
                <a:latin typeface="微软雅黑" panose="020B0503020204020204" pitchFamily="34" charset="-122"/>
                <a:ea typeface="微软雅黑" panose="020B0503020204020204" pitchFamily="34" charset="-122"/>
                <a:sym typeface="+mn-ea"/>
              </a:rPr>
              <a:t>物理信号的传播速度</a:t>
            </a:r>
            <a:r>
              <a:rPr lang="en-US" altLang="zh-CN" sz="2800" dirty="0">
                <a:latin typeface="微软雅黑" panose="020B0503020204020204" pitchFamily="34" charset="-122"/>
                <a:ea typeface="微软雅黑" panose="020B0503020204020204" pitchFamily="34" charset="-122"/>
                <a:sym typeface="+mn-ea"/>
              </a:rPr>
              <a:t>v</a:t>
            </a:r>
            <a:r>
              <a:rPr lang="zh-CN" altLang="en-US" sz="2800" dirty="0">
                <a:latin typeface="微软雅黑" panose="020B0503020204020204" pitchFamily="34" charset="-122"/>
                <a:ea typeface="微软雅黑" panose="020B0503020204020204" pitchFamily="34" charset="-122"/>
                <a:sym typeface="+mn-ea"/>
              </a:rPr>
              <a:t>，根据信号的传播时间</a:t>
            </a:r>
            <a:r>
              <a:rPr lang="en-US" altLang="zh-CN" sz="2800" dirty="0">
                <a:latin typeface="微软雅黑" panose="020B0503020204020204" pitchFamily="34" charset="-122"/>
                <a:ea typeface="微软雅黑" panose="020B0503020204020204" pitchFamily="34" charset="-122"/>
                <a:sym typeface="+mn-ea"/>
              </a:rPr>
              <a:t>t</a:t>
            </a:r>
            <a:r>
              <a:rPr lang="zh-CN" altLang="en-US" sz="2800" dirty="0">
                <a:latin typeface="微软雅黑" panose="020B0503020204020204" pitchFamily="34" charset="-122"/>
                <a:ea typeface="微软雅黑" panose="020B0503020204020204" pitchFamily="34" charset="-122"/>
                <a:sym typeface="+mn-ea"/>
              </a:rPr>
              <a:t>来计算节点间的距离，即</a:t>
            </a:r>
            <a:r>
              <a:rPr lang="zh-CN" altLang="en-US" sz="2800" dirty="0" smtClean="0">
                <a:latin typeface="微软雅黑" panose="020B0503020204020204" pitchFamily="34" charset="-122"/>
                <a:ea typeface="微软雅黑" panose="020B0503020204020204" pitchFamily="34" charset="-122"/>
                <a:sym typeface="+mn-ea"/>
              </a:rPr>
              <a:t>距离</a:t>
            </a:r>
            <a:r>
              <a:rPr lang="zh-CN" altLang="en-US"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距离</a:t>
            </a:r>
            <a:r>
              <a:rPr lang="en-US" altLang="zh-CN"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d = </a:t>
            </a:r>
            <a:r>
              <a:rPr lang="zh-CN" altLang="en-US"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波速</a:t>
            </a:r>
            <a:r>
              <a:rPr lang="en-US" altLang="zh-CN"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v * </a:t>
            </a:r>
            <a:r>
              <a:rPr lang="zh-CN" altLang="en-US"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传播时间</a:t>
            </a:r>
            <a:r>
              <a:rPr lang="en-US" altLang="zh-CN" sz="2800" b="1" dirty="0" err="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Δt</a:t>
            </a:r>
            <a:r>
              <a:rPr lang="zh-CN" altLang="en-US" sz="2800" dirty="0" smtClean="0">
                <a:latin typeface="微软雅黑" panose="020B0503020204020204" pitchFamily="34" charset="-122"/>
                <a:ea typeface="微软雅黑" panose="020B0503020204020204" pitchFamily="34" charset="-122"/>
                <a:sym typeface="+mn-ea"/>
              </a:rPr>
              <a:t>。</a:t>
            </a:r>
            <a:endParaRPr lang="en-US" altLang="zh-CN" sz="2800" dirty="0" smtClean="0">
              <a:latin typeface="微软雅黑" panose="020B0503020204020204" pitchFamily="34" charset="-122"/>
              <a:ea typeface="微软雅黑" panose="020B0503020204020204" pitchFamily="34" charset="-122"/>
              <a:sym typeface="+mn-ea"/>
            </a:endParaRPr>
          </a:p>
          <a:p>
            <a:pPr lvl="1" algn="just" eaLnBrk="1" hangingPunct="1">
              <a:lnSpc>
                <a:spcPct val="200000"/>
              </a:lnSpc>
              <a:spcBef>
                <a:spcPct val="0"/>
              </a:spcBef>
              <a:buClr>
                <a:srgbClr val="FF3300"/>
              </a:buClr>
              <a:buSzPct val="8500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传播</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时间 </a:t>
            </a:r>
            <a:r>
              <a:rPr lang="en-US" altLang="zh-CN" b="1" dirty="0" err="1"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Δt</a:t>
            </a:r>
            <a:r>
              <a:rPr lang="en-US" altLang="zh-CN" b="1"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收到时刻</a:t>
            </a:r>
            <a:r>
              <a:rPr lang="en-US" altLang="zh-CN"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t – </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发出时刻</a:t>
            </a:r>
            <a:r>
              <a:rPr lang="en-US" altLang="zh-CN"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t0</a:t>
            </a:r>
            <a:endParaRPr lang="en-US" altLang="zh-CN"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gn="just" eaLnBrk="1" hangingPunct="1">
              <a:lnSpc>
                <a:spcPct val="200000"/>
              </a:lnSpc>
              <a:spcBef>
                <a:spcPct val="0"/>
              </a:spcBef>
              <a:buClr>
                <a:srgbClr val="FF3300"/>
              </a:buClr>
              <a:buSzPct val="85000"/>
              <a:buFont typeface="Wingdings" panose="05000000000000000000" pitchFamily="2" charset="2"/>
              <a:buChar char="p"/>
            </a:pPr>
            <a:r>
              <a:rPr lang="zh-CN" altLang="en-US" b="1" dirty="0">
                <a:solidFill>
                  <a:srgbClr val="0033CC"/>
                </a:solidFill>
                <a:latin typeface="微软雅黑" panose="020B0503020204020204" pitchFamily="34" charset="-122"/>
                <a:ea typeface="微软雅黑" panose="020B0503020204020204" pitchFamily="34" charset="-122"/>
                <a:cs typeface="微软雅黑" panose="020B0503020204020204" pitchFamily="34" charset="-122"/>
              </a:rPr>
              <a:t>问题：如何得到</a:t>
            </a:r>
            <a:r>
              <a:rPr lang="zh-CN" altLang="en-US" b="1" dirty="0">
                <a:solidFill>
                  <a:srgbClr val="0033CC"/>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l-GR" altLang="zh-CN" b="1" dirty="0">
                <a:solidFill>
                  <a:srgbClr val="0033CC"/>
                </a:solidFill>
                <a:latin typeface="微软雅黑" panose="020B0503020204020204" pitchFamily="34" charset="-122"/>
                <a:ea typeface="微软雅黑" panose="020B0503020204020204" pitchFamily="34" charset="-122"/>
                <a:cs typeface="微软雅黑" panose="020B0503020204020204" pitchFamily="34" charset="-122"/>
                <a:sym typeface="+mn-ea"/>
              </a:rPr>
              <a:t>Δ</a:t>
            </a:r>
            <a:r>
              <a:rPr lang="en-US" altLang="zh-CN" b="1" dirty="0">
                <a:solidFill>
                  <a:srgbClr val="0033CC"/>
                </a:solidFill>
                <a:latin typeface="微软雅黑" panose="020B0503020204020204" pitchFamily="34" charset="-122"/>
                <a:ea typeface="微软雅黑" panose="020B0503020204020204" pitchFamily="34" charset="-122"/>
                <a:cs typeface="微软雅黑" panose="020B0503020204020204" pitchFamily="34" charset="-122"/>
                <a:sym typeface="+mn-ea"/>
              </a:rPr>
              <a:t>t</a:t>
            </a:r>
            <a:r>
              <a:rPr lang="zh-CN" altLang="en-US" b="1" dirty="0">
                <a:solidFill>
                  <a:srgbClr val="0033CC"/>
                </a:solidFill>
                <a:latin typeface="微软雅黑" panose="020B0503020204020204" pitchFamily="34" charset="-122"/>
                <a:ea typeface="微软雅黑" panose="020B0503020204020204" pitchFamily="34" charset="-122"/>
                <a:cs typeface="微软雅黑" panose="020B0503020204020204" pitchFamily="34" charset="-122"/>
                <a:sym typeface="+mn-ea"/>
              </a:rPr>
              <a:t>，并</a:t>
            </a:r>
            <a:r>
              <a:rPr lang="zh-CN" altLang="en-US" b="1" dirty="0">
                <a:solidFill>
                  <a:srgbClr val="0033CC"/>
                </a:solidFill>
                <a:latin typeface="微软雅黑" panose="020B0503020204020204" pitchFamily="34" charset="-122"/>
                <a:ea typeface="微软雅黑" panose="020B0503020204020204" pitchFamily="34" charset="-122"/>
                <a:cs typeface="微软雅黑" panose="020B0503020204020204" pitchFamily="34" charset="-122"/>
              </a:rPr>
              <a:t>保证 </a:t>
            </a:r>
            <a:r>
              <a:rPr lang="el-GR" altLang="zh-CN" b="1" dirty="0">
                <a:solidFill>
                  <a:srgbClr val="0033CC"/>
                </a:solidFill>
                <a:latin typeface="微软雅黑" panose="020B0503020204020204" pitchFamily="34" charset="-122"/>
                <a:ea typeface="微软雅黑" panose="020B0503020204020204" pitchFamily="34" charset="-122"/>
                <a:cs typeface="微软雅黑" panose="020B0503020204020204" pitchFamily="34" charset="-122"/>
              </a:rPr>
              <a:t>Δ</a:t>
            </a:r>
            <a:r>
              <a:rPr lang="en-US" altLang="zh-CN" b="1" dirty="0">
                <a:solidFill>
                  <a:srgbClr val="0033CC"/>
                </a:solidFill>
                <a:latin typeface="微软雅黑" panose="020B0503020204020204" pitchFamily="34" charset="-122"/>
                <a:ea typeface="微软雅黑" panose="020B0503020204020204" pitchFamily="34" charset="-122"/>
                <a:cs typeface="微软雅黑" panose="020B0503020204020204" pitchFamily="34" charset="-122"/>
              </a:rPr>
              <a:t>t </a:t>
            </a:r>
            <a:r>
              <a:rPr lang="zh-CN" altLang="en-US" b="1" dirty="0">
                <a:solidFill>
                  <a:srgbClr val="0033CC"/>
                </a:solidFill>
                <a:latin typeface="微软雅黑" panose="020B0503020204020204" pitchFamily="34" charset="-122"/>
                <a:ea typeface="微软雅黑" panose="020B0503020204020204" pitchFamily="34" charset="-122"/>
                <a:cs typeface="微软雅黑" panose="020B0503020204020204" pitchFamily="34" charset="-122"/>
              </a:rPr>
              <a:t>是准确的</a:t>
            </a:r>
            <a:r>
              <a:rPr lang="zh-CN" altLang="en-US" b="1" dirty="0" smtClean="0">
                <a:solidFill>
                  <a:srgbClr val="0033CC"/>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b="1" dirty="0">
              <a:solidFill>
                <a:srgbClr val="0033CC"/>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sym typeface="+mn-ea"/>
              </a:rPr>
              <a:t>(1) </a:t>
            </a:r>
            <a:r>
              <a:rPr lang="zh-CN" altLang="en-US" dirty="0">
                <a:sym typeface="+mn-ea"/>
              </a:rPr>
              <a:t>到达时间</a:t>
            </a:r>
            <a:r>
              <a:rPr lang="en-US" altLang="zh-CN" dirty="0">
                <a:sym typeface="+mn-ea"/>
              </a:rPr>
              <a:t> (</a:t>
            </a:r>
            <a:r>
              <a:rPr lang="en-US" altLang="zh-CN" dirty="0" err="1">
                <a:sym typeface="+mn-ea"/>
              </a:rPr>
              <a:t>ToA</a:t>
            </a:r>
            <a:r>
              <a:rPr lang="en-US" altLang="zh-CN" dirty="0">
                <a:sym typeface="+mn-ea"/>
              </a:rPr>
              <a:t>)</a:t>
            </a:r>
            <a:endParaRPr kumimoji="1" lang="zh-CN" altLang="en-US" dirty="0"/>
          </a:p>
        </p:txBody>
      </p:sp>
      <p:sp>
        <p:nvSpPr>
          <p:cNvPr id="2" name="内容占位符 1"/>
          <p:cNvSpPr>
            <a:spLocks noGrp="1"/>
          </p:cNvSpPr>
          <p:nvPr>
            <p:ph idx="1"/>
          </p:nvPr>
        </p:nvSpPr>
        <p:spPr/>
        <p:txBody>
          <a:bodyPr>
            <a:noAutofit/>
          </a:bodyPr>
          <a:lstStyle/>
          <a:p>
            <a:pPr>
              <a:lnSpc>
                <a:spcPct val="150000"/>
              </a:lnSpc>
              <a:spcBef>
                <a:spcPts val="0"/>
              </a:spcBef>
            </a:pP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方法</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：直接用公式</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spcBef>
                <a:spcPts val="0"/>
              </a:spcBef>
            </a:pP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距离</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d = </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波速</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v * </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传播时间</a:t>
            </a:r>
            <a:r>
              <a:rPr lang="en-US" altLang="zh-CN" b="1" dirty="0" err="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Δt</a:t>
            </a:r>
            <a:endPar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1371600" lvl="3" indent="0">
              <a:lnSpc>
                <a:spcPct val="150000"/>
              </a:lnSpc>
              <a:spcBef>
                <a:spcPts val="0"/>
              </a:spcBef>
              <a:buNone/>
            </a:pPr>
            <a:r>
              <a:rPr lang="en-US" alt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 </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波速</a:t>
            </a:r>
            <a:r>
              <a:rPr lang="en-US" alt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v * </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收到时刻</a:t>
            </a:r>
            <a:r>
              <a:rPr lang="en-US" alt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t1 – </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发出时刻</a:t>
            </a:r>
            <a:r>
              <a:rPr lang="en-US" alt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t0 </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7" name="组合 16"/>
          <p:cNvGrpSpPr/>
          <p:nvPr/>
        </p:nvGrpSpPr>
        <p:grpSpPr>
          <a:xfrm>
            <a:off x="2514601" y="3429001"/>
            <a:ext cx="7530611" cy="1365585"/>
            <a:chOff x="1104900" y="3587415"/>
            <a:chExt cx="7530611" cy="1365585"/>
          </a:xfrm>
        </p:grpSpPr>
        <p:pic>
          <p:nvPicPr>
            <p:cNvPr id="11" name="Picture 7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95400" y="3587415"/>
              <a:ext cx="1066800" cy="1357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6600" y="3587415"/>
              <a:ext cx="1066800" cy="136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文本框 19"/>
            <p:cNvSpPr txBox="1"/>
            <p:nvPr/>
          </p:nvSpPr>
          <p:spPr>
            <a:xfrm>
              <a:off x="1104900" y="3978595"/>
              <a:ext cx="762000" cy="523220"/>
            </a:xfrm>
            <a:prstGeom prst="rect">
              <a:avLst/>
            </a:prstGeom>
            <a:noFill/>
          </p:spPr>
          <p:txBody>
            <a:bodyPr wrap="square" rtlCol="0">
              <a:spAutoFit/>
            </a:bodyPr>
            <a:lstStyle/>
            <a:p>
              <a:r>
                <a:rPr lang="en-US" altLang="zh-CN" sz="2800" b="1" dirty="0">
                  <a:solidFill>
                    <a:schemeClr val="tx2"/>
                  </a:solidFill>
                  <a:latin typeface="Times New Roman" panose="02020603050405020304" pitchFamily="18" charset="0"/>
                  <a:cs typeface="Times New Roman" panose="02020603050405020304" pitchFamily="18" charset="0"/>
                </a:rPr>
                <a:t>A</a:t>
              </a:r>
              <a:endParaRPr lang="zh-CN" altLang="en-US" sz="2800" b="1" dirty="0">
                <a:solidFill>
                  <a:schemeClr val="tx2"/>
                </a:solidFill>
                <a:latin typeface="Times New Roman" panose="02020603050405020304" pitchFamily="18" charset="0"/>
                <a:cs typeface="Times New Roman" panose="02020603050405020304" pitchFamily="18" charset="0"/>
              </a:endParaRPr>
            </a:p>
          </p:txBody>
        </p:sp>
        <p:sp>
          <p:nvSpPr>
            <p:cNvPr id="21" name="文本框 20"/>
            <p:cNvSpPr txBox="1"/>
            <p:nvPr/>
          </p:nvSpPr>
          <p:spPr>
            <a:xfrm>
              <a:off x="7873511" y="4054795"/>
              <a:ext cx="762000" cy="523220"/>
            </a:xfrm>
            <a:prstGeom prst="rect">
              <a:avLst/>
            </a:prstGeom>
            <a:noFill/>
          </p:spPr>
          <p:txBody>
            <a:bodyPr wrap="square" rtlCol="0">
              <a:spAutoFit/>
            </a:bodyPr>
            <a:lstStyle/>
            <a:p>
              <a:r>
                <a:rPr lang="en-US" altLang="zh-CN" sz="2800" b="1" dirty="0">
                  <a:solidFill>
                    <a:schemeClr val="tx2"/>
                  </a:solidFill>
                  <a:latin typeface="Times New Roman" panose="02020603050405020304" pitchFamily="18" charset="0"/>
                  <a:cs typeface="Times New Roman" panose="02020603050405020304" pitchFamily="18" charset="0"/>
                </a:rPr>
                <a:t>B</a:t>
              </a:r>
              <a:endParaRPr lang="zh-CN" altLang="en-US" sz="2800" b="1" dirty="0">
                <a:solidFill>
                  <a:schemeClr val="tx2"/>
                </a:solidFill>
                <a:latin typeface="Times New Roman" panose="02020603050405020304" pitchFamily="18" charset="0"/>
                <a:cs typeface="Times New Roman" panose="02020603050405020304" pitchFamily="18" charset="0"/>
              </a:endParaRPr>
            </a:p>
          </p:txBody>
        </p:sp>
      </p:grpSp>
      <p:sp>
        <p:nvSpPr>
          <p:cNvPr id="18" name="内容占位符 1"/>
          <p:cNvSpPr txBox="1"/>
          <p:nvPr/>
        </p:nvSpPr>
        <p:spPr bwMode="auto">
          <a:xfrm>
            <a:off x="3012832" y="4390497"/>
            <a:ext cx="6816969" cy="159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normAutofit/>
          </a:bodyPr>
          <a:lstStyle>
            <a:lvl1pPr marL="342900" indent="-342900" algn="l" rtl="0" fontAlgn="base">
              <a:spcBef>
                <a:spcPct val="20000"/>
              </a:spcBef>
              <a:spcAft>
                <a:spcPct val="0"/>
              </a:spcAft>
              <a:buClr>
                <a:schemeClr val="hlink"/>
              </a:buClr>
              <a:buFont typeface="Wingdings" panose="05000000000000000000" pitchFamily="2" charset="2"/>
              <a:buChar char="v"/>
              <a:defRPr sz="28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anose="05000000000000000000" pitchFamily="2" charset="2"/>
              <a:buChar char="§"/>
              <a:defRPr sz="2400" kern="1200">
                <a:solidFill>
                  <a:schemeClr val="tx1"/>
                </a:solidFill>
                <a:latin typeface="+mn-lt"/>
                <a:ea typeface="+mn-ea"/>
                <a:cs typeface="+mn-cs"/>
              </a:defRPr>
            </a:lvl2pPr>
            <a:lvl3pPr marL="1143000" indent="-228600" algn="l" rtl="0" fontAlgn="base">
              <a:spcBef>
                <a:spcPct val="20000"/>
              </a:spcBef>
              <a:spcAft>
                <a:spcPct val="0"/>
              </a:spcAft>
              <a:buClr>
                <a:schemeClr val="tx1"/>
              </a:buClr>
              <a:buChar char="•"/>
              <a:defRPr sz="22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lang="zh-CN" altLang="en-US" b="1" dirty="0">
                <a:solidFill>
                  <a:srgbClr val="0033CC"/>
                </a:solidFill>
                <a:latin typeface="微软雅黑" panose="020B0503020204020204" pitchFamily="34" charset="-122"/>
                <a:ea typeface="微软雅黑" panose="020B0503020204020204" pitchFamily="34" charset="-122"/>
                <a:cs typeface="微软雅黑" panose="020B0503020204020204" pitchFamily="34" charset="-122"/>
              </a:rPr>
              <a:t>问题</a:t>
            </a:r>
            <a:r>
              <a:rPr lang="en-US" altLang="zh-CN" b="1" dirty="0">
                <a:solidFill>
                  <a:srgbClr val="0033CC"/>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b="1" dirty="0">
                <a:solidFill>
                  <a:srgbClr val="0033CC"/>
                </a:solidFill>
                <a:latin typeface="微软雅黑" panose="020B0503020204020204" pitchFamily="34" charset="-122"/>
                <a:ea typeface="微软雅黑" panose="020B0503020204020204" pitchFamily="34" charset="-122"/>
                <a:cs typeface="微软雅黑" panose="020B0503020204020204" pitchFamily="34" charset="-122"/>
              </a:rPr>
              <a:t>：节点</a:t>
            </a:r>
            <a:r>
              <a:rPr lang="en-US" altLang="zh-CN" b="1" dirty="0">
                <a:solidFill>
                  <a:srgbClr val="0033CC"/>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b="1" dirty="0">
                <a:solidFill>
                  <a:srgbClr val="0033CC"/>
                </a:solidFill>
                <a:latin typeface="微软雅黑" panose="020B0503020204020204" pitchFamily="34" charset="-122"/>
                <a:ea typeface="微软雅黑" panose="020B0503020204020204" pitchFamily="34" charset="-122"/>
                <a:cs typeface="微软雅黑" panose="020B0503020204020204" pitchFamily="34" charset="-122"/>
              </a:rPr>
              <a:t>是如何知道</a:t>
            </a:r>
            <a:r>
              <a:rPr lang="en-US" altLang="zh-CN" b="1" dirty="0">
                <a:solidFill>
                  <a:srgbClr val="0033CC"/>
                </a:solidFill>
                <a:latin typeface="微软雅黑" panose="020B0503020204020204" pitchFamily="34" charset="-122"/>
                <a:ea typeface="微软雅黑" panose="020B0503020204020204" pitchFamily="34" charset="-122"/>
                <a:cs typeface="微软雅黑" panose="020B0503020204020204" pitchFamily="34" charset="-122"/>
              </a:rPr>
              <a:t>t0</a:t>
            </a:r>
            <a:r>
              <a:rPr lang="zh-CN" altLang="en-US" b="1" dirty="0">
                <a:solidFill>
                  <a:srgbClr val="0033CC"/>
                </a:solidFill>
                <a:latin typeface="微软雅黑" panose="020B0503020204020204" pitchFamily="34" charset="-122"/>
                <a:ea typeface="微软雅黑" panose="020B0503020204020204" pitchFamily="34" charset="-122"/>
                <a:cs typeface="微软雅黑" panose="020B0503020204020204" pitchFamily="34" charset="-122"/>
              </a:rPr>
              <a:t>的？</a:t>
            </a:r>
            <a:endParaRPr lang="en-US" altLang="zh-CN" b="1" dirty="0">
              <a:solidFill>
                <a:srgbClr val="0033CC"/>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spcBef>
                <a:spcPts val="0"/>
              </a:spcBef>
            </a:pPr>
            <a:r>
              <a:rPr lang="zh-CN" altLang="en-US" b="1" dirty="0">
                <a:solidFill>
                  <a:srgbClr val="0033CC"/>
                </a:solidFill>
                <a:latin typeface="微软雅黑" panose="020B0503020204020204" pitchFamily="34" charset="-122"/>
                <a:ea typeface="微软雅黑" panose="020B0503020204020204" pitchFamily="34" charset="-122"/>
                <a:cs typeface="微软雅黑" panose="020B0503020204020204" pitchFamily="34" charset="-122"/>
              </a:rPr>
              <a:t>问题</a:t>
            </a:r>
            <a:r>
              <a:rPr lang="en-US" altLang="zh-CN" b="1" dirty="0">
                <a:solidFill>
                  <a:srgbClr val="0033CC"/>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b="1" dirty="0">
                <a:solidFill>
                  <a:srgbClr val="0033CC"/>
                </a:solidFill>
                <a:latin typeface="微软雅黑" panose="020B0503020204020204" pitchFamily="34" charset="-122"/>
                <a:ea typeface="微软雅黑" panose="020B0503020204020204" pitchFamily="34" charset="-122"/>
                <a:cs typeface="微软雅黑" panose="020B0503020204020204" pitchFamily="34" charset="-122"/>
              </a:rPr>
              <a:t>：如何保证二者的时间是一致的？</a:t>
            </a:r>
            <a:endParaRPr kumimoji="1" lang="zh-CN" altLang="en-US" sz="32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矩形 18"/>
          <p:cNvSpPr/>
          <p:nvPr/>
        </p:nvSpPr>
        <p:spPr>
          <a:xfrm>
            <a:off x="1827312" y="5870366"/>
            <a:ext cx="8661175" cy="871001"/>
          </a:xfrm>
          <a:prstGeom prst="rect">
            <a:avLst/>
          </a:prstGeom>
          <a:solidFill>
            <a:schemeClr val="accent5">
              <a:lumMod val="50000"/>
            </a:schemeClr>
          </a:solidFill>
        </p:spPr>
        <p:txBody>
          <a:bodyPr wrap="square" anchor="ctr">
            <a:noAutofit/>
          </a:bodyPr>
          <a:lstStyle/>
          <a:p>
            <a:pPr lvl="0" algn="ctr">
              <a:lnSpc>
                <a:spcPct val="150000"/>
              </a:lnSpc>
              <a:buClr>
                <a:srgbClr val="FF3300"/>
              </a:buClr>
              <a:buSzPct val="85000"/>
            </a:pPr>
            <a:r>
              <a:rPr lang="zh-CN" altLang="en-US" sz="2800" dirty="0">
                <a:solidFill>
                  <a:schemeClr val="bg1"/>
                </a:solidFill>
                <a:latin typeface="微软雅黑" panose="020B0503020204020204" pitchFamily="34" charset="-122"/>
                <a:ea typeface="微软雅黑" panose="020B0503020204020204" pitchFamily="34" charset="-122"/>
                <a:sym typeface="+mn-ea"/>
              </a:rPr>
              <a:t>此方法要求进行通信的</a:t>
            </a:r>
            <a:r>
              <a:rPr lang="zh-CN" altLang="en-US" sz="2800" b="1" dirty="0">
                <a:solidFill>
                  <a:srgbClr val="FFFF00"/>
                </a:solidFill>
                <a:latin typeface="微软雅黑" panose="020B0503020204020204" pitchFamily="34" charset="-122"/>
                <a:ea typeface="微软雅黑" panose="020B0503020204020204" pitchFamily="34" charset="-122"/>
                <a:sym typeface="+mn-ea"/>
              </a:rPr>
              <a:t>两个节点时间必须高度同步</a:t>
            </a:r>
            <a:r>
              <a:rPr lang="zh-CN" altLang="en-US" sz="2800" dirty="0">
                <a:solidFill>
                  <a:srgbClr val="FFFF00"/>
                </a:solidFill>
                <a:latin typeface="微软雅黑" panose="020B0503020204020204" pitchFamily="34" charset="-122"/>
                <a:ea typeface="微软雅黑" panose="020B0503020204020204" pitchFamily="34" charset="-122"/>
                <a:sym typeface="+mn-ea"/>
              </a:rPr>
              <a:t>。</a:t>
            </a:r>
            <a:endParaRPr lang="en-US" altLang="zh-CN" sz="2800" dirty="0">
              <a:solidFill>
                <a:srgbClr val="FFFF00"/>
              </a:solidFill>
              <a:latin typeface="微软雅黑" panose="020B0503020204020204" pitchFamily="34" charset="-122"/>
              <a:ea typeface="微软雅黑" panose="020B0503020204020204" pitchFamily="34" charset="-122"/>
              <a:sym typeface="+mn-ea"/>
            </a:endParaRPr>
          </a:p>
        </p:txBody>
      </p:sp>
      <p:cxnSp>
        <p:nvCxnSpPr>
          <p:cNvPr id="3" name="直接箭头连接符 2"/>
          <p:cNvCxnSpPr/>
          <p:nvPr/>
        </p:nvCxnSpPr>
        <p:spPr>
          <a:xfrm>
            <a:off x="3841751" y="4110277"/>
            <a:ext cx="4724400" cy="4057"/>
          </a:xfrm>
          <a:prstGeom prst="straightConnector1">
            <a:avLst/>
          </a:prstGeom>
          <a:ln w="57150">
            <a:solidFill>
              <a:srgbClr val="0000FF"/>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619501" y="3571760"/>
            <a:ext cx="762000" cy="523220"/>
          </a:xfrm>
          <a:prstGeom prst="rect">
            <a:avLst/>
          </a:prstGeom>
          <a:noFill/>
        </p:spPr>
        <p:txBody>
          <a:bodyPr wrap="square" rtlCol="0">
            <a:spAutoFit/>
          </a:bodyPr>
          <a:p>
            <a:r>
              <a:rPr lang="en-US" altLang="zh-CN" sz="2800" b="1" dirty="0">
                <a:solidFill>
                  <a:schemeClr val="tx2"/>
                </a:solidFill>
                <a:latin typeface="Times New Roman" panose="02020603050405020304" pitchFamily="18" charset="0"/>
                <a:cs typeface="Times New Roman" panose="02020603050405020304" pitchFamily="18" charset="0"/>
              </a:rPr>
              <a:t>t0</a:t>
            </a:r>
            <a:endParaRPr lang="zh-CN" altLang="en-US" sz="2800" b="1" dirty="0">
              <a:solidFill>
                <a:schemeClr val="tx2"/>
              </a:solidFill>
              <a:latin typeface="Times New Roman" panose="02020603050405020304" pitchFamily="18" charset="0"/>
              <a:cs typeface="Times New Roman" panose="02020603050405020304" pitchFamily="18" charset="0"/>
            </a:endParaRPr>
          </a:p>
        </p:txBody>
      </p:sp>
      <p:sp>
        <p:nvSpPr>
          <p:cNvPr id="6" name="文本框 5"/>
          <p:cNvSpPr txBox="1"/>
          <p:nvPr/>
        </p:nvSpPr>
        <p:spPr>
          <a:xfrm>
            <a:off x="8229601" y="3584516"/>
            <a:ext cx="762000" cy="523220"/>
          </a:xfrm>
          <a:prstGeom prst="rect">
            <a:avLst/>
          </a:prstGeom>
          <a:noFill/>
        </p:spPr>
        <p:txBody>
          <a:bodyPr wrap="square" rtlCol="0">
            <a:spAutoFit/>
          </a:bodyPr>
          <a:p>
            <a:r>
              <a:rPr lang="en-US" altLang="zh-CN" sz="2800" b="1" dirty="0">
                <a:solidFill>
                  <a:schemeClr val="tx2"/>
                </a:solidFill>
                <a:latin typeface="Times New Roman" panose="02020603050405020304" pitchFamily="18" charset="0"/>
                <a:cs typeface="Times New Roman" panose="02020603050405020304" pitchFamily="18" charset="0"/>
              </a:rPr>
              <a:t>t1</a:t>
            </a:r>
            <a:endParaRPr lang="zh-CN" altLang="en-US" sz="2800" b="1"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Effect transition="in" filter="fade">
                                      <p:cBhvr>
                                        <p:cTn id="25" dur="500"/>
                                        <p:tgtEl>
                                          <p:spTgt spid="1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8">
                                            <p:txEl>
                                              <p:pRg st="1" end="1"/>
                                            </p:txEl>
                                          </p:spTgt>
                                        </p:tgtEl>
                                        <p:attrNameLst>
                                          <p:attrName>style.visibility</p:attrName>
                                        </p:attrNameLst>
                                      </p:cBhvr>
                                      <p:to>
                                        <p:strVal val="visible"/>
                                      </p:to>
                                    </p:set>
                                    <p:animEffect transition="in" filter="fade">
                                      <p:cBhvr>
                                        <p:cTn id="30" dur="500"/>
                                        <p:tgtEl>
                                          <p:spTgt spid="18">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5" grpId="0"/>
      <p:bldP spid="6" grpId="0"/>
      <p:bldP spid="5" grpId="1"/>
      <p:bldP spid="6" grpId="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7" name="TextBox 10"/>
          <p:cNvSpPr txBox="1"/>
          <p:nvPr/>
        </p:nvSpPr>
        <p:spPr>
          <a:xfrm>
            <a:off x="4007768" y="2298065"/>
            <a:ext cx="6561390"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一、</a:t>
            </a:r>
            <a:r>
              <a:rPr lang="en-US" altLang="zh-CN" sz="3600" b="1" dirty="0" smtClean="0">
                <a:latin typeface="Impact" panose="020B0806030902050204" pitchFamily="34" charset="0"/>
                <a:ea typeface="微软雅黑" panose="020B0503020204020204" pitchFamily="34" charset="-122"/>
              </a:rPr>
              <a:t>WSN </a:t>
            </a:r>
            <a:r>
              <a:rPr lang="zh-CN" altLang="en-US" sz="3600" b="1" dirty="0" smtClean="0">
                <a:latin typeface="Impact" panose="020B0806030902050204" pitchFamily="34" charset="0"/>
                <a:ea typeface="微软雅黑" panose="020B0503020204020204" pitchFamily="34" charset="-122"/>
              </a:rPr>
              <a:t>定位技术</a:t>
            </a:r>
            <a:endParaRPr lang="zh-CN" altLang="en-US" sz="3600" b="1" dirty="0" smtClean="0">
              <a:latin typeface="Impact" panose="020B0806030902050204" pitchFamily="34" charset="0"/>
              <a:ea typeface="微软雅黑" panose="020B0503020204020204" pitchFamily="34" charset="-122"/>
            </a:endParaRPr>
          </a:p>
        </p:txBody>
      </p:sp>
      <p:cxnSp>
        <p:nvCxnSpPr>
          <p:cNvPr id="11" name="直接连接符 10"/>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2" name="TextBox 10"/>
          <p:cNvSpPr txBox="1"/>
          <p:nvPr/>
        </p:nvSpPr>
        <p:spPr>
          <a:xfrm>
            <a:off x="4017934" y="3500577"/>
            <a:ext cx="6728488"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二、</a:t>
            </a:r>
            <a:r>
              <a:rPr lang="en-US" altLang="zh-CN" sz="3600" b="1" dirty="0" smtClean="0">
                <a:latin typeface="Impact" panose="020B0806030902050204" pitchFamily="34" charset="0"/>
                <a:ea typeface="微软雅黑" panose="020B0503020204020204" pitchFamily="34" charset="-122"/>
                <a:sym typeface="+mn-ea"/>
              </a:rPr>
              <a:t>WSN </a:t>
            </a:r>
            <a:r>
              <a:rPr lang="zh-CN" altLang="en-US" sz="3600" b="1" dirty="0" smtClean="0">
                <a:latin typeface="Impact" panose="020B0806030902050204" pitchFamily="34" charset="0"/>
                <a:ea typeface="微软雅黑" panose="020B0503020204020204" pitchFamily="34" charset="-122"/>
                <a:sym typeface="+mn-ea"/>
              </a:rPr>
              <a:t>跟踪技术</a:t>
            </a:r>
            <a:endParaRPr lang="zh-CN" altLang="en-US" sz="3600" b="1" dirty="0" smtClean="0">
              <a:latin typeface="Impact" panose="020B0806030902050204" pitchFamily="34" charset="0"/>
              <a:ea typeface="微软雅黑" panose="020B0503020204020204" pitchFamily="34" charset="-122"/>
            </a:endParaRPr>
          </a:p>
        </p:txBody>
      </p:sp>
      <p:sp>
        <p:nvSpPr>
          <p:cNvPr id="13" name="TextBox 11"/>
          <p:cNvSpPr txBox="1"/>
          <p:nvPr/>
        </p:nvSpPr>
        <p:spPr>
          <a:xfrm>
            <a:off x="4017934" y="4747349"/>
            <a:ext cx="5399096"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三、</a:t>
            </a:r>
            <a:r>
              <a:rPr lang="en-US" altLang="zh-CN" sz="3600" b="1" dirty="0" smtClean="0">
                <a:latin typeface="Impact" panose="020B0806030902050204" pitchFamily="34" charset="0"/>
                <a:ea typeface="微软雅黑" panose="020B0503020204020204" pitchFamily="34" charset="-122"/>
              </a:rPr>
              <a:t>WSN  </a:t>
            </a:r>
            <a:r>
              <a:rPr lang="zh-CN" altLang="en-US" sz="3600" b="1" dirty="0" smtClean="0">
                <a:latin typeface="Impact" panose="020B0806030902050204" pitchFamily="34" charset="0"/>
                <a:ea typeface="微软雅黑" panose="020B0503020204020204" pitchFamily="34" charset="-122"/>
              </a:rPr>
              <a:t>时间同步技术</a:t>
            </a:r>
            <a:endParaRPr lang="zh-CN" altLang="en-US" sz="3600" b="1" dirty="0" smtClean="0">
              <a:latin typeface="Impact" panose="020B0806030902050204" pitchFamily="34" charset="0"/>
              <a:ea typeface="微软雅黑" panose="020B0503020204020204" pitchFamily="34" charset="-122"/>
            </a:endParaRPr>
          </a:p>
        </p:txBody>
      </p:sp>
      <p:pic>
        <p:nvPicPr>
          <p:cNvPr id="1026"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2" cy="2088232"/>
          </a:xfrm>
          <a:prstGeom prst="rect">
            <a:avLst/>
          </a:prstGeom>
          <a:noFill/>
        </p:spPr>
      </p:pic>
      <p:pic>
        <p:nvPicPr>
          <p:cNvPr id="1027" name="Picture 3" descr="E:\教学\无线网络\图\235090-1305230Q35477.jpg"/>
          <p:cNvPicPr>
            <a:picLocks noChangeAspect="1" noChangeArrowheads="1"/>
          </p:cNvPicPr>
          <p:nvPr/>
        </p:nvPicPr>
        <p:blipFill>
          <a:blip r:embed="rId2" cstate="print"/>
          <a:srcRect/>
          <a:stretch>
            <a:fillRect/>
          </a:stretch>
        </p:blipFill>
        <p:spPr bwMode="auto">
          <a:xfrm>
            <a:off x="695400" y="3501008"/>
            <a:ext cx="2304256" cy="2304256"/>
          </a:xfrm>
          <a:prstGeom prst="rect">
            <a:avLst/>
          </a:prstGeom>
          <a:noFill/>
        </p:spPr>
      </p:pic>
    </p:spTree>
    <p:custDataLst>
      <p:tags r:id="rId3"/>
    </p:custDataLst>
  </p:cSld>
  <p:clrMapOvr>
    <a:masterClrMapping/>
  </p:clrMapOvr>
  <p:transition spd="med" advClick="0" advTm="0">
    <p:split orient="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sym typeface="+mn-ea"/>
              </a:rPr>
              <a:t>(1) </a:t>
            </a:r>
            <a:r>
              <a:rPr lang="zh-CN" altLang="en-US" dirty="0">
                <a:sym typeface="+mn-ea"/>
              </a:rPr>
              <a:t>到达时间</a:t>
            </a:r>
            <a:r>
              <a:rPr lang="en-US" altLang="zh-CN" dirty="0">
                <a:sym typeface="+mn-ea"/>
              </a:rPr>
              <a:t> (</a:t>
            </a:r>
            <a:r>
              <a:rPr lang="en-US" altLang="zh-CN" dirty="0" err="1">
                <a:sym typeface="+mn-ea"/>
              </a:rPr>
              <a:t>ToA</a:t>
            </a:r>
            <a:r>
              <a:rPr lang="en-US" altLang="zh-CN" dirty="0">
                <a:sym typeface="+mn-ea"/>
              </a:rPr>
              <a:t>)</a:t>
            </a:r>
            <a:endParaRPr kumimoji="1" lang="zh-CN" altLang="en-US" dirty="0"/>
          </a:p>
        </p:txBody>
      </p:sp>
      <p:sp>
        <p:nvSpPr>
          <p:cNvPr id="2" name="内容占位符 1"/>
          <p:cNvSpPr>
            <a:spLocks noGrp="1"/>
          </p:cNvSpPr>
          <p:nvPr>
            <p:ph idx="1"/>
          </p:nvPr>
        </p:nvSpPr>
        <p:spPr/>
        <p:txBody>
          <a:bodyPr>
            <a:normAutofit/>
          </a:bodyPr>
          <a:lstStyle/>
          <a:p>
            <a:pPr>
              <a:lnSpc>
                <a:spcPct val="150000"/>
              </a:lnSpc>
              <a:spcBef>
                <a:spcPts val="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方法</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：测量波的往返</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时间</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lnSpc>
                <a:spcPct val="150000"/>
              </a:lnSpc>
              <a:spcBef>
                <a:spcPts val="0"/>
              </a:spcBef>
              <a:buNone/>
            </a:pP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发送端</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于时刻    向参考点发送一个波</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lnSpc>
                <a:spcPct val="150000"/>
              </a:lnSpc>
              <a:spcBef>
                <a:spcPts val="0"/>
              </a:spcBef>
              <a:buNone/>
            </a:pP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接收端</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收到波后，等待时间      后返回同样的波</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lnSpc>
                <a:spcPct val="150000"/>
              </a:lnSpc>
              <a:spcBef>
                <a:spcPts val="0"/>
              </a:spcBef>
              <a:buNone/>
            </a:pP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发送端</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记录收到回复的时间</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lnSpc>
                <a:spcPct val="150000"/>
              </a:lnSpc>
              <a:spcBef>
                <a:spcPts val="0"/>
              </a:spcBef>
              <a:buNone/>
            </a:pPr>
            <a:endParaRPr lang="en-US" altLang="zh-CN" sz="10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lnSpc>
                <a:spcPct val="150000"/>
              </a:lnSpc>
              <a:spcBef>
                <a:spcPts val="0"/>
              </a:spcBef>
              <a:buNone/>
            </a:pP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t>距离</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spcBef>
                <a:spcPts val="0"/>
              </a:spcBef>
            </a:pPr>
            <a:endParaRPr kumimoji="1"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幻灯片编号占位符 2"/>
          <p:cNvSpPr>
            <a:spLocks noGrp="1"/>
          </p:cNvSpPr>
          <p:nvPr>
            <p:ph type="sldNum" sz="quarter" idx="4294967295"/>
          </p:nvPr>
        </p:nvSpPr>
        <p:spPr/>
        <p:txBody>
          <a:bodyPr/>
          <a:lstStyle/>
          <a:p>
            <a:fld id="{0503CE10-F9D3-4072-A615-6A95AA0B7B65}" type="slidenum">
              <a:rPr lang="zh-CN" altLang="en-US" smtClean="0"/>
            </a:fld>
            <a:endParaRPr lang="zh-CN" altLang="en-US" dirty="0"/>
          </a:p>
        </p:txBody>
      </p:sp>
      <p:graphicFrame>
        <p:nvGraphicFramePr>
          <p:cNvPr id="5" name="Object 3"/>
          <p:cNvGraphicFramePr>
            <a:graphicFrameLocks noChangeAspect="1"/>
          </p:cNvGraphicFramePr>
          <p:nvPr/>
        </p:nvGraphicFramePr>
        <p:xfrm>
          <a:off x="3354713" y="1844824"/>
          <a:ext cx="349332" cy="574519"/>
        </p:xfrm>
        <a:graphic>
          <a:graphicData uri="http://schemas.openxmlformats.org/presentationml/2006/ole">
            <mc:AlternateContent xmlns:mc="http://schemas.openxmlformats.org/markup-compatibility/2006">
              <mc:Choice xmlns:v="urn:schemas-microsoft-com:vml" Requires="v">
                <p:oleObj spid="_x0000_s88326" name="公式" r:id="rId1" imgW="139700" imgH="228600" progId="Equation.3">
                  <p:embed/>
                </p:oleObj>
              </mc:Choice>
              <mc:Fallback>
                <p:oleObj name="公式" r:id="rId1" imgW="139700" imgH="2286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4713" y="1844824"/>
                        <a:ext cx="349332" cy="574519"/>
                      </a:xfrm>
                      <a:prstGeom prst="rect">
                        <a:avLst/>
                      </a:prstGeom>
                      <a:noFill/>
                      <a:ln>
                        <a:noFill/>
                      </a:ln>
                      <a:effectLst/>
                    </p:spPr>
                  </p:pic>
                </p:oleObj>
              </mc:Fallback>
            </mc:AlternateContent>
          </a:graphicData>
        </a:graphic>
      </p:graphicFrame>
      <p:graphicFrame>
        <p:nvGraphicFramePr>
          <p:cNvPr id="6" name="Object 4"/>
          <p:cNvGraphicFramePr>
            <a:graphicFrameLocks noChangeAspect="1"/>
          </p:cNvGraphicFramePr>
          <p:nvPr/>
        </p:nvGraphicFramePr>
        <p:xfrm>
          <a:off x="5159896" y="2504384"/>
          <a:ext cx="416908" cy="391593"/>
        </p:xfrm>
        <a:graphic>
          <a:graphicData uri="http://schemas.openxmlformats.org/presentationml/2006/ole">
            <mc:AlternateContent xmlns:mc="http://schemas.openxmlformats.org/markup-compatibility/2006">
              <mc:Choice xmlns:v="urn:schemas-microsoft-com:vml" Requires="v">
                <p:oleObj spid="_x0000_s88327" name="公式" r:id="rId3" imgW="190500" imgH="177800" progId="Equation.3">
                  <p:embed/>
                </p:oleObj>
              </mc:Choice>
              <mc:Fallback>
                <p:oleObj name="公式" r:id="rId3" imgW="190500" imgH="177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9896" y="2504384"/>
                        <a:ext cx="416908" cy="391593"/>
                      </a:xfrm>
                      <a:prstGeom prst="rect">
                        <a:avLst/>
                      </a:prstGeom>
                      <a:noFill/>
                      <a:ln>
                        <a:noFill/>
                      </a:ln>
                      <a:effectLst/>
                    </p:spPr>
                  </p:pic>
                </p:oleObj>
              </mc:Fallback>
            </mc:AlternateContent>
          </a:graphicData>
        </a:graphic>
      </p:graphicFrame>
      <p:graphicFrame>
        <p:nvGraphicFramePr>
          <p:cNvPr id="7" name="Object 5"/>
          <p:cNvGraphicFramePr>
            <a:graphicFrameLocks noChangeAspect="1"/>
          </p:cNvGraphicFramePr>
          <p:nvPr/>
        </p:nvGraphicFramePr>
        <p:xfrm>
          <a:off x="5327938" y="3042764"/>
          <a:ext cx="248866" cy="429591"/>
        </p:xfrm>
        <a:graphic>
          <a:graphicData uri="http://schemas.openxmlformats.org/presentationml/2006/ole">
            <mc:AlternateContent xmlns:mc="http://schemas.openxmlformats.org/markup-compatibility/2006">
              <mc:Choice xmlns:v="urn:schemas-microsoft-com:vml" Requires="v">
                <p:oleObj spid="_x0000_s88328" name="公式" r:id="rId5" imgW="88900" imgH="152400" progId="Equation.3">
                  <p:embed/>
                </p:oleObj>
              </mc:Choice>
              <mc:Fallback>
                <p:oleObj name="公式" r:id="rId5" imgW="88900" imgH="1524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7938" y="3042764"/>
                        <a:ext cx="248866" cy="429591"/>
                      </a:xfrm>
                      <a:prstGeom prst="rect">
                        <a:avLst/>
                      </a:prstGeom>
                      <a:noFill/>
                      <a:ln>
                        <a:noFill/>
                      </a:ln>
                      <a:effectLst/>
                    </p:spPr>
                  </p:pic>
                </p:oleObj>
              </mc:Fallback>
            </mc:AlternateContent>
          </a:graphicData>
        </a:graphic>
      </p:graphicFrame>
      <p:graphicFrame>
        <p:nvGraphicFramePr>
          <p:cNvPr id="8" name="Object 5"/>
          <p:cNvGraphicFramePr>
            <a:graphicFrameLocks noChangeAspect="1"/>
          </p:cNvGraphicFramePr>
          <p:nvPr/>
        </p:nvGraphicFramePr>
        <p:xfrm>
          <a:off x="3473532" y="3886201"/>
          <a:ext cx="2590800" cy="1007807"/>
        </p:xfrm>
        <a:graphic>
          <a:graphicData uri="http://schemas.openxmlformats.org/presentationml/2006/ole">
            <mc:AlternateContent xmlns:mc="http://schemas.openxmlformats.org/markup-compatibility/2006">
              <mc:Choice xmlns:v="urn:schemas-microsoft-com:vml" Requires="v">
                <p:oleObj spid="_x0000_s88329" name="公式" r:id="rId7" imgW="1079500" imgH="419100" progId="Equation.3">
                  <p:embed/>
                </p:oleObj>
              </mc:Choice>
              <mc:Fallback>
                <p:oleObj name="公式" r:id="rId7" imgW="1079500" imgH="4191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73532" y="3886201"/>
                        <a:ext cx="2590800" cy="1007807"/>
                      </a:xfrm>
                      <a:prstGeom prst="rect">
                        <a:avLst/>
                      </a:prstGeom>
                      <a:noFill/>
                      <a:ln>
                        <a:noFill/>
                      </a:ln>
                      <a:effectLst/>
                    </p:spPr>
                  </p:pic>
                </p:oleObj>
              </mc:Fallback>
            </mc:AlternateContent>
          </a:graphicData>
        </a:graphic>
      </p:graphicFrame>
      <p:pic>
        <p:nvPicPr>
          <p:cNvPr id="10" name="Picture 76"/>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247900" y="5035216"/>
            <a:ext cx="1066800" cy="1357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039100" y="5035216"/>
            <a:ext cx="1066800" cy="136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箭头连接符 11"/>
          <p:cNvCxnSpPr>
            <a:stCxn id="10" idx="3"/>
            <a:endCxn id="11" idx="1"/>
          </p:cNvCxnSpPr>
          <p:nvPr/>
        </p:nvCxnSpPr>
        <p:spPr>
          <a:xfrm>
            <a:off x="3314700" y="5713952"/>
            <a:ext cx="4724400" cy="4057"/>
          </a:xfrm>
          <a:prstGeom prst="straightConnector1">
            <a:avLst/>
          </a:prstGeom>
          <a:ln w="19050">
            <a:solidFill>
              <a:srgbClr val="0033CC"/>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162300" y="5177974"/>
            <a:ext cx="762000" cy="523220"/>
          </a:xfrm>
          <a:prstGeom prst="rect">
            <a:avLst/>
          </a:prstGeom>
          <a:noFill/>
        </p:spPr>
        <p:txBody>
          <a:bodyPr wrap="square" rtlCol="0">
            <a:spAutoFit/>
          </a:bodyPr>
          <a:lstStyle/>
          <a:p>
            <a:r>
              <a:rPr lang="en-US" altLang="zh-CN" sz="2800" b="1" dirty="0">
                <a:solidFill>
                  <a:schemeClr val="tx2"/>
                </a:solidFill>
                <a:latin typeface="Times New Roman" panose="02020603050405020304" pitchFamily="18" charset="0"/>
                <a:cs typeface="Times New Roman" panose="02020603050405020304" pitchFamily="18" charset="0"/>
              </a:rPr>
              <a:t>t0</a:t>
            </a:r>
            <a:endParaRPr lang="zh-CN" altLang="en-US" sz="2800" b="1" dirty="0">
              <a:solidFill>
                <a:schemeClr val="tx2"/>
              </a:solidFill>
              <a:latin typeface="Times New Roman" panose="02020603050405020304" pitchFamily="18" charset="0"/>
              <a:cs typeface="Times New Roman" panose="02020603050405020304" pitchFamily="18" charset="0"/>
            </a:endParaRPr>
          </a:p>
        </p:txBody>
      </p:sp>
      <p:sp>
        <p:nvSpPr>
          <p:cNvPr id="14" name="文本框 13"/>
          <p:cNvSpPr txBox="1"/>
          <p:nvPr/>
        </p:nvSpPr>
        <p:spPr>
          <a:xfrm>
            <a:off x="7620000" y="5105400"/>
            <a:ext cx="762000" cy="523220"/>
          </a:xfrm>
          <a:prstGeom prst="rect">
            <a:avLst/>
          </a:prstGeom>
          <a:noFill/>
        </p:spPr>
        <p:txBody>
          <a:bodyPr wrap="square" rtlCol="0">
            <a:spAutoFit/>
          </a:bodyPr>
          <a:lstStyle/>
          <a:p>
            <a:r>
              <a:rPr lang="el-GR" altLang="zh-CN" sz="2800" b="1" dirty="0">
                <a:solidFill>
                  <a:schemeClr val="tx2"/>
                </a:solidFill>
                <a:latin typeface="Times New Roman" panose="02020603050405020304" pitchFamily="18" charset="0"/>
                <a:cs typeface="Times New Roman" panose="02020603050405020304" pitchFamily="18" charset="0"/>
              </a:rPr>
              <a:t>Δ</a:t>
            </a:r>
            <a:r>
              <a:rPr lang="en-US" altLang="zh-CN" sz="2800" b="1" dirty="0">
                <a:solidFill>
                  <a:schemeClr val="tx2"/>
                </a:solidFill>
                <a:latin typeface="Times New Roman" panose="02020603050405020304" pitchFamily="18" charset="0"/>
                <a:cs typeface="Times New Roman" panose="02020603050405020304" pitchFamily="18" charset="0"/>
              </a:rPr>
              <a:t>t</a:t>
            </a:r>
            <a:endParaRPr lang="zh-CN" altLang="en-US" sz="2800" b="1" dirty="0">
              <a:solidFill>
                <a:schemeClr val="tx2"/>
              </a:solidFill>
              <a:latin typeface="Times New Roman" panose="02020603050405020304" pitchFamily="18" charset="0"/>
              <a:cs typeface="Times New Roman" panose="02020603050405020304" pitchFamily="18" charset="0"/>
            </a:endParaRPr>
          </a:p>
        </p:txBody>
      </p:sp>
      <p:sp>
        <p:nvSpPr>
          <p:cNvPr id="15" name="文本框 14"/>
          <p:cNvSpPr txBox="1"/>
          <p:nvPr/>
        </p:nvSpPr>
        <p:spPr>
          <a:xfrm>
            <a:off x="2057400" y="5426395"/>
            <a:ext cx="762000" cy="523220"/>
          </a:xfrm>
          <a:prstGeom prst="rect">
            <a:avLst/>
          </a:prstGeom>
          <a:noFill/>
        </p:spPr>
        <p:txBody>
          <a:bodyPr wrap="square" rtlCol="0">
            <a:spAutoFit/>
          </a:bodyPr>
          <a:lstStyle/>
          <a:p>
            <a:r>
              <a:rPr lang="en-US" altLang="zh-CN" sz="2800" b="1" dirty="0">
                <a:solidFill>
                  <a:schemeClr val="tx2"/>
                </a:solidFill>
                <a:latin typeface="Times New Roman" panose="02020603050405020304" pitchFamily="18" charset="0"/>
                <a:cs typeface="Times New Roman" panose="02020603050405020304" pitchFamily="18" charset="0"/>
              </a:rPr>
              <a:t>A</a:t>
            </a:r>
            <a:endParaRPr lang="zh-CN" altLang="en-US" sz="2800" b="1" dirty="0">
              <a:solidFill>
                <a:schemeClr val="tx2"/>
              </a:solidFill>
              <a:latin typeface="Times New Roman" panose="02020603050405020304" pitchFamily="18" charset="0"/>
              <a:cs typeface="Times New Roman" panose="02020603050405020304" pitchFamily="18" charset="0"/>
            </a:endParaRPr>
          </a:p>
        </p:txBody>
      </p:sp>
      <p:sp>
        <p:nvSpPr>
          <p:cNvPr id="16" name="文本框 15"/>
          <p:cNvSpPr txBox="1"/>
          <p:nvPr/>
        </p:nvSpPr>
        <p:spPr>
          <a:xfrm>
            <a:off x="8826011" y="5502595"/>
            <a:ext cx="762000" cy="523220"/>
          </a:xfrm>
          <a:prstGeom prst="rect">
            <a:avLst/>
          </a:prstGeom>
          <a:noFill/>
        </p:spPr>
        <p:txBody>
          <a:bodyPr wrap="square" rtlCol="0">
            <a:spAutoFit/>
          </a:bodyPr>
          <a:lstStyle/>
          <a:p>
            <a:r>
              <a:rPr lang="en-US" altLang="zh-CN" sz="2800" b="1" dirty="0">
                <a:solidFill>
                  <a:schemeClr val="tx2"/>
                </a:solidFill>
                <a:latin typeface="Times New Roman" panose="02020603050405020304" pitchFamily="18" charset="0"/>
                <a:cs typeface="Times New Roman" panose="02020603050405020304" pitchFamily="18" charset="0"/>
              </a:rPr>
              <a:t>B</a:t>
            </a:r>
            <a:endParaRPr lang="zh-CN" altLang="en-US" sz="2800" b="1" dirty="0">
              <a:solidFill>
                <a:schemeClr val="tx2"/>
              </a:solidFill>
              <a:latin typeface="Times New Roman" panose="02020603050405020304" pitchFamily="18" charset="0"/>
              <a:cs typeface="Times New Roman" panose="02020603050405020304" pitchFamily="18" charset="0"/>
            </a:endParaRPr>
          </a:p>
        </p:txBody>
      </p:sp>
      <p:cxnSp>
        <p:nvCxnSpPr>
          <p:cNvPr id="17" name="直接箭头连接符 16"/>
          <p:cNvCxnSpPr/>
          <p:nvPr/>
        </p:nvCxnSpPr>
        <p:spPr>
          <a:xfrm flipH="1">
            <a:off x="3276600" y="5949616"/>
            <a:ext cx="4724400" cy="4057"/>
          </a:xfrm>
          <a:prstGeom prst="straightConnector1">
            <a:avLst/>
          </a:prstGeom>
          <a:ln w="19050">
            <a:solidFill>
              <a:srgbClr val="0033CC"/>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3148379" y="6010674"/>
            <a:ext cx="762000" cy="523220"/>
          </a:xfrm>
          <a:prstGeom prst="rect">
            <a:avLst/>
          </a:prstGeom>
          <a:noFill/>
        </p:spPr>
        <p:txBody>
          <a:bodyPr wrap="square" rtlCol="0">
            <a:spAutoFit/>
          </a:bodyPr>
          <a:lstStyle/>
          <a:p>
            <a:r>
              <a:rPr lang="en-US" altLang="zh-CN" sz="2800" b="1" dirty="0">
                <a:solidFill>
                  <a:schemeClr val="tx2"/>
                </a:solidFill>
                <a:latin typeface="Times New Roman" panose="02020603050405020304" pitchFamily="18" charset="0"/>
                <a:cs typeface="Times New Roman" panose="02020603050405020304" pitchFamily="18" charset="0"/>
              </a:rPr>
              <a:t> t</a:t>
            </a:r>
            <a:endParaRPr lang="zh-CN" altLang="en-US" sz="2800" b="1"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1" presetClass="entr" presetSubtype="0" fill="hold" grpId="1" nodeType="after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par>
                          <p:cTn id="15" fill="hold">
                            <p:stCondLst>
                              <p:cond delay="1000"/>
                            </p:stCondLst>
                            <p:childTnLst>
                              <p:par>
                                <p:cTn id="16" presetID="27" presetClass="emph" presetSubtype="0" fill="remove" grpId="0" nodeType="afterEffect">
                                  <p:stCondLst>
                                    <p:cond delay="0"/>
                                  </p:stCondLst>
                                  <p:childTnLst>
                                    <p:animClr clrSpc="rgb" dir="cw">
                                      <p:cBhvr override="childStyle">
                                        <p:cTn id="17" dur="250" autoRev="1" fill="remove"/>
                                        <p:tgtEl>
                                          <p:spTgt spid="14"/>
                                        </p:tgtEl>
                                        <p:attrNameLst>
                                          <p:attrName>style.color</p:attrName>
                                        </p:attrNameLst>
                                      </p:cBhvr>
                                      <p:to>
                                        <a:schemeClr val="bg1"/>
                                      </p:to>
                                    </p:animClr>
                                    <p:animClr clrSpc="rgb" dir="cw">
                                      <p:cBhvr>
                                        <p:cTn id="18" dur="250" autoRev="1" fill="remove"/>
                                        <p:tgtEl>
                                          <p:spTgt spid="14"/>
                                        </p:tgtEl>
                                        <p:attrNameLst>
                                          <p:attrName>fillcolor</p:attrName>
                                        </p:attrNameLst>
                                      </p:cBhvr>
                                      <p:to>
                                        <a:schemeClr val="bg1"/>
                                      </p:to>
                                    </p:animClr>
                                    <p:set>
                                      <p:cBhvr>
                                        <p:cTn id="19" dur="250" autoRev="1" fill="remove"/>
                                        <p:tgtEl>
                                          <p:spTgt spid="14"/>
                                        </p:tgtEl>
                                        <p:attrNameLst>
                                          <p:attrName>fill.type</p:attrName>
                                        </p:attrNameLst>
                                      </p:cBhvr>
                                      <p:to>
                                        <p:strVal val="solid"/>
                                      </p:to>
                                    </p:set>
                                    <p:set>
                                      <p:cBhvr>
                                        <p:cTn id="20" dur="250" autoRev="1" fill="remove"/>
                                        <p:tgtEl>
                                          <p:spTgt spid="14"/>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right)">
                                      <p:cBhvr>
                                        <p:cTn id="25" dur="500"/>
                                        <p:tgtEl>
                                          <p:spTgt spid="17"/>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4" grpId="1"/>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3"/>
          <p:cNvSpPr>
            <a:spLocks noGrp="1"/>
          </p:cNvSpPr>
          <p:nvPr>
            <p:ph type="title"/>
          </p:nvPr>
        </p:nvSpPr>
        <p:spPr/>
        <p:txBody>
          <a:bodyPr/>
          <a:lstStyle/>
          <a:p>
            <a:r>
              <a:rPr lang="en-US" altLang="zh-CN" dirty="0">
                <a:sym typeface="+mn-ea"/>
              </a:rPr>
              <a:t>(2) </a:t>
            </a:r>
            <a:r>
              <a:rPr lang="zh-CN" altLang="en-US" dirty="0">
                <a:sym typeface="+mn-ea"/>
              </a:rPr>
              <a:t>到达时间差</a:t>
            </a:r>
            <a:r>
              <a:rPr lang="en-US" altLang="zh-CN" dirty="0">
                <a:sym typeface="+mn-ea"/>
              </a:rPr>
              <a:t>(</a:t>
            </a:r>
            <a:r>
              <a:rPr lang="en-US" altLang="zh-CN" dirty="0" err="1">
                <a:sym typeface="+mn-ea"/>
              </a:rPr>
              <a:t>TDoA</a:t>
            </a:r>
            <a:r>
              <a:rPr lang="en-US" altLang="zh-CN" dirty="0">
                <a:sym typeface="+mn-ea"/>
              </a:rPr>
              <a:t>)</a:t>
            </a:r>
            <a:endParaRPr kumimoji="1" lang="zh-CN" altLang="en-US" dirty="0"/>
          </a:p>
        </p:txBody>
      </p:sp>
      <p:sp>
        <p:nvSpPr>
          <p:cNvPr id="2" name="内容占位符 1"/>
          <p:cNvSpPr>
            <a:spLocks noGrp="1"/>
          </p:cNvSpPr>
          <p:nvPr>
            <p:ph idx="1"/>
          </p:nvPr>
        </p:nvSpPr>
        <p:spPr/>
        <p:txBody>
          <a:bodyPr>
            <a:noAutofit/>
          </a:bodyPr>
          <a:lstStyle/>
          <a:p>
            <a:pPr>
              <a:lnSpc>
                <a:spcPct val="150000"/>
              </a:lnSpc>
              <a:spcBef>
                <a:spcPts val="0"/>
              </a:spcBef>
            </a:pPr>
            <a:r>
              <a:rPr lang="en-US" altLang="zh-CN" sz="3600" b="1" dirty="0" err="1">
                <a:solidFill>
                  <a:srgbClr val="0033CC"/>
                </a:solidFill>
                <a:latin typeface="微软雅黑" panose="020B0503020204020204" pitchFamily="34" charset="-122"/>
                <a:ea typeface="微软雅黑" panose="020B0503020204020204" pitchFamily="34" charset="-122"/>
                <a:cs typeface="微软雅黑" panose="020B0503020204020204" pitchFamily="34" charset="-122"/>
              </a:rPr>
              <a:t>ToA</a:t>
            </a:r>
            <a:r>
              <a:rPr lang="zh-CN" altLang="en-US" sz="3600" b="1" dirty="0">
                <a:solidFill>
                  <a:srgbClr val="0033CC"/>
                </a:solidFill>
                <a:latin typeface="微软雅黑" panose="020B0503020204020204" pitchFamily="34" charset="-122"/>
                <a:ea typeface="微软雅黑" panose="020B0503020204020204" pitchFamily="34" charset="-122"/>
                <a:cs typeface="微软雅黑" panose="020B0503020204020204" pitchFamily="34" charset="-122"/>
              </a:rPr>
              <a:t>的局限</a:t>
            </a:r>
            <a:endParaRPr lang="zh-CN" altLang="en-US" sz="3600" b="1" dirty="0">
              <a:solidFill>
                <a:srgbClr val="0033CC"/>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spcBef>
                <a:spcPts val="0"/>
              </a:spcBef>
              <a:buFont typeface="Arial" panose="020B0604020202020204" pitchFamily="34" charset="0"/>
              <a:buChar char="•"/>
            </a:pP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要保证测量的精度，需将</a:t>
            </a:r>
            <a:r>
              <a:rPr lang="zh-CN" altLang="en-US" sz="3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参考点</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3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测量目标</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时钟同步</a:t>
            </a:r>
            <a:endParaRPr lang="en-US" altLang="zh-CN" sz="32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spcBef>
                <a:spcPts val="0"/>
              </a:spcBef>
            </a:pPr>
            <a:r>
              <a:rPr lang="en-US" altLang="zh-CN" sz="3600" b="1" dirty="0" err="1">
                <a:solidFill>
                  <a:srgbClr val="0033CC"/>
                </a:solidFill>
                <a:latin typeface="微软雅黑" panose="020B0503020204020204" pitchFamily="34" charset="-122"/>
                <a:ea typeface="微软雅黑" panose="020B0503020204020204" pitchFamily="34" charset="-122"/>
                <a:cs typeface="微软雅黑" panose="020B0503020204020204" pitchFamily="34" charset="-122"/>
              </a:rPr>
              <a:t>TDoA</a:t>
            </a:r>
            <a:endParaRPr lang="en-US" altLang="zh-CN" sz="3600" b="1" dirty="0">
              <a:solidFill>
                <a:srgbClr val="0033CC"/>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spcBef>
                <a:spcPts val="0"/>
              </a:spcBef>
              <a:buFont typeface="Arial" panose="020B0604020202020204" pitchFamily="34" charset="0"/>
              <a:buChar char="•"/>
            </a:pP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不需要参考点和测量目标时钟同步</a:t>
            </a:r>
            <a:endParaRPr lang="zh-CN" altLang="en-US" sz="3200"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spcBef>
                <a:spcPts val="0"/>
              </a:spcBef>
              <a:buFont typeface="Arial" panose="020B0604020202020204" pitchFamily="34" charset="0"/>
              <a:buChar char="•"/>
            </a:pPr>
            <a:r>
              <a:rPr lang="zh-CN" altLang="en-US" sz="32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但是，参考点</a:t>
            </a:r>
            <a:r>
              <a:rPr lang="zh-CN" altLang="en-US" sz="3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之间仍然需要时钟同步</a:t>
            </a:r>
            <a:endParaRPr lang="zh-CN" altLang="en-US" sz="3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spcBef>
                <a:spcPts val="0"/>
              </a:spcBef>
            </a:pPr>
            <a:endParaRPr kumimoji="1" lang="zh-CN" altLang="en-US" sz="3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幻灯片编号占位符 2"/>
          <p:cNvSpPr>
            <a:spLocks noGrp="1"/>
          </p:cNvSpPr>
          <p:nvPr>
            <p:ph type="sldNum" sz="quarter" idx="4294967295"/>
          </p:nvPr>
        </p:nvSpPr>
        <p:spPr/>
        <p:txBody>
          <a:bodyPr/>
          <a:lstStyle/>
          <a:p>
            <a:fld id="{0503CE10-F9D3-4072-A615-6A95AA0B7B65}"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sym typeface="+mn-ea"/>
              </a:rPr>
              <a:t>(2) </a:t>
            </a:r>
            <a:r>
              <a:rPr lang="zh-CN" altLang="en-US" dirty="0">
                <a:sym typeface="+mn-ea"/>
              </a:rPr>
              <a:t>到达时间差</a:t>
            </a:r>
            <a:r>
              <a:rPr lang="en-US" altLang="zh-CN" dirty="0">
                <a:sym typeface="+mn-ea"/>
              </a:rPr>
              <a:t>(</a:t>
            </a:r>
            <a:r>
              <a:rPr lang="en-US" altLang="zh-CN" dirty="0" err="1">
                <a:sym typeface="+mn-ea"/>
              </a:rPr>
              <a:t>TDoA</a:t>
            </a:r>
            <a:r>
              <a:rPr lang="en-US" altLang="zh-CN" dirty="0">
                <a:sym typeface="+mn-ea"/>
              </a:rPr>
              <a:t>)</a:t>
            </a:r>
            <a:endParaRPr kumimoji="1" lang="zh-CN" altLang="en-US" dirty="0"/>
          </a:p>
        </p:txBody>
      </p:sp>
      <p:sp>
        <p:nvSpPr>
          <p:cNvPr id="2" name="内容占位符 1"/>
          <p:cNvSpPr>
            <a:spLocks noGrp="1"/>
          </p:cNvSpPr>
          <p:nvPr>
            <p:ph idx="1"/>
          </p:nvPr>
        </p:nvSpPr>
        <p:spPr>
          <a:xfrm>
            <a:off x="734941" y="997397"/>
            <a:ext cx="10729192" cy="4611687"/>
          </a:xfrm>
        </p:spPr>
        <p:txBody>
          <a:bodyPr>
            <a:noAutofit/>
          </a:bodyPr>
          <a:lstStyle/>
          <a:p>
            <a:pPr>
              <a:lnSpc>
                <a:spcPct val="150000"/>
              </a:lnSpc>
              <a:spcBef>
                <a:spcPts val="0"/>
              </a:spcBef>
            </a:pP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方法</a:t>
            </a:r>
            <a:r>
              <a:rPr lang="en-US" altLang="zh-CN"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：利用波速</a:t>
            </a:r>
            <a:r>
              <a:rPr lang="zh-CN" altLang="en-US" b="1"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差</a:t>
            </a:r>
            <a:endParaRPr lang="en-US" altLang="zh-CN"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lnSpc>
                <a:spcPct val="150000"/>
              </a:lnSpc>
              <a:spcBef>
                <a:spcPts val="0"/>
              </a:spcBef>
              <a:buNone/>
            </a:pP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发送端</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同时发送一道电磁波和声波</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lnSpc>
                <a:spcPct val="150000"/>
              </a:lnSpc>
              <a:spcBef>
                <a:spcPts val="0"/>
              </a:spcBef>
              <a:buNone/>
            </a:pP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接收端</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记录：</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lvl="2">
              <a:lnSpc>
                <a:spcPct val="150000"/>
              </a:lnSpc>
              <a:spcBef>
                <a:spcPts val="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电磁波到达时刻</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2">
              <a:lnSpc>
                <a:spcPct val="150000"/>
              </a:lnSpc>
              <a:spcBef>
                <a:spcPts val="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声波到达时刻</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3">
              <a:lnSpc>
                <a:spcPct val="150000"/>
              </a:lnSpc>
              <a:spcBef>
                <a:spcPts val="0"/>
              </a:spcBef>
              <a:buFont typeface="Arial" panose="020B0604020202020204" pitchFamily="34" charset="0"/>
              <a:buChar char="•"/>
            </a:pPr>
            <a:endParaRPr lang="en-US" altLang="zh-CN" sz="22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spcBef>
                <a:spcPts val="0"/>
              </a:spcBef>
            </a:pPr>
            <a:endParaRPr kumimoji="1"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 name="Object 3"/>
          <p:cNvGraphicFramePr>
            <a:graphicFrameLocks noChangeAspect="1"/>
          </p:cNvGraphicFramePr>
          <p:nvPr/>
        </p:nvGraphicFramePr>
        <p:xfrm>
          <a:off x="4159993" y="2915440"/>
          <a:ext cx="280465" cy="507209"/>
        </p:xfrm>
        <a:graphic>
          <a:graphicData uri="http://schemas.openxmlformats.org/presentationml/2006/ole">
            <mc:AlternateContent xmlns:mc="http://schemas.openxmlformats.org/markup-compatibility/2006">
              <mc:Choice xmlns:v="urn:schemas-microsoft-com:vml" Requires="v">
                <p:oleObj spid="_x0000_s93270" name="公式" r:id="rId1" imgW="127000" imgH="228600" progId="Equation.3">
                  <p:embed/>
                </p:oleObj>
              </mc:Choice>
              <mc:Fallback>
                <p:oleObj name="公式" r:id="rId1" imgW="127000" imgH="2286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9993" y="2915440"/>
                        <a:ext cx="280465" cy="507209"/>
                      </a:xfrm>
                      <a:prstGeom prst="rect">
                        <a:avLst/>
                      </a:prstGeom>
                      <a:noFill/>
                      <a:ln>
                        <a:noFill/>
                      </a:ln>
                      <a:effectLst/>
                    </p:spPr>
                  </p:pic>
                </p:oleObj>
              </mc:Fallback>
            </mc:AlternateContent>
          </a:graphicData>
        </a:graphic>
      </p:graphicFrame>
      <p:graphicFrame>
        <p:nvGraphicFramePr>
          <p:cNvPr id="6" name="Object 4"/>
          <p:cNvGraphicFramePr>
            <a:graphicFrameLocks noChangeAspect="1"/>
          </p:cNvGraphicFramePr>
          <p:nvPr/>
        </p:nvGraphicFramePr>
        <p:xfrm>
          <a:off x="3838791" y="3445933"/>
          <a:ext cx="321202" cy="580880"/>
        </p:xfrm>
        <a:graphic>
          <a:graphicData uri="http://schemas.openxmlformats.org/presentationml/2006/ole">
            <mc:AlternateContent xmlns:mc="http://schemas.openxmlformats.org/markup-compatibility/2006">
              <mc:Choice xmlns:v="urn:schemas-microsoft-com:vml" Requires="v">
                <p:oleObj spid="_x0000_s93271" name="公式" r:id="rId3" imgW="127000" imgH="228600" progId="Equation.3">
                  <p:embed/>
                </p:oleObj>
              </mc:Choice>
              <mc:Fallback>
                <p:oleObj name="公式" r:id="rId3" imgW="1270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8791" y="3445933"/>
                        <a:ext cx="321202" cy="580880"/>
                      </a:xfrm>
                      <a:prstGeom prst="rect">
                        <a:avLst/>
                      </a:prstGeom>
                      <a:noFill/>
                      <a:ln>
                        <a:noFill/>
                      </a:ln>
                      <a:effectLst/>
                    </p:spPr>
                  </p:pic>
                </p:oleObj>
              </mc:Fallback>
            </mc:AlternateContent>
          </a:graphicData>
        </a:graphic>
      </p:graphicFrame>
      <p:pic>
        <p:nvPicPr>
          <p:cNvPr id="11" name="Picture 2"/>
          <p:cNvPicPr>
            <a:picLocks noChangeAspect="1" noChangeArrowheads="1"/>
          </p:cNvPicPr>
          <p:nvPr/>
        </p:nvPicPr>
        <p:blipFill>
          <a:blip r:embed="rId5"/>
          <a:srcRect/>
          <a:stretch>
            <a:fillRect/>
          </a:stretch>
        </p:blipFill>
        <p:spPr bwMode="auto">
          <a:xfrm>
            <a:off x="6877155" y="3977553"/>
            <a:ext cx="4698500" cy="2364244"/>
          </a:xfrm>
          <a:prstGeom prst="rect">
            <a:avLst/>
          </a:prstGeom>
          <a:ln>
            <a:noFill/>
          </a:ln>
        </p:spPr>
        <p:style>
          <a:lnRef idx="2">
            <a:schemeClr val="accent1"/>
          </a:lnRef>
          <a:fillRef idx="1">
            <a:schemeClr val="lt1"/>
          </a:fillRef>
          <a:effectRef idx="0">
            <a:schemeClr val="accent1"/>
          </a:effectRef>
          <a:fontRef idx="minor">
            <a:schemeClr val="dk1"/>
          </a:fontRef>
        </p:style>
      </p:pic>
      <p:pic>
        <p:nvPicPr>
          <p:cNvPr id="9" name="Picture 1"/>
          <p:cNvPicPr>
            <a:picLocks noChangeAspect="1"/>
          </p:cNvPicPr>
          <p:nvPr/>
        </p:nvPicPr>
        <p:blipFill>
          <a:blip r:embed="rId6"/>
          <a:stretch>
            <a:fillRect/>
          </a:stretch>
        </p:blipFill>
        <p:spPr>
          <a:xfrm>
            <a:off x="6122555" y="562753"/>
            <a:ext cx="6090388" cy="2830893"/>
          </a:xfrm>
          <a:prstGeom prst="rect">
            <a:avLst/>
          </a:prstGeom>
          <a:noFill/>
          <a:ln w="9525">
            <a:noFill/>
          </a:ln>
        </p:spPr>
      </p:pic>
      <mc:AlternateContent xmlns:mc="http://schemas.openxmlformats.org/markup-compatibility/2006">
        <mc:Choice xmlns:a14="http://schemas.microsoft.com/office/drawing/2010/main" Requires="a14">
          <p:sp>
            <p:nvSpPr>
              <p:cNvPr id="3" name="文本框 2"/>
              <p:cNvSpPr txBox="1"/>
              <p:nvPr/>
            </p:nvSpPr>
            <p:spPr>
              <a:xfrm>
                <a:off x="335360" y="4581128"/>
                <a:ext cx="5544616" cy="109523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3600" b="1" i="1" smtClean="0">
                          <a:latin typeface="Cambria Math" panose="02040503050406030204" pitchFamily="18" charset="0"/>
                        </a:rPr>
                        <m:t>𝒅</m:t>
                      </m:r>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𝑽𝒓</m:t>
                      </m:r>
                      <m:r>
                        <a:rPr lang="en-US" altLang="zh-CN" sz="3600" b="1" i="1" smtClean="0">
                          <a:latin typeface="Cambria Math" panose="02040503050406030204" pitchFamily="18" charset="0"/>
                          <a:ea typeface="Cambria Math" panose="02040503050406030204" pitchFamily="18" charset="0"/>
                        </a:rPr>
                        <m:t>×</m:t>
                      </m:r>
                      <m:d>
                        <m:dPr>
                          <m:ctrlPr>
                            <a:rPr lang="en-US" altLang="zh-CN" sz="3600" b="1" i="1" smtClean="0">
                              <a:latin typeface="Cambria Math" panose="02040503050406030204" pitchFamily="18" charset="0"/>
                              <a:ea typeface="Cambria Math" panose="02040503050406030204" pitchFamily="18" charset="0"/>
                            </a:rPr>
                          </m:ctrlPr>
                        </m:dPr>
                        <m:e>
                          <m:r>
                            <a:rPr lang="en-US" altLang="zh-CN" sz="3600" b="1" i="1" smtClean="0">
                              <a:latin typeface="Cambria Math" panose="02040503050406030204" pitchFamily="18" charset="0"/>
                              <a:ea typeface="Cambria Math" panose="02040503050406030204" pitchFamily="18" charset="0"/>
                            </a:rPr>
                            <m:t>𝒕</m:t>
                          </m:r>
                          <m:r>
                            <a:rPr lang="en-US" altLang="zh-CN" sz="3600" b="1" i="1" baseline="-25000" smtClean="0">
                              <a:latin typeface="Cambria Math" panose="02040503050406030204" pitchFamily="18" charset="0"/>
                              <a:ea typeface="Cambria Math" panose="02040503050406030204" pitchFamily="18" charset="0"/>
                            </a:rPr>
                            <m:t>𝒓</m:t>
                          </m:r>
                          <m:r>
                            <a:rPr lang="en-US" altLang="zh-CN" sz="3600" b="1" i="1" smtClean="0">
                              <a:latin typeface="Cambria Math" panose="02040503050406030204" pitchFamily="18" charset="0"/>
                              <a:ea typeface="Cambria Math" panose="02040503050406030204" pitchFamily="18" charset="0"/>
                            </a:rPr>
                            <m:t>−</m:t>
                          </m:r>
                          <m:r>
                            <a:rPr lang="en-US" altLang="zh-CN" sz="3600" b="1" i="1" smtClean="0">
                              <a:latin typeface="Cambria Math" panose="02040503050406030204" pitchFamily="18" charset="0"/>
                              <a:ea typeface="Cambria Math" panose="02040503050406030204" pitchFamily="18" charset="0"/>
                            </a:rPr>
                            <m:t>𝒕</m:t>
                          </m:r>
                          <m:r>
                            <a:rPr lang="en-US" altLang="zh-CN" sz="3600" b="1" i="1" baseline="-25000" smtClean="0">
                              <a:latin typeface="Cambria Math" panose="02040503050406030204" pitchFamily="18" charset="0"/>
                              <a:ea typeface="Cambria Math" panose="02040503050406030204" pitchFamily="18" charset="0"/>
                            </a:rPr>
                            <m:t>𝟎</m:t>
                          </m:r>
                        </m:e>
                      </m:d>
                    </m:oMath>
                  </m:oMathPara>
                </a14:m>
                <a:endParaRPr lang="en-US" altLang="zh-CN" sz="3600" b="1" i="1" baseline="-25000" dirty="0" smtClean="0">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altLang="zh-CN" sz="3600" b="1" i="1" smtClean="0">
                          <a:latin typeface="Cambria Math" panose="02040503050406030204" pitchFamily="18" charset="0"/>
                          <a:ea typeface="Cambria Math" panose="02040503050406030204" pitchFamily="18" charset="0"/>
                        </a:rPr>
                        <m:t>𝒅</m:t>
                      </m:r>
                      <m:r>
                        <a:rPr lang="en-US" altLang="zh-CN" sz="3600" b="1" i="1" smtClean="0">
                          <a:latin typeface="Cambria Math" panose="02040503050406030204" pitchFamily="18" charset="0"/>
                        </a:rPr>
                        <m:t>=</m:t>
                      </m:r>
                      <m:r>
                        <a:rPr lang="en-US" altLang="zh-CN" sz="3600" b="1" i="1">
                          <a:latin typeface="Cambria Math" panose="02040503050406030204" pitchFamily="18" charset="0"/>
                        </a:rPr>
                        <m:t>𝑽</m:t>
                      </m:r>
                      <m:r>
                        <a:rPr lang="en-US" altLang="zh-CN" sz="3600" b="1" i="1" baseline="-25000" smtClean="0">
                          <a:latin typeface="Cambria Math" panose="02040503050406030204" pitchFamily="18" charset="0"/>
                        </a:rPr>
                        <m:t>𝒔</m:t>
                      </m:r>
                      <m:r>
                        <a:rPr lang="en-US" altLang="zh-CN" sz="3600" b="1" i="1">
                          <a:latin typeface="Cambria Math" panose="02040503050406030204" pitchFamily="18" charset="0"/>
                          <a:ea typeface="Cambria Math" panose="02040503050406030204" pitchFamily="18" charset="0"/>
                        </a:rPr>
                        <m:t>×(</m:t>
                      </m:r>
                      <m:r>
                        <a:rPr lang="en-US" altLang="zh-CN" sz="3600" b="1" i="1">
                          <a:latin typeface="Cambria Math" panose="02040503050406030204" pitchFamily="18" charset="0"/>
                          <a:ea typeface="Cambria Math" panose="02040503050406030204" pitchFamily="18" charset="0"/>
                        </a:rPr>
                        <m:t>𝒕𝒔</m:t>
                      </m:r>
                      <m:r>
                        <a:rPr lang="en-US" altLang="zh-CN" sz="3600" b="1" i="1">
                          <a:latin typeface="Cambria Math" panose="02040503050406030204" pitchFamily="18" charset="0"/>
                          <a:ea typeface="Cambria Math" panose="02040503050406030204" pitchFamily="18" charset="0"/>
                        </a:rPr>
                        <m:t>−</m:t>
                      </m:r>
                      <m:r>
                        <a:rPr lang="en-US" altLang="zh-CN" sz="3600" b="1" i="1">
                          <a:latin typeface="Cambria Math" panose="02040503050406030204" pitchFamily="18" charset="0"/>
                          <a:ea typeface="Cambria Math" panose="02040503050406030204" pitchFamily="18" charset="0"/>
                        </a:rPr>
                        <m:t>𝒕</m:t>
                      </m:r>
                      <m:r>
                        <a:rPr lang="en-US" altLang="zh-CN" sz="3600" b="1" i="1" baseline="-25000">
                          <a:latin typeface="Cambria Math" panose="02040503050406030204" pitchFamily="18" charset="0"/>
                          <a:ea typeface="Cambria Math" panose="02040503050406030204" pitchFamily="18" charset="0"/>
                        </a:rPr>
                        <m:t>𝟎</m:t>
                      </m:r>
                      <m:r>
                        <a:rPr lang="en-US" altLang="zh-CN" sz="3600" b="1" i="1">
                          <a:latin typeface="Cambria Math" panose="02040503050406030204" pitchFamily="18" charset="0"/>
                          <a:ea typeface="Cambria Math" panose="02040503050406030204" pitchFamily="18" charset="0"/>
                        </a:rPr>
                        <m:t>)</m:t>
                      </m:r>
                    </m:oMath>
                  </m:oMathPara>
                </a14:m>
                <a:endParaRPr lang="zh-CN" altLang="en-US" sz="3600" b="1" i="1" dirty="0"/>
              </a:p>
            </p:txBody>
          </p:sp>
        </mc:Choice>
        <mc:Fallback>
          <p:sp>
            <p:nvSpPr>
              <p:cNvPr id="3" name="文本框 2"/>
              <p:cNvSpPr txBox="1">
                <a:spLocks noRot="1" noChangeAspect="1" noMove="1" noResize="1" noEditPoints="1" noAdjustHandles="1" noChangeArrowheads="1" noChangeShapeType="1" noTextEdit="1"/>
              </p:cNvSpPr>
              <p:nvPr/>
            </p:nvSpPr>
            <p:spPr>
              <a:xfrm>
                <a:off x="335360" y="4581128"/>
                <a:ext cx="5544616" cy="1095236"/>
              </a:xfrm>
              <a:prstGeom prst="rect">
                <a:avLst/>
              </a:prstGeom>
              <a:blipFill rotWithShape="1">
                <a:blip r:embed="rId7"/>
                <a:stretch>
                  <a:fillRect l="-1" t="-22" r="9" b="-8514"/>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sym typeface="+mn-ea"/>
              </a:rPr>
              <a:t>(2) </a:t>
            </a:r>
            <a:r>
              <a:rPr lang="zh-CN" altLang="en-US" dirty="0">
                <a:sym typeface="+mn-ea"/>
              </a:rPr>
              <a:t>到达时间差</a:t>
            </a:r>
            <a:r>
              <a:rPr lang="en-US" altLang="zh-CN" dirty="0">
                <a:sym typeface="+mn-ea"/>
              </a:rPr>
              <a:t>(</a:t>
            </a:r>
            <a:r>
              <a:rPr lang="en-US" altLang="zh-CN" dirty="0" err="1">
                <a:sym typeface="+mn-ea"/>
              </a:rPr>
              <a:t>TDoA</a:t>
            </a:r>
            <a:r>
              <a:rPr lang="en-US" altLang="zh-CN" dirty="0">
                <a:sym typeface="+mn-ea"/>
              </a:rPr>
              <a:t>)</a:t>
            </a:r>
            <a:endParaRPr kumimoji="1" lang="zh-CN" altLang="en-US" dirty="0"/>
          </a:p>
        </p:txBody>
      </p:sp>
      <p:sp>
        <p:nvSpPr>
          <p:cNvPr id="2" name="内容占位符 1"/>
          <p:cNvSpPr>
            <a:spLocks noGrp="1"/>
          </p:cNvSpPr>
          <p:nvPr>
            <p:ph idx="1"/>
          </p:nvPr>
        </p:nvSpPr>
        <p:spPr/>
        <p:txBody>
          <a:bodyPr>
            <a:noAutofit/>
          </a:bodyPr>
          <a:lstStyle/>
          <a:p>
            <a:pPr>
              <a:lnSpc>
                <a:spcPct val="150000"/>
              </a:lnSpc>
              <a:spcBef>
                <a:spcPts val="0"/>
              </a:spcBef>
            </a:pP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方法</a:t>
            </a:r>
            <a:r>
              <a:rPr lang="en-US" altLang="zh-CN"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：利用波速</a:t>
            </a:r>
            <a:r>
              <a:rPr lang="zh-CN" altLang="en-US" b="1" dirty="0" smtClean="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差</a:t>
            </a:r>
            <a:endParaRPr lang="en-US" altLang="zh-CN"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lnSpc>
                <a:spcPct val="150000"/>
              </a:lnSpc>
              <a:spcBef>
                <a:spcPts val="0"/>
              </a:spcBef>
              <a:buNone/>
            </a:pP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发送端</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同时发送一道电磁波和声波</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lnSpc>
                <a:spcPct val="150000"/>
              </a:lnSpc>
              <a:spcBef>
                <a:spcPts val="0"/>
              </a:spcBef>
              <a:buNone/>
            </a:pP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接收端</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记录：</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lvl="2">
              <a:lnSpc>
                <a:spcPct val="150000"/>
              </a:lnSpc>
              <a:spcBef>
                <a:spcPts val="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电磁波到达时刻</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2">
              <a:lnSpc>
                <a:spcPct val="150000"/>
              </a:lnSpc>
              <a:spcBef>
                <a:spcPts val="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声波到达时刻</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3">
              <a:lnSpc>
                <a:spcPct val="150000"/>
              </a:lnSpc>
              <a:spcBef>
                <a:spcPts val="0"/>
              </a:spcBef>
              <a:buFont typeface="Arial" panose="020B0604020202020204" pitchFamily="34" charset="0"/>
              <a:buChar char="•"/>
            </a:pPr>
            <a:endParaRPr lang="en-US" altLang="zh-CN" sz="22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lnSpc>
                <a:spcPct val="150000"/>
              </a:lnSpc>
              <a:spcBef>
                <a:spcPts val="0"/>
              </a:spcBef>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距离</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spcBef>
                <a:spcPts val="0"/>
              </a:spcBef>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lnSpc>
                <a:spcPct val="150000"/>
              </a:lnSpc>
              <a:spcBef>
                <a:spcPts val="0"/>
              </a:spcBef>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由于     远大于    ，上式可简化为</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spcBef>
                <a:spcPts val="0"/>
              </a:spcBef>
            </a:pPr>
            <a:endParaRPr kumimoji="1"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幻灯片编号占位符 2"/>
          <p:cNvSpPr>
            <a:spLocks noGrp="1"/>
          </p:cNvSpPr>
          <p:nvPr>
            <p:ph type="sldNum" sz="quarter" idx="4294967295"/>
          </p:nvPr>
        </p:nvSpPr>
        <p:spPr/>
        <p:txBody>
          <a:bodyPr/>
          <a:lstStyle/>
          <a:p>
            <a:fld id="{0503CE10-F9D3-4072-A615-6A95AA0B7B65}" type="slidenum">
              <a:rPr lang="zh-CN" altLang="en-US" smtClean="0"/>
            </a:fld>
            <a:endParaRPr lang="zh-CN" altLang="en-US" dirty="0"/>
          </a:p>
        </p:txBody>
      </p:sp>
      <p:graphicFrame>
        <p:nvGraphicFramePr>
          <p:cNvPr id="5" name="Object 3"/>
          <p:cNvGraphicFramePr>
            <a:graphicFrameLocks noChangeAspect="1"/>
          </p:cNvGraphicFramePr>
          <p:nvPr/>
        </p:nvGraphicFramePr>
        <p:xfrm>
          <a:off x="4318133" y="3000411"/>
          <a:ext cx="280465" cy="507209"/>
        </p:xfrm>
        <a:graphic>
          <a:graphicData uri="http://schemas.openxmlformats.org/presentationml/2006/ole">
            <mc:AlternateContent xmlns:mc="http://schemas.openxmlformats.org/markup-compatibility/2006">
              <mc:Choice xmlns:v="urn:schemas-microsoft-com:vml" Requires="v">
                <p:oleObj spid="_x0000_s94462" name="公式" r:id="rId1" imgW="127000" imgH="228600" progId="Equation.3">
                  <p:embed/>
                </p:oleObj>
              </mc:Choice>
              <mc:Fallback>
                <p:oleObj name="公式" r:id="rId1" imgW="127000" imgH="2286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133" y="3000411"/>
                        <a:ext cx="280465" cy="507209"/>
                      </a:xfrm>
                      <a:prstGeom prst="rect">
                        <a:avLst/>
                      </a:prstGeom>
                      <a:noFill/>
                      <a:ln>
                        <a:noFill/>
                      </a:ln>
                      <a:effectLst/>
                    </p:spPr>
                  </p:pic>
                </p:oleObj>
              </mc:Fallback>
            </mc:AlternateContent>
          </a:graphicData>
        </a:graphic>
      </p:graphicFrame>
      <p:graphicFrame>
        <p:nvGraphicFramePr>
          <p:cNvPr id="6" name="Object 4"/>
          <p:cNvGraphicFramePr>
            <a:graphicFrameLocks noChangeAspect="1"/>
          </p:cNvGraphicFramePr>
          <p:nvPr/>
        </p:nvGraphicFramePr>
        <p:xfrm>
          <a:off x="4127684" y="3601187"/>
          <a:ext cx="321202" cy="665070"/>
        </p:xfrm>
        <a:graphic>
          <a:graphicData uri="http://schemas.openxmlformats.org/presentationml/2006/ole">
            <mc:AlternateContent xmlns:mc="http://schemas.openxmlformats.org/markup-compatibility/2006">
              <mc:Choice xmlns:v="urn:schemas-microsoft-com:vml" Requires="v">
                <p:oleObj spid="_x0000_s94463" name="公式" r:id="rId3" imgW="127000" imgH="228600" progId="Equation.3">
                  <p:embed/>
                </p:oleObj>
              </mc:Choice>
              <mc:Fallback>
                <p:oleObj name="公式" r:id="rId3" imgW="1270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684" y="3601187"/>
                        <a:ext cx="321202" cy="665070"/>
                      </a:xfrm>
                      <a:prstGeom prst="rect">
                        <a:avLst/>
                      </a:prstGeom>
                      <a:noFill/>
                      <a:ln>
                        <a:noFill/>
                      </a:ln>
                      <a:effectLst/>
                    </p:spPr>
                  </p:pic>
                </p:oleObj>
              </mc:Fallback>
            </mc:AlternateContent>
          </a:graphicData>
        </a:graphic>
      </p:graphicFrame>
      <p:graphicFrame>
        <p:nvGraphicFramePr>
          <p:cNvPr id="7" name="Object 5"/>
          <p:cNvGraphicFramePr>
            <a:graphicFrameLocks noChangeAspect="1"/>
          </p:cNvGraphicFramePr>
          <p:nvPr/>
        </p:nvGraphicFramePr>
        <p:xfrm>
          <a:off x="2563179" y="4287128"/>
          <a:ext cx="2794066" cy="1259014"/>
        </p:xfrm>
        <a:graphic>
          <a:graphicData uri="http://schemas.openxmlformats.org/presentationml/2006/ole">
            <mc:AlternateContent xmlns:mc="http://schemas.openxmlformats.org/markup-compatibility/2006">
              <mc:Choice xmlns:v="urn:schemas-microsoft-com:vml" Requires="v">
                <p:oleObj spid="_x0000_s94464" name="公式" r:id="rId5" imgW="1016000" imgH="457200" progId="Equation.3">
                  <p:embed/>
                </p:oleObj>
              </mc:Choice>
              <mc:Fallback>
                <p:oleObj name="公式" r:id="rId5" imgW="1016000" imgH="457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3179" y="4287128"/>
                        <a:ext cx="2794066" cy="1259014"/>
                      </a:xfrm>
                      <a:prstGeom prst="rect">
                        <a:avLst/>
                      </a:prstGeom>
                      <a:noFill/>
                      <a:ln>
                        <a:noFill/>
                      </a:ln>
                      <a:effectLst/>
                    </p:spPr>
                  </p:pic>
                </p:oleObj>
              </mc:Fallback>
            </mc:AlternateContent>
          </a:graphicData>
        </a:graphic>
      </p:graphicFrame>
      <p:graphicFrame>
        <p:nvGraphicFramePr>
          <p:cNvPr id="8" name="Object 6"/>
          <p:cNvGraphicFramePr>
            <a:graphicFrameLocks noChangeAspect="1"/>
          </p:cNvGraphicFramePr>
          <p:nvPr/>
        </p:nvGraphicFramePr>
        <p:xfrm>
          <a:off x="2050355" y="5644760"/>
          <a:ext cx="355119" cy="533954"/>
        </p:xfrm>
        <a:graphic>
          <a:graphicData uri="http://schemas.openxmlformats.org/presentationml/2006/ole">
            <mc:AlternateContent xmlns:mc="http://schemas.openxmlformats.org/markup-compatibility/2006">
              <mc:Choice xmlns:v="urn:schemas-microsoft-com:vml" Requires="v">
                <p:oleObj spid="_x0000_s94465" name="公式" r:id="rId7" imgW="152400" imgH="228600" progId="Equation.3">
                  <p:embed/>
                </p:oleObj>
              </mc:Choice>
              <mc:Fallback>
                <p:oleObj name="公式" r:id="rId7" imgW="15240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0355" y="5644760"/>
                        <a:ext cx="355119" cy="533954"/>
                      </a:xfrm>
                      <a:prstGeom prst="rect">
                        <a:avLst/>
                      </a:prstGeom>
                      <a:noFill/>
                      <a:ln>
                        <a:noFill/>
                      </a:ln>
                      <a:effectLst/>
                    </p:spPr>
                  </p:pic>
                </p:oleObj>
              </mc:Fallback>
            </mc:AlternateContent>
          </a:graphicData>
        </a:graphic>
      </p:graphicFrame>
      <p:graphicFrame>
        <p:nvGraphicFramePr>
          <p:cNvPr id="9" name="Object 7"/>
          <p:cNvGraphicFramePr>
            <a:graphicFrameLocks noChangeAspect="1"/>
          </p:cNvGraphicFramePr>
          <p:nvPr/>
        </p:nvGraphicFramePr>
        <p:xfrm>
          <a:off x="3364468" y="5618571"/>
          <a:ext cx="430405" cy="647153"/>
        </p:xfrm>
        <a:graphic>
          <a:graphicData uri="http://schemas.openxmlformats.org/presentationml/2006/ole">
            <mc:AlternateContent xmlns:mc="http://schemas.openxmlformats.org/markup-compatibility/2006">
              <mc:Choice xmlns:v="urn:schemas-microsoft-com:vml" Requires="v">
                <p:oleObj spid="_x0000_s94466" name="公式" r:id="rId9" imgW="152400" imgH="228600" progId="Equation.3">
                  <p:embed/>
                </p:oleObj>
              </mc:Choice>
              <mc:Fallback>
                <p:oleObj name="公式" r:id="rId9" imgW="152400" imgH="2286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4468" y="5618571"/>
                        <a:ext cx="430405" cy="647153"/>
                      </a:xfrm>
                      <a:prstGeom prst="rect">
                        <a:avLst/>
                      </a:prstGeom>
                      <a:noFill/>
                      <a:ln>
                        <a:noFill/>
                      </a:ln>
                      <a:effectLst/>
                    </p:spPr>
                  </p:pic>
                </p:oleObj>
              </mc:Fallback>
            </mc:AlternateContent>
          </a:graphicData>
        </a:graphic>
      </p:graphicFrame>
      <p:graphicFrame>
        <p:nvGraphicFramePr>
          <p:cNvPr id="10" name="Object 8"/>
          <p:cNvGraphicFramePr>
            <a:graphicFrameLocks noChangeAspect="1"/>
          </p:cNvGraphicFramePr>
          <p:nvPr/>
        </p:nvGraphicFramePr>
        <p:xfrm>
          <a:off x="6247917" y="5616323"/>
          <a:ext cx="2034660" cy="590827"/>
        </p:xfrm>
        <a:graphic>
          <a:graphicData uri="http://schemas.openxmlformats.org/presentationml/2006/ole">
            <mc:AlternateContent xmlns:mc="http://schemas.openxmlformats.org/markup-compatibility/2006">
              <mc:Choice xmlns:v="urn:schemas-microsoft-com:vml" Requires="v">
                <p:oleObj spid="_x0000_s94467" name="公式" r:id="rId11" imgW="875665" imgH="254000" progId="Equation.3">
                  <p:embed/>
                </p:oleObj>
              </mc:Choice>
              <mc:Fallback>
                <p:oleObj name="公式" r:id="rId11" imgW="875665" imgH="2540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47917" y="5616323"/>
                        <a:ext cx="2034660" cy="590827"/>
                      </a:xfrm>
                      <a:prstGeom prst="rect">
                        <a:avLst/>
                      </a:prstGeom>
                      <a:noFill/>
                      <a:ln>
                        <a:noFill/>
                      </a:ln>
                      <a:effectLst/>
                    </p:spPr>
                  </p:pic>
                </p:oleObj>
              </mc:Fallback>
            </mc:AlternateContent>
          </a:graphicData>
        </a:graphic>
      </p:graphicFrame>
      <p:pic>
        <p:nvPicPr>
          <p:cNvPr id="11" name="Picture 2"/>
          <p:cNvPicPr>
            <a:picLocks noChangeAspect="1" noChangeArrowheads="1"/>
          </p:cNvPicPr>
          <p:nvPr/>
        </p:nvPicPr>
        <p:blipFill>
          <a:blip r:embed="rId13"/>
          <a:srcRect/>
          <a:stretch>
            <a:fillRect/>
          </a:stretch>
        </p:blipFill>
        <p:spPr bwMode="auto">
          <a:xfrm>
            <a:off x="6115891" y="2796064"/>
            <a:ext cx="4698500" cy="2364244"/>
          </a:xfrm>
          <a:prstGeom prst="rect">
            <a:avLst/>
          </a:prstGeom>
          <a:ln>
            <a:noFill/>
          </a:ln>
        </p:spPr>
        <p:style>
          <a:lnRef idx="2">
            <a:schemeClr val="accent1"/>
          </a:lnRef>
          <a:fillRef idx="1">
            <a:schemeClr val="lt1"/>
          </a:fillRef>
          <a:effectRef idx="0">
            <a:schemeClr val="accent1"/>
          </a:effectRef>
          <a:fontRef idx="minor">
            <a:schemeClr val="dk1"/>
          </a:fontRef>
        </p:style>
      </p:pic>
      <p:sp>
        <p:nvSpPr>
          <p:cNvPr id="12" name="矩形 11"/>
          <p:cNvSpPr/>
          <p:nvPr/>
        </p:nvSpPr>
        <p:spPr>
          <a:xfrm>
            <a:off x="6744072" y="1071546"/>
            <a:ext cx="4968552" cy="1384995"/>
          </a:xfrm>
          <a:prstGeom prst="rect">
            <a:avLst/>
          </a:prstGeom>
          <a:solidFill>
            <a:schemeClr val="accent1">
              <a:lumMod val="50000"/>
            </a:schemeClr>
          </a:solidFill>
        </p:spPr>
        <p:txBody>
          <a:bodyPr wrap="square">
            <a:spAutoFit/>
          </a:bodyPr>
          <a:lstStyle/>
          <a:p>
            <a:pPr lvl="0" algn="just">
              <a:lnSpc>
                <a:spcPct val="150000"/>
              </a:lnSpc>
              <a:buClr>
                <a:srgbClr val="FF3300"/>
              </a:buClr>
              <a:buSzPct val="85000"/>
            </a:pPr>
            <a:r>
              <a:rPr lang="zh-CN" altLang="en-US" sz="2800" b="1" dirty="0">
                <a:solidFill>
                  <a:schemeClr val="bg1"/>
                </a:solidFill>
                <a:latin typeface="微软雅黑" panose="020B0503020204020204" pitchFamily="34" charset="-122"/>
                <a:ea typeface="微软雅黑" panose="020B0503020204020204" pitchFamily="34" charset="-122"/>
                <a:sym typeface="+mn-ea"/>
              </a:rPr>
              <a:t>因要发射不同的信号，因此对硬件要求高、能耗也较大。</a:t>
            </a:r>
            <a:endParaRPr lang="en-US" altLang="zh-CN" sz="2800" b="1"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3"/>
          <p:cNvSpPr>
            <a:spLocks noGrp="1"/>
          </p:cNvSpPr>
          <p:nvPr>
            <p:ph type="title"/>
          </p:nvPr>
        </p:nvSpPr>
        <p:spPr/>
        <p:txBody>
          <a:bodyPr/>
          <a:lstStyle/>
          <a:p>
            <a:r>
              <a:rPr lang="en-US" altLang="zh-CN" dirty="0">
                <a:sym typeface="+mn-ea"/>
              </a:rPr>
              <a:t>(2) </a:t>
            </a:r>
            <a:r>
              <a:rPr lang="zh-CN" altLang="en-US" dirty="0">
                <a:sym typeface="+mn-ea"/>
              </a:rPr>
              <a:t>到达时间差</a:t>
            </a:r>
            <a:r>
              <a:rPr lang="en-US" altLang="zh-CN" dirty="0">
                <a:sym typeface="+mn-ea"/>
              </a:rPr>
              <a:t>(</a:t>
            </a:r>
            <a:r>
              <a:rPr lang="en-US" altLang="zh-CN" dirty="0" err="1">
                <a:sym typeface="+mn-ea"/>
              </a:rPr>
              <a:t>TDoA</a:t>
            </a:r>
            <a:r>
              <a:rPr lang="en-US" altLang="zh-CN" dirty="0">
                <a:sym typeface="+mn-ea"/>
              </a:rPr>
              <a:t>)</a:t>
            </a:r>
            <a:endParaRPr kumimoji="1" lang="zh-CN" altLang="en-US" dirty="0"/>
          </a:p>
        </p:txBody>
      </p:sp>
      <p:sp>
        <p:nvSpPr>
          <p:cNvPr id="2" name="内容占位符 1"/>
          <p:cNvSpPr>
            <a:spLocks noGrp="1"/>
          </p:cNvSpPr>
          <p:nvPr>
            <p:ph idx="1"/>
          </p:nvPr>
        </p:nvSpPr>
        <p:spPr/>
        <p:txBody>
          <a:bodyPr>
            <a:noAutofit/>
          </a:bodyPr>
          <a:lstStyle/>
          <a:p>
            <a:pPr>
              <a:lnSpc>
                <a:spcPct val="120000"/>
              </a:lnSpc>
            </a:pPr>
            <a:r>
              <a:rPr lang="zh-CN" altLang="en-US" b="1" dirty="0" smtClean="0">
                <a:solidFill>
                  <a:srgbClr val="0033CC"/>
                </a:solidFill>
                <a:latin typeface="微软雅黑" panose="020B0503020204020204" pitchFamily="34" charset="-122"/>
                <a:ea typeface="微软雅黑" panose="020B0503020204020204" pitchFamily="34" charset="-122"/>
                <a:cs typeface="微软雅黑" panose="020B0503020204020204" pitchFamily="34" charset="-122"/>
              </a:rPr>
              <a:t>方法</a:t>
            </a:r>
            <a:r>
              <a:rPr lang="en-US" altLang="zh-CN" b="1" dirty="0" smtClean="0">
                <a:solidFill>
                  <a:srgbClr val="0033CC"/>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b="1" dirty="0" smtClean="0">
                <a:solidFill>
                  <a:srgbClr val="0033CC"/>
                </a:solidFill>
                <a:latin typeface="微软雅黑" panose="020B0503020204020204" pitchFamily="34" charset="-122"/>
                <a:ea typeface="微软雅黑" panose="020B0503020204020204" pitchFamily="34" charset="-122"/>
                <a:cs typeface="微软雅黑" panose="020B0503020204020204" pitchFamily="34" charset="-122"/>
              </a:rPr>
              <a:t>：距离</a:t>
            </a:r>
            <a:r>
              <a:rPr lang="zh-CN" altLang="en-US" b="1" dirty="0">
                <a:solidFill>
                  <a:srgbClr val="0033CC"/>
                </a:solidFill>
                <a:latin typeface="微软雅黑" panose="020B0503020204020204" pitchFamily="34" charset="-122"/>
                <a:ea typeface="微软雅黑" panose="020B0503020204020204" pitchFamily="34" charset="-122"/>
                <a:cs typeface="微软雅黑" panose="020B0503020204020204" pitchFamily="34" charset="-122"/>
              </a:rPr>
              <a:t>差测距方法</a:t>
            </a:r>
            <a:endParaRPr lang="en-US" altLang="zh-CN" b="1" dirty="0">
              <a:solidFill>
                <a:srgbClr val="0033CC"/>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测量</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目标在</a:t>
            </a:r>
            <a:r>
              <a:rPr lang="zh-CN" altLang="en-US"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t</a:t>
            </a:r>
            <a:r>
              <a:rPr lang="en-US" altLang="zh-CN" b="1" baseline="-250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0 </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时刻</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发出</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广播</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信号</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pP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参考点 </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j </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分别</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记录信号接收</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到的时刻</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测量目标</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到 </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j</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的距离</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差</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lnSpc>
                <a:spcPct val="120000"/>
              </a:lnSpc>
              <a:buNone/>
            </a:pP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el-GR" altLang="zh-CN" sz="36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3600" b="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3600" b="1" baseline="-250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ij</a:t>
            </a:r>
            <a:r>
              <a:rPr lang="en-US" altLang="zh-CN" sz="3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d</a:t>
            </a:r>
            <a:r>
              <a:rPr lang="en-US" altLang="zh-CN" sz="3600" b="1"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3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3600" b="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3600" b="1" baseline="-250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j</a:t>
            </a:r>
            <a:r>
              <a:rPr lang="en-US" altLang="zh-CN" sz="3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 v(t</a:t>
            </a:r>
            <a:r>
              <a:rPr lang="en-US" altLang="zh-CN" sz="3600" b="1"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3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3600" b="1"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sz="3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v(v</a:t>
            </a:r>
            <a:r>
              <a:rPr lang="en-US" altLang="zh-CN" sz="3600" b="1"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j</a:t>
            </a:r>
            <a:r>
              <a:rPr lang="en-US" altLang="zh-CN" sz="3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3600" b="1"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sz="3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3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lnSpc>
                <a:spcPct val="120000"/>
              </a:lnSpc>
              <a:buNone/>
            </a:pP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kumimoji="1"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                                       </a:t>
            </a:r>
            <a:endPar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 name="Object 2"/>
          <p:cNvGraphicFramePr>
            <a:graphicFrameLocks noChangeAspect="1"/>
          </p:cNvGraphicFramePr>
          <p:nvPr/>
        </p:nvGraphicFramePr>
        <p:xfrm>
          <a:off x="2135560" y="4663351"/>
          <a:ext cx="2874595" cy="892671"/>
        </p:xfrm>
        <a:graphic>
          <a:graphicData uri="http://schemas.openxmlformats.org/presentationml/2006/ole">
            <mc:AlternateContent xmlns:mc="http://schemas.openxmlformats.org/markup-compatibility/2006">
              <mc:Choice xmlns:v="urn:schemas-microsoft-com:vml" Requires="v">
                <p:oleObj spid="_x0000_s89395" name="公式" r:id="rId1" imgW="932815" imgH="292735" progId="Equation.3">
                  <p:embed/>
                </p:oleObj>
              </mc:Choice>
              <mc:Fallback>
                <p:oleObj name="公式" r:id="rId1" imgW="932815" imgH="292735" progId="Equation.3">
                  <p:embed/>
                  <p:pic>
                    <p:nvPicPr>
                      <p:cNvPr id="0" name="Object 2"/>
                      <p:cNvPicPr>
                        <a:picLocks noChangeAspect="1" noChangeArrowheads="1"/>
                      </p:cNvPicPr>
                      <p:nvPr/>
                    </p:nvPicPr>
                    <p:blipFill>
                      <a:blip r:embed="rId2"/>
                      <a:srcRect/>
                      <a:stretch>
                        <a:fillRect/>
                      </a:stretch>
                    </p:blipFill>
                    <p:spPr bwMode="auto">
                      <a:xfrm>
                        <a:off x="2135560" y="4663351"/>
                        <a:ext cx="2874595" cy="892671"/>
                      </a:xfrm>
                      <a:prstGeom prst="rect">
                        <a:avLst/>
                      </a:prstGeom>
                      <a:noFill/>
                      <a:ln>
                        <a:noFill/>
                      </a:ln>
                      <a:effectLst/>
                    </p:spPr>
                  </p:pic>
                </p:oleObj>
              </mc:Fallback>
            </mc:AlternateContent>
          </a:graphicData>
        </a:graphic>
      </p:graphicFrame>
      <p:graphicFrame>
        <p:nvGraphicFramePr>
          <p:cNvPr id="6" name="Object 2"/>
          <p:cNvGraphicFramePr>
            <a:graphicFrameLocks noChangeAspect="1"/>
          </p:cNvGraphicFramePr>
          <p:nvPr/>
        </p:nvGraphicFramePr>
        <p:xfrm>
          <a:off x="7890897" y="2099314"/>
          <a:ext cx="447705" cy="949302"/>
        </p:xfrm>
        <a:graphic>
          <a:graphicData uri="http://schemas.openxmlformats.org/presentationml/2006/ole">
            <mc:AlternateContent xmlns:mc="http://schemas.openxmlformats.org/markup-compatibility/2006">
              <mc:Choice xmlns:v="urn:schemas-microsoft-com:vml" Requires="v">
                <p:oleObj spid="_x0000_s89396" name="公式" r:id="rId3" imgW="109855" imgH="237490" progId="Equation.3">
                  <p:embed/>
                </p:oleObj>
              </mc:Choice>
              <mc:Fallback>
                <p:oleObj name="公式" r:id="rId3" imgW="109855" imgH="237490" progId="Equation.3">
                  <p:embed/>
                  <p:pic>
                    <p:nvPicPr>
                      <p:cNvPr id="0" name="Object 2"/>
                      <p:cNvPicPr>
                        <a:picLocks noChangeAspect="1" noChangeArrowheads="1"/>
                      </p:cNvPicPr>
                      <p:nvPr/>
                    </p:nvPicPr>
                    <p:blipFill>
                      <a:blip r:embed="rId4"/>
                      <a:srcRect/>
                      <a:stretch>
                        <a:fillRect/>
                      </a:stretch>
                    </p:blipFill>
                    <p:spPr bwMode="auto">
                      <a:xfrm>
                        <a:off x="7890897" y="2099314"/>
                        <a:ext cx="447705" cy="949302"/>
                      </a:xfrm>
                      <a:prstGeom prst="rect">
                        <a:avLst/>
                      </a:prstGeom>
                      <a:noFill/>
                      <a:ln>
                        <a:noFill/>
                      </a:ln>
                      <a:effectLst/>
                    </p:spPr>
                  </p:pic>
                </p:oleObj>
              </mc:Fallback>
            </mc:AlternateContent>
          </a:graphicData>
        </a:graphic>
      </p:graphicFrame>
      <p:graphicFrame>
        <p:nvGraphicFramePr>
          <p:cNvPr id="8" name="Object 2"/>
          <p:cNvGraphicFramePr>
            <a:graphicFrameLocks noChangeAspect="1"/>
          </p:cNvGraphicFramePr>
          <p:nvPr/>
        </p:nvGraphicFramePr>
        <p:xfrm>
          <a:off x="8760296" y="2127382"/>
          <a:ext cx="518396" cy="993591"/>
        </p:xfrm>
        <a:graphic>
          <a:graphicData uri="http://schemas.openxmlformats.org/presentationml/2006/ole">
            <mc:AlternateContent xmlns:mc="http://schemas.openxmlformats.org/markup-compatibility/2006">
              <mc:Choice xmlns:v="urn:schemas-microsoft-com:vml" Requires="v">
                <p:oleObj spid="_x0000_s89397" name="公式" r:id="rId5" imgW="137160" imgH="265430" progId="Equation.3">
                  <p:embed/>
                </p:oleObj>
              </mc:Choice>
              <mc:Fallback>
                <p:oleObj name="公式" r:id="rId5" imgW="137160" imgH="265430" progId="Equation.3">
                  <p:embed/>
                  <p:pic>
                    <p:nvPicPr>
                      <p:cNvPr id="0" name="Object 2"/>
                      <p:cNvPicPr>
                        <a:picLocks noChangeAspect="1" noChangeArrowheads="1"/>
                      </p:cNvPicPr>
                      <p:nvPr/>
                    </p:nvPicPr>
                    <p:blipFill>
                      <a:blip r:embed="rId6"/>
                      <a:srcRect/>
                      <a:stretch>
                        <a:fillRect/>
                      </a:stretch>
                    </p:blipFill>
                    <p:spPr bwMode="auto">
                      <a:xfrm>
                        <a:off x="8760296" y="2127382"/>
                        <a:ext cx="518396" cy="993591"/>
                      </a:xfrm>
                      <a:prstGeom prst="rect">
                        <a:avLst/>
                      </a:prstGeom>
                      <a:noFill/>
                      <a:ln>
                        <a:noFill/>
                      </a:ln>
                      <a:effectLst/>
                    </p:spPr>
                  </p:pic>
                </p:oleObj>
              </mc:Fallback>
            </mc:AlternateContent>
          </a:graphicData>
        </a:graphic>
      </p:graphicFrame>
      <p:sp>
        <p:nvSpPr>
          <p:cNvPr id="4" name="八角星 3"/>
          <p:cNvSpPr/>
          <p:nvPr/>
        </p:nvSpPr>
        <p:spPr>
          <a:xfrm>
            <a:off x="7890897" y="3615875"/>
            <a:ext cx="381000" cy="381000"/>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八角星 13"/>
          <p:cNvSpPr/>
          <p:nvPr/>
        </p:nvSpPr>
        <p:spPr>
          <a:xfrm>
            <a:off x="10962828" y="4408536"/>
            <a:ext cx="381000" cy="381000"/>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9232529" y="6046835"/>
            <a:ext cx="315223" cy="316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p:cNvCxnSpPr>
            <a:stCxn id="7" idx="1"/>
            <a:endCxn id="4" idx="1"/>
          </p:cNvCxnSpPr>
          <p:nvPr/>
        </p:nvCxnSpPr>
        <p:spPr>
          <a:xfrm flipH="1" flipV="1">
            <a:off x="8216101" y="3941079"/>
            <a:ext cx="1062591" cy="2152090"/>
          </a:xfrm>
          <a:prstGeom prst="straightConnector1">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7" idx="7"/>
            <a:endCxn id="14" idx="3"/>
          </p:cNvCxnSpPr>
          <p:nvPr/>
        </p:nvCxnSpPr>
        <p:spPr>
          <a:xfrm flipV="1">
            <a:off x="9501589" y="4733740"/>
            <a:ext cx="1517035" cy="1359429"/>
          </a:xfrm>
          <a:prstGeom prst="straightConnector1">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aphicFrame>
        <p:nvGraphicFramePr>
          <p:cNvPr id="30" name="Object 2"/>
          <p:cNvGraphicFramePr>
            <a:graphicFrameLocks noChangeAspect="1"/>
          </p:cNvGraphicFramePr>
          <p:nvPr/>
        </p:nvGraphicFramePr>
        <p:xfrm>
          <a:off x="8369739" y="3286681"/>
          <a:ext cx="340318" cy="717033"/>
        </p:xfrm>
        <a:graphic>
          <a:graphicData uri="http://schemas.openxmlformats.org/presentationml/2006/ole">
            <mc:AlternateContent xmlns:mc="http://schemas.openxmlformats.org/markup-compatibility/2006">
              <mc:Choice xmlns:v="urn:schemas-microsoft-com:vml" Requires="v">
                <p:oleObj spid="_x0000_s89398" name="公式" r:id="rId7" imgW="109855" imgH="237490" progId="Equation.3">
                  <p:embed/>
                </p:oleObj>
              </mc:Choice>
              <mc:Fallback>
                <p:oleObj name="公式" r:id="rId7" imgW="109855" imgH="237490" progId="Equation.3">
                  <p:embed/>
                  <p:pic>
                    <p:nvPicPr>
                      <p:cNvPr id="0" name="Object 2"/>
                      <p:cNvPicPr>
                        <a:picLocks noChangeAspect="1" noChangeArrowheads="1"/>
                      </p:cNvPicPr>
                      <p:nvPr/>
                    </p:nvPicPr>
                    <p:blipFill>
                      <a:blip r:embed="rId4"/>
                      <a:srcRect/>
                      <a:stretch>
                        <a:fillRect/>
                      </a:stretch>
                    </p:blipFill>
                    <p:spPr bwMode="auto">
                      <a:xfrm>
                        <a:off x="8369739" y="3286681"/>
                        <a:ext cx="340318" cy="717033"/>
                      </a:xfrm>
                      <a:prstGeom prst="rect">
                        <a:avLst/>
                      </a:prstGeom>
                      <a:noFill/>
                      <a:ln>
                        <a:noFill/>
                      </a:ln>
                      <a:effectLst/>
                    </p:spPr>
                  </p:pic>
                </p:oleObj>
              </mc:Fallback>
            </mc:AlternateContent>
          </a:graphicData>
        </a:graphic>
      </p:graphicFrame>
      <p:graphicFrame>
        <p:nvGraphicFramePr>
          <p:cNvPr id="31" name="Object 2"/>
          <p:cNvGraphicFramePr>
            <a:graphicFrameLocks noChangeAspect="1"/>
          </p:cNvGraphicFramePr>
          <p:nvPr/>
        </p:nvGraphicFramePr>
        <p:xfrm>
          <a:off x="11507030" y="3996875"/>
          <a:ext cx="442032" cy="617046"/>
        </p:xfrm>
        <a:graphic>
          <a:graphicData uri="http://schemas.openxmlformats.org/presentationml/2006/ole">
            <mc:AlternateContent xmlns:mc="http://schemas.openxmlformats.org/markup-compatibility/2006">
              <mc:Choice xmlns:v="urn:schemas-microsoft-com:vml" Requires="v">
                <p:oleObj spid="_x0000_s89399" name="公式" r:id="rId8" imgW="137160" imgH="265430" progId="Equation.3">
                  <p:embed/>
                </p:oleObj>
              </mc:Choice>
              <mc:Fallback>
                <p:oleObj name="公式" r:id="rId8" imgW="137160" imgH="265430" progId="Equation.3">
                  <p:embed/>
                  <p:pic>
                    <p:nvPicPr>
                      <p:cNvPr id="0" name="Object 2"/>
                      <p:cNvPicPr>
                        <a:picLocks noChangeAspect="1" noChangeArrowheads="1"/>
                      </p:cNvPicPr>
                      <p:nvPr/>
                    </p:nvPicPr>
                    <p:blipFill>
                      <a:blip r:embed="rId6"/>
                      <a:srcRect/>
                      <a:stretch>
                        <a:fillRect/>
                      </a:stretch>
                    </p:blipFill>
                    <p:spPr bwMode="auto">
                      <a:xfrm>
                        <a:off x="11507030" y="3996875"/>
                        <a:ext cx="442032" cy="617046"/>
                      </a:xfrm>
                      <a:prstGeom prst="rect">
                        <a:avLst/>
                      </a:prstGeom>
                      <a:noFill/>
                      <a:ln>
                        <a:noFill/>
                      </a:ln>
                      <a:effectLst/>
                    </p:spPr>
                  </p:pic>
                </p:oleObj>
              </mc:Fallback>
            </mc:AlternateContent>
          </a:graphicData>
        </a:graphic>
      </p:graphicFrame>
      <p:sp>
        <p:nvSpPr>
          <p:cNvPr id="32" name="文本框 31"/>
          <p:cNvSpPr txBox="1"/>
          <p:nvPr/>
        </p:nvSpPr>
        <p:spPr>
          <a:xfrm>
            <a:off x="7763268" y="3168720"/>
            <a:ext cx="609600" cy="461665"/>
          </a:xfrm>
          <a:prstGeom prst="rect">
            <a:avLst/>
          </a:prstGeom>
          <a:noFill/>
        </p:spPr>
        <p:txBody>
          <a:bodyPr wrap="square" rtlCol="0">
            <a:spAutoFit/>
          </a:bodyPr>
          <a:lstStyle/>
          <a:p>
            <a:pPr algn="ctr"/>
            <a:r>
              <a:rPr lang="en-US" altLang="zh-CN" sz="2400" b="1" dirty="0" err="1">
                <a:solidFill>
                  <a:srgbClr val="FF0000"/>
                </a:solidFill>
                <a:latin typeface="Times New Roman" panose="02020603050405020304" pitchFamily="18" charset="0"/>
                <a:cs typeface="Times New Roman" panose="02020603050405020304" pitchFamily="18" charset="0"/>
              </a:rPr>
              <a:t>i</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33" name="文本框 32"/>
          <p:cNvSpPr txBox="1"/>
          <p:nvPr/>
        </p:nvSpPr>
        <p:spPr>
          <a:xfrm>
            <a:off x="10960992" y="3900941"/>
            <a:ext cx="581472" cy="475078"/>
          </a:xfrm>
          <a:prstGeom prst="rect">
            <a:avLst/>
          </a:prstGeom>
          <a:noFill/>
        </p:spPr>
        <p:txBody>
          <a:bodyPr wrap="square" rtlCol="0">
            <a:spAutoFit/>
          </a:bodyPr>
          <a:lstStyle/>
          <a:p>
            <a:pPr algn="ctr"/>
            <a:r>
              <a:rPr lang="en-US" altLang="zh-CN" sz="2400" b="1" dirty="0">
                <a:solidFill>
                  <a:srgbClr val="FF0000"/>
                </a:solidFill>
                <a:latin typeface="Times New Roman" panose="02020603050405020304" pitchFamily="18" charset="0"/>
                <a:cs typeface="Times New Roman" panose="02020603050405020304" pitchFamily="18" charset="0"/>
              </a:rPr>
              <a:t>j</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34" name="文本框 33"/>
          <p:cNvSpPr txBox="1"/>
          <p:nvPr/>
        </p:nvSpPr>
        <p:spPr>
          <a:xfrm>
            <a:off x="7998724" y="4819141"/>
            <a:ext cx="609600" cy="461665"/>
          </a:xfrm>
          <a:prstGeom prst="rect">
            <a:avLst/>
          </a:prstGeom>
          <a:noFill/>
        </p:spPr>
        <p:txBody>
          <a:bodyPr wrap="square" rtlCol="0">
            <a:spAutoFit/>
          </a:bodyPr>
          <a:lstStyle/>
          <a:p>
            <a:pPr algn="ctr"/>
            <a:r>
              <a:rPr lang="en-US" altLang="zh-CN" sz="2400" i="1" dirty="0">
                <a:latin typeface="Times New Roman" panose="02020603050405020304" pitchFamily="18" charset="0"/>
                <a:cs typeface="Times New Roman" panose="02020603050405020304" pitchFamily="18" charset="0"/>
              </a:rPr>
              <a:t>d</a:t>
            </a:r>
            <a:r>
              <a:rPr lang="en-US" altLang="zh-CN" sz="2400" i="1" baseline="-25000" dirty="0">
                <a:latin typeface="Times New Roman" panose="02020603050405020304" pitchFamily="18" charset="0"/>
                <a:cs typeface="Times New Roman" panose="02020603050405020304" pitchFamily="18" charset="0"/>
              </a:rPr>
              <a:t>i</a:t>
            </a:r>
            <a:endParaRPr lang="zh-CN" altLang="en-US" sz="2400" i="1" baseline="-25000" dirty="0">
              <a:latin typeface="Times New Roman" panose="02020603050405020304" pitchFamily="18" charset="0"/>
              <a:cs typeface="Times New Roman" panose="02020603050405020304" pitchFamily="18" charset="0"/>
            </a:endParaRPr>
          </a:p>
        </p:txBody>
      </p:sp>
      <p:sp>
        <p:nvSpPr>
          <p:cNvPr id="35" name="文本框 34"/>
          <p:cNvSpPr txBox="1"/>
          <p:nvPr/>
        </p:nvSpPr>
        <p:spPr>
          <a:xfrm>
            <a:off x="10485438" y="5213838"/>
            <a:ext cx="609600" cy="461665"/>
          </a:xfrm>
          <a:prstGeom prst="rect">
            <a:avLst/>
          </a:prstGeom>
          <a:noFill/>
        </p:spPr>
        <p:txBody>
          <a:bodyPr wrap="square" rtlCol="0">
            <a:spAutoFit/>
          </a:bodyPr>
          <a:lstStyle/>
          <a:p>
            <a:pPr algn="ctr"/>
            <a:r>
              <a:rPr lang="en-US" altLang="zh-CN" sz="2400" i="1" dirty="0" err="1">
                <a:latin typeface="Times New Roman" panose="02020603050405020304" pitchFamily="18" charset="0"/>
                <a:cs typeface="Times New Roman" panose="02020603050405020304" pitchFamily="18" charset="0"/>
              </a:rPr>
              <a:t>d</a:t>
            </a:r>
            <a:r>
              <a:rPr lang="en-US" altLang="zh-CN" sz="2400" i="1" baseline="-25000" dirty="0" err="1">
                <a:latin typeface="Times New Roman" panose="02020603050405020304" pitchFamily="18" charset="0"/>
                <a:cs typeface="Times New Roman" panose="02020603050405020304" pitchFamily="18" charset="0"/>
              </a:rPr>
              <a:t>j</a:t>
            </a:r>
            <a:endParaRPr lang="zh-CN" altLang="en-US" sz="2400" i="1" baseline="-25000" dirty="0">
              <a:latin typeface="Times New Roman" panose="02020603050405020304" pitchFamily="18" charset="0"/>
              <a:cs typeface="Times New Roman" panose="02020603050405020304" pitchFamily="18" charset="0"/>
            </a:endParaRPr>
          </a:p>
        </p:txBody>
      </p:sp>
      <p:sp>
        <p:nvSpPr>
          <p:cNvPr id="36" name="文本框 35"/>
          <p:cNvSpPr txBox="1"/>
          <p:nvPr/>
        </p:nvSpPr>
        <p:spPr>
          <a:xfrm>
            <a:off x="9057977" y="5565937"/>
            <a:ext cx="609600" cy="461665"/>
          </a:xfrm>
          <a:prstGeom prst="rect">
            <a:avLst/>
          </a:prstGeom>
          <a:noFill/>
        </p:spPr>
        <p:txBody>
          <a:bodyPr wrap="square" rtlCol="0">
            <a:spAutoFit/>
          </a:bodyPr>
          <a:lstStyle/>
          <a:p>
            <a:pPr algn="ctr"/>
            <a:r>
              <a:rPr lang="en-US" altLang="zh-CN" sz="2400" i="1" dirty="0">
                <a:latin typeface="Times New Roman" panose="02020603050405020304" pitchFamily="18" charset="0"/>
                <a:cs typeface="Times New Roman" panose="02020603050405020304" pitchFamily="18" charset="0"/>
              </a:rPr>
              <a:t>t</a:t>
            </a:r>
            <a:r>
              <a:rPr lang="en-US" altLang="zh-CN" sz="2400" i="1" baseline="-25000" dirty="0">
                <a:latin typeface="Times New Roman" panose="02020603050405020304" pitchFamily="18" charset="0"/>
                <a:cs typeface="Times New Roman" panose="02020603050405020304" pitchFamily="18" charset="0"/>
              </a:rPr>
              <a:t>0</a:t>
            </a:r>
            <a:endParaRPr lang="zh-CN" altLang="en-US" sz="2400" i="1" baseline="-25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3"/>
          <p:cNvSpPr>
            <a:spLocks noGrp="1"/>
          </p:cNvSpPr>
          <p:nvPr>
            <p:ph type="title"/>
          </p:nvPr>
        </p:nvSpPr>
        <p:spPr/>
        <p:txBody>
          <a:bodyPr/>
          <a:lstStyle/>
          <a:p>
            <a:r>
              <a:rPr lang="en-US" altLang="zh-CN" dirty="0">
                <a:sym typeface="+mn-ea"/>
              </a:rPr>
              <a:t>(2) </a:t>
            </a:r>
            <a:r>
              <a:rPr lang="zh-CN" altLang="en-US" dirty="0">
                <a:sym typeface="+mn-ea"/>
              </a:rPr>
              <a:t>到达时间差</a:t>
            </a:r>
            <a:r>
              <a:rPr lang="en-US" altLang="zh-CN" dirty="0">
                <a:sym typeface="+mn-ea"/>
              </a:rPr>
              <a:t>(</a:t>
            </a:r>
            <a:r>
              <a:rPr lang="en-US" altLang="zh-CN" dirty="0" err="1">
                <a:sym typeface="+mn-ea"/>
              </a:rPr>
              <a:t>TDoA</a:t>
            </a:r>
            <a:r>
              <a:rPr lang="en-US" altLang="zh-CN" dirty="0">
                <a:sym typeface="+mn-ea"/>
              </a:rPr>
              <a:t>)</a:t>
            </a:r>
            <a:endParaRPr kumimoji="1" lang="zh-CN" altLang="en-US" dirty="0"/>
          </a:p>
        </p:txBody>
      </p:sp>
      <p:sp>
        <p:nvSpPr>
          <p:cNvPr id="2" name="内容占位符 1"/>
          <p:cNvSpPr>
            <a:spLocks noGrp="1"/>
          </p:cNvSpPr>
          <p:nvPr>
            <p:ph idx="1"/>
          </p:nvPr>
        </p:nvSpPr>
        <p:spPr/>
        <p:txBody>
          <a:bodyPr>
            <a:noAutofit/>
          </a:bodyPr>
          <a:lstStyle/>
          <a:p>
            <a:pPr>
              <a:lnSpc>
                <a:spcPct val="120000"/>
              </a:lnSpc>
            </a:pPr>
            <a:r>
              <a:rPr lang="zh-CN" altLang="en-US" b="1" dirty="0">
                <a:solidFill>
                  <a:srgbClr val="0033CC"/>
                </a:solidFill>
                <a:latin typeface="微软雅黑" panose="020B0503020204020204" pitchFamily="34" charset="-122"/>
                <a:ea typeface="微软雅黑" panose="020B0503020204020204" pitchFamily="34" charset="-122"/>
                <a:cs typeface="微软雅黑" panose="020B0503020204020204" pitchFamily="34" charset="-122"/>
              </a:rPr>
              <a:t>方法</a:t>
            </a:r>
            <a:r>
              <a:rPr lang="en-US" altLang="zh-CN" b="1" dirty="0">
                <a:solidFill>
                  <a:srgbClr val="0033CC"/>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b="1" dirty="0" smtClean="0">
                <a:solidFill>
                  <a:srgbClr val="0033CC"/>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solidFill>
                  <a:srgbClr val="0033CC"/>
                </a:solidFill>
                <a:latin typeface="微软雅黑" panose="020B0503020204020204" pitchFamily="34" charset="-122"/>
                <a:ea typeface="微软雅黑" panose="020B0503020204020204" pitchFamily="34" charset="-122"/>
                <a:cs typeface="微软雅黑" panose="020B0503020204020204" pitchFamily="34" charset="-122"/>
              </a:rPr>
              <a:t>距离差测距方法</a:t>
            </a:r>
            <a:endParaRPr lang="en-US" altLang="zh-CN" b="1" dirty="0" smtClean="0">
              <a:solidFill>
                <a:schemeClr val="tx2"/>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pPr>
            <a:r>
              <a:rPr lang="zh-CN" altLang="en-US"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位置</a:t>
            </a:r>
            <a:r>
              <a:rPr lang="zh-CN" altLang="en-US" b="1" dirty="0" smtClean="0">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计算方法</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pPr lvl="2">
              <a:lnSpc>
                <a:spcPct val="120000"/>
              </a:lnSpc>
            </a:pP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参考点坐标</a:t>
            </a:r>
            <a:r>
              <a:rPr lang="zh-CN" altLang="en-US"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（已知）</a:t>
            </a:r>
            <a:endPar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lvl="2">
              <a:lnSpc>
                <a:spcPct val="120000"/>
              </a:lnSpc>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到参考点的</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距离</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已求解）</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2">
              <a:lnSpc>
                <a:spcPct val="120000"/>
              </a:lnSpc>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构建方程：</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pP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pP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pP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9" name="Object 3"/>
          <p:cNvGraphicFramePr>
            <a:graphicFrameLocks noChangeAspect="1"/>
          </p:cNvGraphicFramePr>
          <p:nvPr/>
        </p:nvGraphicFramePr>
        <p:xfrm>
          <a:off x="4985770" y="2218052"/>
          <a:ext cx="1250643" cy="696087"/>
        </p:xfrm>
        <a:graphic>
          <a:graphicData uri="http://schemas.openxmlformats.org/presentationml/2006/ole">
            <mc:AlternateContent xmlns:mc="http://schemas.openxmlformats.org/markup-compatibility/2006">
              <mc:Choice xmlns:v="urn:schemas-microsoft-com:vml" Requires="v">
                <p:oleObj spid="_x0000_s90610" name="公式" r:id="rId1" imgW="457200" imgH="254000" progId="Equation.3">
                  <p:embed/>
                </p:oleObj>
              </mc:Choice>
              <mc:Fallback>
                <p:oleObj name="公式" r:id="rId1" imgW="457200" imgH="2540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5770" y="2218052"/>
                        <a:ext cx="1250643" cy="696087"/>
                      </a:xfrm>
                      <a:prstGeom prst="rect">
                        <a:avLst/>
                      </a:prstGeom>
                      <a:noFill/>
                      <a:ln>
                        <a:noFill/>
                      </a:ln>
                      <a:effectLst/>
                    </p:spPr>
                  </p:pic>
                </p:oleObj>
              </mc:Fallback>
            </mc:AlternateContent>
          </a:graphicData>
        </a:graphic>
      </p:graphicFrame>
      <p:graphicFrame>
        <p:nvGraphicFramePr>
          <p:cNvPr id="11" name="Object 3"/>
          <p:cNvGraphicFramePr>
            <a:graphicFrameLocks noChangeAspect="1"/>
          </p:cNvGraphicFramePr>
          <p:nvPr/>
        </p:nvGraphicFramePr>
        <p:xfrm>
          <a:off x="6432394" y="2267939"/>
          <a:ext cx="1032375" cy="628010"/>
        </p:xfrm>
        <a:graphic>
          <a:graphicData uri="http://schemas.openxmlformats.org/presentationml/2006/ole">
            <mc:AlternateContent xmlns:mc="http://schemas.openxmlformats.org/markup-compatibility/2006">
              <mc:Choice xmlns:v="urn:schemas-microsoft-com:vml" Requires="v">
                <p:oleObj spid="_x0000_s90611" name="公式" r:id="rId3" imgW="475615" imgH="292735" progId="Equation.3">
                  <p:embed/>
                </p:oleObj>
              </mc:Choice>
              <mc:Fallback>
                <p:oleObj name="公式" r:id="rId3" imgW="475615" imgH="292735" progId="Equation.3">
                  <p:embed/>
                  <p:pic>
                    <p:nvPicPr>
                      <p:cNvPr id="0" name="Object 3"/>
                      <p:cNvPicPr>
                        <a:picLocks noChangeAspect="1" noChangeArrowheads="1"/>
                      </p:cNvPicPr>
                      <p:nvPr/>
                    </p:nvPicPr>
                    <p:blipFill>
                      <a:blip r:embed="rId4"/>
                      <a:srcRect/>
                      <a:stretch>
                        <a:fillRect/>
                      </a:stretch>
                    </p:blipFill>
                    <p:spPr bwMode="auto">
                      <a:xfrm>
                        <a:off x="6432394" y="2267939"/>
                        <a:ext cx="1032375" cy="628010"/>
                      </a:xfrm>
                      <a:prstGeom prst="rect">
                        <a:avLst/>
                      </a:prstGeom>
                      <a:noFill/>
                      <a:ln>
                        <a:noFill/>
                      </a:ln>
                      <a:effectLst/>
                    </p:spPr>
                  </p:pic>
                </p:oleObj>
              </mc:Fallback>
            </mc:AlternateContent>
          </a:graphicData>
        </a:graphic>
      </p:graphicFrame>
      <p:graphicFrame>
        <p:nvGraphicFramePr>
          <p:cNvPr id="12" name="Object 5"/>
          <p:cNvGraphicFramePr>
            <a:graphicFrameLocks noChangeAspect="1"/>
          </p:cNvGraphicFramePr>
          <p:nvPr/>
        </p:nvGraphicFramePr>
        <p:xfrm>
          <a:off x="5818670" y="2896334"/>
          <a:ext cx="613724" cy="530350"/>
        </p:xfrm>
        <a:graphic>
          <a:graphicData uri="http://schemas.openxmlformats.org/presentationml/2006/ole">
            <mc:AlternateContent xmlns:mc="http://schemas.openxmlformats.org/markup-compatibility/2006">
              <mc:Choice xmlns:v="urn:schemas-microsoft-com:vml" Requires="v">
                <p:oleObj spid="_x0000_s90612" name="公式" r:id="rId5" imgW="279400" imgH="241300" progId="Equation.3">
                  <p:embed/>
                </p:oleObj>
              </mc:Choice>
              <mc:Fallback>
                <p:oleObj name="公式" r:id="rId5" imgW="279400" imgH="2413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8670" y="2896334"/>
                        <a:ext cx="613724" cy="530350"/>
                      </a:xfrm>
                      <a:prstGeom prst="rect">
                        <a:avLst/>
                      </a:prstGeom>
                      <a:noFill/>
                      <a:ln>
                        <a:noFill/>
                      </a:ln>
                      <a:effectLst/>
                    </p:spPr>
                  </p:pic>
                </p:oleObj>
              </mc:Fallback>
            </mc:AlternateContent>
          </a:graphicData>
        </a:graphic>
      </p:graphicFrame>
      <p:sp>
        <p:nvSpPr>
          <p:cNvPr id="15" name="八角星 14"/>
          <p:cNvSpPr/>
          <p:nvPr/>
        </p:nvSpPr>
        <p:spPr>
          <a:xfrm>
            <a:off x="3656602" y="4363168"/>
            <a:ext cx="368978" cy="427226"/>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八角星 16"/>
          <p:cNvSpPr/>
          <p:nvPr/>
        </p:nvSpPr>
        <p:spPr>
          <a:xfrm>
            <a:off x="7041413" y="4802473"/>
            <a:ext cx="381000" cy="381000"/>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732255" y="6389210"/>
            <a:ext cx="315223" cy="316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a:stCxn id="18" idx="1"/>
            <a:endCxn id="15" idx="1"/>
          </p:cNvCxnSpPr>
          <p:nvPr/>
        </p:nvCxnSpPr>
        <p:spPr>
          <a:xfrm flipH="1" flipV="1">
            <a:off x="3971544" y="4727828"/>
            <a:ext cx="1806874" cy="1707716"/>
          </a:xfrm>
          <a:prstGeom prst="straightConnector1">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8" idx="7"/>
            <a:endCxn id="17" idx="3"/>
          </p:cNvCxnSpPr>
          <p:nvPr/>
        </p:nvCxnSpPr>
        <p:spPr>
          <a:xfrm flipV="1">
            <a:off x="6001315" y="5127677"/>
            <a:ext cx="1095894" cy="1307867"/>
          </a:xfrm>
          <a:prstGeom prst="straightConnector1">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Object 2"/>
          <p:cNvGraphicFramePr>
            <a:graphicFrameLocks noChangeAspect="1"/>
          </p:cNvGraphicFramePr>
          <p:nvPr/>
        </p:nvGraphicFramePr>
        <p:xfrm>
          <a:off x="4603818" y="4900780"/>
          <a:ext cx="238692" cy="506116"/>
        </p:xfrm>
        <a:graphic>
          <a:graphicData uri="http://schemas.openxmlformats.org/presentationml/2006/ole">
            <mc:AlternateContent xmlns:mc="http://schemas.openxmlformats.org/markup-compatibility/2006">
              <mc:Choice xmlns:v="urn:schemas-microsoft-com:vml" Requires="v">
                <p:oleObj spid="_x0000_s90613" name="公式" r:id="rId7" imgW="109855" imgH="237490" progId="Equation.3">
                  <p:embed/>
                </p:oleObj>
              </mc:Choice>
              <mc:Fallback>
                <p:oleObj name="公式" r:id="rId7" imgW="109855" imgH="237490" progId="Equation.3">
                  <p:embed/>
                  <p:pic>
                    <p:nvPicPr>
                      <p:cNvPr id="0" name="Object 2"/>
                      <p:cNvPicPr>
                        <a:picLocks noChangeAspect="1" noChangeArrowheads="1"/>
                      </p:cNvPicPr>
                      <p:nvPr/>
                    </p:nvPicPr>
                    <p:blipFill>
                      <a:blip r:embed="rId8"/>
                      <a:srcRect/>
                      <a:stretch>
                        <a:fillRect/>
                      </a:stretch>
                    </p:blipFill>
                    <p:spPr bwMode="auto">
                      <a:xfrm>
                        <a:off x="4603818" y="4900780"/>
                        <a:ext cx="238692" cy="506116"/>
                      </a:xfrm>
                      <a:prstGeom prst="rect">
                        <a:avLst/>
                      </a:prstGeom>
                      <a:noFill/>
                      <a:ln>
                        <a:noFill/>
                      </a:ln>
                      <a:effectLst/>
                    </p:spPr>
                  </p:pic>
                </p:oleObj>
              </mc:Fallback>
            </mc:AlternateContent>
          </a:graphicData>
        </a:graphic>
      </p:graphicFrame>
      <p:graphicFrame>
        <p:nvGraphicFramePr>
          <p:cNvPr id="22" name="Object 2"/>
          <p:cNvGraphicFramePr>
            <a:graphicFrameLocks noChangeAspect="1"/>
          </p:cNvGraphicFramePr>
          <p:nvPr/>
        </p:nvGraphicFramePr>
        <p:xfrm>
          <a:off x="6432394" y="5113950"/>
          <a:ext cx="264061" cy="506116"/>
        </p:xfrm>
        <a:graphic>
          <a:graphicData uri="http://schemas.openxmlformats.org/presentationml/2006/ole">
            <mc:AlternateContent xmlns:mc="http://schemas.openxmlformats.org/markup-compatibility/2006">
              <mc:Choice xmlns:v="urn:schemas-microsoft-com:vml" Requires="v">
                <p:oleObj spid="_x0000_s90614" name="公式" r:id="rId9" imgW="137160" imgH="265430" progId="Equation.3">
                  <p:embed/>
                </p:oleObj>
              </mc:Choice>
              <mc:Fallback>
                <p:oleObj name="公式" r:id="rId9" imgW="137160" imgH="265430" progId="Equation.3">
                  <p:embed/>
                  <p:pic>
                    <p:nvPicPr>
                      <p:cNvPr id="0" name="Object 2"/>
                      <p:cNvPicPr>
                        <a:picLocks noChangeAspect="1" noChangeArrowheads="1"/>
                      </p:cNvPicPr>
                      <p:nvPr/>
                    </p:nvPicPr>
                    <p:blipFill>
                      <a:blip r:embed="rId10"/>
                      <a:srcRect/>
                      <a:stretch>
                        <a:fillRect/>
                      </a:stretch>
                    </p:blipFill>
                    <p:spPr bwMode="auto">
                      <a:xfrm>
                        <a:off x="6432394" y="5113950"/>
                        <a:ext cx="264061" cy="506116"/>
                      </a:xfrm>
                      <a:prstGeom prst="rect">
                        <a:avLst/>
                      </a:prstGeom>
                      <a:noFill/>
                      <a:ln>
                        <a:noFill/>
                      </a:ln>
                      <a:effectLst/>
                    </p:spPr>
                  </p:pic>
                </p:oleObj>
              </mc:Fallback>
            </mc:AlternateContent>
          </a:graphicData>
        </a:graphic>
      </p:graphicFrame>
      <p:sp>
        <p:nvSpPr>
          <p:cNvPr id="23" name="文本框 22"/>
          <p:cNvSpPr txBox="1"/>
          <p:nvPr/>
        </p:nvSpPr>
        <p:spPr>
          <a:xfrm>
            <a:off x="3069628" y="4750911"/>
            <a:ext cx="609600" cy="461665"/>
          </a:xfrm>
          <a:prstGeom prst="rect">
            <a:avLst/>
          </a:prstGeom>
          <a:noFill/>
        </p:spPr>
        <p:txBody>
          <a:bodyPr wrap="square" rtlCol="0">
            <a:spAutoFit/>
          </a:bodyPr>
          <a:lstStyle/>
          <a:p>
            <a:pPr algn="ctr"/>
            <a:r>
              <a:rPr lang="en-US" altLang="zh-CN" sz="2400" b="1" dirty="0" err="1">
                <a:solidFill>
                  <a:srgbClr val="FF0000"/>
                </a:solidFill>
                <a:latin typeface="Times New Roman" panose="02020603050405020304" pitchFamily="18" charset="0"/>
                <a:cs typeface="Times New Roman" panose="02020603050405020304" pitchFamily="18" charset="0"/>
              </a:rPr>
              <a:t>i</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24" name="文本框 23"/>
          <p:cNvSpPr txBox="1"/>
          <p:nvPr/>
        </p:nvSpPr>
        <p:spPr>
          <a:xfrm>
            <a:off x="7348254" y="5122341"/>
            <a:ext cx="609600" cy="461665"/>
          </a:xfrm>
          <a:prstGeom prst="rect">
            <a:avLst/>
          </a:prstGeom>
          <a:noFill/>
        </p:spPr>
        <p:txBody>
          <a:bodyPr wrap="square" rtlCol="0">
            <a:spAutoFit/>
          </a:bodyPr>
          <a:lstStyle/>
          <a:p>
            <a:pPr algn="ctr"/>
            <a:r>
              <a:rPr lang="en-US" altLang="zh-CN" sz="2400" b="1" dirty="0">
                <a:solidFill>
                  <a:srgbClr val="FF0000"/>
                </a:solidFill>
                <a:latin typeface="Times New Roman" panose="02020603050405020304" pitchFamily="18" charset="0"/>
                <a:cs typeface="Times New Roman" panose="02020603050405020304" pitchFamily="18" charset="0"/>
              </a:rPr>
              <a:t>j</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25" name="文本框 24"/>
          <p:cNvSpPr txBox="1"/>
          <p:nvPr/>
        </p:nvSpPr>
        <p:spPr>
          <a:xfrm>
            <a:off x="4438359" y="5525941"/>
            <a:ext cx="609600" cy="461665"/>
          </a:xfrm>
          <a:prstGeom prst="rect">
            <a:avLst/>
          </a:prstGeom>
          <a:noFill/>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d</a:t>
            </a:r>
            <a:r>
              <a:rPr lang="en-US" altLang="zh-CN" sz="2400" baseline="-25000" dirty="0">
                <a:latin typeface="Times New Roman" panose="02020603050405020304" pitchFamily="18" charset="0"/>
                <a:cs typeface="Times New Roman" panose="02020603050405020304" pitchFamily="18" charset="0"/>
              </a:rPr>
              <a:t>i</a:t>
            </a:r>
            <a:endParaRPr lang="zh-CN" altLang="en-US" sz="2400" baseline="-25000" dirty="0">
              <a:latin typeface="Times New Roman" panose="02020603050405020304" pitchFamily="18" charset="0"/>
              <a:cs typeface="Times New Roman" panose="02020603050405020304" pitchFamily="18" charset="0"/>
            </a:endParaRPr>
          </a:p>
        </p:txBody>
      </p:sp>
      <p:sp>
        <p:nvSpPr>
          <p:cNvPr id="26" name="文本框 25"/>
          <p:cNvSpPr txBox="1"/>
          <p:nvPr/>
        </p:nvSpPr>
        <p:spPr>
          <a:xfrm>
            <a:off x="6483959" y="5639534"/>
            <a:ext cx="609600" cy="461665"/>
          </a:xfrm>
          <a:prstGeom prst="rect">
            <a:avLst/>
          </a:prstGeom>
          <a:noFill/>
        </p:spPr>
        <p:txBody>
          <a:bodyPr wrap="square" rtlCol="0">
            <a:spAutoFit/>
          </a:bodyPr>
          <a:lstStyle/>
          <a:p>
            <a:pPr algn="ctr"/>
            <a:r>
              <a:rPr lang="en-US" altLang="zh-CN" sz="2400" dirty="0" err="1">
                <a:latin typeface="Times New Roman" panose="02020603050405020304" pitchFamily="18" charset="0"/>
                <a:cs typeface="Times New Roman" panose="02020603050405020304" pitchFamily="18" charset="0"/>
              </a:rPr>
              <a:t>d</a:t>
            </a:r>
            <a:r>
              <a:rPr lang="en-US" altLang="zh-CN" sz="2400" baseline="-25000" dirty="0" err="1">
                <a:latin typeface="Times New Roman" panose="02020603050405020304" pitchFamily="18" charset="0"/>
                <a:cs typeface="Times New Roman" panose="02020603050405020304" pitchFamily="18" charset="0"/>
              </a:rPr>
              <a:t>j</a:t>
            </a:r>
            <a:endParaRPr lang="zh-CN" altLang="en-US" sz="2400" baseline="-25000" dirty="0">
              <a:latin typeface="Times New Roman" panose="02020603050405020304" pitchFamily="18" charset="0"/>
              <a:cs typeface="Times New Roman" panose="02020603050405020304" pitchFamily="18" charset="0"/>
            </a:endParaRPr>
          </a:p>
        </p:txBody>
      </p:sp>
      <p:sp>
        <p:nvSpPr>
          <p:cNvPr id="27" name="文本框 26"/>
          <p:cNvSpPr txBox="1"/>
          <p:nvPr/>
        </p:nvSpPr>
        <p:spPr>
          <a:xfrm>
            <a:off x="5557703" y="5908312"/>
            <a:ext cx="609600" cy="461665"/>
          </a:xfrm>
          <a:prstGeom prst="rect">
            <a:avLst/>
          </a:prstGeom>
          <a:noFill/>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t</a:t>
            </a:r>
            <a:r>
              <a:rPr lang="en-US" altLang="zh-CN" sz="2400" baseline="-25000" dirty="0">
                <a:latin typeface="Times New Roman" panose="02020603050405020304" pitchFamily="18" charset="0"/>
                <a:cs typeface="Times New Roman" panose="02020603050405020304" pitchFamily="18" charset="0"/>
              </a:rPr>
              <a:t>0</a:t>
            </a:r>
            <a:endParaRPr lang="zh-CN" altLang="en-US" sz="2400" baseline="-25000" dirty="0">
              <a:latin typeface="Times New Roman" panose="02020603050405020304" pitchFamily="18" charset="0"/>
              <a:cs typeface="Times New Roman" panose="02020603050405020304" pitchFamily="18" charset="0"/>
            </a:endParaRPr>
          </a:p>
        </p:txBody>
      </p:sp>
      <p:graphicFrame>
        <p:nvGraphicFramePr>
          <p:cNvPr id="28" name="Object 3"/>
          <p:cNvGraphicFramePr>
            <a:graphicFrameLocks noChangeAspect="1"/>
          </p:cNvGraphicFramePr>
          <p:nvPr/>
        </p:nvGraphicFramePr>
        <p:xfrm>
          <a:off x="4210041" y="4336114"/>
          <a:ext cx="968881" cy="539263"/>
        </p:xfrm>
        <a:graphic>
          <a:graphicData uri="http://schemas.openxmlformats.org/presentationml/2006/ole">
            <mc:AlternateContent xmlns:mc="http://schemas.openxmlformats.org/markup-compatibility/2006">
              <mc:Choice xmlns:v="urn:schemas-microsoft-com:vml" Requires="v">
                <p:oleObj spid="_x0000_s90615" name="公式" r:id="rId11" imgW="457200" imgH="254000" progId="Equation.3">
                  <p:embed/>
                </p:oleObj>
              </mc:Choice>
              <mc:Fallback>
                <p:oleObj name="公式" r:id="rId11" imgW="457200" imgH="2540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0041" y="4336114"/>
                        <a:ext cx="968881" cy="539263"/>
                      </a:xfrm>
                      <a:prstGeom prst="rect">
                        <a:avLst/>
                      </a:prstGeom>
                      <a:noFill/>
                      <a:ln>
                        <a:noFill/>
                      </a:ln>
                      <a:effectLst/>
                    </p:spPr>
                  </p:pic>
                </p:oleObj>
              </mc:Fallback>
            </mc:AlternateContent>
          </a:graphicData>
        </a:graphic>
      </p:graphicFrame>
      <p:graphicFrame>
        <p:nvGraphicFramePr>
          <p:cNvPr id="29" name="Object 3"/>
          <p:cNvGraphicFramePr>
            <a:graphicFrameLocks noChangeAspect="1"/>
          </p:cNvGraphicFramePr>
          <p:nvPr/>
        </p:nvGraphicFramePr>
        <p:xfrm>
          <a:off x="7462135" y="4588328"/>
          <a:ext cx="850769" cy="517536"/>
        </p:xfrm>
        <a:graphic>
          <a:graphicData uri="http://schemas.openxmlformats.org/presentationml/2006/ole">
            <mc:AlternateContent xmlns:mc="http://schemas.openxmlformats.org/markup-compatibility/2006">
              <mc:Choice xmlns:v="urn:schemas-microsoft-com:vml" Requires="v">
                <p:oleObj spid="_x0000_s90616" name="公式" r:id="rId12" imgW="475615" imgH="292735" progId="Equation.3">
                  <p:embed/>
                </p:oleObj>
              </mc:Choice>
              <mc:Fallback>
                <p:oleObj name="公式" r:id="rId12" imgW="475615" imgH="292735" progId="Equation.3">
                  <p:embed/>
                  <p:pic>
                    <p:nvPicPr>
                      <p:cNvPr id="0" name="Object 3"/>
                      <p:cNvPicPr>
                        <a:picLocks noChangeAspect="1" noChangeArrowheads="1"/>
                      </p:cNvPicPr>
                      <p:nvPr/>
                    </p:nvPicPr>
                    <p:blipFill>
                      <a:blip r:embed="rId4"/>
                      <a:srcRect/>
                      <a:stretch>
                        <a:fillRect/>
                      </a:stretch>
                    </p:blipFill>
                    <p:spPr bwMode="auto">
                      <a:xfrm>
                        <a:off x="7462135" y="4588328"/>
                        <a:ext cx="850769" cy="517536"/>
                      </a:xfrm>
                      <a:prstGeom prst="rect">
                        <a:avLst/>
                      </a:prstGeom>
                      <a:noFill/>
                      <a:ln>
                        <a:noFill/>
                      </a:ln>
                      <a:effectLst/>
                    </p:spPr>
                  </p:pic>
                </p:oleObj>
              </mc:Fallback>
            </mc:AlternateContent>
          </a:graphicData>
        </a:graphic>
      </p:graphicFrame>
      <p:sp>
        <p:nvSpPr>
          <p:cNvPr id="30" name="矩形 29"/>
          <p:cNvSpPr/>
          <p:nvPr/>
        </p:nvSpPr>
        <p:spPr>
          <a:xfrm>
            <a:off x="8881730" y="4691562"/>
            <a:ext cx="2718673" cy="1200329"/>
          </a:xfrm>
          <a:prstGeom prst="rect">
            <a:avLst/>
          </a:prstGeom>
          <a:solidFill>
            <a:schemeClr val="accent1">
              <a:lumMod val="50000"/>
            </a:schemeClr>
          </a:solidFill>
        </p:spPr>
        <p:txBody>
          <a:bodyPr wrap="square">
            <a:spAutoFit/>
          </a:bodyPr>
          <a:lstStyle/>
          <a:p>
            <a:pPr lvl="0" algn="just">
              <a:lnSpc>
                <a:spcPct val="150000"/>
              </a:lnSpc>
              <a:buClr>
                <a:srgbClr val="FF3300"/>
              </a:buClr>
              <a:buSzPct val="85000"/>
            </a:pPr>
            <a:r>
              <a:rPr lang="zh-CN" altLang="en-US" sz="2400" dirty="0">
                <a:solidFill>
                  <a:schemeClr val="bg1"/>
                </a:solidFill>
                <a:latin typeface="微软雅黑" panose="020B0503020204020204" pitchFamily="34" charset="-122"/>
                <a:ea typeface="微软雅黑" panose="020B0503020204020204" pitchFamily="34" charset="-122"/>
                <a:sym typeface="+mn-ea"/>
              </a:rPr>
              <a:t>至少需要两组测量结果、三个参考点</a:t>
            </a:r>
            <a:endParaRPr lang="en-US" altLang="zh-CN" sz="2400" dirty="0">
              <a:solidFill>
                <a:schemeClr val="bg1"/>
              </a:solidFill>
              <a:latin typeface="微软雅黑" panose="020B0503020204020204" pitchFamily="34" charset="-122"/>
              <a:ea typeface="微软雅黑" panose="020B0503020204020204" pitchFamily="34" charset="-122"/>
              <a:sym typeface="+mn-ea"/>
            </a:endParaRPr>
          </a:p>
        </p:txBody>
      </p:sp>
      <p:graphicFrame>
        <p:nvGraphicFramePr>
          <p:cNvPr id="33" name="Object 2"/>
          <p:cNvGraphicFramePr>
            <a:graphicFrameLocks noChangeAspect="1"/>
          </p:cNvGraphicFramePr>
          <p:nvPr/>
        </p:nvGraphicFramePr>
        <p:xfrm>
          <a:off x="3431704" y="3502278"/>
          <a:ext cx="7055231" cy="687044"/>
        </p:xfrm>
        <a:graphic>
          <a:graphicData uri="http://schemas.openxmlformats.org/presentationml/2006/ole">
            <mc:AlternateContent xmlns:mc="http://schemas.openxmlformats.org/markup-compatibility/2006">
              <mc:Choice xmlns:v="urn:schemas-microsoft-com:vml" Requires="v">
                <p:oleObj spid="_x0000_s90617" name="Equation" r:id="rId13" imgW="75285600" imgH="7315200" progId="Equation.DSMT4">
                  <p:embed/>
                </p:oleObj>
              </mc:Choice>
              <mc:Fallback>
                <p:oleObj name="Equation" r:id="rId13" imgW="75285600" imgH="7315200" progId="Equation.DSMT4">
                  <p:embed/>
                  <p:pic>
                    <p:nvPicPr>
                      <p:cNvPr id="0" name="Object 2"/>
                      <p:cNvPicPr>
                        <a:picLocks noChangeAspect="1" noChangeArrowheads="1"/>
                      </p:cNvPicPr>
                      <p:nvPr/>
                    </p:nvPicPr>
                    <p:blipFill>
                      <a:blip r:embed="rId14"/>
                      <a:srcRect/>
                      <a:stretch>
                        <a:fillRect/>
                      </a:stretch>
                    </p:blipFill>
                    <p:spPr bwMode="auto">
                      <a:xfrm>
                        <a:off x="3431704" y="3502278"/>
                        <a:ext cx="7055231" cy="687044"/>
                      </a:xfrm>
                      <a:prstGeom prst="rect">
                        <a:avLst/>
                      </a:prstGeom>
                      <a:noFill/>
                      <a:ln>
                        <a:noFill/>
                      </a:ln>
                      <a:effec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1"/>
          <a:srcRect/>
          <a:stretch>
            <a:fillRect/>
          </a:stretch>
        </p:blipFill>
        <p:spPr bwMode="auto">
          <a:xfrm>
            <a:off x="6310897" y="1673225"/>
            <a:ext cx="4242581" cy="985374"/>
          </a:xfrm>
          <a:prstGeom prst="rect">
            <a:avLst/>
          </a:prstGeom>
          <a:ln>
            <a:noFill/>
          </a:ln>
        </p:spPr>
        <p:style>
          <a:lnRef idx="2">
            <a:schemeClr val="accent1"/>
          </a:lnRef>
          <a:fillRef idx="1">
            <a:schemeClr val="lt1"/>
          </a:fillRef>
          <a:effectRef idx="0">
            <a:schemeClr val="accent1"/>
          </a:effectRef>
          <a:fontRef idx="minor">
            <a:schemeClr val="dk1"/>
          </a:fontRef>
        </p:style>
      </p:pic>
      <p:sp>
        <p:nvSpPr>
          <p:cNvPr id="2" name="标题 1"/>
          <p:cNvSpPr>
            <a:spLocks noGrp="1"/>
          </p:cNvSpPr>
          <p:nvPr>
            <p:ph type="title"/>
          </p:nvPr>
        </p:nvSpPr>
        <p:spPr/>
        <p:txBody>
          <a:bodyPr/>
          <a:lstStyle/>
          <a:p>
            <a:pPr algn="l"/>
            <a:r>
              <a:rPr lang="en-US" altLang="zh-CN" dirty="0" smtClean="0">
                <a:sym typeface="+mn-ea"/>
              </a:rPr>
              <a:t>(3) </a:t>
            </a:r>
            <a:r>
              <a:rPr lang="zh-CN" altLang="en-US" dirty="0" smtClean="0">
                <a:sym typeface="+mn-ea"/>
              </a:rPr>
              <a:t>接收</a:t>
            </a:r>
            <a:r>
              <a:rPr lang="zh-CN" altLang="en-US" dirty="0">
                <a:sym typeface="+mn-ea"/>
              </a:rPr>
              <a:t>信号强度指示</a:t>
            </a:r>
            <a:r>
              <a:rPr lang="en-US" altLang="zh-CN" dirty="0">
                <a:sym typeface="+mn-ea"/>
              </a:rPr>
              <a:t>(RSSI)</a:t>
            </a:r>
            <a:endParaRPr lang="en-US" altLang="zh-CN" dirty="0">
              <a:sym typeface="+mn-ea"/>
            </a:endParaRPr>
          </a:p>
        </p:txBody>
      </p:sp>
      <p:sp>
        <p:nvSpPr>
          <p:cNvPr id="6" name="TextBox 5"/>
          <p:cNvSpPr txBox="1"/>
          <p:nvPr/>
        </p:nvSpPr>
        <p:spPr>
          <a:xfrm>
            <a:off x="911424" y="980728"/>
            <a:ext cx="10729192" cy="203132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sym typeface="+mn-ea"/>
              </a:rPr>
              <a:t>信号强度会随着其传播距离的增加而</a:t>
            </a:r>
            <a:r>
              <a:rPr lang="zh-CN" altLang="en-US" sz="2800" dirty="0" smtClean="0">
                <a:latin typeface="微软雅黑" panose="020B0503020204020204" pitchFamily="34" charset="-122"/>
                <a:ea typeface="微软雅黑" panose="020B0503020204020204" pitchFamily="34" charset="-122"/>
                <a:sym typeface="+mn-ea"/>
              </a:rPr>
              <a:t>衰减。</a:t>
            </a:r>
            <a:endParaRPr lang="en-US" altLang="zh-CN" sz="2800" dirty="0" smtClean="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sym typeface="+mn-ea"/>
              </a:rPr>
              <a:t>无线信道的数学模型如式： </a:t>
            </a:r>
            <a:endParaRPr lang="en-US" altLang="zh-CN" sz="2800" dirty="0" smtClean="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实现容易，但</a:t>
            </a:r>
            <a:r>
              <a:rPr lang="zh-CN" altLang="en-US" sz="2800" b="1" dirty="0" smtClean="0">
                <a:solidFill>
                  <a:srgbClr val="FF0000"/>
                </a:solidFill>
                <a:latin typeface="微软雅黑" panose="020B0503020204020204" pitchFamily="34" charset="-122"/>
                <a:ea typeface="微软雅黑" panose="020B0503020204020204" pitchFamily="34" charset="-122"/>
                <a:sym typeface="+mn-ea"/>
              </a:rPr>
              <a:t>受环境影响较大，精度不高</a:t>
            </a:r>
            <a:r>
              <a:rPr lang="zh-CN" altLang="en-US" sz="2800" dirty="0" smtClean="0">
                <a:latin typeface="微软雅黑" panose="020B0503020204020204" pitchFamily="34" charset="-122"/>
                <a:ea typeface="微软雅黑" panose="020B0503020204020204" pitchFamily="34" charset="-122"/>
                <a:sym typeface="+mn-ea"/>
              </a:rPr>
              <a:t>。</a:t>
            </a:r>
            <a:endParaRPr lang="en-US" altLang="zh-CN" sz="2800" dirty="0" smtClean="0">
              <a:latin typeface="微软雅黑" panose="020B0503020204020204" pitchFamily="34" charset="-122"/>
              <a:ea typeface="微软雅黑" panose="020B0503020204020204" pitchFamily="34" charset="-122"/>
              <a:sym typeface="+mn-ea"/>
            </a:endParaRPr>
          </a:p>
        </p:txBody>
      </p:sp>
      <p:pic>
        <p:nvPicPr>
          <p:cNvPr id="12" name="Picture 1"/>
          <p:cNvPicPr preferRelativeResize="0"/>
          <p:nvPr/>
        </p:nvPicPr>
        <p:blipFill>
          <a:blip r:embed="rId2"/>
          <a:stretch>
            <a:fillRect/>
          </a:stretch>
        </p:blipFill>
        <p:spPr>
          <a:xfrm>
            <a:off x="2999656" y="2726485"/>
            <a:ext cx="6552728" cy="3942875"/>
          </a:xfrm>
          <a:prstGeom prst="rect">
            <a:avLst/>
          </a:prstGeom>
          <a:noFill/>
          <a:ln w="9525">
            <a:noFill/>
          </a:ln>
        </p:spPr>
      </p:pic>
      <p:sp>
        <p:nvSpPr>
          <p:cNvPr id="13" name="TextBox 4"/>
          <p:cNvSpPr txBox="1"/>
          <p:nvPr/>
        </p:nvSpPr>
        <p:spPr>
          <a:xfrm>
            <a:off x="191344" y="3729226"/>
            <a:ext cx="2808312" cy="120032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400" b="1" dirty="0">
                <a:solidFill>
                  <a:srgbClr val="0000FF"/>
                </a:solidFill>
                <a:latin typeface="楷体_GB2312" panose="02010609030101010101" charset="-122"/>
                <a:ea typeface="楷体_GB2312" panose="02010609030101010101" charset="-122"/>
              </a:rPr>
              <a:t>无线信号接收强度指示与信号传播距离之间的关系</a:t>
            </a:r>
            <a:endParaRPr lang="zh-CN" altLang="en-US" sz="2400" b="1" dirty="0">
              <a:solidFill>
                <a:srgbClr val="0000FF"/>
              </a:solidFill>
              <a:latin typeface="楷体_GB2312" panose="02010609030101010101" charset="-122"/>
              <a:ea typeface="楷体_GB2312" panose="02010609030101010101" charset="-122"/>
            </a:endParaRPr>
          </a:p>
        </p:txBody>
      </p:sp>
      <p:graphicFrame>
        <p:nvGraphicFramePr>
          <p:cNvPr id="7" name="Object 2"/>
          <p:cNvGraphicFramePr>
            <a:graphicFrameLocks noChangeAspect="1"/>
          </p:cNvGraphicFramePr>
          <p:nvPr/>
        </p:nvGraphicFramePr>
        <p:xfrm>
          <a:off x="9329515" y="2930939"/>
          <a:ext cx="2599133" cy="831054"/>
        </p:xfrm>
        <a:graphic>
          <a:graphicData uri="http://schemas.openxmlformats.org/presentationml/2006/ole">
            <mc:AlternateContent xmlns:mc="http://schemas.openxmlformats.org/markup-compatibility/2006">
              <mc:Choice xmlns:v="urn:schemas-microsoft-com:vml" Requires="v">
                <p:oleObj spid="_x0000_s91195" name="公式" r:id="rId3" imgW="1473200" imgH="469900" progId="Equation.3">
                  <p:embed/>
                </p:oleObj>
              </mc:Choice>
              <mc:Fallback>
                <p:oleObj name="公式" r:id="rId3" imgW="1473200" imgH="4699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29515" y="2930939"/>
                        <a:ext cx="2599133" cy="831054"/>
                      </a:xfrm>
                      <a:prstGeom prst="rect">
                        <a:avLst/>
                      </a:prstGeom>
                      <a:noFill/>
                      <a:ln>
                        <a:noFill/>
                      </a:ln>
                      <a:effec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linds(horizontal)">
                                      <p:cBhvr>
                                        <p:cTn id="11" dur="500"/>
                                        <p:tgtEl>
                                          <p:spTgt spid="12"/>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blinds(horizontal)">
                                      <p:cBhvr>
                                        <p:cTn id="14" dur="500"/>
                                        <p:tgtEl>
                                          <p:spTgt spid="13"/>
                                        </p:tgtEl>
                                      </p:cBhvr>
                                    </p:animEffect>
                                  </p:childTnLst>
                                </p:cTn>
                              </p:par>
                              <p:par>
                                <p:cTn id="15" presetID="10"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sym typeface="+mn-ea"/>
              </a:rPr>
              <a:t>(4) </a:t>
            </a:r>
            <a:r>
              <a:rPr lang="zh-CN" altLang="en-US" dirty="0" smtClean="0">
                <a:sym typeface="+mn-ea"/>
              </a:rPr>
              <a:t>到达</a:t>
            </a:r>
            <a:r>
              <a:rPr lang="zh-CN" altLang="en-US" dirty="0">
                <a:sym typeface="+mn-ea"/>
              </a:rPr>
              <a:t>角</a:t>
            </a:r>
            <a:r>
              <a:rPr lang="en-US" altLang="zh-CN" dirty="0">
                <a:sym typeface="+mn-ea"/>
              </a:rPr>
              <a:t>(</a:t>
            </a:r>
            <a:r>
              <a:rPr lang="en-US" altLang="zh-CN" dirty="0" err="1">
                <a:sym typeface="+mn-ea"/>
              </a:rPr>
              <a:t>AoA</a:t>
            </a:r>
            <a:r>
              <a:rPr lang="en-US" altLang="zh-CN" dirty="0" smtClean="0">
                <a:sym typeface="+mn-ea"/>
              </a:rPr>
              <a:t>)</a:t>
            </a:r>
            <a:endParaRPr lang="en-US" altLang="zh-CN" dirty="0">
              <a:sym typeface="+mn-ea"/>
            </a:endParaRPr>
          </a:p>
        </p:txBody>
      </p:sp>
      <p:sp>
        <p:nvSpPr>
          <p:cNvPr id="6" name="TextBox 5"/>
          <p:cNvSpPr txBox="1"/>
          <p:nvPr/>
        </p:nvSpPr>
        <p:spPr>
          <a:xfrm>
            <a:off x="911424" y="1110262"/>
            <a:ext cx="10873208" cy="138499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基于到达角度（</a:t>
            </a:r>
            <a:r>
              <a:rPr lang="en-US" altLang="zh-CN" sz="2800" dirty="0" smtClean="0">
                <a:latin typeface="微软雅黑" panose="020B0503020204020204" pitchFamily="34" charset="-122"/>
                <a:ea typeface="微软雅黑" panose="020B0503020204020204" pitchFamily="34" charset="-122"/>
                <a:sym typeface="+mn-ea"/>
              </a:rPr>
              <a:t>Angel of Arrival</a:t>
            </a:r>
            <a:r>
              <a:rPr lang="zh-CN" altLang="en-US" sz="2800" dirty="0" smtClean="0">
                <a:latin typeface="微软雅黑" panose="020B0503020204020204" pitchFamily="34" charset="-122"/>
                <a:ea typeface="微软雅黑" panose="020B0503020204020204" pitchFamily="34" charset="-122"/>
                <a:sym typeface="+mn-ea"/>
              </a:rPr>
              <a:t>），通过接收节点的麦克风阵列之间或多个接收器</a:t>
            </a:r>
            <a:r>
              <a:rPr lang="zh-CN" altLang="en-US" sz="2800" b="1" dirty="0" smtClean="0">
                <a:solidFill>
                  <a:srgbClr val="FF0000"/>
                </a:solidFill>
                <a:latin typeface="微软雅黑" panose="020B0503020204020204" pitchFamily="34" charset="-122"/>
                <a:ea typeface="微软雅黑" panose="020B0503020204020204" pitchFamily="34" charset="-122"/>
                <a:sym typeface="+mn-ea"/>
              </a:rPr>
              <a:t>接收信号的时间差或角度</a:t>
            </a:r>
            <a:r>
              <a:rPr lang="zh-CN" altLang="en-US" sz="2800" dirty="0" smtClean="0">
                <a:latin typeface="微软雅黑" panose="020B0503020204020204" pitchFamily="34" charset="-122"/>
                <a:ea typeface="微软雅黑" panose="020B0503020204020204" pitchFamily="34" charset="-122"/>
                <a:sym typeface="+mn-ea"/>
              </a:rPr>
              <a:t>，计算其距离或方位。</a:t>
            </a:r>
            <a:endParaRPr lang="en-US" altLang="zh-CN" sz="2800" dirty="0" smtClean="0">
              <a:latin typeface="微软雅黑" panose="020B0503020204020204" pitchFamily="34" charset="-122"/>
              <a:ea typeface="微软雅黑" panose="020B0503020204020204" pitchFamily="34" charset="-122"/>
              <a:sym typeface="+mn-ea"/>
            </a:endParaRPr>
          </a:p>
        </p:txBody>
      </p:sp>
      <p:sp>
        <p:nvSpPr>
          <p:cNvPr id="13" name="TextBox 4"/>
          <p:cNvSpPr txBox="1"/>
          <p:nvPr/>
        </p:nvSpPr>
        <p:spPr>
          <a:xfrm>
            <a:off x="4031432" y="2571722"/>
            <a:ext cx="5472608" cy="4616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err="1" smtClean="0">
                <a:solidFill>
                  <a:srgbClr val="0000FF"/>
                </a:solidFill>
                <a:latin typeface="楷体_GB2312" panose="02010609030101010101" charset="-122"/>
                <a:ea typeface="楷体_GB2312" panose="02010609030101010101" charset="-122"/>
              </a:rPr>
              <a:t>AoA</a:t>
            </a:r>
            <a:r>
              <a:rPr lang="en-US" altLang="zh-CN" sz="2400" b="1" dirty="0" smtClean="0">
                <a:solidFill>
                  <a:srgbClr val="0000FF"/>
                </a:solidFill>
                <a:latin typeface="楷体_GB2312" panose="02010609030101010101" charset="-122"/>
                <a:ea typeface="楷体_GB2312" panose="02010609030101010101" charset="-122"/>
              </a:rPr>
              <a:t> </a:t>
            </a:r>
            <a:r>
              <a:rPr lang="zh-CN" altLang="en-US" sz="2400" b="1" dirty="0">
                <a:solidFill>
                  <a:srgbClr val="0000FF"/>
                </a:solidFill>
                <a:latin typeface="楷体_GB2312" panose="02010609030101010101" charset="-122"/>
                <a:ea typeface="楷体_GB2312" panose="02010609030101010101" charset="-122"/>
              </a:rPr>
              <a:t>测距原理的过程示例</a:t>
            </a:r>
            <a:endParaRPr lang="zh-CN" altLang="en-US" sz="2400" b="1" dirty="0">
              <a:solidFill>
                <a:srgbClr val="0000FF"/>
              </a:solidFill>
              <a:latin typeface="楷体_GB2312" panose="02010609030101010101" charset="-122"/>
              <a:ea typeface="楷体_GB2312" panose="02010609030101010101" charset="-122"/>
            </a:endParaRPr>
          </a:p>
        </p:txBody>
      </p:sp>
      <p:pic>
        <p:nvPicPr>
          <p:cNvPr id="7" name="Picture 1"/>
          <p:cNvPicPr>
            <a:picLocks noChangeAspect="1"/>
          </p:cNvPicPr>
          <p:nvPr/>
        </p:nvPicPr>
        <p:blipFill>
          <a:blip r:embed="rId1"/>
          <a:stretch>
            <a:fillRect/>
          </a:stretch>
        </p:blipFill>
        <p:spPr>
          <a:xfrm>
            <a:off x="0" y="3305430"/>
            <a:ext cx="6660256" cy="2715858"/>
          </a:xfrm>
          <a:prstGeom prst="rect">
            <a:avLst/>
          </a:prstGeom>
          <a:noFill/>
          <a:ln w="9525">
            <a:noFill/>
          </a:ln>
        </p:spPr>
      </p:pic>
      <p:pic>
        <p:nvPicPr>
          <p:cNvPr id="8"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6080" y="3501008"/>
            <a:ext cx="5375920" cy="247996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3</a:t>
            </a:r>
            <a:r>
              <a:rPr lang="zh-CN" altLang="en-US" dirty="0" smtClean="0"/>
              <a:t>、</a:t>
            </a:r>
            <a:r>
              <a:rPr lang="en-US" altLang="zh-CN" dirty="0" smtClean="0"/>
              <a:t>WSN</a:t>
            </a:r>
            <a:r>
              <a:rPr lang="zh-CN" altLang="en-US" dirty="0" smtClean="0"/>
              <a:t>的定位</a:t>
            </a:r>
            <a:r>
              <a:rPr lang="zh-CN" altLang="en-US" dirty="0"/>
              <a:t>机制与性能评价标准</a:t>
            </a:r>
            <a:endParaRPr lang="zh-CN" altLang="en-US" dirty="0"/>
          </a:p>
        </p:txBody>
      </p:sp>
      <p:sp>
        <p:nvSpPr>
          <p:cNvPr id="22536" name="Rectangle 5"/>
          <p:cNvSpPr/>
          <p:nvPr/>
        </p:nvSpPr>
        <p:spPr>
          <a:xfrm>
            <a:off x="1524000" y="44450"/>
            <a:ext cx="309880" cy="3683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latin typeface="Tahoma" panose="020B0604030504040204" pitchFamily="34" charset="0"/>
            </a:endParaRPr>
          </a:p>
        </p:txBody>
      </p:sp>
      <p:sp>
        <p:nvSpPr>
          <p:cNvPr id="17" name="TextBox 16"/>
          <p:cNvSpPr txBox="1"/>
          <p:nvPr/>
        </p:nvSpPr>
        <p:spPr>
          <a:xfrm>
            <a:off x="911424" y="980728"/>
            <a:ext cx="10729192" cy="526297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利用几何学</a:t>
            </a:r>
            <a:r>
              <a:rPr lang="zh-CN" altLang="en-US" sz="2800" dirty="0">
                <a:latin typeface="微软雅黑" panose="020B0503020204020204" pitchFamily="34" charset="-122"/>
                <a:ea typeface="微软雅黑" panose="020B0503020204020204" pitchFamily="34" charset="-122"/>
                <a:sym typeface="+mn-ea"/>
              </a:rPr>
              <a:t>方法，只要传感器网络能够提供足够的信息，都</a:t>
            </a:r>
            <a:r>
              <a:rPr lang="zh-CN" altLang="en-US" sz="2800" dirty="0" smtClean="0">
                <a:latin typeface="微软雅黑" panose="020B0503020204020204" pitchFamily="34" charset="-122"/>
                <a:ea typeface="微软雅黑" panose="020B0503020204020204" pitchFamily="34" charset="-122"/>
                <a:sym typeface="+mn-ea"/>
              </a:rPr>
              <a:t>可以进行节点定位。</a:t>
            </a:r>
            <a:endParaRPr lang="en-US" altLang="zh-CN" sz="2800" dirty="0" smtClean="0">
              <a:latin typeface="微软雅黑" panose="020B0503020204020204" pitchFamily="34" charset="-122"/>
              <a:ea typeface="微软雅黑" panose="020B0503020204020204" pitchFamily="34" charset="-122"/>
              <a:sym typeface="+mn-ea"/>
            </a:endParaRPr>
          </a:p>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比较</a:t>
            </a:r>
            <a:r>
              <a:rPr lang="zh-CN" altLang="en-US" sz="2800" dirty="0">
                <a:latin typeface="微软雅黑" panose="020B0503020204020204" pitchFamily="34" charset="-122"/>
                <a:ea typeface="微软雅黑" panose="020B0503020204020204" pitchFamily="34" charset="-122"/>
                <a:sym typeface="+mn-ea"/>
              </a:rPr>
              <a:t>常用的是</a:t>
            </a:r>
            <a:r>
              <a:rPr lang="zh-CN" altLang="en-US" sz="2800" b="1" dirty="0">
                <a:solidFill>
                  <a:srgbClr val="0000FF"/>
                </a:solidFill>
                <a:latin typeface="微软雅黑" panose="020B0503020204020204" pitchFamily="34" charset="-122"/>
                <a:ea typeface="微软雅黑" panose="020B0503020204020204" pitchFamily="34" charset="-122"/>
                <a:sym typeface="+mn-ea"/>
              </a:rPr>
              <a:t>三边定位法</a:t>
            </a:r>
            <a:r>
              <a:rPr lang="zh-CN" altLang="en-US" sz="2800" dirty="0">
                <a:solidFill>
                  <a:srgbClr val="0000FF"/>
                </a:solidFill>
                <a:latin typeface="微软雅黑" panose="020B0503020204020204" pitchFamily="34" charset="-122"/>
                <a:ea typeface="微软雅黑" panose="020B0503020204020204" pitchFamily="34" charset="-122"/>
                <a:sym typeface="+mn-ea"/>
              </a:rPr>
              <a:t>、</a:t>
            </a:r>
            <a:r>
              <a:rPr lang="zh-CN" altLang="en-US" sz="2800" b="1" dirty="0">
                <a:solidFill>
                  <a:srgbClr val="0000FF"/>
                </a:solidFill>
                <a:latin typeface="微软雅黑" panose="020B0503020204020204" pitchFamily="34" charset="-122"/>
                <a:ea typeface="微软雅黑" panose="020B0503020204020204" pitchFamily="34" charset="-122"/>
                <a:sym typeface="+mn-ea"/>
              </a:rPr>
              <a:t>多边极大似然估计法</a:t>
            </a:r>
            <a:r>
              <a:rPr lang="zh-CN" altLang="en-US" sz="2800" dirty="0">
                <a:latin typeface="微软雅黑" panose="020B0503020204020204" pitchFamily="34" charset="-122"/>
                <a:ea typeface="微软雅黑" panose="020B0503020204020204" pitchFamily="34" charset="-122"/>
                <a:sym typeface="+mn-ea"/>
              </a:rPr>
              <a:t>以及</a:t>
            </a:r>
            <a:r>
              <a:rPr lang="zh-CN" altLang="en-US" sz="2800" b="1" dirty="0">
                <a:solidFill>
                  <a:srgbClr val="0000FF"/>
                </a:solidFill>
                <a:latin typeface="微软雅黑" panose="020B0503020204020204" pitchFamily="34" charset="-122"/>
                <a:ea typeface="微软雅黑" panose="020B0503020204020204" pitchFamily="34" charset="-122"/>
                <a:sym typeface="+mn-ea"/>
              </a:rPr>
              <a:t>角度测量法</a:t>
            </a:r>
            <a:r>
              <a:rPr lang="zh-CN" altLang="en-US" sz="2800" dirty="0">
                <a:latin typeface="微软雅黑" panose="020B0503020204020204" pitchFamily="34" charset="-122"/>
                <a:ea typeface="微软雅黑" panose="020B0503020204020204" pitchFamily="34" charset="-122"/>
                <a:sym typeface="+mn-ea"/>
              </a:rPr>
              <a:t>。</a:t>
            </a:r>
            <a:endParaRPr lang="zh-CN" altLang="en-US" sz="2800" dirty="0">
              <a:latin typeface="微软雅黑" panose="020B0503020204020204" pitchFamily="34" charset="-122"/>
              <a:ea typeface="微软雅黑" panose="020B0503020204020204" pitchFamily="34" charset="-122"/>
              <a:sym typeface="+mn-ea"/>
            </a:endParaRPr>
          </a:p>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sym typeface="+mn-ea"/>
              </a:rPr>
              <a:t>定义：</a:t>
            </a:r>
            <a:endParaRPr lang="zh-CN" altLang="en-US" sz="2800" dirty="0">
              <a:latin typeface="微软雅黑" panose="020B0503020204020204" pitchFamily="34" charset="-122"/>
              <a:ea typeface="微软雅黑" panose="020B0503020204020204" pitchFamily="34" charset="-122"/>
              <a:sym typeface="+mn-ea"/>
            </a:endParaRPr>
          </a:p>
          <a:p>
            <a:pPr marL="400050" lvl="1" indent="0" algn="just" eaLnBrk="1" hangingPunct="1">
              <a:lnSpc>
                <a:spcPct val="200000"/>
              </a:lnSpc>
              <a:spcBef>
                <a:spcPct val="0"/>
              </a:spcBef>
              <a:buClr>
                <a:srgbClr val="FF3300"/>
              </a:buClr>
              <a:buSzPct val="85000"/>
              <a:buNone/>
            </a:pPr>
            <a:r>
              <a:rPr lang="zh-CN" altLang="en-US" dirty="0">
                <a:latin typeface="微软雅黑" panose="020B0503020204020204" pitchFamily="34" charset="-122"/>
                <a:ea typeface="微软雅黑" panose="020B0503020204020204" pitchFamily="34" charset="-122"/>
                <a:sym typeface="+mn-ea"/>
              </a:rPr>
              <a:t>① </a:t>
            </a:r>
            <a:r>
              <a:rPr lang="zh-CN" altLang="en-US" b="1" dirty="0">
                <a:solidFill>
                  <a:srgbClr val="FF0000"/>
                </a:solidFill>
                <a:latin typeface="微软雅黑" panose="020B0503020204020204" pitchFamily="34" charset="-122"/>
                <a:ea typeface="微软雅黑" panose="020B0503020204020204" pitchFamily="34" charset="-122"/>
                <a:sym typeface="+mn-ea"/>
              </a:rPr>
              <a:t>信标节点</a:t>
            </a:r>
            <a:r>
              <a:rPr lang="zh-CN" altLang="en-US" dirty="0">
                <a:latin typeface="微软雅黑" panose="020B0503020204020204" pitchFamily="34" charset="-122"/>
                <a:ea typeface="微软雅黑" panose="020B0503020204020204" pitchFamily="34" charset="-122"/>
                <a:sym typeface="+mn-ea"/>
              </a:rPr>
              <a:t>：已知节点坐标或者位置信息的节点</a:t>
            </a:r>
            <a:r>
              <a:rPr lang="zh-CN" altLang="en-US" dirty="0" smtClean="0">
                <a:latin typeface="微软雅黑" panose="020B0503020204020204" pitchFamily="34" charset="-122"/>
                <a:ea typeface="微软雅黑" panose="020B0503020204020204" pitchFamily="34" charset="-122"/>
                <a:sym typeface="+mn-ea"/>
              </a:rPr>
              <a:t>，也</a:t>
            </a:r>
            <a:r>
              <a:rPr lang="zh-CN" altLang="en-US" dirty="0">
                <a:latin typeface="微软雅黑" panose="020B0503020204020204" pitchFamily="34" charset="-122"/>
                <a:ea typeface="微软雅黑" panose="020B0503020204020204" pitchFamily="34" charset="-122"/>
                <a:sym typeface="+mn-ea"/>
              </a:rPr>
              <a:t>称为</a:t>
            </a:r>
            <a:r>
              <a:rPr lang="zh-CN" altLang="en-US" b="1" dirty="0" smtClean="0">
                <a:solidFill>
                  <a:srgbClr val="FF0000"/>
                </a:solidFill>
                <a:latin typeface="微软雅黑" panose="020B0503020204020204" pitchFamily="34" charset="-122"/>
                <a:ea typeface="微软雅黑" panose="020B0503020204020204" pitchFamily="34" charset="-122"/>
                <a:sym typeface="+mn-ea"/>
              </a:rPr>
              <a:t>锚点</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sym typeface="+mn-ea"/>
            </a:endParaRPr>
          </a:p>
          <a:p>
            <a:pPr marL="400050" lvl="1" indent="0" algn="just" eaLnBrk="1" hangingPunct="1">
              <a:lnSpc>
                <a:spcPct val="200000"/>
              </a:lnSpc>
              <a:spcBef>
                <a:spcPct val="0"/>
              </a:spcBef>
              <a:buClr>
                <a:srgbClr val="FF3300"/>
              </a:buClr>
              <a:buSzPct val="85000"/>
              <a:buNone/>
            </a:pPr>
            <a:r>
              <a:rPr lang="zh-CN" altLang="en-US" dirty="0">
                <a:latin typeface="微软雅黑" panose="020B0503020204020204" pitchFamily="34" charset="-122"/>
                <a:ea typeface="微软雅黑" panose="020B0503020204020204" pitchFamily="34" charset="-122"/>
                <a:sym typeface="+mn-ea"/>
              </a:rPr>
              <a:t>② </a:t>
            </a:r>
            <a:r>
              <a:rPr lang="zh-CN" altLang="en-US" b="1" dirty="0">
                <a:solidFill>
                  <a:srgbClr val="FF0000"/>
                </a:solidFill>
                <a:latin typeface="微软雅黑" panose="020B0503020204020204" pitchFamily="34" charset="-122"/>
                <a:ea typeface="微软雅黑" panose="020B0503020204020204" pitchFamily="34" charset="-122"/>
                <a:sym typeface="+mn-ea"/>
              </a:rPr>
              <a:t>未知节点</a:t>
            </a:r>
            <a:r>
              <a:rPr lang="zh-CN" altLang="en-US" dirty="0">
                <a:latin typeface="微软雅黑" panose="020B0503020204020204" pitchFamily="34" charset="-122"/>
                <a:ea typeface="微软雅黑" panose="020B0503020204020204" pitchFamily="34" charset="-122"/>
                <a:sym typeface="+mn-ea"/>
              </a:rPr>
              <a:t>：坐标或者位置信息未知的节点。</a:t>
            </a:r>
            <a:endParaRPr lang="zh-CN" altLang="en-US"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sym typeface="+mn-ea"/>
              </a:rPr>
              <a:t>(1) </a:t>
            </a:r>
            <a:r>
              <a:rPr lang="zh-CN" altLang="en-US" dirty="0" smtClean="0">
                <a:sym typeface="+mn-ea"/>
              </a:rPr>
              <a:t>三</a:t>
            </a:r>
            <a:r>
              <a:rPr lang="zh-CN" altLang="en-US" dirty="0">
                <a:sym typeface="+mn-ea"/>
              </a:rPr>
              <a:t>边定位法</a:t>
            </a:r>
            <a:endParaRPr lang="zh-CN" altLang="en-US" dirty="0">
              <a:sym typeface="+mn-ea"/>
            </a:endParaRPr>
          </a:p>
        </p:txBody>
      </p:sp>
      <p:sp>
        <p:nvSpPr>
          <p:cNvPr id="6" name="TextBox 5"/>
          <p:cNvSpPr txBox="1"/>
          <p:nvPr/>
        </p:nvSpPr>
        <p:spPr>
          <a:xfrm>
            <a:off x="911424" y="980728"/>
            <a:ext cx="10729192" cy="138499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sym typeface="+mn-ea"/>
              </a:rPr>
              <a:t>已知</a:t>
            </a:r>
            <a:r>
              <a:rPr lang="en-US" altLang="zh-CN" sz="2800" b="1" dirty="0">
                <a:solidFill>
                  <a:srgbClr val="FF0000"/>
                </a:solidFill>
                <a:latin typeface="微软雅黑" panose="020B0503020204020204" pitchFamily="34" charset="-122"/>
                <a:ea typeface="微软雅黑" panose="020B0503020204020204" pitchFamily="34" charset="-122"/>
                <a:sym typeface="+mn-ea"/>
              </a:rPr>
              <a:t>3</a:t>
            </a:r>
            <a:r>
              <a:rPr lang="zh-CN" altLang="en-US" sz="2800" b="1" dirty="0">
                <a:solidFill>
                  <a:srgbClr val="FF0000"/>
                </a:solidFill>
                <a:latin typeface="微软雅黑" panose="020B0503020204020204" pitchFamily="34" charset="-122"/>
                <a:ea typeface="微软雅黑" panose="020B0503020204020204" pitchFamily="34" charset="-122"/>
                <a:sym typeface="+mn-ea"/>
              </a:rPr>
              <a:t>个信标节点的坐标</a:t>
            </a:r>
            <a:r>
              <a:rPr lang="zh-CN" altLang="en-US" sz="2800" b="1" dirty="0" smtClean="0">
                <a:solidFill>
                  <a:srgbClr val="FF0000"/>
                </a:solidFill>
                <a:latin typeface="微软雅黑" panose="020B0503020204020204" pitchFamily="34" charset="-122"/>
                <a:ea typeface="微软雅黑" panose="020B0503020204020204" pitchFamily="34" charset="-122"/>
                <a:sym typeface="+mn-ea"/>
              </a:rPr>
              <a:t>和</a:t>
            </a:r>
            <a:r>
              <a:rPr lang="en-US" altLang="zh-CN" sz="2800" b="1" dirty="0" smtClean="0">
                <a:solidFill>
                  <a:srgbClr val="FF0000"/>
                </a:solidFill>
                <a:latin typeface="微软雅黑" panose="020B0503020204020204" pitchFamily="34" charset="-122"/>
                <a:ea typeface="微软雅黑" panose="020B0503020204020204" pitchFamily="34" charset="-122"/>
                <a:sym typeface="+mn-ea"/>
              </a:rPr>
              <a:t>1</a:t>
            </a:r>
            <a:r>
              <a:rPr lang="zh-CN" altLang="en-US" sz="2800" b="1" dirty="0">
                <a:solidFill>
                  <a:srgbClr val="FF0000"/>
                </a:solidFill>
                <a:latin typeface="微软雅黑" panose="020B0503020204020204" pitchFamily="34" charset="-122"/>
                <a:ea typeface="微软雅黑" panose="020B0503020204020204" pitchFamily="34" charset="-122"/>
                <a:sym typeface="+mn-ea"/>
              </a:rPr>
              <a:t>个未知节点到</a:t>
            </a:r>
            <a:r>
              <a:rPr lang="en-US" altLang="zh-CN" sz="2800" b="1" dirty="0">
                <a:solidFill>
                  <a:srgbClr val="FF0000"/>
                </a:solidFill>
                <a:latin typeface="微软雅黑" panose="020B0503020204020204" pitchFamily="34" charset="-122"/>
                <a:ea typeface="微软雅黑" panose="020B0503020204020204" pitchFamily="34" charset="-122"/>
                <a:sym typeface="+mn-ea"/>
              </a:rPr>
              <a:t>3</a:t>
            </a:r>
            <a:r>
              <a:rPr lang="zh-CN" altLang="en-US" sz="2800" b="1" dirty="0">
                <a:solidFill>
                  <a:srgbClr val="FF0000"/>
                </a:solidFill>
                <a:latin typeface="微软雅黑" panose="020B0503020204020204" pitchFamily="34" charset="-122"/>
                <a:ea typeface="微软雅黑" panose="020B0503020204020204" pitchFamily="34" charset="-122"/>
                <a:sym typeface="+mn-ea"/>
              </a:rPr>
              <a:t>个信标节点的距离</a:t>
            </a:r>
            <a:r>
              <a:rPr lang="zh-CN" altLang="en-US" sz="2800" dirty="0" smtClean="0">
                <a:latin typeface="微软雅黑" panose="020B0503020204020204" pitchFamily="34" charset="-122"/>
                <a:ea typeface="微软雅黑" panose="020B0503020204020204" pitchFamily="34" charset="-122"/>
                <a:sym typeface="+mn-ea"/>
              </a:rPr>
              <a:t>，可根据三角坐标公式求解未知</a:t>
            </a:r>
            <a:r>
              <a:rPr lang="zh-CN" altLang="en-US" sz="2800" dirty="0">
                <a:latin typeface="微软雅黑" panose="020B0503020204020204" pitchFamily="34" charset="-122"/>
                <a:ea typeface="微软雅黑" panose="020B0503020204020204" pitchFamily="34" charset="-122"/>
                <a:sym typeface="+mn-ea"/>
              </a:rPr>
              <a:t>节点的坐标。</a:t>
            </a:r>
            <a:endParaRPr lang="zh-CN" altLang="en-US" sz="2800" dirty="0">
              <a:latin typeface="微软雅黑" panose="020B0503020204020204" pitchFamily="34" charset="-122"/>
              <a:ea typeface="微软雅黑" panose="020B0503020204020204" pitchFamily="34" charset="-122"/>
              <a:sym typeface="+mn-ea"/>
            </a:endParaRPr>
          </a:p>
        </p:txBody>
      </p:sp>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96200" y="2434599"/>
            <a:ext cx="3998796" cy="3533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2"/>
          <a:srcRect/>
          <a:stretch>
            <a:fillRect/>
          </a:stretch>
        </p:blipFill>
        <p:spPr bwMode="auto">
          <a:xfrm>
            <a:off x="2639616" y="2553040"/>
            <a:ext cx="3803819" cy="1807371"/>
          </a:xfrm>
          <a:prstGeom prst="rect">
            <a:avLst/>
          </a:prstGeom>
          <a:ln>
            <a:noFill/>
          </a:ln>
        </p:spPr>
        <p:style>
          <a:lnRef idx="2">
            <a:schemeClr val="accent1"/>
          </a:lnRef>
          <a:fillRef idx="1">
            <a:schemeClr val="lt1"/>
          </a:fillRef>
          <a:effectRef idx="0">
            <a:schemeClr val="accent1"/>
          </a:effectRef>
          <a:fontRef idx="minor">
            <a:schemeClr val="dk1"/>
          </a:fontRef>
        </p:style>
      </p:pic>
      <p:pic>
        <p:nvPicPr>
          <p:cNvPr id="10" name="Picture 3"/>
          <p:cNvPicPr>
            <a:picLocks noChangeAspect="1" noChangeArrowheads="1"/>
          </p:cNvPicPr>
          <p:nvPr/>
        </p:nvPicPr>
        <p:blipFill>
          <a:blip r:embed="rId3"/>
          <a:srcRect/>
          <a:stretch>
            <a:fillRect/>
          </a:stretch>
        </p:blipFill>
        <p:spPr bwMode="auto">
          <a:xfrm>
            <a:off x="349719" y="4701862"/>
            <a:ext cx="7397958" cy="1346455"/>
          </a:xfrm>
          <a:prstGeom prst="rect">
            <a:avLst/>
          </a:prstGeom>
          <a:ln>
            <a:noFill/>
          </a:ln>
        </p:spPr>
        <p:style>
          <a:lnRef idx="2">
            <a:schemeClr val="accent1"/>
          </a:lnRef>
          <a:fillRef idx="1">
            <a:schemeClr val="lt1"/>
          </a:fillRef>
          <a:effectRef idx="0">
            <a:schemeClr val="accent1"/>
          </a:effectRef>
          <a:fontRef idx="minor">
            <a:schemeClr val="dk1"/>
          </a:fontRef>
        </p:style>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3" name="对角圆角矩形 72"/>
          <p:cNvSpPr/>
          <p:nvPr/>
        </p:nvSpPr>
        <p:spPr>
          <a:xfrm>
            <a:off x="3667108" y="2143116"/>
            <a:ext cx="7109412" cy="87093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pic>
        <p:nvPicPr>
          <p:cNvPr id="11"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2" cy="2088232"/>
          </a:xfrm>
          <a:prstGeom prst="rect">
            <a:avLst/>
          </a:prstGeom>
          <a:noFill/>
        </p:spPr>
      </p:pic>
      <p:pic>
        <p:nvPicPr>
          <p:cNvPr id="12" name="Picture 3" descr="E:\教学\无线网络\图\235090-1305230Q35477.jpg"/>
          <p:cNvPicPr>
            <a:picLocks noChangeAspect="1" noChangeArrowheads="1"/>
          </p:cNvPicPr>
          <p:nvPr/>
        </p:nvPicPr>
        <p:blipFill>
          <a:blip r:embed="rId2" cstate="print"/>
          <a:srcRect/>
          <a:stretch>
            <a:fillRect/>
          </a:stretch>
        </p:blipFill>
        <p:spPr bwMode="auto">
          <a:xfrm>
            <a:off x="695400" y="3501008"/>
            <a:ext cx="2304256" cy="2304256"/>
          </a:xfrm>
          <a:prstGeom prst="rect">
            <a:avLst/>
          </a:prstGeom>
          <a:noFill/>
        </p:spPr>
      </p:pic>
      <p:sp>
        <p:nvSpPr>
          <p:cNvPr id="77" name="TextBox 10"/>
          <p:cNvSpPr txBox="1"/>
          <p:nvPr/>
        </p:nvSpPr>
        <p:spPr>
          <a:xfrm>
            <a:off x="4007768" y="2298065"/>
            <a:ext cx="6561390" cy="553720"/>
          </a:xfrm>
          <a:prstGeom prst="rect">
            <a:avLst/>
          </a:prstGeom>
          <a:noFill/>
        </p:spPr>
        <p:txBody>
          <a:bodyPr vert="horz" wrap="square" lIns="0" tIns="0" rIns="0" bIns="0" rtlCol="0" anchor="ctr">
            <a:spAutoFit/>
          </a:bodyPr>
          <a:lstStyle/>
          <a:p>
            <a:r>
              <a:rPr lang="zh-CN" altLang="en-US" sz="3600" b="1" dirty="0" smtClean="0">
                <a:solidFill>
                  <a:schemeClr val="bg1"/>
                </a:solidFill>
                <a:latin typeface="Impact" panose="020B0806030902050204" pitchFamily="34" charset="0"/>
                <a:ea typeface="微软雅黑" panose="020B0503020204020204" pitchFamily="34" charset="-122"/>
              </a:rPr>
              <a:t>一、</a:t>
            </a:r>
            <a:r>
              <a:rPr lang="en-US" altLang="zh-CN" sz="3600" b="1" dirty="0" smtClean="0">
                <a:solidFill>
                  <a:schemeClr val="bg1"/>
                </a:solidFill>
                <a:latin typeface="Impact" panose="020B0806030902050204" pitchFamily="34" charset="0"/>
                <a:ea typeface="微软雅黑" panose="020B0503020204020204" pitchFamily="34" charset="-122"/>
              </a:rPr>
              <a:t>WSN </a:t>
            </a:r>
            <a:r>
              <a:rPr lang="zh-CN" altLang="en-US" sz="3600" b="1" dirty="0" smtClean="0">
                <a:solidFill>
                  <a:schemeClr val="bg1"/>
                </a:solidFill>
                <a:latin typeface="Impact" panose="020B0806030902050204" pitchFamily="34" charset="0"/>
                <a:ea typeface="微软雅黑" panose="020B0503020204020204" pitchFamily="34" charset="-122"/>
              </a:rPr>
              <a:t>定位技术</a:t>
            </a:r>
            <a:endParaRPr lang="zh-CN" altLang="en-US" sz="3600" b="1" dirty="0" smtClean="0">
              <a:solidFill>
                <a:schemeClr val="bg1"/>
              </a:solidFill>
              <a:latin typeface="Impact" panose="020B0806030902050204" pitchFamily="34" charset="0"/>
              <a:ea typeface="微软雅黑" panose="020B0503020204020204" pitchFamily="34" charset="-122"/>
            </a:endParaRPr>
          </a:p>
        </p:txBody>
      </p:sp>
      <p:sp>
        <p:nvSpPr>
          <p:cNvPr id="2" name="TextBox 10"/>
          <p:cNvSpPr txBox="1"/>
          <p:nvPr/>
        </p:nvSpPr>
        <p:spPr>
          <a:xfrm>
            <a:off x="4017934" y="3500577"/>
            <a:ext cx="6728488"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二、</a:t>
            </a:r>
            <a:r>
              <a:rPr lang="en-US" altLang="zh-CN" sz="3600" b="1" dirty="0" smtClean="0">
                <a:latin typeface="Impact" panose="020B0806030902050204" pitchFamily="34" charset="0"/>
                <a:ea typeface="微软雅黑" panose="020B0503020204020204" pitchFamily="34" charset="-122"/>
                <a:sym typeface="+mn-ea"/>
              </a:rPr>
              <a:t>WSN </a:t>
            </a:r>
            <a:r>
              <a:rPr lang="zh-CN" altLang="en-US" sz="3600" b="1" dirty="0" smtClean="0">
                <a:latin typeface="Impact" panose="020B0806030902050204" pitchFamily="34" charset="0"/>
                <a:ea typeface="微软雅黑" panose="020B0503020204020204" pitchFamily="34" charset="-122"/>
                <a:sym typeface="+mn-ea"/>
              </a:rPr>
              <a:t>跟踪技术</a:t>
            </a:r>
            <a:endParaRPr lang="zh-CN" altLang="en-US" sz="3600" b="1" dirty="0" smtClean="0">
              <a:latin typeface="Impact" panose="020B0806030902050204" pitchFamily="34" charset="0"/>
              <a:ea typeface="微软雅黑" panose="020B0503020204020204" pitchFamily="34" charset="-122"/>
            </a:endParaRPr>
          </a:p>
        </p:txBody>
      </p:sp>
      <p:sp>
        <p:nvSpPr>
          <p:cNvPr id="13" name="TextBox 11"/>
          <p:cNvSpPr txBox="1"/>
          <p:nvPr/>
        </p:nvSpPr>
        <p:spPr>
          <a:xfrm>
            <a:off x="4017934" y="4747349"/>
            <a:ext cx="5399096"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三、</a:t>
            </a:r>
            <a:r>
              <a:rPr lang="en-US" altLang="zh-CN" sz="3600" b="1" dirty="0" smtClean="0">
                <a:latin typeface="Impact" panose="020B0806030902050204" pitchFamily="34" charset="0"/>
                <a:ea typeface="微软雅黑" panose="020B0503020204020204" pitchFamily="34" charset="-122"/>
              </a:rPr>
              <a:t>WSN  </a:t>
            </a:r>
            <a:r>
              <a:rPr lang="zh-CN" altLang="en-US" sz="3600" b="1" dirty="0" smtClean="0">
                <a:latin typeface="Impact" panose="020B0806030902050204" pitchFamily="34" charset="0"/>
                <a:ea typeface="微软雅黑" panose="020B0503020204020204" pitchFamily="34" charset="-122"/>
              </a:rPr>
              <a:t>时间同步技术</a:t>
            </a:r>
            <a:endParaRPr lang="zh-CN" altLang="en-US" sz="3600" b="1" dirty="0" smtClean="0">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slow">
    <p:split orient="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sym typeface="+mn-ea"/>
              </a:rPr>
              <a:t>(2) </a:t>
            </a:r>
            <a:r>
              <a:rPr lang="zh-CN" altLang="en-US" dirty="0" smtClean="0">
                <a:sym typeface="+mn-ea"/>
              </a:rPr>
              <a:t>多边</a:t>
            </a:r>
            <a:r>
              <a:rPr lang="zh-CN" altLang="en-US" dirty="0">
                <a:sym typeface="+mn-ea"/>
              </a:rPr>
              <a:t>极大似然估计法</a:t>
            </a:r>
            <a:endParaRPr lang="zh-CN" altLang="en-US" dirty="0">
              <a:sym typeface="+mn-ea"/>
            </a:endParaRPr>
          </a:p>
        </p:txBody>
      </p:sp>
      <p:sp>
        <p:nvSpPr>
          <p:cNvPr id="6" name="TextBox 5"/>
          <p:cNvSpPr txBox="1"/>
          <p:nvPr/>
        </p:nvSpPr>
        <p:spPr>
          <a:xfrm>
            <a:off x="911424" y="980728"/>
            <a:ext cx="10729192" cy="397031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sym typeface="+mn-ea"/>
              </a:rPr>
              <a:t>多边极大似然估计法是指</a:t>
            </a:r>
            <a:r>
              <a:rPr lang="zh-CN" altLang="en-US" sz="2800" b="1" dirty="0">
                <a:solidFill>
                  <a:srgbClr val="FF0000"/>
                </a:solidFill>
                <a:latin typeface="微软雅黑" panose="020B0503020204020204" pitchFamily="34" charset="-122"/>
                <a:ea typeface="微软雅黑" panose="020B0503020204020204" pitchFamily="34" charset="-122"/>
                <a:sym typeface="+mn-ea"/>
              </a:rPr>
              <a:t>已知</a:t>
            </a:r>
            <a:r>
              <a:rPr lang="en-US" altLang="zh-CN" sz="2800" b="1" dirty="0">
                <a:solidFill>
                  <a:srgbClr val="FF0000"/>
                </a:solidFill>
                <a:latin typeface="微软雅黑" panose="020B0503020204020204" pitchFamily="34" charset="-122"/>
                <a:ea typeface="微软雅黑" panose="020B0503020204020204" pitchFamily="34" charset="-122"/>
                <a:sym typeface="+mn-ea"/>
              </a:rPr>
              <a:t>3</a:t>
            </a:r>
            <a:r>
              <a:rPr lang="zh-CN" altLang="en-US" sz="2800" b="1" dirty="0">
                <a:solidFill>
                  <a:srgbClr val="FF0000"/>
                </a:solidFill>
                <a:latin typeface="微软雅黑" panose="020B0503020204020204" pitchFamily="34" charset="-122"/>
                <a:ea typeface="微软雅黑" panose="020B0503020204020204" pitchFamily="34" charset="-122"/>
                <a:sym typeface="+mn-ea"/>
              </a:rPr>
              <a:t>个以上的信标节点的坐标和它们到未知节点的距离</a:t>
            </a:r>
            <a:r>
              <a:rPr lang="zh-CN" altLang="en-US" sz="2800" dirty="0">
                <a:latin typeface="微软雅黑" panose="020B0503020204020204" pitchFamily="34" charset="-122"/>
                <a:ea typeface="微软雅黑" panose="020B0503020204020204" pitchFamily="34" charset="-122"/>
                <a:sym typeface="+mn-ea"/>
              </a:rPr>
              <a:t>，求解该未知节点的坐标</a:t>
            </a:r>
            <a:r>
              <a:rPr lang="zh-CN" altLang="en-US" sz="2800" dirty="0" smtClean="0">
                <a:latin typeface="微软雅黑" panose="020B0503020204020204" pitchFamily="34" charset="-122"/>
                <a:ea typeface="微软雅黑" panose="020B0503020204020204" pitchFamily="34" charset="-122"/>
                <a:sym typeface="+mn-ea"/>
              </a:rPr>
              <a:t>。</a:t>
            </a:r>
            <a:endParaRPr lang="en-US" altLang="zh-CN" sz="2800" dirty="0" smtClean="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endParaRPr lang="en-US" altLang="zh-CN" sz="2800" dirty="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endParaRPr lang="en-US" altLang="zh-CN" sz="2800" dirty="0" smtClean="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endParaRPr lang="en-US" altLang="zh-CN" sz="2800" dirty="0" smtClean="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sym typeface="+mn-ea"/>
              </a:rPr>
              <a:t>从第一个方程开始分别减去最后一个</a:t>
            </a:r>
            <a:r>
              <a:rPr lang="zh-CN" altLang="en-US" sz="2800" dirty="0" smtClean="0">
                <a:latin typeface="微软雅黑" panose="020B0503020204020204" pitchFamily="34" charset="-122"/>
                <a:ea typeface="微软雅黑" panose="020B0503020204020204" pitchFamily="34" charset="-122"/>
                <a:sym typeface="+mn-ea"/>
              </a:rPr>
              <a:t>方程得：</a:t>
            </a:r>
            <a:endParaRPr lang="zh-CN" altLang="en-US" sz="2800" dirty="0">
              <a:latin typeface="微软雅黑" panose="020B0503020204020204" pitchFamily="34" charset="-122"/>
              <a:ea typeface="微软雅黑" panose="020B0503020204020204" pitchFamily="34" charset="-122"/>
              <a:sym typeface="+mn-ea"/>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47860" y="2204864"/>
            <a:ext cx="3452796" cy="4155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对象 2"/>
          <p:cNvGraphicFramePr>
            <a:graphicFrameLocks noChangeAspect="1"/>
          </p:cNvGraphicFramePr>
          <p:nvPr/>
        </p:nvGraphicFramePr>
        <p:xfrm>
          <a:off x="2063552" y="2387079"/>
          <a:ext cx="4413250" cy="1689993"/>
        </p:xfrm>
        <a:graphic>
          <a:graphicData uri="http://schemas.openxmlformats.org/presentationml/2006/ole">
            <mc:AlternateContent xmlns:mc="http://schemas.openxmlformats.org/markup-compatibility/2006">
              <mc:Choice xmlns:v="urn:schemas-microsoft-com:vml" Requires="v">
                <p:oleObj spid="_x0000_s14903" name="" r:id="rId2" imgW="1663700" imgH="965200" progId="">
                  <p:embed/>
                </p:oleObj>
              </mc:Choice>
              <mc:Fallback>
                <p:oleObj name="" r:id="rId2" imgW="1663700" imgH="965200" progId="">
                  <p:embed/>
                  <p:pic>
                    <p:nvPicPr>
                      <p:cNvPr id="0" name="Picture 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552" y="2387079"/>
                        <a:ext cx="4413250" cy="16899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nvGraphicFramePr>
        <p:xfrm>
          <a:off x="2110333" y="4956175"/>
          <a:ext cx="5857875" cy="1857375"/>
        </p:xfrm>
        <a:graphic>
          <a:graphicData uri="http://schemas.openxmlformats.org/presentationml/2006/ole">
            <mc:AlternateContent xmlns:mc="http://schemas.openxmlformats.org/markup-compatibility/2006">
              <mc:Choice xmlns:v="urn:schemas-microsoft-com:vml" Requires="v">
                <p:oleObj spid="_x0000_s14904" name="" r:id="rId4" imgW="3848100" imgH="965200" progId="">
                  <p:embed/>
                </p:oleObj>
              </mc:Choice>
              <mc:Fallback>
                <p:oleObj name="" r:id="rId4" imgW="3848100" imgH="965200" progId="">
                  <p:embed/>
                  <p:pic>
                    <p:nvPicPr>
                      <p:cNvPr id="0" name="Picture 7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0333" y="4956175"/>
                        <a:ext cx="5857875" cy="185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sym typeface="+mn-ea"/>
              </a:rPr>
              <a:t>(2) </a:t>
            </a:r>
            <a:r>
              <a:rPr lang="zh-CN" altLang="en-US" dirty="0" smtClean="0">
                <a:sym typeface="+mn-ea"/>
              </a:rPr>
              <a:t>多边</a:t>
            </a:r>
            <a:r>
              <a:rPr lang="zh-CN" altLang="en-US" dirty="0">
                <a:sym typeface="+mn-ea"/>
              </a:rPr>
              <a:t>极大似然估计法</a:t>
            </a:r>
            <a:endParaRPr lang="zh-CN" altLang="en-US" dirty="0">
              <a:sym typeface="+mn-ea"/>
            </a:endParaRPr>
          </a:p>
        </p:txBody>
      </p:sp>
      <p:sp>
        <p:nvSpPr>
          <p:cNvPr id="6" name="TextBox 5"/>
          <p:cNvSpPr txBox="1"/>
          <p:nvPr/>
        </p:nvSpPr>
        <p:spPr>
          <a:xfrm>
            <a:off x="911424" y="980728"/>
            <a:ext cx="10729192" cy="526297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sym typeface="+mn-ea"/>
              </a:rPr>
              <a:t>用矩阵和向量表达为形式</a:t>
            </a:r>
            <a:r>
              <a:rPr lang="en-US" altLang="zh-CN" sz="2800" dirty="0">
                <a:latin typeface="微软雅黑" panose="020B0503020204020204" pitchFamily="34" charset="-122"/>
                <a:ea typeface="微软雅黑" panose="020B0503020204020204" pitchFamily="34" charset="-122"/>
                <a:sym typeface="+mn-ea"/>
              </a:rPr>
              <a:t>Ax=b</a:t>
            </a:r>
            <a:r>
              <a:rPr lang="zh-CN" altLang="en-US" sz="2800" dirty="0">
                <a:latin typeface="微软雅黑" panose="020B0503020204020204" pitchFamily="34" charset="-122"/>
                <a:ea typeface="微软雅黑" panose="020B0503020204020204" pitchFamily="34" charset="-122"/>
                <a:sym typeface="+mn-ea"/>
              </a:rPr>
              <a:t>，其中：</a:t>
            </a:r>
            <a:endParaRPr lang="zh-CN" altLang="en-US" sz="2800" dirty="0">
              <a:latin typeface="微软雅黑" panose="020B0503020204020204" pitchFamily="34" charset="-122"/>
              <a:ea typeface="微软雅黑" panose="020B0503020204020204" pitchFamily="34" charset="-122"/>
              <a:sym typeface="+mn-ea"/>
            </a:endParaRPr>
          </a:p>
          <a:p>
            <a:pPr lvl="0" algn="just" eaLnBrk="1" hangingPunct="1">
              <a:lnSpc>
                <a:spcPct val="200000"/>
              </a:lnSpc>
              <a:spcBef>
                <a:spcPct val="0"/>
              </a:spcBef>
              <a:buClr>
                <a:srgbClr val="FF3300"/>
              </a:buClr>
              <a:buSzPct val="85000"/>
              <a:buFont typeface="Wingdings" panose="05000000000000000000" pitchFamily="2" charset="2"/>
              <a:buChar char="p"/>
            </a:pPr>
            <a:endParaRPr lang="en-US" altLang="zh-CN" sz="2800" dirty="0">
              <a:latin typeface="微软雅黑" panose="020B0503020204020204" pitchFamily="34" charset="-122"/>
              <a:ea typeface="微软雅黑" panose="020B0503020204020204" pitchFamily="34" charset="-122"/>
              <a:sym typeface="+mn-ea"/>
            </a:endParaRPr>
          </a:p>
          <a:p>
            <a:pPr lvl="0" algn="just" eaLnBrk="1" hangingPunct="1">
              <a:lnSpc>
                <a:spcPct val="200000"/>
              </a:lnSpc>
              <a:spcBef>
                <a:spcPct val="0"/>
              </a:spcBef>
              <a:buClr>
                <a:srgbClr val="FF3300"/>
              </a:buClr>
              <a:buSzPct val="85000"/>
              <a:buFont typeface="Wingdings" panose="05000000000000000000" pitchFamily="2" charset="2"/>
              <a:buChar char="p"/>
            </a:pPr>
            <a:endParaRPr lang="en-US" altLang="zh-CN" sz="2800" dirty="0" smtClean="0">
              <a:latin typeface="微软雅黑" panose="020B0503020204020204" pitchFamily="34" charset="-122"/>
              <a:ea typeface="微软雅黑" panose="020B0503020204020204" pitchFamily="34" charset="-122"/>
              <a:sym typeface="+mn-ea"/>
            </a:endParaRPr>
          </a:p>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用标准</a:t>
            </a:r>
            <a:r>
              <a:rPr lang="zh-CN" altLang="en-US" sz="2800" dirty="0">
                <a:latin typeface="微软雅黑" panose="020B0503020204020204" pitchFamily="34" charset="-122"/>
                <a:ea typeface="微软雅黑" panose="020B0503020204020204" pitchFamily="34" charset="-122"/>
                <a:sym typeface="+mn-ea"/>
              </a:rPr>
              <a:t>的最小均方差</a:t>
            </a:r>
            <a:r>
              <a:rPr lang="zh-CN" altLang="en-US" sz="2800" dirty="0" smtClean="0">
                <a:latin typeface="微软雅黑" panose="020B0503020204020204" pitchFamily="34" charset="-122"/>
                <a:ea typeface="微软雅黑" panose="020B0503020204020204" pitchFamily="34" charset="-122"/>
                <a:sym typeface="+mn-ea"/>
              </a:rPr>
              <a:t>估计法可得节点</a:t>
            </a:r>
            <a:r>
              <a:rPr lang="en-US" altLang="zh-CN" sz="2800" dirty="0">
                <a:latin typeface="微软雅黑" panose="020B0503020204020204" pitchFamily="34" charset="-122"/>
                <a:ea typeface="微软雅黑" panose="020B0503020204020204" pitchFamily="34" charset="-122"/>
                <a:sym typeface="+mn-ea"/>
              </a:rPr>
              <a:t>D</a:t>
            </a:r>
            <a:r>
              <a:rPr lang="zh-CN" altLang="en-US" sz="2800" dirty="0">
                <a:latin typeface="微软雅黑" panose="020B0503020204020204" pitchFamily="34" charset="-122"/>
                <a:ea typeface="微软雅黑" panose="020B0503020204020204" pitchFamily="34" charset="-122"/>
                <a:sym typeface="+mn-ea"/>
              </a:rPr>
              <a:t>的</a:t>
            </a:r>
            <a:r>
              <a:rPr lang="zh-CN" altLang="en-US" sz="2800" dirty="0" smtClean="0">
                <a:latin typeface="微软雅黑" panose="020B0503020204020204" pitchFamily="34" charset="-122"/>
                <a:ea typeface="微软雅黑" panose="020B0503020204020204" pitchFamily="34" charset="-122"/>
                <a:sym typeface="+mn-ea"/>
              </a:rPr>
              <a:t>坐标：</a:t>
            </a:r>
            <a:endParaRPr lang="en-US" altLang="zh-CN" sz="2800" dirty="0" smtClean="0">
              <a:latin typeface="微软雅黑" panose="020B0503020204020204" pitchFamily="34" charset="-122"/>
              <a:ea typeface="微软雅黑" panose="020B0503020204020204" pitchFamily="34" charset="-122"/>
              <a:sym typeface="+mn-ea"/>
            </a:endParaRPr>
          </a:p>
          <a:p>
            <a:pPr lvl="0" algn="just" eaLnBrk="1" hangingPunct="1">
              <a:lnSpc>
                <a:spcPct val="200000"/>
              </a:lnSpc>
              <a:spcBef>
                <a:spcPct val="0"/>
              </a:spcBef>
              <a:buClr>
                <a:srgbClr val="FF3300"/>
              </a:buClr>
              <a:buSzPct val="85000"/>
              <a:buFont typeface="Wingdings" panose="05000000000000000000" pitchFamily="2" charset="2"/>
              <a:buChar char="p"/>
            </a:pPr>
            <a:endParaRPr lang="en-US" altLang="zh-CN" sz="2800" dirty="0">
              <a:latin typeface="微软雅黑" panose="020B0503020204020204" pitchFamily="34" charset="-122"/>
              <a:ea typeface="微软雅黑" panose="020B0503020204020204" pitchFamily="34" charset="-122"/>
              <a:sym typeface="+mn-ea"/>
            </a:endParaRPr>
          </a:p>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这种</a:t>
            </a:r>
            <a:r>
              <a:rPr lang="zh-CN" altLang="en-US" sz="2800" dirty="0">
                <a:latin typeface="微软雅黑" panose="020B0503020204020204" pitchFamily="34" charset="-122"/>
                <a:ea typeface="微软雅黑" panose="020B0503020204020204" pitchFamily="34" charset="-122"/>
                <a:sym typeface="+mn-ea"/>
              </a:rPr>
              <a:t>定位方法</a:t>
            </a:r>
            <a:r>
              <a:rPr lang="zh-CN" altLang="en-US" sz="2800" b="1" dirty="0">
                <a:solidFill>
                  <a:srgbClr val="FF0000"/>
                </a:solidFill>
                <a:latin typeface="微软雅黑" panose="020B0503020204020204" pitchFamily="34" charset="-122"/>
                <a:ea typeface="微软雅黑" panose="020B0503020204020204" pitchFamily="34" charset="-122"/>
                <a:sym typeface="+mn-ea"/>
              </a:rPr>
              <a:t>本质上就是最小二乘估计</a:t>
            </a:r>
            <a:r>
              <a:rPr lang="zh-CN" altLang="en-US" sz="2800" dirty="0" smtClean="0">
                <a:latin typeface="微软雅黑" panose="020B0503020204020204" pitchFamily="34" charset="-122"/>
                <a:ea typeface="微软雅黑" panose="020B0503020204020204" pitchFamily="34" charset="-122"/>
                <a:sym typeface="+mn-ea"/>
              </a:rPr>
              <a:t>。</a:t>
            </a:r>
            <a:endParaRPr lang="zh-CN" altLang="en-US" sz="2800" dirty="0">
              <a:latin typeface="微软雅黑" panose="020B0503020204020204" pitchFamily="34" charset="-122"/>
              <a:ea typeface="微软雅黑" panose="020B0503020204020204" pitchFamily="34" charset="-122"/>
              <a:sym typeface="+mn-ea"/>
            </a:endParaRPr>
          </a:p>
        </p:txBody>
      </p:sp>
      <p:pic>
        <p:nvPicPr>
          <p:cNvPr id="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47860" y="2204864"/>
            <a:ext cx="3452796" cy="4155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0" name="对象 9"/>
          <p:cNvGraphicFramePr>
            <a:graphicFrameLocks noChangeAspect="1"/>
          </p:cNvGraphicFramePr>
          <p:nvPr/>
        </p:nvGraphicFramePr>
        <p:xfrm>
          <a:off x="470123" y="1989014"/>
          <a:ext cx="3714750" cy="1511994"/>
        </p:xfrm>
        <a:graphic>
          <a:graphicData uri="http://schemas.openxmlformats.org/presentationml/2006/ole">
            <mc:AlternateContent xmlns:mc="http://schemas.openxmlformats.org/markup-compatibility/2006">
              <mc:Choice xmlns:v="urn:schemas-microsoft-com:vml" Requires="v">
                <p:oleObj spid="_x0000_s16205" name="" r:id="rId2" imgW="1993900" imgH="711200" progId="">
                  <p:embed/>
                </p:oleObj>
              </mc:Choice>
              <mc:Fallback>
                <p:oleObj name="" r:id="rId2" imgW="1993900" imgH="711200" progId="">
                  <p:embed/>
                  <p:pic>
                    <p:nvPicPr>
                      <p:cNvPr id="0" name="Picture 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123" y="1989014"/>
                        <a:ext cx="3714750" cy="15119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nvGraphicFramePr>
        <p:xfrm>
          <a:off x="4527773" y="1989014"/>
          <a:ext cx="3800475" cy="1511994"/>
        </p:xfrm>
        <a:graphic>
          <a:graphicData uri="http://schemas.openxmlformats.org/presentationml/2006/ole">
            <mc:AlternateContent xmlns:mc="http://schemas.openxmlformats.org/markup-compatibility/2006">
              <mc:Choice xmlns:v="urn:schemas-microsoft-com:vml" Requires="v">
                <p:oleObj spid="_x0000_s16206" name="" r:id="rId4" imgW="2273300" imgH="736600" progId="">
                  <p:embed/>
                </p:oleObj>
              </mc:Choice>
              <mc:Fallback>
                <p:oleObj name="" r:id="rId4" imgW="2273300" imgH="736600" progId="">
                  <p:embed/>
                  <p:pic>
                    <p:nvPicPr>
                      <p:cNvPr id="0" name="Picture 1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7773" y="1989014"/>
                        <a:ext cx="3800475" cy="15119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nvGraphicFramePr>
        <p:xfrm>
          <a:off x="2999656" y="4581128"/>
          <a:ext cx="2984500" cy="649287"/>
        </p:xfrm>
        <a:graphic>
          <a:graphicData uri="http://schemas.openxmlformats.org/presentationml/2006/ole">
            <mc:AlternateContent xmlns:mc="http://schemas.openxmlformats.org/markup-compatibility/2006">
              <mc:Choice xmlns:v="urn:schemas-microsoft-com:vml" Requires="v">
                <p:oleObj spid="_x0000_s16207" name="" r:id="rId6" imgW="1054100" imgH="228600" progId="">
                  <p:embed/>
                </p:oleObj>
              </mc:Choice>
              <mc:Fallback>
                <p:oleObj name="" r:id="rId6" imgW="1054100" imgH="228600" progId="">
                  <p:embed/>
                  <p:pic>
                    <p:nvPicPr>
                      <p:cNvPr id="0" name="Picture 1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9656" y="4581128"/>
                        <a:ext cx="29845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29"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ppt_x</p:attrName>
                                        </p:attrNameLst>
                                      </p:cBhvr>
                                      <p:tavLst>
                                        <p:tav tm="0">
                                          <p:val>
                                            <p:strVal val="#ppt_x-.2"/>
                                          </p:val>
                                        </p:tav>
                                        <p:tav tm="100000">
                                          <p:val>
                                            <p:strVal val="#ppt_x"/>
                                          </p:val>
                                        </p:tav>
                                      </p:tavLst>
                                    </p:anim>
                                    <p:anim calcmode="lin" valueType="num">
                                      <p:cBhvr>
                                        <p:cTn id="18"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040216" y="2365723"/>
            <a:ext cx="3744416" cy="4183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pPr algn="l"/>
            <a:r>
              <a:rPr lang="en-US" altLang="zh-CN" dirty="0" smtClean="0">
                <a:sym typeface="+mn-ea"/>
              </a:rPr>
              <a:t>(3) </a:t>
            </a:r>
            <a:r>
              <a:rPr lang="zh-CN" altLang="en-US" dirty="0" smtClean="0">
                <a:sym typeface="+mn-ea"/>
              </a:rPr>
              <a:t>三角测量法</a:t>
            </a:r>
            <a:endParaRPr lang="zh-CN" altLang="en-US" dirty="0">
              <a:sym typeface="+mn-ea"/>
            </a:endParaRPr>
          </a:p>
        </p:txBody>
      </p:sp>
      <p:sp>
        <p:nvSpPr>
          <p:cNvPr id="6" name="TextBox 5"/>
          <p:cNvSpPr txBox="1"/>
          <p:nvPr/>
        </p:nvSpPr>
        <p:spPr>
          <a:xfrm>
            <a:off x="911424" y="980728"/>
            <a:ext cx="10729192" cy="526297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已知</a:t>
            </a:r>
            <a:r>
              <a:rPr lang="zh-CN" altLang="en-US" sz="2800" b="1" dirty="0" smtClean="0">
                <a:solidFill>
                  <a:srgbClr val="FF0000"/>
                </a:solidFill>
                <a:latin typeface="微软雅黑" panose="020B0503020204020204" pitchFamily="34" charset="-122"/>
                <a:ea typeface="微软雅黑" panose="020B0503020204020204" pitchFamily="34" charset="-122"/>
                <a:sym typeface="+mn-ea"/>
              </a:rPr>
              <a:t>信标节点</a:t>
            </a:r>
            <a:r>
              <a:rPr lang="en-US" altLang="zh-CN" sz="2800" b="1" dirty="0" smtClean="0">
                <a:solidFill>
                  <a:srgbClr val="FF0000"/>
                </a:solidFill>
                <a:latin typeface="微软雅黑" panose="020B0503020204020204" pitchFamily="34" charset="-122"/>
                <a:ea typeface="微软雅黑" panose="020B0503020204020204" pitchFamily="34" charset="-122"/>
                <a:sym typeface="+mn-ea"/>
              </a:rPr>
              <a:t>A</a:t>
            </a:r>
            <a:r>
              <a:rPr lang="zh-CN" altLang="en-US" sz="2800" b="1" dirty="0" smtClean="0">
                <a:solidFill>
                  <a:srgbClr val="FF0000"/>
                </a:solidFill>
                <a:latin typeface="微软雅黑" panose="020B0503020204020204" pitchFamily="34" charset="-122"/>
                <a:ea typeface="微软雅黑" panose="020B0503020204020204" pitchFamily="34" charset="-122"/>
                <a:sym typeface="+mn-ea"/>
              </a:rPr>
              <a:t>、</a:t>
            </a:r>
            <a:r>
              <a:rPr lang="en-US" altLang="zh-CN" sz="2800" b="1" dirty="0" smtClean="0">
                <a:solidFill>
                  <a:srgbClr val="FF0000"/>
                </a:solidFill>
                <a:latin typeface="微软雅黑" panose="020B0503020204020204" pitchFamily="34" charset="-122"/>
                <a:ea typeface="微软雅黑" panose="020B0503020204020204" pitchFamily="34" charset="-122"/>
                <a:sym typeface="+mn-ea"/>
              </a:rPr>
              <a:t>B</a:t>
            </a:r>
            <a:r>
              <a:rPr lang="zh-CN" altLang="en-US" sz="2800" b="1" dirty="0" smtClean="0">
                <a:solidFill>
                  <a:srgbClr val="FF0000"/>
                </a:solidFill>
                <a:latin typeface="微软雅黑" panose="020B0503020204020204" pitchFamily="34" charset="-122"/>
                <a:ea typeface="微软雅黑" panose="020B0503020204020204" pitchFamily="34" charset="-122"/>
                <a:sym typeface="+mn-ea"/>
              </a:rPr>
              <a:t>、</a:t>
            </a:r>
            <a:r>
              <a:rPr lang="en-US" altLang="zh-CN" sz="2800" b="1" dirty="0" smtClean="0">
                <a:solidFill>
                  <a:srgbClr val="FF0000"/>
                </a:solidFill>
                <a:latin typeface="微软雅黑" panose="020B0503020204020204" pitchFamily="34" charset="-122"/>
                <a:ea typeface="微软雅黑" panose="020B0503020204020204" pitchFamily="34" charset="-122"/>
                <a:sym typeface="+mn-ea"/>
              </a:rPr>
              <a:t>C</a:t>
            </a:r>
            <a:r>
              <a:rPr lang="zh-CN" altLang="en-US" sz="2800" b="1" dirty="0" smtClean="0">
                <a:solidFill>
                  <a:srgbClr val="FF0000"/>
                </a:solidFill>
                <a:latin typeface="微软雅黑" panose="020B0503020204020204" pitchFamily="34" charset="-122"/>
                <a:ea typeface="微软雅黑" panose="020B0503020204020204" pitchFamily="34" charset="-122"/>
                <a:sym typeface="+mn-ea"/>
              </a:rPr>
              <a:t>的坐标，及其与未知节点</a:t>
            </a:r>
            <a:r>
              <a:rPr lang="en-US" altLang="zh-CN" sz="2800" b="1" dirty="0" smtClean="0">
                <a:solidFill>
                  <a:srgbClr val="FF0000"/>
                </a:solidFill>
                <a:latin typeface="微软雅黑" panose="020B0503020204020204" pitchFamily="34" charset="-122"/>
                <a:ea typeface="微软雅黑" panose="020B0503020204020204" pitchFamily="34" charset="-122"/>
                <a:sym typeface="+mn-ea"/>
              </a:rPr>
              <a:t>D</a:t>
            </a:r>
            <a:r>
              <a:rPr lang="zh-CN" altLang="en-US" sz="2800" b="1" dirty="0" smtClean="0">
                <a:solidFill>
                  <a:srgbClr val="FF0000"/>
                </a:solidFill>
                <a:latin typeface="微软雅黑" panose="020B0503020204020204" pitchFamily="34" charset="-122"/>
                <a:ea typeface="微软雅黑" panose="020B0503020204020204" pitchFamily="34" charset="-122"/>
                <a:sym typeface="+mn-ea"/>
              </a:rPr>
              <a:t>所成夹角（</a:t>
            </a:r>
            <a:r>
              <a:rPr lang="zh-CN" altLang="en-US" sz="2800" b="1" dirty="0" smtClean="0">
                <a:solidFill>
                  <a:srgbClr val="0000FF"/>
                </a:solidFill>
                <a:latin typeface="微软雅黑" panose="020B0503020204020204" pitchFamily="34" charset="-122"/>
                <a:ea typeface="微软雅黑" panose="020B0503020204020204" pitchFamily="34" charset="-122"/>
                <a:sym typeface="+mn-ea"/>
              </a:rPr>
              <a:t>不知距离</a:t>
            </a:r>
            <a:r>
              <a:rPr lang="zh-CN" altLang="en-US" sz="2800" b="1" dirty="0" smtClean="0">
                <a:solidFill>
                  <a:srgbClr val="FF0000"/>
                </a:solidFill>
                <a:latin typeface="微软雅黑" panose="020B0503020204020204" pitchFamily="34" charset="-122"/>
                <a:ea typeface="微软雅黑" panose="020B0503020204020204" pitchFamily="34" charset="-122"/>
                <a:sym typeface="+mn-ea"/>
              </a:rPr>
              <a:t>）</a:t>
            </a:r>
            <a:r>
              <a:rPr lang="zh-CN" altLang="en-US" sz="2800" b="1" dirty="0" smtClean="0">
                <a:latin typeface="微软雅黑" panose="020B0503020204020204" pitchFamily="34" charset="-122"/>
                <a:ea typeface="微软雅黑" panose="020B0503020204020204" pitchFamily="34" charset="-122"/>
                <a:sym typeface="+mn-ea"/>
              </a:rPr>
              <a:t>。</a:t>
            </a:r>
            <a:r>
              <a:rPr lang="zh-CN" altLang="en-US" sz="2800" dirty="0" smtClean="0">
                <a:latin typeface="微软雅黑" panose="020B0503020204020204" pitchFamily="34" charset="-122"/>
                <a:ea typeface="微软雅黑" panose="020B0503020204020204" pitchFamily="34" charset="-122"/>
                <a:sym typeface="+mn-ea"/>
              </a:rPr>
              <a:t>对于节点</a:t>
            </a:r>
            <a:r>
              <a:rPr lang="en-US" altLang="zh-CN" sz="2800" dirty="0" smtClean="0">
                <a:latin typeface="微软雅黑" panose="020B0503020204020204" pitchFamily="34" charset="-122"/>
                <a:ea typeface="微软雅黑" panose="020B0503020204020204" pitchFamily="34" charset="-122"/>
                <a:sym typeface="+mn-ea"/>
              </a:rPr>
              <a:t>A</a:t>
            </a:r>
            <a:r>
              <a:rPr lang="zh-CN" altLang="en-US" sz="2800" dirty="0" smtClean="0">
                <a:latin typeface="微软雅黑" panose="020B0503020204020204" pitchFamily="34" charset="-122"/>
                <a:ea typeface="微软雅黑" panose="020B0503020204020204" pitchFamily="34" charset="-122"/>
                <a:sym typeface="+mn-ea"/>
              </a:rPr>
              <a:t>、</a:t>
            </a:r>
            <a:r>
              <a:rPr lang="en-US" altLang="zh-CN" sz="2800" dirty="0" smtClean="0">
                <a:latin typeface="微软雅黑" panose="020B0503020204020204" pitchFamily="34" charset="-122"/>
                <a:ea typeface="微软雅黑" panose="020B0503020204020204" pitchFamily="34" charset="-122"/>
                <a:sym typeface="+mn-ea"/>
              </a:rPr>
              <a:t>C</a:t>
            </a:r>
            <a:r>
              <a:rPr lang="zh-CN" altLang="en-US" sz="2800" dirty="0" smtClean="0">
                <a:latin typeface="微软雅黑" panose="020B0503020204020204" pitchFamily="34" charset="-122"/>
                <a:ea typeface="微软雅黑" panose="020B0503020204020204" pitchFamily="34" charset="-122"/>
                <a:sym typeface="+mn-ea"/>
              </a:rPr>
              <a:t>和∠</a:t>
            </a:r>
            <a:r>
              <a:rPr lang="en-US" altLang="zh-CN" sz="2800" dirty="0" smtClean="0">
                <a:latin typeface="微软雅黑" panose="020B0503020204020204" pitchFamily="34" charset="-122"/>
                <a:ea typeface="微软雅黑" panose="020B0503020204020204" pitchFamily="34" charset="-122"/>
                <a:sym typeface="+mn-ea"/>
              </a:rPr>
              <a:t>ADC</a:t>
            </a:r>
            <a:r>
              <a:rPr lang="zh-CN" altLang="en-US" sz="2800" dirty="0" smtClean="0">
                <a:latin typeface="微软雅黑" panose="020B0503020204020204" pitchFamily="34" charset="-122"/>
                <a:ea typeface="微软雅黑" panose="020B0503020204020204" pitchFamily="34" charset="-122"/>
                <a:sym typeface="+mn-ea"/>
              </a:rPr>
              <a:t>，可确定一个圆，并存在公式关系：</a:t>
            </a:r>
            <a:endParaRPr lang="en-US" altLang="zh-CN" sz="2800" dirty="0" smtClean="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endParaRPr lang="en-US" altLang="zh-CN" sz="2800" dirty="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endParaRPr lang="en-US" altLang="zh-CN" sz="2800" dirty="0" smtClean="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endParaRPr lang="en-US" altLang="zh-CN" sz="2800" dirty="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由此可得</a:t>
            </a:r>
            <a:r>
              <a:rPr lang="zh-CN" altLang="en-US" sz="2800" dirty="0" smtClean="0">
                <a:solidFill>
                  <a:srgbClr val="0000FF"/>
                </a:solidFill>
                <a:latin typeface="微软雅黑" panose="020B0503020204020204" pitchFamily="34" charset="-122"/>
                <a:ea typeface="微软雅黑" panose="020B0503020204020204" pitchFamily="34" charset="-122"/>
                <a:sym typeface="+mn-ea"/>
              </a:rPr>
              <a:t>圆心</a:t>
            </a:r>
            <a:r>
              <a:rPr lang="en-US" altLang="zh-CN" sz="2800" dirty="0" smtClean="0">
                <a:solidFill>
                  <a:srgbClr val="0000FF"/>
                </a:solidFill>
                <a:latin typeface="微软雅黑" panose="020B0503020204020204" pitchFamily="34" charset="-122"/>
                <a:ea typeface="微软雅黑" panose="020B0503020204020204" pitchFamily="34" charset="-122"/>
                <a:sym typeface="+mn-ea"/>
              </a:rPr>
              <a:t>O1</a:t>
            </a:r>
            <a:r>
              <a:rPr lang="zh-CN" altLang="en-US" sz="2800" dirty="0" smtClean="0">
                <a:solidFill>
                  <a:srgbClr val="0000FF"/>
                </a:solidFill>
                <a:latin typeface="微软雅黑" panose="020B0503020204020204" pitchFamily="34" charset="-122"/>
                <a:ea typeface="微软雅黑" panose="020B0503020204020204" pitchFamily="34" charset="-122"/>
                <a:sym typeface="+mn-ea"/>
              </a:rPr>
              <a:t>的坐标及半径</a:t>
            </a:r>
            <a:r>
              <a:rPr lang="en-US" altLang="zh-CN" sz="2800" dirty="0" smtClean="0">
                <a:solidFill>
                  <a:srgbClr val="0000FF"/>
                </a:solidFill>
                <a:latin typeface="微软雅黑" panose="020B0503020204020204" pitchFamily="34" charset="-122"/>
                <a:ea typeface="微软雅黑" panose="020B0503020204020204" pitchFamily="34" charset="-122"/>
                <a:sym typeface="+mn-ea"/>
              </a:rPr>
              <a:t>r1</a:t>
            </a:r>
            <a:r>
              <a:rPr lang="zh-CN" altLang="en-US" sz="2800" dirty="0" smtClean="0">
                <a:latin typeface="微软雅黑" panose="020B0503020204020204" pitchFamily="34" charset="-122"/>
                <a:ea typeface="微软雅黑" panose="020B0503020204020204" pitchFamily="34" charset="-122"/>
                <a:sym typeface="+mn-ea"/>
              </a:rPr>
              <a:t>。同理可推</a:t>
            </a:r>
            <a:endParaRPr lang="en-US" altLang="zh-CN" sz="2800" dirty="0" smtClean="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最后，利用三边定位法，可确定</a:t>
            </a:r>
            <a:r>
              <a:rPr lang="en-US" altLang="zh-CN" sz="2800" dirty="0" smtClean="0">
                <a:latin typeface="微软雅黑" panose="020B0503020204020204" pitchFamily="34" charset="-122"/>
                <a:ea typeface="微软雅黑" panose="020B0503020204020204" pitchFamily="34" charset="-122"/>
                <a:sym typeface="+mn-ea"/>
              </a:rPr>
              <a:t>D</a:t>
            </a:r>
            <a:r>
              <a:rPr lang="zh-CN" altLang="en-US" sz="2800" dirty="0" smtClean="0">
                <a:latin typeface="微软雅黑" panose="020B0503020204020204" pitchFamily="34" charset="-122"/>
                <a:ea typeface="微软雅黑" panose="020B0503020204020204" pitchFamily="34" charset="-122"/>
                <a:sym typeface="+mn-ea"/>
              </a:rPr>
              <a:t>点坐标。</a:t>
            </a:r>
            <a:endParaRPr lang="zh-CN" altLang="en-US" sz="2800" dirty="0">
              <a:latin typeface="微软雅黑" panose="020B0503020204020204" pitchFamily="34" charset="-122"/>
              <a:ea typeface="微软雅黑" panose="020B0503020204020204" pitchFamily="34" charset="-122"/>
              <a:sym typeface="+mn-ea"/>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608" y="2924944"/>
            <a:ext cx="4841303" cy="1858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 性能评价</a:t>
            </a:r>
            <a:r>
              <a:rPr lang="zh-CN" altLang="en-US" dirty="0"/>
              <a:t>标准</a:t>
            </a:r>
            <a:endParaRPr lang="zh-CN" altLang="en-US" dirty="0"/>
          </a:p>
        </p:txBody>
      </p:sp>
      <p:sp>
        <p:nvSpPr>
          <p:cNvPr id="22536" name="Rectangle 5"/>
          <p:cNvSpPr/>
          <p:nvPr/>
        </p:nvSpPr>
        <p:spPr>
          <a:xfrm>
            <a:off x="1524000" y="44450"/>
            <a:ext cx="309880" cy="3683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latin typeface="Tahoma" panose="020B0604030504040204" pitchFamily="34" charset="0"/>
            </a:endParaRPr>
          </a:p>
        </p:txBody>
      </p:sp>
      <p:sp>
        <p:nvSpPr>
          <p:cNvPr id="17" name="TextBox 16"/>
          <p:cNvSpPr txBox="1"/>
          <p:nvPr/>
        </p:nvSpPr>
        <p:spPr>
          <a:xfrm>
            <a:off x="911424" y="980728"/>
            <a:ext cx="11089232" cy="5724644"/>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sym typeface="+mn-ea"/>
              </a:rPr>
              <a:t>无线传感器网络自身定位系统和算法有很多，它们的性能直接影响其可用性。几个常用的评价标准</a:t>
            </a:r>
            <a:r>
              <a:rPr lang="zh-CN" altLang="en-US" sz="2800" dirty="0" smtClean="0">
                <a:latin typeface="微软雅黑" panose="020B0503020204020204" pitchFamily="34" charset="-122"/>
                <a:ea typeface="微软雅黑" panose="020B0503020204020204" pitchFamily="34" charset="-122"/>
                <a:sym typeface="+mn-ea"/>
              </a:rPr>
              <a:t>：</a:t>
            </a:r>
            <a:endParaRPr lang="zh-CN" altLang="en-US" sz="2800" dirty="0" smtClean="0">
              <a:latin typeface="微软雅黑" panose="020B0503020204020204" pitchFamily="34" charset="-122"/>
              <a:ea typeface="微软雅黑" panose="020B0503020204020204" pitchFamily="34" charset="-122"/>
              <a:sym typeface="+mn-ea"/>
            </a:endParaRPr>
          </a:p>
          <a:p>
            <a:pPr marL="914400" lvl="1" indent="-514350" algn="just" eaLnBrk="1" hangingPunct="1">
              <a:lnSpc>
                <a:spcPct val="150000"/>
              </a:lnSpc>
              <a:spcBef>
                <a:spcPct val="0"/>
              </a:spcBef>
              <a:buClr>
                <a:srgbClr val="FF3300"/>
              </a:buClr>
              <a:buSzPct val="85000"/>
              <a:buFont typeface="+mj-ea"/>
              <a:buAutoNum type="circleNumDbPlain"/>
            </a:pPr>
            <a:r>
              <a:rPr lang="zh-CN" altLang="en-US" b="1" dirty="0">
                <a:solidFill>
                  <a:srgbClr val="0000FF"/>
                </a:solidFill>
                <a:latin typeface="微软雅黑" panose="020B0503020204020204" pitchFamily="34" charset="-122"/>
                <a:ea typeface="微软雅黑" panose="020B0503020204020204" pitchFamily="34" charset="-122"/>
                <a:sym typeface="+mn-ea"/>
              </a:rPr>
              <a:t>定位精度：</a:t>
            </a:r>
            <a:r>
              <a:rPr lang="zh-CN" altLang="en-US" sz="2400" dirty="0">
                <a:latin typeface="微软雅黑" panose="020B0503020204020204" pitchFamily="34" charset="-122"/>
                <a:ea typeface="微软雅黑" panose="020B0503020204020204" pitchFamily="34" charset="-122"/>
                <a:sym typeface="+mn-ea"/>
              </a:rPr>
              <a:t>定位精度有相对精度和绝对精度。</a:t>
            </a:r>
            <a:endParaRPr lang="en-US" altLang="zh-CN" dirty="0" smtClean="0">
              <a:latin typeface="微软雅黑" panose="020B0503020204020204" pitchFamily="34" charset="-122"/>
              <a:ea typeface="微软雅黑" panose="020B0503020204020204" pitchFamily="34" charset="-122"/>
              <a:sym typeface="+mn-ea"/>
            </a:endParaRPr>
          </a:p>
          <a:p>
            <a:pPr marL="914400" lvl="1" indent="-514350" algn="just" eaLnBrk="1" hangingPunct="1">
              <a:lnSpc>
                <a:spcPct val="150000"/>
              </a:lnSpc>
              <a:spcBef>
                <a:spcPct val="0"/>
              </a:spcBef>
              <a:buClr>
                <a:srgbClr val="FF3300"/>
              </a:buClr>
              <a:buSzPct val="85000"/>
              <a:buFont typeface="+mj-ea"/>
              <a:buAutoNum type="circleNumDbPlain"/>
            </a:pPr>
            <a:r>
              <a:rPr lang="zh-CN" altLang="en-US" b="1" dirty="0">
                <a:solidFill>
                  <a:srgbClr val="0000FF"/>
                </a:solidFill>
                <a:latin typeface="微软雅黑" panose="020B0503020204020204" pitchFamily="34" charset="-122"/>
                <a:ea typeface="微软雅黑" panose="020B0503020204020204" pitchFamily="34" charset="-122"/>
                <a:sym typeface="+mn-ea"/>
              </a:rPr>
              <a:t>覆盖范围：</a:t>
            </a:r>
            <a:r>
              <a:rPr lang="zh-CN" altLang="en-US" sz="2400" dirty="0">
                <a:latin typeface="微软雅黑" panose="020B0503020204020204" pitchFamily="34" charset="-122"/>
                <a:ea typeface="微软雅黑" panose="020B0503020204020204" pitchFamily="34" charset="-122"/>
                <a:sym typeface="+mn-ea"/>
              </a:rPr>
              <a:t>覆盖范围和定位精度是一对矛盾</a:t>
            </a:r>
            <a:r>
              <a:rPr lang="zh-CN" altLang="en-US" sz="2400" dirty="0" smtClean="0">
                <a:latin typeface="微软雅黑" panose="020B0503020204020204" pitchFamily="34" charset="-122"/>
                <a:ea typeface="微软雅黑" panose="020B0503020204020204" pitchFamily="34" charset="-122"/>
                <a:sym typeface="+mn-ea"/>
              </a:rPr>
              <a:t>。</a:t>
            </a:r>
            <a:endParaRPr lang="en-US" altLang="zh-CN" sz="2400" dirty="0" smtClean="0">
              <a:latin typeface="微软雅黑" panose="020B0503020204020204" pitchFamily="34" charset="-122"/>
              <a:ea typeface="微软雅黑" panose="020B0503020204020204" pitchFamily="34" charset="-122"/>
              <a:sym typeface="+mn-ea"/>
            </a:endParaRPr>
          </a:p>
          <a:p>
            <a:pPr marL="914400" lvl="1" indent="-514350" algn="just" eaLnBrk="1" hangingPunct="1">
              <a:lnSpc>
                <a:spcPct val="150000"/>
              </a:lnSpc>
              <a:spcBef>
                <a:spcPct val="0"/>
              </a:spcBef>
              <a:buClr>
                <a:srgbClr val="FF3300"/>
              </a:buClr>
              <a:buSzPct val="85000"/>
              <a:buFont typeface="+mj-ea"/>
              <a:buAutoNum type="circleNumDbPlain"/>
            </a:pPr>
            <a:r>
              <a:rPr lang="zh-CN" altLang="en-US" b="1" dirty="0">
                <a:solidFill>
                  <a:srgbClr val="0000FF"/>
                </a:solidFill>
                <a:latin typeface="微软雅黑" panose="020B0503020204020204" pitchFamily="34" charset="-122"/>
                <a:ea typeface="微软雅黑" panose="020B0503020204020204" pitchFamily="34" charset="-122"/>
                <a:sym typeface="+mn-ea"/>
              </a:rPr>
              <a:t>代价：</a:t>
            </a:r>
            <a:r>
              <a:rPr lang="zh-CN" altLang="en-US" sz="2400" dirty="0">
                <a:solidFill>
                  <a:srgbClr val="FF0000"/>
                </a:solidFill>
                <a:latin typeface="微软雅黑" panose="020B0503020204020204" pitchFamily="34" charset="-122"/>
                <a:ea typeface="微软雅黑" panose="020B0503020204020204" pitchFamily="34" charset="-122"/>
                <a:sym typeface="+mn-ea"/>
              </a:rPr>
              <a:t>时间代价</a:t>
            </a:r>
            <a:r>
              <a:rPr lang="zh-CN" altLang="en-US" sz="2400" dirty="0">
                <a:latin typeface="微软雅黑" panose="020B0503020204020204" pitchFamily="34" charset="-122"/>
                <a:ea typeface="微软雅黑" panose="020B0503020204020204" pitchFamily="34" charset="-122"/>
                <a:sym typeface="+mn-ea"/>
              </a:rPr>
              <a:t>（安装、配置、运算）、</a:t>
            </a:r>
            <a:r>
              <a:rPr lang="zh-CN" altLang="en-US" sz="2400" dirty="0">
                <a:solidFill>
                  <a:srgbClr val="FF0000"/>
                </a:solidFill>
                <a:latin typeface="微软雅黑" panose="020B0503020204020204" pitchFamily="34" charset="-122"/>
                <a:ea typeface="微软雅黑" panose="020B0503020204020204" pitchFamily="34" charset="-122"/>
                <a:sym typeface="+mn-ea"/>
              </a:rPr>
              <a:t>硬件代价</a:t>
            </a:r>
            <a:r>
              <a:rPr lang="zh-CN" altLang="en-US" sz="2400" dirty="0">
                <a:latin typeface="微软雅黑" panose="020B0503020204020204" pitchFamily="34" charset="-122"/>
                <a:ea typeface="微软雅黑" panose="020B0503020204020204" pitchFamily="34" charset="-122"/>
                <a:sym typeface="+mn-ea"/>
              </a:rPr>
              <a:t>（基础设施、</a:t>
            </a:r>
            <a:r>
              <a:rPr lang="zh-CN" altLang="en-US" sz="2400" dirty="0" smtClean="0">
                <a:latin typeface="微软雅黑" panose="020B0503020204020204" pitchFamily="34" charset="-122"/>
                <a:ea typeface="微软雅黑" panose="020B0503020204020204" pitchFamily="34" charset="-122"/>
                <a:sym typeface="+mn-ea"/>
              </a:rPr>
              <a:t>硬件构成</a:t>
            </a:r>
            <a:endParaRPr lang="en-US" altLang="zh-CN" sz="2400" dirty="0" smtClean="0">
              <a:latin typeface="微软雅黑" panose="020B0503020204020204" pitchFamily="34" charset="-122"/>
              <a:ea typeface="微软雅黑" panose="020B0503020204020204" pitchFamily="34" charset="-122"/>
              <a:sym typeface="+mn-ea"/>
            </a:endParaRPr>
          </a:p>
          <a:p>
            <a:pPr marL="914400" lvl="1" indent="-514350" algn="just" eaLnBrk="1" hangingPunct="1">
              <a:lnSpc>
                <a:spcPct val="150000"/>
              </a:lnSpc>
              <a:spcBef>
                <a:spcPct val="0"/>
              </a:spcBef>
              <a:buClr>
                <a:srgbClr val="FF3300"/>
              </a:buClr>
              <a:buSzPct val="85000"/>
              <a:buFont typeface="+mj-ea"/>
              <a:buAutoNum type="circleNumDbPlain"/>
            </a:pPr>
            <a:r>
              <a:rPr lang="zh-CN" altLang="en-US" b="1" dirty="0" smtClean="0">
                <a:solidFill>
                  <a:srgbClr val="0000FF"/>
                </a:solidFill>
                <a:latin typeface="微软雅黑" panose="020B0503020204020204" pitchFamily="34" charset="-122"/>
                <a:ea typeface="微软雅黑" panose="020B0503020204020204" pitchFamily="34" charset="-122"/>
                <a:sym typeface="+mn-ea"/>
              </a:rPr>
              <a:t>信标</a:t>
            </a:r>
            <a:r>
              <a:rPr lang="zh-CN" altLang="en-US" b="1" dirty="0">
                <a:solidFill>
                  <a:srgbClr val="0000FF"/>
                </a:solidFill>
                <a:latin typeface="微软雅黑" panose="020B0503020204020204" pitchFamily="34" charset="-122"/>
                <a:ea typeface="微软雅黑" panose="020B0503020204020204" pitchFamily="34" charset="-122"/>
                <a:sym typeface="+mn-ea"/>
              </a:rPr>
              <a:t>节点密度：</a:t>
            </a:r>
            <a:r>
              <a:rPr lang="zh-CN" altLang="en-US" sz="2400" dirty="0" smtClean="0">
                <a:latin typeface="微软雅黑" panose="020B0503020204020204" pitchFamily="34" charset="-122"/>
                <a:ea typeface="微软雅黑" panose="020B0503020204020204" pitchFamily="34" charset="-122"/>
                <a:sym typeface="+mn-ea"/>
              </a:rPr>
              <a:t>信标节点一般为人工</a:t>
            </a:r>
            <a:r>
              <a:rPr lang="zh-CN" altLang="en-US" sz="2400" dirty="0">
                <a:latin typeface="微软雅黑" panose="020B0503020204020204" pitchFamily="34" charset="-122"/>
                <a:ea typeface="微软雅黑" panose="020B0503020204020204" pitchFamily="34" charset="-122"/>
                <a:sym typeface="+mn-ea"/>
              </a:rPr>
              <a:t>部署</a:t>
            </a:r>
            <a:r>
              <a:rPr lang="zh-CN" altLang="en-US" sz="2400" dirty="0" smtClean="0">
                <a:latin typeface="微软雅黑" panose="020B0503020204020204" pitchFamily="34" charset="-122"/>
                <a:ea typeface="微软雅黑" panose="020B0503020204020204" pitchFamily="34" charset="-122"/>
                <a:sym typeface="+mn-ea"/>
              </a:rPr>
              <a:t>或</a:t>
            </a:r>
            <a:r>
              <a:rPr lang="en-US" altLang="zh-CN" sz="2400" dirty="0" smtClean="0">
                <a:latin typeface="微软雅黑" panose="020B0503020204020204" pitchFamily="34" charset="-122"/>
                <a:ea typeface="微软雅黑" panose="020B0503020204020204" pitchFamily="34" charset="-122"/>
                <a:sym typeface="+mn-ea"/>
              </a:rPr>
              <a:t>GPS</a:t>
            </a:r>
            <a:r>
              <a:rPr lang="zh-CN" altLang="en-US" sz="2400" dirty="0" smtClean="0">
                <a:latin typeface="微软雅黑" panose="020B0503020204020204" pitchFamily="34" charset="-122"/>
                <a:ea typeface="微软雅黑" panose="020B0503020204020204" pitchFamily="34" charset="-122"/>
                <a:sym typeface="+mn-ea"/>
              </a:rPr>
              <a:t>获取地址，</a:t>
            </a:r>
            <a:r>
              <a:rPr lang="zh-CN" altLang="en-US" sz="2400" dirty="0" smtClean="0">
                <a:solidFill>
                  <a:srgbClr val="FF0000"/>
                </a:solidFill>
                <a:latin typeface="微软雅黑" panose="020B0503020204020204" pitchFamily="34" charset="-122"/>
                <a:ea typeface="微软雅黑" panose="020B0503020204020204" pitchFamily="34" charset="-122"/>
                <a:sym typeface="+mn-ea"/>
              </a:rPr>
              <a:t>越少越好</a:t>
            </a:r>
            <a:r>
              <a:rPr lang="zh-CN" altLang="en-US" sz="2400" dirty="0" smtClean="0">
                <a:latin typeface="微软雅黑" panose="020B0503020204020204" pitchFamily="34" charset="-122"/>
                <a:ea typeface="微软雅黑" panose="020B0503020204020204" pitchFamily="34" charset="-122"/>
                <a:sym typeface="+mn-ea"/>
              </a:rPr>
              <a:t>。</a:t>
            </a:r>
            <a:endParaRPr lang="en-US" altLang="zh-CN" sz="2400" dirty="0" smtClean="0">
              <a:latin typeface="微软雅黑" panose="020B0503020204020204" pitchFamily="34" charset="-122"/>
              <a:ea typeface="微软雅黑" panose="020B0503020204020204" pitchFamily="34" charset="-122"/>
              <a:sym typeface="+mn-ea"/>
            </a:endParaRPr>
          </a:p>
          <a:p>
            <a:pPr marL="914400" lvl="1" indent="-514350" algn="just" eaLnBrk="1" hangingPunct="1">
              <a:lnSpc>
                <a:spcPct val="150000"/>
              </a:lnSpc>
              <a:spcBef>
                <a:spcPct val="0"/>
              </a:spcBef>
              <a:buClr>
                <a:srgbClr val="FF3300"/>
              </a:buClr>
              <a:buSzPct val="85000"/>
              <a:buFont typeface="+mj-ea"/>
              <a:buAutoNum type="circleNumDbPlain"/>
            </a:pPr>
            <a:r>
              <a:rPr lang="zh-CN" altLang="en-US" b="1" dirty="0">
                <a:solidFill>
                  <a:srgbClr val="0000FF"/>
                </a:solidFill>
                <a:latin typeface="微软雅黑" panose="020B0503020204020204" pitchFamily="34" charset="-122"/>
                <a:ea typeface="微软雅黑" panose="020B0503020204020204" pitchFamily="34" charset="-122"/>
                <a:sym typeface="+mn-ea"/>
              </a:rPr>
              <a:t>容错性和鲁棒性：</a:t>
            </a:r>
            <a:r>
              <a:rPr lang="zh-CN" altLang="en-US" sz="2400" dirty="0">
                <a:latin typeface="微软雅黑" panose="020B0503020204020204" pitchFamily="34" charset="-122"/>
                <a:ea typeface="微软雅黑" panose="020B0503020204020204" pitchFamily="34" charset="-122"/>
                <a:sym typeface="+mn-ea"/>
              </a:rPr>
              <a:t>在实际网络环境定位过程中，通常存在因为周围环境的影响而产生的测离和角度误差太大从而影响定位</a:t>
            </a:r>
            <a:r>
              <a:rPr lang="zh-CN" altLang="en-US" sz="2400" dirty="0" smtClean="0">
                <a:latin typeface="微软雅黑" panose="020B0503020204020204" pitchFamily="34" charset="-122"/>
                <a:ea typeface="微软雅黑" panose="020B0503020204020204" pitchFamily="34" charset="-122"/>
                <a:sym typeface="+mn-ea"/>
              </a:rPr>
              <a:t>精度，或节点失效造成定位中断等。</a:t>
            </a:r>
            <a:endParaRPr lang="zh-CN" altLang="en-US" sz="24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 </a:t>
            </a:r>
            <a:r>
              <a:rPr lang="en-US" altLang="zh-CN" dirty="0" smtClean="0"/>
              <a:t>4</a:t>
            </a:r>
            <a:r>
              <a:rPr lang="zh-CN" altLang="en-US" dirty="0"/>
              <a:t>、现有无线传感器网络定位方法</a:t>
            </a:r>
            <a:endParaRPr lang="zh-CN" altLang="en-US" dirty="0"/>
          </a:p>
        </p:txBody>
      </p:sp>
      <p:sp>
        <p:nvSpPr>
          <p:cNvPr id="22536" name="Rectangle 5"/>
          <p:cNvSpPr/>
          <p:nvPr/>
        </p:nvSpPr>
        <p:spPr>
          <a:xfrm>
            <a:off x="1524000" y="44450"/>
            <a:ext cx="309880" cy="3683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dirty="0">
              <a:latin typeface="Tahoma" panose="020B0604030504040204" pitchFamily="34" charset="0"/>
            </a:endParaRPr>
          </a:p>
        </p:txBody>
      </p:sp>
      <p:sp>
        <p:nvSpPr>
          <p:cNvPr id="17" name="TextBox 16"/>
          <p:cNvSpPr txBox="1"/>
          <p:nvPr/>
        </p:nvSpPr>
        <p:spPr>
          <a:xfrm>
            <a:off x="911424" y="980728"/>
            <a:ext cx="10729192" cy="590804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b="1" dirty="0" smtClean="0">
                <a:latin typeface="微软雅黑" panose="020B0503020204020204" pitchFamily="34" charset="-122"/>
                <a:ea typeface="微软雅黑" panose="020B0503020204020204" pitchFamily="34" charset="-122"/>
                <a:sym typeface="+mn-ea"/>
              </a:rPr>
              <a:t>比较经典的定位算法：</a:t>
            </a:r>
            <a:endParaRPr lang="zh-CN" altLang="en-US" sz="2800" b="1" dirty="0" smtClean="0">
              <a:latin typeface="微软雅黑" panose="020B0503020204020204" pitchFamily="34" charset="-122"/>
              <a:ea typeface="微软雅黑" panose="020B0503020204020204" pitchFamily="34" charset="-122"/>
              <a:sym typeface="+mn-ea"/>
            </a:endParaRPr>
          </a:p>
          <a:p>
            <a:pPr marL="400050" lvl="1" indent="0" algn="just" eaLnBrk="1" hangingPunct="1">
              <a:lnSpc>
                <a:spcPct val="150000"/>
              </a:lnSpc>
              <a:spcBef>
                <a:spcPct val="0"/>
              </a:spcBef>
              <a:buClr>
                <a:srgbClr val="FF3300"/>
              </a:buClr>
              <a:buSzPct val="85000"/>
              <a:buNone/>
            </a:pPr>
            <a:r>
              <a:rPr lang="en-US" altLang="zh-CN" dirty="0" smtClean="0">
                <a:solidFill>
                  <a:srgbClr val="0000FF"/>
                </a:solidFill>
                <a:latin typeface="微软雅黑" panose="020B0503020204020204" pitchFamily="34" charset="-122"/>
                <a:ea typeface="微软雅黑" panose="020B0503020204020204" pitchFamily="34" charset="-122"/>
                <a:sym typeface="+mn-ea"/>
              </a:rPr>
              <a:t>1</a:t>
            </a:r>
            <a:r>
              <a:rPr lang="zh-CN" altLang="en-US" dirty="0" smtClean="0">
                <a:solidFill>
                  <a:srgbClr val="0000FF"/>
                </a:solidFill>
                <a:latin typeface="微软雅黑" panose="020B0503020204020204" pitchFamily="34" charset="-122"/>
                <a:ea typeface="微软雅黑" panose="020B0503020204020204" pitchFamily="34" charset="-122"/>
                <a:sym typeface="+mn-ea"/>
              </a:rPr>
              <a:t>．</a:t>
            </a:r>
            <a:r>
              <a:rPr lang="en-US" altLang="zh-CN" dirty="0" smtClean="0">
                <a:solidFill>
                  <a:srgbClr val="0000FF"/>
                </a:solidFill>
                <a:latin typeface="微软雅黑" panose="020B0503020204020204" pitchFamily="34" charset="-122"/>
                <a:ea typeface="微软雅黑" panose="020B0503020204020204" pitchFamily="34" charset="-122"/>
                <a:sym typeface="+mn-ea"/>
              </a:rPr>
              <a:t>Cricket</a:t>
            </a:r>
            <a:r>
              <a:rPr lang="zh-CN" altLang="en-US" dirty="0">
                <a:solidFill>
                  <a:srgbClr val="0000FF"/>
                </a:solidFill>
                <a:latin typeface="微软雅黑" panose="020B0503020204020204" pitchFamily="34" charset="-122"/>
                <a:ea typeface="微软雅黑" panose="020B0503020204020204" pitchFamily="34" charset="-122"/>
                <a:sym typeface="+mn-ea"/>
              </a:rPr>
              <a:t>定位系统</a:t>
            </a:r>
            <a:endParaRPr lang="zh-CN" altLang="en-US" dirty="0">
              <a:solidFill>
                <a:srgbClr val="0000FF"/>
              </a:solidFill>
              <a:latin typeface="微软雅黑" panose="020B0503020204020204" pitchFamily="34" charset="-122"/>
              <a:ea typeface="微软雅黑" panose="020B0503020204020204" pitchFamily="34" charset="-122"/>
              <a:sym typeface="+mn-ea"/>
            </a:endParaRPr>
          </a:p>
          <a:p>
            <a:pPr marL="400050" lvl="1" indent="0" algn="just" eaLnBrk="1" hangingPunct="1">
              <a:lnSpc>
                <a:spcPct val="150000"/>
              </a:lnSpc>
              <a:spcBef>
                <a:spcPct val="0"/>
              </a:spcBef>
              <a:buClr>
                <a:srgbClr val="FF3300"/>
              </a:buClr>
              <a:buSzPct val="85000"/>
              <a:buNone/>
            </a:pPr>
            <a:r>
              <a:rPr lang="en-US" altLang="zh-CN" dirty="0" smtClean="0">
                <a:solidFill>
                  <a:srgbClr val="0000FF"/>
                </a:solidFill>
                <a:latin typeface="微软雅黑" panose="020B0503020204020204" pitchFamily="34" charset="-122"/>
                <a:ea typeface="微软雅黑" panose="020B0503020204020204" pitchFamily="34" charset="-122"/>
                <a:sym typeface="+mn-ea"/>
              </a:rPr>
              <a:t>2</a:t>
            </a:r>
            <a:r>
              <a:rPr lang="zh-CN" altLang="en-US" dirty="0" smtClean="0">
                <a:solidFill>
                  <a:srgbClr val="0000FF"/>
                </a:solidFill>
                <a:latin typeface="微软雅黑" panose="020B0503020204020204" pitchFamily="34" charset="-122"/>
                <a:ea typeface="微软雅黑" panose="020B0503020204020204" pitchFamily="34" charset="-122"/>
                <a:sym typeface="+mn-ea"/>
              </a:rPr>
              <a:t>．质心</a:t>
            </a:r>
            <a:r>
              <a:rPr lang="zh-CN" altLang="en-US" dirty="0">
                <a:solidFill>
                  <a:srgbClr val="0000FF"/>
                </a:solidFill>
                <a:latin typeface="微软雅黑" panose="020B0503020204020204" pitchFamily="34" charset="-122"/>
                <a:ea typeface="微软雅黑" panose="020B0503020204020204" pitchFamily="34" charset="-122"/>
                <a:sym typeface="+mn-ea"/>
              </a:rPr>
              <a:t>定位算法</a:t>
            </a:r>
            <a:endParaRPr lang="zh-CN" altLang="en-US" dirty="0">
              <a:solidFill>
                <a:srgbClr val="0000FF"/>
              </a:solidFill>
              <a:latin typeface="微软雅黑" panose="020B0503020204020204" pitchFamily="34" charset="-122"/>
              <a:ea typeface="微软雅黑" panose="020B0503020204020204" pitchFamily="34" charset="-122"/>
              <a:sym typeface="+mn-ea"/>
            </a:endParaRPr>
          </a:p>
          <a:p>
            <a:pPr marL="400050" lvl="1" indent="0" algn="just" eaLnBrk="1" hangingPunct="1">
              <a:lnSpc>
                <a:spcPct val="150000"/>
              </a:lnSpc>
              <a:spcBef>
                <a:spcPct val="0"/>
              </a:spcBef>
              <a:buClr>
                <a:srgbClr val="FF3300"/>
              </a:buClr>
              <a:buSzPct val="85000"/>
              <a:buNone/>
            </a:pPr>
            <a:r>
              <a:rPr lang="en-US" altLang="zh-CN" dirty="0" smtClean="0">
                <a:solidFill>
                  <a:srgbClr val="0000FF"/>
                </a:solidFill>
                <a:latin typeface="微软雅黑" panose="020B0503020204020204" pitchFamily="34" charset="-122"/>
                <a:ea typeface="微软雅黑" panose="020B0503020204020204" pitchFamily="34" charset="-122"/>
                <a:sym typeface="+mn-ea"/>
              </a:rPr>
              <a:t>3</a:t>
            </a:r>
            <a:r>
              <a:rPr lang="zh-CN" altLang="en-US" dirty="0" smtClean="0">
                <a:solidFill>
                  <a:srgbClr val="0000FF"/>
                </a:solidFill>
                <a:latin typeface="微软雅黑" panose="020B0503020204020204" pitchFamily="34" charset="-122"/>
                <a:ea typeface="微软雅黑" panose="020B0503020204020204" pitchFamily="34" charset="-122"/>
                <a:sym typeface="+mn-ea"/>
              </a:rPr>
              <a:t>．</a:t>
            </a:r>
            <a:r>
              <a:rPr lang="en-US" altLang="zh-CN" dirty="0" smtClean="0">
                <a:solidFill>
                  <a:srgbClr val="0000FF"/>
                </a:solidFill>
                <a:latin typeface="微软雅黑" panose="020B0503020204020204" pitchFamily="34" charset="-122"/>
                <a:ea typeface="微软雅黑" panose="020B0503020204020204" pitchFamily="34" charset="-122"/>
                <a:sym typeface="+mn-ea"/>
              </a:rPr>
              <a:t>TOA</a:t>
            </a:r>
            <a:r>
              <a:rPr lang="zh-CN" altLang="en-US" dirty="0">
                <a:solidFill>
                  <a:srgbClr val="0000FF"/>
                </a:solidFill>
                <a:latin typeface="微软雅黑" panose="020B0503020204020204" pitchFamily="34" charset="-122"/>
                <a:ea typeface="微软雅黑" panose="020B0503020204020204" pitchFamily="34" charset="-122"/>
                <a:sym typeface="+mn-ea"/>
              </a:rPr>
              <a:t>和</a:t>
            </a:r>
            <a:r>
              <a:rPr lang="en-US" altLang="zh-CN" dirty="0">
                <a:solidFill>
                  <a:srgbClr val="0000FF"/>
                </a:solidFill>
                <a:latin typeface="微软雅黑" panose="020B0503020204020204" pitchFamily="34" charset="-122"/>
                <a:ea typeface="微软雅黑" panose="020B0503020204020204" pitchFamily="34" charset="-122"/>
                <a:sym typeface="+mn-ea"/>
              </a:rPr>
              <a:t>TDOA</a:t>
            </a:r>
            <a:r>
              <a:rPr lang="zh-CN" altLang="en-US" dirty="0">
                <a:solidFill>
                  <a:srgbClr val="0000FF"/>
                </a:solidFill>
                <a:latin typeface="微软雅黑" panose="020B0503020204020204" pitchFamily="34" charset="-122"/>
                <a:ea typeface="微软雅黑" panose="020B0503020204020204" pitchFamily="34" charset="-122"/>
                <a:sym typeface="+mn-ea"/>
              </a:rPr>
              <a:t>定位方法</a:t>
            </a:r>
            <a:endParaRPr lang="zh-CN" altLang="en-US" dirty="0">
              <a:solidFill>
                <a:srgbClr val="0000FF"/>
              </a:solidFill>
              <a:latin typeface="微软雅黑" panose="020B0503020204020204" pitchFamily="34" charset="-122"/>
              <a:ea typeface="微软雅黑" panose="020B0503020204020204" pitchFamily="34" charset="-122"/>
              <a:sym typeface="+mn-ea"/>
            </a:endParaRPr>
          </a:p>
          <a:p>
            <a:pPr marL="400050" lvl="1" indent="0" algn="just" eaLnBrk="1" hangingPunct="1">
              <a:lnSpc>
                <a:spcPct val="150000"/>
              </a:lnSpc>
              <a:spcBef>
                <a:spcPct val="0"/>
              </a:spcBef>
              <a:buClr>
                <a:srgbClr val="FF3300"/>
              </a:buClr>
              <a:buSzPct val="85000"/>
              <a:buNone/>
            </a:pPr>
            <a:r>
              <a:rPr lang="en-US" altLang="zh-CN" dirty="0" smtClean="0">
                <a:solidFill>
                  <a:srgbClr val="0000FF"/>
                </a:solidFill>
                <a:latin typeface="微软雅黑" panose="020B0503020204020204" pitchFamily="34" charset="-122"/>
                <a:ea typeface="微软雅黑" panose="020B0503020204020204" pitchFamily="34" charset="-122"/>
                <a:sym typeface="+mn-ea"/>
              </a:rPr>
              <a:t>4</a:t>
            </a:r>
            <a:r>
              <a:rPr lang="zh-CN" altLang="en-US" dirty="0" smtClean="0">
                <a:solidFill>
                  <a:srgbClr val="0000FF"/>
                </a:solidFill>
                <a:latin typeface="微软雅黑" panose="020B0503020204020204" pitchFamily="34" charset="-122"/>
                <a:ea typeface="微软雅黑" panose="020B0503020204020204" pitchFamily="34" charset="-122"/>
                <a:sym typeface="+mn-ea"/>
              </a:rPr>
              <a:t>．</a:t>
            </a:r>
            <a:r>
              <a:rPr lang="en-US" altLang="zh-CN" dirty="0" smtClean="0">
                <a:solidFill>
                  <a:srgbClr val="0000FF"/>
                </a:solidFill>
                <a:latin typeface="微软雅黑" panose="020B0503020204020204" pitchFamily="34" charset="-122"/>
                <a:ea typeface="微软雅黑" panose="020B0503020204020204" pitchFamily="34" charset="-122"/>
                <a:sym typeface="+mn-ea"/>
              </a:rPr>
              <a:t>AOA</a:t>
            </a:r>
            <a:r>
              <a:rPr lang="zh-CN" altLang="en-US" dirty="0">
                <a:solidFill>
                  <a:srgbClr val="0000FF"/>
                </a:solidFill>
                <a:latin typeface="微软雅黑" panose="020B0503020204020204" pitchFamily="34" charset="-122"/>
                <a:ea typeface="微软雅黑" panose="020B0503020204020204" pitchFamily="34" charset="-122"/>
                <a:sym typeface="+mn-ea"/>
              </a:rPr>
              <a:t>定位算法</a:t>
            </a:r>
            <a:endParaRPr lang="zh-CN" altLang="en-US" dirty="0">
              <a:solidFill>
                <a:srgbClr val="0000FF"/>
              </a:solidFill>
              <a:latin typeface="微软雅黑" panose="020B0503020204020204" pitchFamily="34" charset="-122"/>
              <a:ea typeface="微软雅黑" panose="020B0503020204020204" pitchFamily="34" charset="-122"/>
              <a:sym typeface="+mn-ea"/>
            </a:endParaRPr>
          </a:p>
          <a:p>
            <a:pPr marL="400050" lvl="1" indent="0" algn="just" eaLnBrk="1" hangingPunct="1">
              <a:lnSpc>
                <a:spcPct val="150000"/>
              </a:lnSpc>
              <a:spcBef>
                <a:spcPct val="0"/>
              </a:spcBef>
              <a:buClr>
                <a:srgbClr val="FF3300"/>
              </a:buClr>
              <a:buSzPct val="85000"/>
              <a:buNone/>
            </a:pPr>
            <a:r>
              <a:rPr lang="en-US" altLang="zh-CN" dirty="0">
                <a:solidFill>
                  <a:srgbClr val="0000FF"/>
                </a:solidFill>
                <a:latin typeface="微软雅黑" panose="020B0503020204020204" pitchFamily="34" charset="-122"/>
                <a:ea typeface="微软雅黑" panose="020B0503020204020204" pitchFamily="34" charset="-122"/>
                <a:sym typeface="+mn-ea"/>
              </a:rPr>
              <a:t>5</a:t>
            </a:r>
            <a:r>
              <a:rPr lang="zh-CN" altLang="en-US" dirty="0">
                <a:solidFill>
                  <a:srgbClr val="0000FF"/>
                </a:solidFill>
                <a:latin typeface="微软雅黑" panose="020B0503020204020204" pitchFamily="34" charset="-122"/>
                <a:ea typeface="微软雅黑" panose="020B0503020204020204" pitchFamily="34" charset="-122"/>
                <a:sym typeface="+mn-ea"/>
              </a:rPr>
              <a:t>．</a:t>
            </a:r>
            <a:r>
              <a:rPr lang="en-US" altLang="zh-CN" dirty="0">
                <a:solidFill>
                  <a:srgbClr val="0000FF"/>
                </a:solidFill>
                <a:latin typeface="微软雅黑" panose="020B0503020204020204" pitchFamily="34" charset="-122"/>
                <a:ea typeface="微软雅黑" panose="020B0503020204020204" pitchFamily="34" charset="-122"/>
                <a:sym typeface="+mn-ea"/>
              </a:rPr>
              <a:t>RSSI</a:t>
            </a:r>
            <a:r>
              <a:rPr lang="zh-CN" altLang="en-US" dirty="0">
                <a:solidFill>
                  <a:srgbClr val="0000FF"/>
                </a:solidFill>
                <a:latin typeface="微软雅黑" panose="020B0503020204020204" pitchFamily="34" charset="-122"/>
                <a:ea typeface="微软雅黑" panose="020B0503020204020204" pitchFamily="34" charset="-122"/>
                <a:sym typeface="+mn-ea"/>
              </a:rPr>
              <a:t>定位方法</a:t>
            </a:r>
            <a:endParaRPr lang="zh-CN" altLang="en-US" dirty="0">
              <a:solidFill>
                <a:srgbClr val="0000FF"/>
              </a:solidFill>
              <a:latin typeface="微软雅黑" panose="020B0503020204020204" pitchFamily="34" charset="-122"/>
              <a:ea typeface="微软雅黑" panose="020B0503020204020204" pitchFamily="34" charset="-122"/>
              <a:sym typeface="+mn-ea"/>
            </a:endParaRPr>
          </a:p>
          <a:p>
            <a:pPr marL="400050" lvl="1" indent="0" algn="just" eaLnBrk="1" hangingPunct="1">
              <a:lnSpc>
                <a:spcPct val="150000"/>
              </a:lnSpc>
              <a:spcBef>
                <a:spcPct val="0"/>
              </a:spcBef>
              <a:buClr>
                <a:srgbClr val="FF3300"/>
              </a:buClr>
              <a:buSzPct val="85000"/>
              <a:buNone/>
            </a:pPr>
            <a:r>
              <a:rPr lang="en-US" altLang="zh-CN" dirty="0">
                <a:solidFill>
                  <a:srgbClr val="0000FF"/>
                </a:solidFill>
                <a:latin typeface="微软雅黑" panose="020B0503020204020204" pitchFamily="34" charset="-122"/>
                <a:ea typeface="微软雅黑" panose="020B0503020204020204" pitchFamily="34" charset="-122"/>
                <a:sym typeface="+mn-ea"/>
              </a:rPr>
              <a:t>6</a:t>
            </a:r>
            <a:r>
              <a:rPr lang="zh-CN" altLang="en-US" dirty="0">
                <a:solidFill>
                  <a:srgbClr val="0000FF"/>
                </a:solidFill>
                <a:latin typeface="微软雅黑" panose="020B0503020204020204" pitchFamily="34" charset="-122"/>
                <a:ea typeface="微软雅黑" panose="020B0503020204020204" pitchFamily="34" charset="-122"/>
                <a:sym typeface="+mn-ea"/>
              </a:rPr>
              <a:t>．</a:t>
            </a:r>
            <a:r>
              <a:rPr lang="en-US" altLang="zh-CN" dirty="0">
                <a:solidFill>
                  <a:srgbClr val="0000FF"/>
                </a:solidFill>
                <a:latin typeface="微软雅黑" panose="020B0503020204020204" pitchFamily="34" charset="-122"/>
                <a:ea typeface="微软雅黑" panose="020B0503020204020204" pitchFamily="34" charset="-122"/>
                <a:sym typeface="+mn-ea"/>
              </a:rPr>
              <a:t>DV-HOP</a:t>
            </a:r>
            <a:r>
              <a:rPr lang="zh-CN" altLang="en-US" dirty="0">
                <a:solidFill>
                  <a:srgbClr val="0000FF"/>
                </a:solidFill>
                <a:latin typeface="微软雅黑" panose="020B0503020204020204" pitchFamily="34" charset="-122"/>
                <a:ea typeface="微软雅黑" panose="020B0503020204020204" pitchFamily="34" charset="-122"/>
                <a:sym typeface="+mn-ea"/>
              </a:rPr>
              <a:t>定位方法</a:t>
            </a:r>
            <a:endParaRPr lang="zh-CN" altLang="en-US" dirty="0">
              <a:solidFill>
                <a:srgbClr val="0000FF"/>
              </a:solidFill>
              <a:latin typeface="微软雅黑" panose="020B0503020204020204" pitchFamily="34" charset="-122"/>
              <a:ea typeface="微软雅黑" panose="020B0503020204020204" pitchFamily="34" charset="-122"/>
              <a:sym typeface="+mn-ea"/>
            </a:endParaRPr>
          </a:p>
          <a:p>
            <a:pPr marL="400050" lvl="1" indent="0" algn="just" eaLnBrk="1" hangingPunct="1">
              <a:lnSpc>
                <a:spcPct val="150000"/>
              </a:lnSpc>
              <a:spcBef>
                <a:spcPct val="0"/>
              </a:spcBef>
              <a:buClr>
                <a:srgbClr val="FF3300"/>
              </a:buClr>
              <a:buSzPct val="85000"/>
              <a:buNone/>
            </a:pPr>
            <a:r>
              <a:rPr lang="en-US" altLang="zh-CN" dirty="0">
                <a:solidFill>
                  <a:srgbClr val="0000FF"/>
                </a:solidFill>
                <a:latin typeface="微软雅黑" panose="020B0503020204020204" pitchFamily="34" charset="-122"/>
                <a:ea typeface="微软雅黑" panose="020B0503020204020204" pitchFamily="34" charset="-122"/>
                <a:sym typeface="+mn-ea"/>
              </a:rPr>
              <a:t>7</a:t>
            </a:r>
            <a:r>
              <a:rPr lang="zh-CN" altLang="en-US" dirty="0">
                <a:solidFill>
                  <a:srgbClr val="0000FF"/>
                </a:solidFill>
                <a:latin typeface="微软雅黑" panose="020B0503020204020204" pitchFamily="34" charset="-122"/>
                <a:ea typeface="微软雅黑" panose="020B0503020204020204" pitchFamily="34" charset="-122"/>
                <a:sym typeface="+mn-ea"/>
              </a:rPr>
              <a:t>．</a:t>
            </a:r>
            <a:r>
              <a:rPr lang="en-US" altLang="zh-CN" dirty="0">
                <a:solidFill>
                  <a:srgbClr val="0000FF"/>
                </a:solidFill>
                <a:latin typeface="微软雅黑" panose="020B0503020204020204" pitchFamily="34" charset="-122"/>
                <a:ea typeface="微软雅黑" panose="020B0503020204020204" pitchFamily="34" charset="-122"/>
                <a:sym typeface="+mn-ea"/>
              </a:rPr>
              <a:t>Amorphous</a:t>
            </a:r>
            <a:r>
              <a:rPr lang="zh-CN" altLang="en-US" dirty="0">
                <a:solidFill>
                  <a:srgbClr val="0000FF"/>
                </a:solidFill>
                <a:latin typeface="微软雅黑" panose="020B0503020204020204" pitchFamily="34" charset="-122"/>
                <a:ea typeface="微软雅黑" panose="020B0503020204020204" pitchFamily="34" charset="-122"/>
                <a:sym typeface="+mn-ea"/>
              </a:rPr>
              <a:t>定位方法</a:t>
            </a:r>
            <a:endParaRPr lang="zh-CN" altLang="en-US" dirty="0">
              <a:solidFill>
                <a:srgbClr val="0000FF"/>
              </a:solidFill>
              <a:latin typeface="微软雅黑" panose="020B0503020204020204" pitchFamily="34" charset="-122"/>
              <a:ea typeface="微软雅黑" panose="020B0503020204020204" pitchFamily="34" charset="-122"/>
              <a:sym typeface="+mn-ea"/>
            </a:endParaRPr>
          </a:p>
          <a:p>
            <a:pPr marL="400050" lvl="1" indent="0" algn="just" eaLnBrk="1" hangingPunct="1">
              <a:lnSpc>
                <a:spcPct val="150000"/>
              </a:lnSpc>
              <a:spcBef>
                <a:spcPct val="0"/>
              </a:spcBef>
              <a:buClr>
                <a:srgbClr val="FF3300"/>
              </a:buClr>
              <a:buSzPct val="85000"/>
              <a:buNone/>
            </a:pPr>
            <a:r>
              <a:rPr lang="en-US" altLang="zh-CN" dirty="0">
                <a:solidFill>
                  <a:srgbClr val="0000FF"/>
                </a:solidFill>
                <a:latin typeface="微软雅黑" panose="020B0503020204020204" pitchFamily="34" charset="-122"/>
                <a:ea typeface="微软雅黑" panose="020B0503020204020204" pitchFamily="34" charset="-122"/>
                <a:sym typeface="+mn-ea"/>
              </a:rPr>
              <a:t>8</a:t>
            </a:r>
            <a:r>
              <a:rPr lang="zh-CN" altLang="en-US" dirty="0">
                <a:solidFill>
                  <a:srgbClr val="0000FF"/>
                </a:solidFill>
                <a:latin typeface="微软雅黑" panose="020B0503020204020204" pitchFamily="34" charset="-122"/>
                <a:ea typeface="微软雅黑" panose="020B0503020204020204" pitchFamily="34" charset="-122"/>
                <a:sym typeface="+mn-ea"/>
              </a:rPr>
              <a:t>．</a:t>
            </a:r>
            <a:r>
              <a:rPr lang="en-US" altLang="zh-CN" dirty="0">
                <a:solidFill>
                  <a:srgbClr val="0000FF"/>
                </a:solidFill>
                <a:latin typeface="微软雅黑" panose="020B0503020204020204" pitchFamily="34" charset="-122"/>
                <a:ea typeface="微软雅黑" panose="020B0503020204020204" pitchFamily="34" charset="-122"/>
                <a:sym typeface="+mn-ea"/>
              </a:rPr>
              <a:t>APIT</a:t>
            </a:r>
            <a:r>
              <a:rPr lang="zh-CN" altLang="en-US" dirty="0">
                <a:solidFill>
                  <a:srgbClr val="0000FF"/>
                </a:solidFill>
                <a:latin typeface="微软雅黑" panose="020B0503020204020204" pitchFamily="34" charset="-122"/>
                <a:ea typeface="微软雅黑" panose="020B0503020204020204" pitchFamily="34" charset="-122"/>
                <a:sym typeface="+mn-ea"/>
              </a:rPr>
              <a:t>定位方法</a:t>
            </a:r>
            <a:endParaRPr lang="zh-CN" altLang="en-US" dirty="0">
              <a:solidFill>
                <a:srgbClr val="0000FF"/>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487488" y="1124744"/>
            <a:ext cx="9937104" cy="5589240"/>
          </a:xfrm>
        </p:spPr>
        <p:txBody>
          <a:bodyPr>
            <a:normAutofit/>
          </a:bodyPr>
          <a:lstStyle/>
          <a:p>
            <a:pPr>
              <a:lnSpc>
                <a:spcPct val="150000"/>
              </a:lnSpc>
              <a:spcBef>
                <a:spcPts val="0"/>
              </a:spcBef>
            </a:pPr>
            <a:r>
              <a:rPr lang="zh-CN" altLang="en-US" sz="3600" dirty="0">
                <a:latin typeface="微软雅黑" panose="020B0503020204020204" pitchFamily="34" charset="-122"/>
                <a:ea typeface="微软雅黑" panose="020B0503020204020204" pitchFamily="34" charset="-122"/>
                <a:cs typeface="微软雅黑" panose="020B0503020204020204" pitchFamily="34" charset="-122"/>
              </a:rPr>
              <a:t>各国的卫星定位系统</a:t>
            </a:r>
            <a:endParaRPr lang="en-US" altLang="zh-CN" sz="3600"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spcBef>
                <a:spcPts val="0"/>
              </a:spcBef>
              <a:buFont typeface="Arial" panose="020B0604020202020204" pitchFamily="34" charset="0"/>
              <a:buChar char="•"/>
            </a:pP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美国：</a:t>
            </a:r>
            <a:r>
              <a:rPr lang="en-US" altLang="zh-CN" sz="3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GPS</a:t>
            </a:r>
            <a:endParaRPr lang="en-US" altLang="zh-CN" sz="3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spcBef>
                <a:spcPts val="0"/>
              </a:spcBef>
              <a:buFont typeface="Arial" panose="020B0604020202020204" pitchFamily="34" charset="0"/>
              <a:buChar char="•"/>
            </a:pP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俄罗斯：</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GLONASS</a:t>
            </a:r>
            <a:endParaRPr lang="en-US" altLang="zh-CN" sz="3200"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spcBef>
                <a:spcPts val="0"/>
              </a:spcBef>
              <a:buFont typeface="Arial" panose="020B0604020202020204" pitchFamily="34" charset="0"/>
              <a:buChar char="•"/>
            </a:pP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欧盟：</a:t>
            </a:r>
            <a:r>
              <a:rPr lang="zh-CN" altLang="en-US" sz="3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伽利略</a:t>
            </a:r>
            <a:endParaRPr lang="en-US" altLang="zh-CN" sz="3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spcBef>
                <a:spcPts val="0"/>
              </a:spcBef>
              <a:buFont typeface="Arial" panose="020B0604020202020204" pitchFamily="34" charset="0"/>
              <a:buChar char="•"/>
            </a:pP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中国：</a:t>
            </a:r>
            <a:r>
              <a:rPr lang="zh-CN" altLang="en-US" sz="3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北斗一号</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北斗二号、</a:t>
            </a:r>
            <a:r>
              <a:rPr lang="zh-CN" altLang="en-US" sz="3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北斗</a:t>
            </a:r>
            <a:r>
              <a:rPr lang="zh-CN" altLang="en-US" sz="3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三号</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（全球</a:t>
            </a:r>
            <a:r>
              <a:rPr lang="zh-CN" altLang="en-US" sz="320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32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spcBef>
                <a:spcPts val="0"/>
              </a:spcBef>
              <a:buFont typeface="Arial" panose="020B0604020202020204" pitchFamily="34" charset="0"/>
              <a:buChar char="•"/>
            </a:pPr>
            <a:endParaRPr lang="en-US" altLang="zh-CN" sz="32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spcBef>
                <a:spcPts val="0"/>
              </a:spcBef>
            </a:pPr>
            <a:r>
              <a:rPr lang="en-US" altLang="zh-CN" sz="3600" u="sng" dirty="0" smtClean="0">
                <a:latin typeface="微软雅黑" panose="020B0503020204020204" pitchFamily="34" charset="-122"/>
                <a:ea typeface="微软雅黑" panose="020B0503020204020204" pitchFamily="34" charset="-122"/>
                <a:cs typeface="微软雅黑" panose="020B0503020204020204" pitchFamily="34" charset="-122"/>
              </a:rPr>
              <a:t>GPS</a:t>
            </a:r>
            <a:r>
              <a:rPr lang="zh-CN" altLang="en-US" sz="3600" dirty="0">
                <a:latin typeface="微软雅黑" panose="020B0503020204020204" pitchFamily="34" charset="-122"/>
                <a:ea typeface="微软雅黑" panose="020B0503020204020204" pitchFamily="34" charset="-122"/>
                <a:cs typeface="微软雅黑" panose="020B0503020204020204" pitchFamily="34" charset="-122"/>
              </a:rPr>
              <a:t>是目前世界上最常用的</a:t>
            </a:r>
            <a:r>
              <a:rPr lang="zh-CN" altLang="en-US" sz="3600" u="sng" dirty="0">
                <a:latin typeface="微软雅黑" panose="020B0503020204020204" pitchFamily="34" charset="-122"/>
                <a:ea typeface="微软雅黑" panose="020B0503020204020204" pitchFamily="34" charset="-122"/>
                <a:cs typeface="微软雅黑" panose="020B0503020204020204" pitchFamily="34" charset="-122"/>
              </a:rPr>
              <a:t>卫星导航系统</a:t>
            </a:r>
            <a:r>
              <a:rPr lang="zh-CN" altLang="en-US" sz="36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3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spcBef>
                <a:spcPts val="0"/>
              </a:spcBef>
            </a:pPr>
            <a:endParaRPr kumimoji="1" lang="zh-CN" altLang="en-US" sz="3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标题 3"/>
          <p:cNvSpPr>
            <a:spLocks noGrp="1"/>
          </p:cNvSpPr>
          <p:nvPr>
            <p:ph type="title"/>
          </p:nvPr>
        </p:nvSpPr>
        <p:spPr/>
        <p:txBody>
          <a:bodyPr/>
          <a:lstStyle/>
          <a:p>
            <a:r>
              <a:rPr kumimoji="1" lang="zh-CN" altLang="en-US" dirty="0" smtClean="0"/>
              <a:t>卫星定位</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sym typeface="+mn-ea"/>
              </a:rPr>
              <a:t>(1) </a:t>
            </a:r>
            <a:r>
              <a:rPr lang="en-US" altLang="zh-CN" dirty="0">
                <a:sym typeface="+mn-ea"/>
              </a:rPr>
              <a:t>Cricket</a:t>
            </a:r>
            <a:r>
              <a:rPr lang="zh-CN" altLang="en-US" dirty="0">
                <a:sym typeface="+mn-ea"/>
              </a:rPr>
              <a:t>定位系统</a:t>
            </a:r>
            <a:endParaRPr lang="zh-CN" altLang="en-US" dirty="0">
              <a:sym typeface="+mn-ea"/>
            </a:endParaRPr>
          </a:p>
        </p:txBody>
      </p:sp>
      <p:sp>
        <p:nvSpPr>
          <p:cNvPr id="6" name="TextBox 5"/>
          <p:cNvSpPr txBox="1"/>
          <p:nvPr/>
        </p:nvSpPr>
        <p:spPr>
          <a:xfrm>
            <a:off x="911424" y="980728"/>
            <a:ext cx="10729192" cy="552151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80000"/>
              </a:lnSpc>
              <a:spcBef>
                <a:spcPct val="0"/>
              </a:spcBef>
              <a:buClr>
                <a:srgbClr val="FF3300"/>
              </a:buClr>
              <a:buSzPct val="85000"/>
              <a:buFont typeface="Wingdings" panose="05000000000000000000" pitchFamily="2" charset="2"/>
              <a:buChar char="p"/>
            </a:pPr>
            <a:r>
              <a:rPr lang="en-US" altLang="zh-CN" sz="2800" dirty="0">
                <a:latin typeface="微软雅黑" panose="020B0503020204020204" pitchFamily="34" charset="-122"/>
                <a:ea typeface="微软雅黑" panose="020B0503020204020204" pitchFamily="34" charset="-122"/>
                <a:sym typeface="+mn-ea"/>
              </a:rPr>
              <a:t>Cricket</a:t>
            </a:r>
            <a:r>
              <a:rPr lang="zh-CN" altLang="en-US" sz="2800" dirty="0">
                <a:latin typeface="微软雅黑" panose="020B0503020204020204" pitchFamily="34" charset="-122"/>
                <a:ea typeface="微软雅黑" panose="020B0503020204020204" pitchFamily="34" charset="-122"/>
                <a:sym typeface="+mn-ea"/>
              </a:rPr>
              <a:t>是一种</a:t>
            </a:r>
            <a:r>
              <a:rPr lang="zh-CN" altLang="en-US" sz="2800" b="1" dirty="0">
                <a:solidFill>
                  <a:srgbClr val="FF0000"/>
                </a:solidFill>
                <a:latin typeface="微软雅黑" panose="020B0503020204020204" pitchFamily="34" charset="-122"/>
                <a:ea typeface="微软雅黑" panose="020B0503020204020204" pitchFamily="34" charset="-122"/>
                <a:sym typeface="+mn-ea"/>
              </a:rPr>
              <a:t>基于</a:t>
            </a:r>
            <a:r>
              <a:rPr lang="en-US" altLang="zh-CN" sz="2800" b="1" dirty="0" smtClean="0">
                <a:solidFill>
                  <a:srgbClr val="FF0000"/>
                </a:solidFill>
                <a:latin typeface="微软雅黑" panose="020B0503020204020204" pitchFamily="34" charset="-122"/>
                <a:ea typeface="微软雅黑" panose="020B0503020204020204" pitchFamily="34" charset="-122"/>
                <a:sym typeface="+mn-ea"/>
              </a:rPr>
              <a:t>TDOA</a:t>
            </a:r>
            <a:r>
              <a:rPr lang="en-US" altLang="zh-CN" sz="2800" b="1" dirty="0" smtClean="0">
                <a:latin typeface="微软雅黑" panose="020B0503020204020204" pitchFamily="34" charset="-122"/>
                <a:ea typeface="微软雅黑" panose="020B0503020204020204" pitchFamily="34" charset="-122"/>
                <a:sym typeface="+mn-ea"/>
              </a:rPr>
              <a:t>(Time </a:t>
            </a:r>
            <a:r>
              <a:rPr lang="en-US" altLang="zh-CN" sz="2800" b="1" dirty="0">
                <a:latin typeface="微软雅黑" panose="020B0503020204020204" pitchFamily="34" charset="-122"/>
                <a:ea typeface="微软雅黑" panose="020B0503020204020204" pitchFamily="34" charset="-122"/>
                <a:sym typeface="+mn-ea"/>
              </a:rPr>
              <a:t>Difference of Arrival</a:t>
            </a:r>
            <a:r>
              <a:rPr lang="zh-CN" altLang="en-US" sz="2800" b="1" dirty="0">
                <a:latin typeface="微软雅黑" panose="020B0503020204020204" pitchFamily="34" charset="-122"/>
                <a:ea typeface="微软雅黑" panose="020B0503020204020204" pitchFamily="34" charset="-122"/>
                <a:sym typeface="+mn-ea"/>
              </a:rPr>
              <a:t>，到达时间差</a:t>
            </a:r>
            <a:r>
              <a:rPr lang="en-US" altLang="zh-CN" sz="2800" b="1" dirty="0" smtClean="0">
                <a:latin typeface="微软雅黑" panose="020B0503020204020204" pitchFamily="34" charset="-122"/>
                <a:ea typeface="微软雅黑" panose="020B0503020204020204" pitchFamily="34" charset="-122"/>
                <a:sym typeface="+mn-ea"/>
              </a:rPr>
              <a:t>) </a:t>
            </a:r>
            <a:r>
              <a:rPr lang="zh-CN" altLang="en-US" sz="2800" b="1" dirty="0" smtClean="0">
                <a:solidFill>
                  <a:srgbClr val="FF0000"/>
                </a:solidFill>
                <a:latin typeface="微软雅黑" panose="020B0503020204020204" pitchFamily="34" charset="-122"/>
                <a:ea typeface="微软雅黑" panose="020B0503020204020204" pitchFamily="34" charset="-122"/>
                <a:sym typeface="+mn-ea"/>
              </a:rPr>
              <a:t>测距</a:t>
            </a:r>
            <a:r>
              <a:rPr lang="zh-CN" altLang="en-US" sz="2800" b="1" dirty="0">
                <a:solidFill>
                  <a:srgbClr val="FF0000"/>
                </a:solidFill>
                <a:latin typeface="微软雅黑" panose="020B0503020204020204" pitchFamily="34" charset="-122"/>
                <a:ea typeface="微软雅黑" panose="020B0503020204020204" pitchFamily="34" charset="-122"/>
                <a:sym typeface="+mn-ea"/>
              </a:rPr>
              <a:t>技术</a:t>
            </a:r>
            <a:r>
              <a:rPr lang="zh-CN" altLang="en-US" sz="2800" dirty="0">
                <a:latin typeface="微软雅黑" panose="020B0503020204020204" pitchFamily="34" charset="-122"/>
                <a:ea typeface="微软雅黑" panose="020B0503020204020204" pitchFamily="34" charset="-122"/>
                <a:sym typeface="+mn-ea"/>
              </a:rPr>
              <a:t>的</a:t>
            </a:r>
            <a:r>
              <a:rPr lang="zh-CN" altLang="en-US" sz="2800" b="1" dirty="0">
                <a:solidFill>
                  <a:srgbClr val="FF0000"/>
                </a:solidFill>
                <a:latin typeface="微软雅黑" panose="020B0503020204020204" pitchFamily="34" charset="-122"/>
                <a:ea typeface="微软雅黑" panose="020B0503020204020204" pitchFamily="34" charset="-122"/>
                <a:sym typeface="+mn-ea"/>
              </a:rPr>
              <a:t>室内定位系统</a:t>
            </a:r>
            <a:r>
              <a:rPr lang="zh-CN" altLang="en-US" sz="2800" dirty="0" smtClean="0">
                <a:latin typeface="微软雅黑" panose="020B0503020204020204" pitchFamily="34" charset="-122"/>
                <a:ea typeface="微软雅黑" panose="020B0503020204020204" pitchFamily="34" charset="-122"/>
                <a:sym typeface="+mn-ea"/>
              </a:rPr>
              <a:t>，它</a:t>
            </a:r>
            <a:r>
              <a:rPr lang="zh-CN" altLang="en-US" sz="2800" dirty="0">
                <a:latin typeface="微软雅黑" panose="020B0503020204020204" pitchFamily="34" charset="-122"/>
                <a:ea typeface="微软雅黑" panose="020B0503020204020204" pitchFamily="34" charset="-122"/>
                <a:sym typeface="+mn-ea"/>
              </a:rPr>
              <a:t>通过</a:t>
            </a:r>
            <a:r>
              <a:rPr lang="zh-CN" altLang="en-US" sz="2800" b="1" dirty="0">
                <a:solidFill>
                  <a:srgbClr val="0000FF"/>
                </a:solidFill>
                <a:latin typeface="微软雅黑" panose="020B0503020204020204" pitchFamily="34" charset="-122"/>
                <a:ea typeface="微软雅黑" panose="020B0503020204020204" pitchFamily="34" charset="-122"/>
                <a:sym typeface="+mn-ea"/>
              </a:rPr>
              <a:t>测量到未知节点最近的信标节点计算静止或者移动目标在</a:t>
            </a:r>
            <a:r>
              <a:rPr lang="zh-CN" altLang="en-US" sz="2800" b="1" dirty="0">
                <a:solidFill>
                  <a:srgbClr val="FF0000"/>
                </a:solidFill>
                <a:latin typeface="微软雅黑" panose="020B0503020204020204" pitchFamily="34" charset="-122"/>
                <a:ea typeface="微软雅黑" panose="020B0503020204020204" pitchFamily="34" charset="-122"/>
                <a:sym typeface="+mn-ea"/>
              </a:rPr>
              <a:t>大楼内具体房间的哪一区域</a:t>
            </a:r>
            <a:r>
              <a:rPr lang="zh-CN" altLang="en-US" sz="2800" b="1" dirty="0">
                <a:solidFill>
                  <a:srgbClr val="0000FF"/>
                </a:solidFill>
                <a:latin typeface="微软雅黑" panose="020B0503020204020204" pitchFamily="34" charset="-122"/>
                <a:ea typeface="微软雅黑" panose="020B0503020204020204" pitchFamily="34" charset="-122"/>
                <a:sym typeface="+mn-ea"/>
              </a:rPr>
              <a:t>，而不是绝对位置</a:t>
            </a:r>
            <a:r>
              <a:rPr lang="zh-CN" altLang="en-US" sz="2800" dirty="0" smtClean="0">
                <a:latin typeface="微软雅黑" panose="020B0503020204020204" pitchFamily="34" charset="-122"/>
                <a:ea typeface="微软雅黑" panose="020B0503020204020204" pitchFamily="34" charset="-122"/>
                <a:sym typeface="+mn-ea"/>
              </a:rPr>
              <a:t>。</a:t>
            </a:r>
            <a:endParaRPr lang="en-US" altLang="zh-CN" sz="2800" dirty="0" smtClean="0">
              <a:latin typeface="微软雅黑" panose="020B0503020204020204" pitchFamily="34" charset="-122"/>
              <a:ea typeface="微软雅黑" panose="020B0503020204020204" pitchFamily="34" charset="-122"/>
              <a:sym typeface="+mn-ea"/>
            </a:endParaRPr>
          </a:p>
          <a:p>
            <a:pPr lvl="0" algn="just" eaLnBrk="1" hangingPunct="1">
              <a:lnSpc>
                <a:spcPct val="180000"/>
              </a:lnSpc>
              <a:spcBef>
                <a:spcPct val="0"/>
              </a:spcBef>
              <a:buClr>
                <a:srgbClr val="FF3300"/>
              </a:buClr>
              <a:buSzPct val="85000"/>
              <a:buFont typeface="Wingdings" panose="05000000000000000000" pitchFamily="2" charset="2"/>
              <a:buChar char="p"/>
            </a:pPr>
            <a:r>
              <a:rPr lang="en-US" altLang="zh-CN" sz="2800" dirty="0" smtClean="0">
                <a:latin typeface="微软雅黑" panose="020B0503020204020204" pitchFamily="34" charset="-122"/>
                <a:ea typeface="微软雅黑" panose="020B0503020204020204" pitchFamily="34" charset="-122"/>
                <a:sym typeface="+mn-ea"/>
              </a:rPr>
              <a:t>Cricket</a:t>
            </a:r>
            <a:r>
              <a:rPr lang="zh-CN" altLang="en-US" sz="2800" dirty="0">
                <a:latin typeface="微软雅黑" panose="020B0503020204020204" pitchFamily="34" charset="-122"/>
                <a:ea typeface="微软雅黑" panose="020B0503020204020204" pitchFamily="34" charset="-122"/>
                <a:sym typeface="+mn-ea"/>
              </a:rPr>
              <a:t>系统没有中心管理或者控制系统，而是分布式管理，为了更好地通信，把</a:t>
            </a:r>
            <a:r>
              <a:rPr lang="zh-CN" altLang="en-US" sz="2800" b="1" dirty="0">
                <a:solidFill>
                  <a:srgbClr val="0000FF"/>
                </a:solidFill>
                <a:latin typeface="微软雅黑" panose="020B0503020204020204" pitchFamily="34" charset="-122"/>
                <a:ea typeface="微软雅黑" panose="020B0503020204020204" pitchFamily="34" charset="-122"/>
                <a:sym typeface="+mn-ea"/>
              </a:rPr>
              <a:t>信标节点和发射器布置在天花板</a:t>
            </a:r>
            <a:r>
              <a:rPr lang="zh-CN" altLang="en-US" sz="2800" b="1" dirty="0" smtClean="0">
                <a:solidFill>
                  <a:srgbClr val="0000FF"/>
                </a:solidFill>
                <a:latin typeface="微软雅黑" panose="020B0503020204020204" pitchFamily="34" charset="-122"/>
                <a:ea typeface="微软雅黑" panose="020B0503020204020204" pitchFamily="34" charset="-122"/>
                <a:sym typeface="+mn-ea"/>
              </a:rPr>
              <a:t>上，周期性地发射无线射频信号和超声波</a:t>
            </a:r>
            <a:r>
              <a:rPr lang="zh-CN" altLang="en-US" sz="2800" dirty="0" smtClean="0">
                <a:latin typeface="微软雅黑" panose="020B0503020204020204" pitchFamily="34" charset="-122"/>
                <a:ea typeface="微软雅黑" panose="020B0503020204020204" pitchFamily="34" charset="-122"/>
                <a:sym typeface="+mn-ea"/>
              </a:rPr>
              <a:t>。</a:t>
            </a:r>
            <a:endParaRPr lang="zh-CN" altLang="en-US" sz="28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sym typeface="+mn-ea"/>
              </a:rPr>
              <a:t>(1) </a:t>
            </a:r>
            <a:r>
              <a:rPr lang="en-US" altLang="zh-CN" dirty="0">
                <a:sym typeface="+mn-ea"/>
              </a:rPr>
              <a:t>Cricket</a:t>
            </a:r>
            <a:r>
              <a:rPr lang="zh-CN" altLang="en-US" dirty="0">
                <a:sym typeface="+mn-ea"/>
              </a:rPr>
              <a:t>定位系统</a:t>
            </a:r>
            <a:endParaRPr lang="zh-CN" altLang="en-US" dirty="0">
              <a:sym typeface="+mn-ea"/>
            </a:endParaRPr>
          </a:p>
        </p:txBody>
      </p:sp>
      <p:sp>
        <p:nvSpPr>
          <p:cNvPr id="6" name="TextBox 5"/>
          <p:cNvSpPr txBox="1"/>
          <p:nvPr/>
        </p:nvSpPr>
        <p:spPr>
          <a:xfrm>
            <a:off x="911424" y="980728"/>
            <a:ext cx="10729192" cy="501675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sym typeface="+mn-ea"/>
              </a:rPr>
              <a:t>未知节点使用</a:t>
            </a:r>
            <a:r>
              <a:rPr lang="en-US" altLang="zh-CN" dirty="0" smtClean="0">
                <a:latin typeface="微软雅黑" panose="020B0503020204020204" pitchFamily="34" charset="-122"/>
                <a:ea typeface="微软雅黑" panose="020B0503020204020204" pitchFamily="34" charset="-122"/>
                <a:sym typeface="+mn-ea"/>
              </a:rPr>
              <a:t>TDOA</a:t>
            </a:r>
            <a:r>
              <a:rPr lang="zh-CN" altLang="en-US" dirty="0" smtClean="0">
                <a:latin typeface="微软雅黑" panose="020B0503020204020204" pitchFamily="34" charset="-122"/>
                <a:ea typeface="微软雅黑" panose="020B0503020204020204" pitchFamily="34" charset="-122"/>
                <a:sym typeface="+mn-ea"/>
              </a:rPr>
              <a:t>技术</a:t>
            </a:r>
            <a:r>
              <a:rPr lang="zh-CN" altLang="en-US" dirty="0">
                <a:latin typeface="微软雅黑" panose="020B0503020204020204" pitchFamily="34" charset="-122"/>
                <a:ea typeface="微软雅黑" panose="020B0503020204020204" pitchFamily="34" charset="-122"/>
                <a:sym typeface="+mn-ea"/>
              </a:rPr>
              <a:t>测量其与锚节点的距离，当它</a:t>
            </a:r>
            <a:r>
              <a:rPr lang="zh-CN" altLang="en-US" b="1" dirty="0">
                <a:solidFill>
                  <a:srgbClr val="0000FF"/>
                </a:solidFill>
                <a:latin typeface="微软雅黑" panose="020B0503020204020204" pitchFamily="34" charset="-122"/>
                <a:ea typeface="微软雅黑" panose="020B0503020204020204" pitchFamily="34" charset="-122"/>
                <a:sym typeface="+mn-ea"/>
              </a:rPr>
              <a:t>能够获得</a:t>
            </a:r>
            <a:r>
              <a:rPr lang="en-US" altLang="zh-CN" b="1" dirty="0">
                <a:solidFill>
                  <a:srgbClr val="0000FF"/>
                </a:solidFill>
                <a:latin typeface="微软雅黑" panose="020B0503020204020204" pitchFamily="34" charset="-122"/>
                <a:ea typeface="微软雅黑" panose="020B0503020204020204" pitchFamily="34" charset="-122"/>
                <a:sym typeface="+mn-ea"/>
              </a:rPr>
              <a:t>3</a:t>
            </a:r>
            <a:r>
              <a:rPr lang="zh-CN" altLang="en-US" b="1" dirty="0">
                <a:solidFill>
                  <a:srgbClr val="0000FF"/>
                </a:solidFill>
                <a:latin typeface="微软雅黑" panose="020B0503020204020204" pitchFamily="34" charset="-122"/>
                <a:ea typeface="微软雅黑" panose="020B0503020204020204" pitchFamily="34" charset="-122"/>
                <a:sym typeface="+mn-ea"/>
              </a:rPr>
              <a:t>个以上锚节点距离时，使用三边测量法可获得物理定位，精度</a:t>
            </a:r>
            <a:r>
              <a:rPr lang="zh-CN" altLang="en-US" b="1" dirty="0" smtClean="0">
                <a:solidFill>
                  <a:srgbClr val="0000FF"/>
                </a:solidFill>
                <a:latin typeface="微软雅黑" panose="020B0503020204020204" pitchFamily="34" charset="-122"/>
                <a:ea typeface="微软雅黑" panose="020B0503020204020204" pitchFamily="34" charset="-122"/>
                <a:sym typeface="+mn-ea"/>
              </a:rPr>
              <a:t>为 </a:t>
            </a:r>
            <a:r>
              <a:rPr lang="en-US" altLang="zh-CN" b="1" dirty="0" smtClean="0">
                <a:solidFill>
                  <a:srgbClr val="0000FF"/>
                </a:solidFill>
                <a:latin typeface="微软雅黑" panose="020B0503020204020204" pitchFamily="34" charset="-122"/>
                <a:ea typeface="微软雅黑" panose="020B0503020204020204" pitchFamily="34" charset="-122"/>
                <a:sym typeface="+mn-ea"/>
              </a:rPr>
              <a:t>4</a:t>
            </a:r>
            <a:r>
              <a:rPr lang="en-US" altLang="zh-CN" b="1" dirty="0">
                <a:solidFill>
                  <a:srgbClr val="0000FF"/>
                </a:solidFill>
                <a:sym typeface="Symbol" panose="05050102010706020507" pitchFamily="18" charset="2"/>
              </a:rPr>
              <a:t></a:t>
            </a:r>
            <a:r>
              <a:rPr lang="en-US" altLang="zh-CN" b="1" dirty="0" smtClean="0">
                <a:solidFill>
                  <a:srgbClr val="0000FF"/>
                </a:solidFill>
                <a:latin typeface="微软雅黑" panose="020B0503020204020204" pitchFamily="34" charset="-122"/>
                <a:ea typeface="微软雅黑" panose="020B0503020204020204" pitchFamily="34" charset="-122"/>
                <a:sym typeface="+mn-ea"/>
              </a:rPr>
              <a:t>4 </a:t>
            </a:r>
            <a:r>
              <a:rPr lang="zh-CN" altLang="en-US" b="1" dirty="0" smtClean="0">
                <a:solidFill>
                  <a:srgbClr val="0000FF"/>
                </a:solidFill>
                <a:latin typeface="微软雅黑" panose="020B0503020204020204" pitchFamily="34" charset="-122"/>
                <a:ea typeface="微软雅黑" panose="020B0503020204020204" pitchFamily="34" charset="-122"/>
                <a:sym typeface="+mn-ea"/>
              </a:rPr>
              <a:t>平方英尺</a:t>
            </a:r>
            <a:r>
              <a:rPr lang="zh-CN" altLang="en-US" b="1" dirty="0">
                <a:solidFill>
                  <a:srgbClr val="0000FF"/>
                </a:solidFill>
                <a:latin typeface="微软雅黑" panose="020B0503020204020204" pitchFamily="34" charset="-122"/>
                <a:ea typeface="微软雅黑" panose="020B0503020204020204" pitchFamily="34" charset="-122"/>
                <a:sym typeface="+mn-ea"/>
              </a:rPr>
              <a:t>，否则就以房间为单位提供符号定位</a:t>
            </a:r>
            <a:r>
              <a:rPr lang="zh-CN" altLang="en-US" b="1" dirty="0" smtClean="0">
                <a:solidFill>
                  <a:srgbClr val="0000FF"/>
                </a:solidFill>
                <a:latin typeface="微软雅黑" panose="020B0503020204020204" pitchFamily="34" charset="-122"/>
                <a:ea typeface="微软雅黑" panose="020B0503020204020204" pitchFamily="34" charset="-122"/>
                <a:sym typeface="+mn-ea"/>
              </a:rPr>
              <a:t>。</a:t>
            </a:r>
            <a:endParaRPr lang="en-US" altLang="zh-CN" b="1" dirty="0" smtClean="0">
              <a:solidFill>
                <a:srgbClr val="0000FF"/>
              </a:solidFill>
              <a:latin typeface="微软雅黑" panose="020B0503020204020204" pitchFamily="34" charset="-122"/>
              <a:ea typeface="微软雅黑" panose="020B0503020204020204" pitchFamily="34" charset="-122"/>
              <a:sym typeface="+mn-ea"/>
            </a:endParaRPr>
          </a:p>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b="1" dirty="0" smtClean="0">
                <a:latin typeface="微软雅黑" panose="020B0503020204020204" pitchFamily="34" charset="-122"/>
                <a:ea typeface="微软雅黑" panose="020B0503020204020204" pitchFamily="34" charset="-122"/>
                <a:sym typeface="+mn-ea"/>
              </a:rPr>
              <a:t>该算法目前应用于室内机器人定位控制。</a:t>
            </a:r>
            <a:endParaRPr lang="zh-CN" altLang="en-US" b="1"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sym typeface="+mn-ea"/>
              </a:rPr>
              <a:t>(2) </a:t>
            </a:r>
            <a:r>
              <a:rPr lang="zh-CN" altLang="en-US" dirty="0" smtClean="0">
                <a:sym typeface="+mn-ea"/>
              </a:rPr>
              <a:t>质心</a:t>
            </a:r>
            <a:r>
              <a:rPr lang="zh-CN" altLang="en-US" dirty="0">
                <a:sym typeface="+mn-ea"/>
              </a:rPr>
              <a:t>定位算法</a:t>
            </a:r>
            <a:endParaRPr lang="zh-CN" altLang="en-US" dirty="0">
              <a:sym typeface="+mn-ea"/>
            </a:endParaRPr>
          </a:p>
        </p:txBody>
      </p:sp>
      <p:sp>
        <p:nvSpPr>
          <p:cNvPr id="6" name="TextBox 5"/>
          <p:cNvSpPr txBox="1"/>
          <p:nvPr/>
        </p:nvSpPr>
        <p:spPr>
          <a:xfrm>
            <a:off x="911424" y="980728"/>
            <a:ext cx="10729192" cy="254768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是</a:t>
            </a:r>
            <a:r>
              <a:rPr lang="zh-CN" altLang="en-US" sz="2800" dirty="0">
                <a:latin typeface="微软雅黑" panose="020B0503020204020204" pitchFamily="34" charset="-122"/>
                <a:ea typeface="微软雅黑" panose="020B0503020204020204" pitchFamily="34" charset="-122"/>
                <a:sym typeface="+mn-ea"/>
              </a:rPr>
              <a:t>一种</a:t>
            </a:r>
            <a:r>
              <a:rPr lang="zh-CN" altLang="en-US" sz="2800" b="1" dirty="0">
                <a:solidFill>
                  <a:srgbClr val="0000FF"/>
                </a:solidFill>
                <a:latin typeface="微软雅黑" panose="020B0503020204020204" pitchFamily="34" charset="-122"/>
                <a:ea typeface="微软雅黑" panose="020B0503020204020204" pitchFamily="34" charset="-122"/>
                <a:sym typeface="+mn-ea"/>
              </a:rPr>
              <a:t>基于网络连通性对未知节点进行</a:t>
            </a:r>
            <a:r>
              <a:rPr lang="zh-CN" altLang="en-US" sz="2800" b="1" dirty="0" smtClean="0">
                <a:solidFill>
                  <a:srgbClr val="0000FF"/>
                </a:solidFill>
                <a:latin typeface="微软雅黑" panose="020B0503020204020204" pitchFamily="34" charset="-122"/>
                <a:ea typeface="微软雅黑" panose="020B0503020204020204" pitchFamily="34" charset="-122"/>
                <a:sym typeface="+mn-ea"/>
              </a:rPr>
              <a:t>定位、与</a:t>
            </a:r>
            <a:r>
              <a:rPr lang="zh-CN" altLang="en-US" sz="2800" b="1" dirty="0">
                <a:solidFill>
                  <a:srgbClr val="0000FF"/>
                </a:solidFill>
                <a:latin typeface="微软雅黑" panose="020B0503020204020204" pitchFamily="34" charset="-122"/>
                <a:ea typeface="微软雅黑" panose="020B0503020204020204" pitchFamily="34" charset="-122"/>
                <a:sym typeface="+mn-ea"/>
              </a:rPr>
              <a:t>距离无关的估计定位</a:t>
            </a:r>
            <a:r>
              <a:rPr lang="zh-CN" altLang="en-US" sz="2800" dirty="0" smtClean="0">
                <a:latin typeface="微软雅黑" panose="020B0503020204020204" pitchFamily="34" charset="-122"/>
                <a:ea typeface="微软雅黑" panose="020B0503020204020204" pitchFamily="34" charset="-122"/>
                <a:sym typeface="+mn-ea"/>
              </a:rPr>
              <a:t>算法。</a:t>
            </a:r>
            <a:r>
              <a:rPr lang="zh-CN" altLang="en-US" sz="2800" b="1" dirty="0" smtClean="0">
                <a:solidFill>
                  <a:srgbClr val="FF0000"/>
                </a:solidFill>
                <a:latin typeface="微软雅黑" panose="020B0503020204020204" pitchFamily="34" charset="-122"/>
                <a:ea typeface="微软雅黑" panose="020B0503020204020204" pitchFamily="34" charset="-122"/>
                <a:sym typeface="+mn-ea"/>
              </a:rPr>
              <a:t>质心</a:t>
            </a:r>
            <a:r>
              <a:rPr lang="zh-CN" altLang="en-US" sz="2800" b="1" dirty="0">
                <a:solidFill>
                  <a:srgbClr val="FF0000"/>
                </a:solidFill>
                <a:latin typeface="微软雅黑" panose="020B0503020204020204" pitchFamily="34" charset="-122"/>
                <a:ea typeface="微软雅黑" panose="020B0503020204020204" pitchFamily="34" charset="-122"/>
                <a:sym typeface="+mn-ea"/>
              </a:rPr>
              <a:t>也即多边形的几何中心</a:t>
            </a:r>
            <a:r>
              <a:rPr lang="zh-CN" altLang="en-US" sz="2800" dirty="0">
                <a:latin typeface="微软雅黑" panose="020B0503020204020204" pitchFamily="34" charset="-122"/>
                <a:ea typeface="微软雅黑" panose="020B0503020204020204" pitchFamily="34" charset="-122"/>
                <a:sym typeface="+mn-ea"/>
              </a:rPr>
              <a:t>，</a:t>
            </a:r>
            <a:r>
              <a:rPr lang="zh-CN" altLang="en-US" sz="2800" b="1" dirty="0" smtClean="0">
                <a:solidFill>
                  <a:srgbClr val="FF0000"/>
                </a:solidFill>
                <a:latin typeface="微软雅黑" panose="020B0503020204020204" pitchFamily="34" charset="-122"/>
                <a:ea typeface="微软雅黑" panose="020B0503020204020204" pitchFamily="34" charset="-122"/>
                <a:sym typeface="+mn-ea"/>
              </a:rPr>
              <a:t>多边形顶点</a:t>
            </a:r>
            <a:r>
              <a:rPr lang="zh-CN" altLang="en-US" sz="2800" b="1" dirty="0">
                <a:solidFill>
                  <a:srgbClr val="FF0000"/>
                </a:solidFill>
                <a:latin typeface="微软雅黑" panose="020B0503020204020204" pitchFamily="34" charset="-122"/>
                <a:ea typeface="微软雅黑" panose="020B0503020204020204" pitchFamily="34" charset="-122"/>
                <a:sym typeface="+mn-ea"/>
              </a:rPr>
              <a:t>坐标的平均值为质心坐标</a:t>
            </a:r>
            <a:r>
              <a:rPr lang="zh-CN" altLang="en-US" sz="2800" dirty="0" smtClean="0">
                <a:latin typeface="微软雅黑" panose="020B0503020204020204" pitchFamily="34" charset="-122"/>
                <a:ea typeface="微软雅黑" panose="020B0503020204020204" pitchFamily="34" charset="-122"/>
                <a:sym typeface="+mn-ea"/>
              </a:rPr>
              <a:t>。</a:t>
            </a:r>
            <a:endParaRPr lang="en-US" altLang="zh-CN" sz="2800" dirty="0" smtClean="0">
              <a:latin typeface="微软雅黑" panose="020B0503020204020204" pitchFamily="34" charset="-122"/>
              <a:ea typeface="微软雅黑" panose="020B0503020204020204" pitchFamily="34" charset="-122"/>
              <a:sym typeface="+mn-ea"/>
            </a:endParaRPr>
          </a:p>
        </p:txBody>
      </p:sp>
      <p:grpSp>
        <p:nvGrpSpPr>
          <p:cNvPr id="14" name="组合 13"/>
          <p:cNvGrpSpPr/>
          <p:nvPr/>
        </p:nvGrpSpPr>
        <p:grpSpPr>
          <a:xfrm>
            <a:off x="5411924" y="2810152"/>
            <a:ext cx="5248358" cy="3778381"/>
            <a:chOff x="5411924" y="2810152"/>
            <a:chExt cx="5248358" cy="3778381"/>
          </a:xfrm>
        </p:grpSpPr>
        <p:grpSp>
          <p:nvGrpSpPr>
            <p:cNvPr id="8" name="组合 7"/>
            <p:cNvGrpSpPr/>
            <p:nvPr/>
          </p:nvGrpSpPr>
          <p:grpSpPr>
            <a:xfrm>
              <a:off x="5735960" y="3212976"/>
              <a:ext cx="4126482" cy="2972733"/>
              <a:chOff x="5519936" y="3212976"/>
              <a:chExt cx="4126482" cy="2972733"/>
            </a:xfrm>
          </p:grpSpPr>
          <p:sp>
            <p:nvSpPr>
              <p:cNvPr id="5" name="任意多边形 4"/>
              <p:cNvSpPr/>
              <p:nvPr/>
            </p:nvSpPr>
            <p:spPr>
              <a:xfrm>
                <a:off x="5519936" y="3212976"/>
                <a:ext cx="4126482" cy="2972733"/>
              </a:xfrm>
              <a:custGeom>
                <a:avLst/>
                <a:gdLst>
                  <a:gd name="connsiteX0" fmla="*/ 1741251 w 2743200"/>
                  <a:gd name="connsiteY0" fmla="*/ 0 h 2607013"/>
                  <a:gd name="connsiteX1" fmla="*/ 0 w 2743200"/>
                  <a:gd name="connsiteY1" fmla="*/ 1235413 h 2607013"/>
                  <a:gd name="connsiteX2" fmla="*/ 2227634 w 2743200"/>
                  <a:gd name="connsiteY2" fmla="*/ 2607013 h 2607013"/>
                  <a:gd name="connsiteX3" fmla="*/ 2743200 w 2743200"/>
                  <a:gd name="connsiteY3" fmla="*/ 1313234 h 2607013"/>
                  <a:gd name="connsiteX4" fmla="*/ 1741251 w 2743200"/>
                  <a:gd name="connsiteY4" fmla="*/ 0 h 2607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00" h="2607013">
                    <a:moveTo>
                      <a:pt x="1741251" y="0"/>
                    </a:moveTo>
                    <a:lnTo>
                      <a:pt x="0" y="1235413"/>
                    </a:lnTo>
                    <a:lnTo>
                      <a:pt x="2227634" y="2607013"/>
                    </a:lnTo>
                    <a:lnTo>
                      <a:pt x="2743200" y="1313234"/>
                    </a:lnTo>
                    <a:lnTo>
                      <a:pt x="1741251"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040216" y="4653136"/>
                <a:ext cx="45719" cy="45719"/>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5411924" y="4468470"/>
              <a:ext cx="648072" cy="369332"/>
            </a:xfrm>
            <a:prstGeom prst="rect">
              <a:avLst/>
            </a:prstGeom>
            <a:noFill/>
          </p:spPr>
          <p:txBody>
            <a:bodyPr wrap="square" rtlCol="0">
              <a:spAutoFit/>
            </a:bodyPr>
            <a:lstStyle/>
            <a:p>
              <a:r>
                <a:rPr lang="en-US" altLang="zh-CN" b="1" dirty="0" smtClean="0"/>
                <a:t>A</a:t>
              </a:r>
              <a:endParaRPr lang="zh-CN" altLang="en-US" b="1" dirty="0"/>
            </a:p>
          </p:txBody>
        </p:sp>
        <p:sp>
          <p:nvSpPr>
            <p:cNvPr id="10" name="文本框 9"/>
            <p:cNvSpPr txBox="1"/>
            <p:nvPr/>
          </p:nvSpPr>
          <p:spPr>
            <a:xfrm>
              <a:off x="9048328" y="6219201"/>
              <a:ext cx="648072" cy="369332"/>
            </a:xfrm>
            <a:prstGeom prst="rect">
              <a:avLst/>
            </a:prstGeom>
            <a:noFill/>
          </p:spPr>
          <p:txBody>
            <a:bodyPr wrap="square" rtlCol="0">
              <a:spAutoFit/>
            </a:bodyPr>
            <a:lstStyle/>
            <a:p>
              <a:r>
                <a:rPr lang="en-US" altLang="zh-CN" b="1" dirty="0" smtClean="0"/>
                <a:t>B</a:t>
              </a:r>
              <a:endParaRPr lang="zh-CN" altLang="en-US" b="1" dirty="0"/>
            </a:p>
          </p:txBody>
        </p:sp>
        <p:sp>
          <p:nvSpPr>
            <p:cNvPr id="11" name="文本框 10"/>
            <p:cNvSpPr txBox="1"/>
            <p:nvPr/>
          </p:nvSpPr>
          <p:spPr>
            <a:xfrm>
              <a:off x="10012210" y="4468470"/>
              <a:ext cx="648072" cy="369332"/>
            </a:xfrm>
            <a:prstGeom prst="rect">
              <a:avLst/>
            </a:prstGeom>
            <a:noFill/>
          </p:spPr>
          <p:txBody>
            <a:bodyPr wrap="square" rtlCol="0">
              <a:spAutoFit/>
            </a:bodyPr>
            <a:lstStyle/>
            <a:p>
              <a:r>
                <a:rPr lang="en-US" altLang="zh-CN" b="1" dirty="0" smtClean="0"/>
                <a:t>C</a:t>
              </a:r>
              <a:endParaRPr lang="zh-CN" altLang="en-US" b="1" dirty="0"/>
            </a:p>
          </p:txBody>
        </p:sp>
        <p:sp>
          <p:nvSpPr>
            <p:cNvPr id="12" name="文本框 11"/>
            <p:cNvSpPr txBox="1"/>
            <p:nvPr/>
          </p:nvSpPr>
          <p:spPr>
            <a:xfrm>
              <a:off x="8284562" y="2810152"/>
              <a:ext cx="648072" cy="369332"/>
            </a:xfrm>
            <a:prstGeom prst="rect">
              <a:avLst/>
            </a:prstGeom>
            <a:noFill/>
          </p:spPr>
          <p:txBody>
            <a:bodyPr wrap="square" rtlCol="0">
              <a:spAutoFit/>
            </a:bodyPr>
            <a:lstStyle/>
            <a:p>
              <a:r>
                <a:rPr lang="en-US" altLang="zh-CN" b="1" dirty="0" smtClean="0"/>
                <a:t>D</a:t>
              </a:r>
              <a:endParaRPr lang="zh-CN" altLang="en-US" b="1" dirty="0"/>
            </a:p>
          </p:txBody>
        </p:sp>
        <p:sp>
          <p:nvSpPr>
            <p:cNvPr id="13" name="文本框 12"/>
            <p:cNvSpPr txBox="1"/>
            <p:nvPr/>
          </p:nvSpPr>
          <p:spPr>
            <a:xfrm>
              <a:off x="7669074" y="4824242"/>
              <a:ext cx="1512168" cy="369332"/>
            </a:xfrm>
            <a:prstGeom prst="rect">
              <a:avLst/>
            </a:prstGeom>
            <a:noFill/>
          </p:spPr>
          <p:txBody>
            <a:bodyPr wrap="square" rtlCol="0">
              <a:spAutoFit/>
            </a:bodyPr>
            <a:lstStyle/>
            <a:p>
              <a:r>
                <a:rPr lang="zh-CN" altLang="en-US" b="1" dirty="0" smtClean="0"/>
                <a:t>质心（</a:t>
              </a:r>
              <a:r>
                <a:rPr lang="en-US" altLang="zh-CN" b="1" dirty="0" smtClean="0"/>
                <a:t>x , y</a:t>
              </a:r>
              <a:r>
                <a:rPr lang="zh-CN" altLang="en-US" b="1" dirty="0" smtClean="0"/>
                <a:t>）</a:t>
              </a:r>
              <a:endParaRPr lang="zh-CN" altLang="en-US" b="1" dirty="0"/>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sym typeface="+mn-ea"/>
              </a:rPr>
              <a:t>(2) </a:t>
            </a:r>
            <a:r>
              <a:rPr lang="zh-CN" altLang="en-US" dirty="0" smtClean="0">
                <a:sym typeface="+mn-ea"/>
              </a:rPr>
              <a:t>质心</a:t>
            </a:r>
            <a:r>
              <a:rPr lang="zh-CN" altLang="en-US" dirty="0">
                <a:sym typeface="+mn-ea"/>
              </a:rPr>
              <a:t>定位算法</a:t>
            </a:r>
            <a:endParaRPr lang="zh-CN" altLang="en-US" dirty="0">
              <a:sym typeface="+mn-ea"/>
            </a:endParaRPr>
          </a:p>
        </p:txBody>
      </p:sp>
      <p:sp>
        <p:nvSpPr>
          <p:cNvPr id="6" name="TextBox 5"/>
          <p:cNvSpPr txBox="1"/>
          <p:nvPr/>
        </p:nvSpPr>
        <p:spPr>
          <a:xfrm>
            <a:off x="911424" y="980728"/>
            <a:ext cx="10729192" cy="560153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在</a:t>
            </a:r>
            <a:r>
              <a:rPr lang="zh-CN" altLang="en-US" sz="2800" dirty="0">
                <a:latin typeface="微软雅黑" panose="020B0503020204020204" pitchFamily="34" charset="-122"/>
                <a:ea typeface="微软雅黑" panose="020B0503020204020204" pitchFamily="34" charset="-122"/>
                <a:sym typeface="+mn-ea"/>
              </a:rPr>
              <a:t>质心算法中首先确定未知节点的所在区域，计算这个区域的质心坐标，并将该质心坐标作为此未知节点的坐标</a:t>
            </a:r>
            <a:r>
              <a:rPr lang="zh-CN" altLang="en-US" sz="2800" dirty="0" smtClean="0">
                <a:latin typeface="微软雅黑" panose="020B0503020204020204" pitchFamily="34" charset="-122"/>
                <a:ea typeface="微软雅黑" panose="020B0503020204020204" pitchFamily="34" charset="-122"/>
                <a:sym typeface="+mn-ea"/>
              </a:rPr>
              <a:t>。</a:t>
            </a:r>
            <a:endParaRPr lang="en-US" altLang="zh-CN" sz="2800" dirty="0" smtClean="0">
              <a:latin typeface="微软雅黑" panose="020B0503020204020204" pitchFamily="34" charset="-122"/>
              <a:ea typeface="微软雅黑" panose="020B0503020204020204" pitchFamily="34" charset="-122"/>
              <a:sym typeface="+mn-ea"/>
            </a:endParaRPr>
          </a:p>
          <a:p>
            <a:pPr lvl="0" algn="just" eaLnBrk="1" hangingPunct="1">
              <a:lnSpc>
                <a:spcPct val="200000"/>
              </a:lnSpc>
              <a:spcBef>
                <a:spcPct val="0"/>
              </a:spcBef>
              <a:buClr>
                <a:srgbClr val="FF3300"/>
              </a:buClr>
              <a:buSzPct val="85000"/>
              <a:buFont typeface="Wingdings" panose="05000000000000000000" pitchFamily="2" charset="2"/>
              <a:buChar char="p"/>
            </a:pPr>
            <a:endParaRPr lang="en-US" altLang="zh-CN" sz="2400" dirty="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endParaRPr lang="en-US" altLang="zh-CN" sz="2400" dirty="0" smtClean="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endParaRPr lang="en-US" altLang="zh-CN" sz="2400" dirty="0" smtClean="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endParaRPr lang="en-US" altLang="zh-CN" sz="2800" b="1" dirty="0" smtClean="0">
              <a:solidFill>
                <a:srgbClr val="0000FF"/>
              </a:solidFill>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b="1" dirty="0" smtClean="0">
                <a:solidFill>
                  <a:srgbClr val="0000FF"/>
                </a:solidFill>
                <a:latin typeface="微软雅黑" panose="020B0503020204020204" pitchFamily="34" charset="-122"/>
                <a:ea typeface="微软雅黑" panose="020B0503020204020204" pitchFamily="34" charset="-122"/>
                <a:sym typeface="+mn-ea"/>
              </a:rPr>
              <a:t>该方法其实是对未知节点位置的一种估计，节点分布越密、越均匀，则定位精度相对越高。</a:t>
            </a:r>
            <a:endParaRPr lang="zh-CN" altLang="en-US" sz="2800" b="1" dirty="0">
              <a:solidFill>
                <a:srgbClr val="0000FF"/>
              </a:solidFill>
              <a:latin typeface="微软雅黑" panose="020B0503020204020204" pitchFamily="34" charset="-122"/>
              <a:ea typeface="微软雅黑" panose="020B0503020204020204" pitchFamily="34" charset="-122"/>
              <a:sym typeface="+mn-ea"/>
            </a:endParaRPr>
          </a:p>
        </p:txBody>
      </p:sp>
      <p:graphicFrame>
        <p:nvGraphicFramePr>
          <p:cNvPr id="3" name="对象 2"/>
          <p:cNvGraphicFramePr>
            <a:graphicFrameLocks noChangeAspect="1"/>
          </p:cNvGraphicFramePr>
          <p:nvPr/>
        </p:nvGraphicFramePr>
        <p:xfrm>
          <a:off x="1406721" y="3278470"/>
          <a:ext cx="5710748" cy="1427686"/>
        </p:xfrm>
        <a:graphic>
          <a:graphicData uri="http://schemas.openxmlformats.org/presentationml/2006/ole">
            <mc:AlternateContent xmlns:mc="http://schemas.openxmlformats.org/markup-compatibility/2006">
              <mc:Choice xmlns:v="urn:schemas-microsoft-com:vml" Requires="v">
                <p:oleObj spid="_x0000_s95273" name="" r:id="rId1" imgW="2145665" imgH="495300" progId="">
                  <p:embed/>
                </p:oleObj>
              </mc:Choice>
              <mc:Fallback>
                <p:oleObj name="" r:id="rId1" imgW="2145665" imgH="495300" progId="">
                  <p:embed/>
                  <p:pic>
                    <p:nvPicPr>
                      <p:cNvPr id="0" name="对象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721" y="3278470"/>
                        <a:ext cx="5710748" cy="1427686"/>
                      </a:xfrm>
                      <a:prstGeom prst="rect">
                        <a:avLst/>
                      </a:prstGeom>
                      <a:noFill/>
                    </p:spPr>
                  </p:pic>
                </p:oleObj>
              </mc:Fallback>
            </mc:AlternateContent>
          </a:graphicData>
        </a:graphic>
      </p:graphicFrame>
      <p:grpSp>
        <p:nvGrpSpPr>
          <p:cNvPr id="15" name="组合 14"/>
          <p:cNvGrpSpPr/>
          <p:nvPr/>
        </p:nvGrpSpPr>
        <p:grpSpPr>
          <a:xfrm>
            <a:off x="8149483" y="2309739"/>
            <a:ext cx="3534054" cy="2943509"/>
            <a:chOff x="5411924" y="2810152"/>
            <a:chExt cx="5248358" cy="3778381"/>
          </a:xfrm>
        </p:grpSpPr>
        <p:grpSp>
          <p:nvGrpSpPr>
            <p:cNvPr id="16" name="组合 15"/>
            <p:cNvGrpSpPr/>
            <p:nvPr/>
          </p:nvGrpSpPr>
          <p:grpSpPr>
            <a:xfrm>
              <a:off x="5735960" y="3212976"/>
              <a:ext cx="4126482" cy="2972733"/>
              <a:chOff x="5519936" y="3212976"/>
              <a:chExt cx="4126482" cy="2972733"/>
            </a:xfrm>
          </p:grpSpPr>
          <p:sp>
            <p:nvSpPr>
              <p:cNvPr id="22" name="任意多边形 21"/>
              <p:cNvSpPr/>
              <p:nvPr/>
            </p:nvSpPr>
            <p:spPr>
              <a:xfrm>
                <a:off x="5519936" y="3212976"/>
                <a:ext cx="4126482" cy="2972733"/>
              </a:xfrm>
              <a:custGeom>
                <a:avLst/>
                <a:gdLst>
                  <a:gd name="connsiteX0" fmla="*/ 1741251 w 2743200"/>
                  <a:gd name="connsiteY0" fmla="*/ 0 h 2607013"/>
                  <a:gd name="connsiteX1" fmla="*/ 0 w 2743200"/>
                  <a:gd name="connsiteY1" fmla="*/ 1235413 h 2607013"/>
                  <a:gd name="connsiteX2" fmla="*/ 2227634 w 2743200"/>
                  <a:gd name="connsiteY2" fmla="*/ 2607013 h 2607013"/>
                  <a:gd name="connsiteX3" fmla="*/ 2743200 w 2743200"/>
                  <a:gd name="connsiteY3" fmla="*/ 1313234 h 2607013"/>
                  <a:gd name="connsiteX4" fmla="*/ 1741251 w 2743200"/>
                  <a:gd name="connsiteY4" fmla="*/ 0 h 2607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00" h="2607013">
                    <a:moveTo>
                      <a:pt x="1741251" y="0"/>
                    </a:moveTo>
                    <a:lnTo>
                      <a:pt x="0" y="1235413"/>
                    </a:lnTo>
                    <a:lnTo>
                      <a:pt x="2227634" y="2607013"/>
                    </a:lnTo>
                    <a:lnTo>
                      <a:pt x="2743200" y="1313234"/>
                    </a:lnTo>
                    <a:lnTo>
                      <a:pt x="1741251"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040216" y="4653136"/>
                <a:ext cx="45719" cy="45719"/>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5411924" y="4468470"/>
              <a:ext cx="648072" cy="369332"/>
            </a:xfrm>
            <a:prstGeom prst="rect">
              <a:avLst/>
            </a:prstGeom>
            <a:noFill/>
          </p:spPr>
          <p:txBody>
            <a:bodyPr wrap="square" rtlCol="0">
              <a:spAutoFit/>
            </a:bodyPr>
            <a:lstStyle/>
            <a:p>
              <a:r>
                <a:rPr lang="en-US" altLang="zh-CN" b="1" dirty="0" smtClean="0"/>
                <a:t>A</a:t>
              </a:r>
              <a:endParaRPr lang="zh-CN" altLang="en-US" b="1" dirty="0"/>
            </a:p>
          </p:txBody>
        </p:sp>
        <p:sp>
          <p:nvSpPr>
            <p:cNvPr id="18" name="文本框 17"/>
            <p:cNvSpPr txBox="1"/>
            <p:nvPr/>
          </p:nvSpPr>
          <p:spPr>
            <a:xfrm>
              <a:off x="9048328" y="6219201"/>
              <a:ext cx="648072" cy="369332"/>
            </a:xfrm>
            <a:prstGeom prst="rect">
              <a:avLst/>
            </a:prstGeom>
            <a:noFill/>
          </p:spPr>
          <p:txBody>
            <a:bodyPr wrap="square" rtlCol="0">
              <a:spAutoFit/>
            </a:bodyPr>
            <a:lstStyle/>
            <a:p>
              <a:r>
                <a:rPr lang="en-US" altLang="zh-CN" b="1" dirty="0" smtClean="0"/>
                <a:t>B</a:t>
              </a:r>
              <a:endParaRPr lang="zh-CN" altLang="en-US" b="1" dirty="0"/>
            </a:p>
          </p:txBody>
        </p:sp>
        <p:sp>
          <p:nvSpPr>
            <p:cNvPr id="19" name="文本框 18"/>
            <p:cNvSpPr txBox="1"/>
            <p:nvPr/>
          </p:nvSpPr>
          <p:spPr>
            <a:xfrm>
              <a:off x="10012210" y="4468470"/>
              <a:ext cx="648072" cy="369332"/>
            </a:xfrm>
            <a:prstGeom prst="rect">
              <a:avLst/>
            </a:prstGeom>
            <a:noFill/>
          </p:spPr>
          <p:txBody>
            <a:bodyPr wrap="square" rtlCol="0">
              <a:spAutoFit/>
            </a:bodyPr>
            <a:lstStyle/>
            <a:p>
              <a:r>
                <a:rPr lang="en-US" altLang="zh-CN" b="1" dirty="0" smtClean="0"/>
                <a:t>C</a:t>
              </a:r>
              <a:endParaRPr lang="zh-CN" altLang="en-US" b="1" dirty="0"/>
            </a:p>
          </p:txBody>
        </p:sp>
        <p:sp>
          <p:nvSpPr>
            <p:cNvPr id="20" name="文本框 19"/>
            <p:cNvSpPr txBox="1"/>
            <p:nvPr/>
          </p:nvSpPr>
          <p:spPr>
            <a:xfrm>
              <a:off x="8284562" y="2810152"/>
              <a:ext cx="648072" cy="369332"/>
            </a:xfrm>
            <a:prstGeom prst="rect">
              <a:avLst/>
            </a:prstGeom>
            <a:noFill/>
          </p:spPr>
          <p:txBody>
            <a:bodyPr wrap="square" rtlCol="0">
              <a:spAutoFit/>
            </a:bodyPr>
            <a:lstStyle/>
            <a:p>
              <a:r>
                <a:rPr lang="en-US" altLang="zh-CN" b="1" dirty="0" smtClean="0"/>
                <a:t>D</a:t>
              </a:r>
              <a:endParaRPr lang="zh-CN" altLang="en-US" b="1" dirty="0"/>
            </a:p>
          </p:txBody>
        </p:sp>
        <p:sp>
          <p:nvSpPr>
            <p:cNvPr id="21" name="文本框 20"/>
            <p:cNvSpPr txBox="1"/>
            <p:nvPr/>
          </p:nvSpPr>
          <p:spPr>
            <a:xfrm>
              <a:off x="7669074" y="4824242"/>
              <a:ext cx="1512168" cy="369332"/>
            </a:xfrm>
            <a:prstGeom prst="rect">
              <a:avLst/>
            </a:prstGeom>
            <a:noFill/>
          </p:spPr>
          <p:txBody>
            <a:bodyPr wrap="square" rtlCol="0">
              <a:spAutoFit/>
            </a:bodyPr>
            <a:lstStyle/>
            <a:p>
              <a:r>
                <a:rPr lang="zh-CN" altLang="en-US" b="1" dirty="0" smtClean="0"/>
                <a:t>质心（</a:t>
              </a:r>
              <a:r>
                <a:rPr lang="en-US" altLang="zh-CN" b="1" dirty="0" smtClean="0"/>
                <a:t>x , y</a:t>
              </a:r>
              <a:r>
                <a:rPr lang="zh-CN" altLang="en-US" b="1" dirty="0" smtClean="0"/>
                <a:t>）</a:t>
              </a:r>
              <a:endParaRPr lang="zh-CN" altLang="en-US" b="1" dirty="0"/>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1、传感器网络节点定位问题</a:t>
            </a:r>
            <a:endParaRPr lang="zh-CN" altLang="en-US"/>
          </a:p>
        </p:txBody>
      </p:sp>
      <p:sp>
        <p:nvSpPr>
          <p:cNvPr id="8" name="TextBox 7"/>
          <p:cNvSpPr txBox="1"/>
          <p:nvPr/>
        </p:nvSpPr>
        <p:spPr>
          <a:xfrm>
            <a:off x="984885" y="980728"/>
            <a:ext cx="6532245" cy="535531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lnSpc>
                <a:spcPct val="150000"/>
              </a:lnSpc>
              <a:spcBef>
                <a:spcPct val="0"/>
              </a:spcBef>
              <a:buClr>
                <a:srgbClr val="FF3300"/>
              </a:buClr>
              <a:buSzPct val="85000"/>
              <a:buFont typeface="Wingdings" panose="05000000000000000000" charset="0"/>
              <a:buNone/>
            </a:pPr>
            <a:r>
              <a:rPr lang="zh-CN" altLang="en-US" b="1" dirty="0">
                <a:solidFill>
                  <a:srgbClr val="FF0000"/>
                </a:solidFill>
                <a:latin typeface="微软雅黑" panose="020B0503020204020204" pitchFamily="34" charset="-122"/>
                <a:ea typeface="微软雅黑" panose="020B0503020204020204" pitchFamily="34" charset="-122"/>
                <a:sym typeface="+mn-ea"/>
              </a:rPr>
              <a:t>定位的含义</a:t>
            </a:r>
            <a:endParaRPr lang="zh-CN" altLang="en-US" b="1" dirty="0">
              <a:solidFill>
                <a:srgbClr val="FF0000"/>
              </a:solidFill>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charset="0"/>
              <a:buChar char=""/>
            </a:pPr>
            <a:r>
              <a:rPr lang="zh-CN" altLang="en-US" sz="2800" dirty="0">
                <a:solidFill>
                  <a:schemeClr val="tx2"/>
                </a:solidFill>
                <a:latin typeface="微软雅黑" panose="020B0503020204020204" pitchFamily="34" charset="-122"/>
                <a:ea typeface="微软雅黑" panose="020B0503020204020204" pitchFamily="34" charset="-122"/>
              </a:rPr>
              <a:t>在传感器网络的很多应用问题中，没有节点位置信息的监测数据往往是没有意义的。</a:t>
            </a:r>
            <a:endParaRPr lang="zh-CN" altLang="en-US" sz="2800" dirty="0">
              <a:solidFill>
                <a:schemeClr val="tx2"/>
              </a:solidFill>
              <a:latin typeface="微软雅黑" panose="020B0503020204020204" pitchFamily="34" charset="-122"/>
              <a:ea typeface="微软雅黑" panose="020B0503020204020204" pitchFamily="34" charset="-122"/>
            </a:endParaRPr>
          </a:p>
          <a:p>
            <a:pPr lvl="0" algn="just" eaLnBrk="1" hangingPunct="1">
              <a:lnSpc>
                <a:spcPct val="150000"/>
              </a:lnSpc>
              <a:spcBef>
                <a:spcPct val="0"/>
              </a:spcBef>
              <a:buClr>
                <a:srgbClr val="FF3300"/>
              </a:buClr>
              <a:buSzPct val="85000"/>
              <a:buFont typeface="Wingdings" panose="05000000000000000000" charset="0"/>
              <a:buChar char=""/>
            </a:pPr>
            <a:r>
              <a:rPr lang="zh-CN" altLang="en-US" sz="2800" dirty="0">
                <a:solidFill>
                  <a:schemeClr val="tx2"/>
                </a:solidFill>
                <a:latin typeface="微软雅黑" panose="020B0503020204020204" pitchFamily="34" charset="-122"/>
                <a:ea typeface="微软雅黑" panose="020B0503020204020204" pitchFamily="34" charset="-122"/>
              </a:rPr>
              <a:t>无线传感器网络定位问题的</a:t>
            </a:r>
            <a:r>
              <a:rPr lang="zh-CN" altLang="en-US" sz="2800" dirty="0" smtClean="0">
                <a:solidFill>
                  <a:schemeClr val="tx2"/>
                </a:solidFill>
                <a:latin typeface="微软雅黑" panose="020B0503020204020204" pitchFamily="34" charset="-122"/>
                <a:ea typeface="微软雅黑" panose="020B0503020204020204" pitchFamily="34" charset="-122"/>
              </a:rPr>
              <a:t>含义：</a:t>
            </a:r>
            <a:endParaRPr lang="en-US" altLang="zh-CN" sz="2800" dirty="0" smtClean="0">
              <a:solidFill>
                <a:schemeClr val="tx2"/>
              </a:solidFill>
              <a:latin typeface="微软雅黑" panose="020B0503020204020204" pitchFamily="34" charset="-122"/>
              <a:ea typeface="微软雅黑" panose="020B0503020204020204" pitchFamily="34" charset="-122"/>
            </a:endParaRPr>
          </a:p>
          <a:p>
            <a:pPr lvl="1" algn="just" eaLnBrk="1" hangingPunct="1">
              <a:lnSpc>
                <a:spcPct val="150000"/>
              </a:lnSpc>
              <a:spcBef>
                <a:spcPct val="0"/>
              </a:spcBef>
              <a:buClr>
                <a:srgbClr val="FF3300"/>
              </a:buClr>
              <a:buSzPct val="85000"/>
              <a:buFont typeface="Wingdings" panose="05000000000000000000" charset="0"/>
              <a:buChar char=""/>
            </a:pPr>
            <a:r>
              <a:rPr lang="en-US" altLang="zh-CN" b="1" dirty="0" smtClean="0">
                <a:solidFill>
                  <a:srgbClr val="FF0000"/>
                </a:solidFill>
                <a:latin typeface="微软雅黑" panose="020B0503020204020204" pitchFamily="34" charset="-122"/>
                <a:ea typeface="微软雅黑" panose="020B0503020204020204" pitchFamily="34" charset="-122"/>
              </a:rPr>
              <a:t>WSN</a:t>
            </a:r>
            <a:r>
              <a:rPr lang="zh-CN" altLang="en-US" b="1" dirty="0" smtClean="0">
                <a:solidFill>
                  <a:srgbClr val="FF0000"/>
                </a:solidFill>
                <a:latin typeface="微软雅黑" panose="020B0503020204020204" pitchFamily="34" charset="-122"/>
                <a:ea typeface="微软雅黑" panose="020B0503020204020204" pitchFamily="34" charset="-122"/>
              </a:rPr>
              <a:t>通过</a:t>
            </a:r>
            <a:r>
              <a:rPr lang="zh-CN" altLang="en-US" b="1" dirty="0">
                <a:solidFill>
                  <a:srgbClr val="FF0000"/>
                </a:solidFill>
                <a:latin typeface="微软雅黑" panose="020B0503020204020204" pitchFamily="34" charset="-122"/>
                <a:ea typeface="微软雅黑" panose="020B0503020204020204" pitchFamily="34" charset="-122"/>
              </a:rPr>
              <a:t>特定方法提供节点的</a:t>
            </a:r>
            <a:r>
              <a:rPr lang="zh-CN" altLang="en-US" b="1" dirty="0" smtClean="0">
                <a:solidFill>
                  <a:srgbClr val="FF0000"/>
                </a:solidFill>
                <a:latin typeface="微软雅黑" panose="020B0503020204020204" pitchFamily="34" charset="-122"/>
                <a:ea typeface="微软雅黑" panose="020B0503020204020204" pitchFamily="34" charset="-122"/>
              </a:rPr>
              <a:t>位置信息；</a:t>
            </a:r>
            <a:endParaRPr lang="en-US" altLang="zh-CN" b="1" dirty="0" smtClean="0">
              <a:solidFill>
                <a:srgbClr val="FF0000"/>
              </a:solidFill>
              <a:latin typeface="微软雅黑" panose="020B0503020204020204" pitchFamily="34" charset="-122"/>
              <a:ea typeface="微软雅黑" panose="020B0503020204020204" pitchFamily="34" charset="-122"/>
            </a:endParaRPr>
          </a:p>
          <a:p>
            <a:pPr lvl="1" algn="just" eaLnBrk="1" hangingPunct="1">
              <a:lnSpc>
                <a:spcPct val="150000"/>
              </a:lnSpc>
              <a:spcBef>
                <a:spcPct val="0"/>
              </a:spcBef>
              <a:buClr>
                <a:srgbClr val="FF3300"/>
              </a:buClr>
              <a:buSzPct val="85000"/>
              <a:buFont typeface="Wingdings" panose="05000000000000000000" charset="0"/>
              <a:buChar char=""/>
            </a:pPr>
            <a:r>
              <a:rPr lang="zh-CN" altLang="en-US" b="1" dirty="0" smtClean="0">
                <a:solidFill>
                  <a:srgbClr val="0000FF"/>
                </a:solidFill>
                <a:latin typeface="微软雅黑" panose="020B0503020204020204" pitchFamily="34" charset="-122"/>
                <a:ea typeface="微软雅黑" panose="020B0503020204020204" pitchFamily="34" charset="-122"/>
              </a:rPr>
              <a:t>提供监测目标的位置信息； </a:t>
            </a:r>
            <a:endParaRPr lang="zh-CN" altLang="en-US" dirty="0">
              <a:solidFill>
                <a:srgbClr val="0000FF"/>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7793990" y="2497455"/>
            <a:ext cx="3846195" cy="3048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53"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p:cTn id="10" dur="500" fill="hold"/>
                                        <p:tgtEl>
                                          <p:spTgt spid="2"/>
                                        </p:tgtEl>
                                        <p:attrNameLst>
                                          <p:attrName>ppt_w</p:attrName>
                                        </p:attrNameLst>
                                      </p:cBhvr>
                                      <p:tavLst>
                                        <p:tav tm="0">
                                          <p:val>
                                            <p:fltVal val="0"/>
                                          </p:val>
                                        </p:tav>
                                        <p:tav tm="100000">
                                          <p:val>
                                            <p:strVal val="#ppt_w"/>
                                          </p:val>
                                        </p:tav>
                                      </p:tavLst>
                                    </p:anim>
                                    <p:anim calcmode="lin" valueType="num">
                                      <p:cBhvr>
                                        <p:cTn id="11" dur="500" fill="hold"/>
                                        <p:tgtEl>
                                          <p:spTgt spid="2"/>
                                        </p:tgtEl>
                                        <p:attrNameLst>
                                          <p:attrName>ppt_h</p:attrName>
                                        </p:attrNameLst>
                                      </p:cBhvr>
                                      <p:tavLst>
                                        <p:tav tm="0">
                                          <p:val>
                                            <p:fltVal val="0"/>
                                          </p:val>
                                        </p:tav>
                                        <p:tav tm="100000">
                                          <p:val>
                                            <p:strVal val="#ppt_h"/>
                                          </p:val>
                                        </p:tav>
                                      </p:tavLst>
                                    </p:anim>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sym typeface="+mn-ea"/>
              </a:rPr>
              <a:t>(3) TOA</a:t>
            </a:r>
            <a:r>
              <a:rPr lang="zh-CN" altLang="en-US" dirty="0" smtClean="0">
                <a:sym typeface="+mn-ea"/>
              </a:rPr>
              <a:t>和</a:t>
            </a:r>
            <a:r>
              <a:rPr lang="en-US" altLang="zh-CN" dirty="0" smtClean="0">
                <a:sym typeface="+mn-ea"/>
              </a:rPr>
              <a:t>TDOA</a:t>
            </a:r>
            <a:endParaRPr lang="zh-CN" altLang="en-US" dirty="0">
              <a:sym typeface="+mn-ea"/>
            </a:endParaRPr>
          </a:p>
        </p:txBody>
      </p:sp>
      <p:sp>
        <p:nvSpPr>
          <p:cNvPr id="6" name="TextBox 5"/>
          <p:cNvSpPr txBox="1"/>
          <p:nvPr/>
        </p:nvSpPr>
        <p:spPr>
          <a:xfrm>
            <a:off x="911424" y="980728"/>
            <a:ext cx="10729192" cy="475598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其基本原理如前所述。具体示例：</a:t>
            </a:r>
            <a:endParaRPr lang="en-US" altLang="zh-CN" sz="2800" dirty="0" smtClean="0">
              <a:latin typeface="微软雅黑" panose="020B0503020204020204" pitchFamily="34" charset="-122"/>
              <a:ea typeface="微软雅黑" panose="020B0503020204020204" pitchFamily="34" charset="-122"/>
              <a:sym typeface="+mn-ea"/>
            </a:endParaRPr>
          </a:p>
          <a:p>
            <a:pPr lvl="1" algn="just" eaLnBrk="1" hangingPunct="1">
              <a:lnSpc>
                <a:spcPct val="150000"/>
              </a:lnSpc>
              <a:spcBef>
                <a:spcPct val="0"/>
              </a:spcBef>
              <a:buClr>
                <a:srgbClr val="FF3300"/>
              </a:buClr>
              <a:buSzPct val="85000"/>
              <a:buFont typeface="Wingdings" panose="05000000000000000000" pitchFamily="2" charset="2"/>
              <a:buChar char="p"/>
            </a:pPr>
            <a:r>
              <a:rPr lang="en-US" altLang="zh-CN" b="1" dirty="0" smtClean="0">
                <a:solidFill>
                  <a:srgbClr val="0000FF"/>
                </a:solidFill>
                <a:latin typeface="微软雅黑" panose="020B0503020204020204" pitchFamily="34" charset="-122"/>
                <a:ea typeface="微软雅黑" panose="020B0503020204020204" pitchFamily="34" charset="-122"/>
                <a:sym typeface="+mn-ea"/>
              </a:rPr>
              <a:t>Cricket</a:t>
            </a:r>
            <a:r>
              <a:rPr lang="zh-CN" altLang="en-US" b="1" dirty="0" smtClean="0">
                <a:solidFill>
                  <a:srgbClr val="0000FF"/>
                </a:solidFill>
                <a:latin typeface="微软雅黑" panose="020B0503020204020204" pitchFamily="34" charset="-122"/>
                <a:ea typeface="微软雅黑" panose="020B0503020204020204" pitchFamily="34" charset="-122"/>
                <a:sym typeface="+mn-ea"/>
              </a:rPr>
              <a:t>系统；</a:t>
            </a:r>
            <a:endParaRPr lang="en-US" altLang="zh-CN" b="1" dirty="0" smtClean="0">
              <a:solidFill>
                <a:srgbClr val="0000FF"/>
              </a:solidFill>
              <a:latin typeface="微软雅黑" panose="020B0503020204020204" pitchFamily="34" charset="-122"/>
              <a:ea typeface="微软雅黑" panose="020B0503020204020204" pitchFamily="34" charset="-122"/>
              <a:sym typeface="+mn-ea"/>
            </a:endParaRPr>
          </a:p>
          <a:p>
            <a:pPr lvl="1" algn="just" eaLnBrk="1" hangingPunct="1">
              <a:lnSpc>
                <a:spcPct val="150000"/>
              </a:lnSpc>
              <a:spcBef>
                <a:spcPct val="0"/>
              </a:spcBef>
              <a:buClr>
                <a:srgbClr val="FF3300"/>
              </a:buClr>
              <a:buSzPct val="85000"/>
              <a:buFont typeface="Wingdings" panose="05000000000000000000" pitchFamily="2" charset="2"/>
              <a:buChar char="p"/>
            </a:pPr>
            <a:r>
              <a:rPr lang="en-US" altLang="zh-CN" b="1" dirty="0" err="1">
                <a:solidFill>
                  <a:srgbClr val="0000FF"/>
                </a:solidFill>
                <a:latin typeface="微软雅黑" panose="020B0503020204020204" pitchFamily="34" charset="-122"/>
                <a:ea typeface="微软雅黑" panose="020B0503020204020204" pitchFamily="34" charset="-122"/>
                <a:sym typeface="+mn-ea"/>
              </a:rPr>
              <a:t>AHLos</a:t>
            </a:r>
            <a:r>
              <a:rPr lang="zh-CN" altLang="en-US" b="1" dirty="0">
                <a:solidFill>
                  <a:srgbClr val="0000FF"/>
                </a:solidFill>
                <a:latin typeface="微软雅黑" panose="020B0503020204020204" pitchFamily="34" charset="-122"/>
                <a:ea typeface="微软雅黑" panose="020B0503020204020204" pitchFamily="34" charset="-122"/>
                <a:sym typeface="+mn-ea"/>
              </a:rPr>
              <a:t>（</a:t>
            </a:r>
            <a:r>
              <a:rPr lang="en-US" altLang="zh-CN" b="1" dirty="0">
                <a:solidFill>
                  <a:srgbClr val="0000FF"/>
                </a:solidFill>
                <a:latin typeface="微软雅黑" panose="020B0503020204020204" pitchFamily="34" charset="-122"/>
                <a:ea typeface="微软雅黑" panose="020B0503020204020204" pitchFamily="34" charset="-122"/>
                <a:sym typeface="+mn-ea"/>
              </a:rPr>
              <a:t>Ad-Hoc Localization System</a:t>
            </a:r>
            <a:r>
              <a:rPr lang="zh-CN" altLang="en-US" b="1" dirty="0">
                <a:solidFill>
                  <a:srgbClr val="0000FF"/>
                </a:solidFill>
                <a:latin typeface="微软雅黑" panose="020B0503020204020204" pitchFamily="34" charset="-122"/>
                <a:ea typeface="微软雅黑" panose="020B0503020204020204" pitchFamily="34" charset="-122"/>
                <a:sym typeface="+mn-ea"/>
              </a:rPr>
              <a:t>）系统：</a:t>
            </a:r>
            <a:r>
              <a:rPr lang="zh-CN" altLang="en-US" dirty="0">
                <a:latin typeface="微软雅黑" panose="020B0503020204020204" pitchFamily="34" charset="-122"/>
                <a:ea typeface="微软雅黑" panose="020B0503020204020204" pitchFamily="34" charset="-122"/>
                <a:sym typeface="+mn-ea"/>
              </a:rPr>
              <a:t>在初始阶段已经通过人工配置或者使用</a:t>
            </a:r>
            <a:r>
              <a:rPr lang="en-US" altLang="zh-CN" dirty="0">
                <a:latin typeface="微软雅黑" panose="020B0503020204020204" pitchFamily="34" charset="-122"/>
                <a:ea typeface="微软雅黑" panose="020B0503020204020204" pitchFamily="34" charset="-122"/>
                <a:sym typeface="+mn-ea"/>
              </a:rPr>
              <a:t>GPS</a:t>
            </a:r>
            <a:r>
              <a:rPr lang="zh-CN" altLang="en-US" dirty="0">
                <a:latin typeface="微软雅黑" panose="020B0503020204020204" pitchFamily="34" charset="-122"/>
                <a:ea typeface="微软雅黑" panose="020B0503020204020204" pitchFamily="34" charset="-122"/>
                <a:sym typeface="+mn-ea"/>
              </a:rPr>
              <a:t>定位技术使一小部分节点成为信标节点，它</a:t>
            </a:r>
            <a:r>
              <a:rPr lang="zh-CN" altLang="en-US" b="1" dirty="0">
                <a:solidFill>
                  <a:srgbClr val="FF0000"/>
                </a:solidFill>
                <a:latin typeface="微软雅黑" panose="020B0503020204020204" pitchFamily="34" charset="-122"/>
                <a:ea typeface="微软雅黑" panose="020B0503020204020204" pitchFamily="34" charset="-122"/>
                <a:sym typeface="+mn-ea"/>
              </a:rPr>
              <a:t>实现全网未知节点的定位是一个逐步迭代的过程</a:t>
            </a:r>
            <a:r>
              <a:rPr lang="zh-CN" altLang="en-US" dirty="0">
                <a:solidFill>
                  <a:srgbClr val="FF0000"/>
                </a:solidFill>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转化成为信标节点并向周围邻近节点广播自己的位置信息，这样依次迭代直到网络中所有未知节点均计算出自己的位置</a:t>
            </a:r>
            <a:r>
              <a:rPr lang="zh-CN" altLang="en-US" dirty="0" smtClean="0">
                <a:latin typeface="微软雅黑" panose="020B0503020204020204" pitchFamily="34" charset="-122"/>
                <a:ea typeface="微软雅黑" panose="020B0503020204020204" pitchFamily="34" charset="-122"/>
                <a:sym typeface="+mn-ea"/>
              </a:rPr>
              <a:t>。</a:t>
            </a:r>
            <a:endParaRPr lang="en-US" altLang="zh-CN" dirty="0" smtClean="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sym typeface="+mn-ea"/>
              </a:rPr>
              <a:t>(4) AOA</a:t>
            </a:r>
            <a:r>
              <a:rPr lang="zh-CN" altLang="en-US" dirty="0" smtClean="0">
                <a:sym typeface="+mn-ea"/>
              </a:rPr>
              <a:t>定位算法</a:t>
            </a:r>
            <a:endParaRPr lang="zh-CN" altLang="en-US" dirty="0">
              <a:sym typeface="+mn-ea"/>
            </a:endParaRPr>
          </a:p>
        </p:txBody>
      </p:sp>
      <p:sp>
        <p:nvSpPr>
          <p:cNvPr id="6" name="TextBox 5"/>
          <p:cNvSpPr txBox="1"/>
          <p:nvPr/>
        </p:nvSpPr>
        <p:spPr>
          <a:xfrm>
            <a:off x="911424" y="980728"/>
            <a:ext cx="10729192" cy="219688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400" dirty="0" smtClean="0">
                <a:latin typeface="微软雅黑" panose="020B0503020204020204" pitchFamily="34" charset="-122"/>
                <a:ea typeface="微软雅黑" panose="020B0503020204020204" pitchFamily="34" charset="-122"/>
                <a:sym typeface="+mn-ea"/>
              </a:rPr>
              <a:t>其基本原理</a:t>
            </a:r>
            <a:r>
              <a:rPr lang="zh-CN" altLang="en-US" sz="2400" dirty="0">
                <a:latin typeface="微软雅黑" panose="020B0503020204020204" pitchFamily="34" charset="-122"/>
                <a:ea typeface="微软雅黑" panose="020B0503020204020204" pitchFamily="34" charset="-122"/>
                <a:sym typeface="+mn-ea"/>
              </a:rPr>
              <a:t>如前所述。未知节点</a:t>
            </a:r>
            <a:r>
              <a:rPr lang="zh-CN" altLang="en-US" sz="2400" b="1" dirty="0">
                <a:solidFill>
                  <a:srgbClr val="0000FF"/>
                </a:solidFill>
                <a:latin typeface="微软雅黑" panose="020B0503020204020204" pitchFamily="34" charset="-122"/>
                <a:ea typeface="微软雅黑" panose="020B0503020204020204" pitchFamily="34" charset="-122"/>
                <a:sym typeface="+mn-ea"/>
              </a:rPr>
              <a:t>通过天线阵列和多个超声波接收器感知信标节点的发送信号的方向，计算未知节点和信标节点之间的方位角等，再通过角度测量法计算未知节点的位置</a:t>
            </a:r>
            <a:r>
              <a:rPr lang="zh-CN" altLang="en-US" sz="2400" b="1" dirty="0" smtClean="0">
                <a:solidFill>
                  <a:srgbClr val="0000FF"/>
                </a:solidFill>
                <a:latin typeface="微软雅黑" panose="020B0503020204020204" pitchFamily="34" charset="-122"/>
                <a:ea typeface="微软雅黑" panose="020B0503020204020204" pitchFamily="34" charset="-122"/>
                <a:sym typeface="+mn-ea"/>
              </a:rPr>
              <a:t>。</a:t>
            </a:r>
            <a:endParaRPr lang="en-US" altLang="zh-CN" sz="2000" b="1" dirty="0" smtClean="0">
              <a:solidFill>
                <a:srgbClr val="0000FF"/>
              </a:solidFill>
              <a:latin typeface="微软雅黑" panose="020B0503020204020204" pitchFamily="34" charset="-122"/>
              <a:ea typeface="微软雅黑" panose="020B0503020204020204" pitchFamily="34" charset="-122"/>
              <a:sym typeface="+mn-ea"/>
            </a:endParaRPr>
          </a:p>
        </p:txBody>
      </p:sp>
      <p:pic>
        <p:nvPicPr>
          <p:cNvPr id="4" name="Picture 1"/>
          <p:cNvPicPr>
            <a:picLocks noChangeAspect="1"/>
          </p:cNvPicPr>
          <p:nvPr/>
        </p:nvPicPr>
        <p:blipFill>
          <a:blip r:embed="rId1"/>
          <a:stretch>
            <a:fillRect/>
          </a:stretch>
        </p:blipFill>
        <p:spPr>
          <a:xfrm>
            <a:off x="930446" y="3498439"/>
            <a:ext cx="6540108" cy="2666865"/>
          </a:xfrm>
          <a:prstGeom prst="rect">
            <a:avLst/>
          </a:prstGeom>
          <a:noFill/>
          <a:ln w="9525">
            <a:noFill/>
          </a:ln>
        </p:spPr>
      </p:pic>
      <p:pic>
        <p:nvPicPr>
          <p:cNvPr id="5" name="Picture 2"/>
          <p:cNvPicPr>
            <a:picLocks noChangeAspect="1" noChangeArrowheads="1"/>
          </p:cNvPicPr>
          <p:nvPr/>
        </p:nvPicPr>
        <p:blipFill>
          <a:blip r:embed="rId2"/>
          <a:srcRect/>
          <a:stretch>
            <a:fillRect/>
          </a:stretch>
        </p:blipFill>
        <p:spPr bwMode="auto">
          <a:xfrm>
            <a:off x="8138751" y="3304942"/>
            <a:ext cx="3378200" cy="3152775"/>
          </a:xfrm>
          <a:prstGeom prst="rect">
            <a:avLst/>
          </a:prstGeom>
          <a:ln>
            <a:noFill/>
          </a:ln>
        </p:spPr>
        <p:style>
          <a:lnRef idx="2">
            <a:schemeClr val="accent1"/>
          </a:lnRef>
          <a:fillRef idx="1">
            <a:schemeClr val="lt1"/>
          </a:fillRef>
          <a:effectRef idx="0">
            <a:schemeClr val="accent1"/>
          </a:effectRef>
          <a:fontRef idx="minor">
            <a:schemeClr val="dk1"/>
          </a:fontRef>
        </p:style>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sym typeface="+mn-ea"/>
              </a:rPr>
              <a:t>(4) AOA</a:t>
            </a:r>
            <a:r>
              <a:rPr lang="zh-CN" altLang="en-US" dirty="0" smtClean="0">
                <a:sym typeface="+mn-ea"/>
              </a:rPr>
              <a:t>定位算法</a:t>
            </a:r>
            <a:endParaRPr lang="zh-CN" altLang="en-US" dirty="0">
              <a:sym typeface="+mn-ea"/>
            </a:endParaRPr>
          </a:p>
        </p:txBody>
      </p:sp>
      <p:sp>
        <p:nvSpPr>
          <p:cNvPr id="6" name="TextBox 5"/>
          <p:cNvSpPr txBox="1"/>
          <p:nvPr/>
        </p:nvSpPr>
        <p:spPr>
          <a:xfrm>
            <a:off x="911424" y="980728"/>
            <a:ext cx="10729192" cy="341632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sym typeface="+mn-ea"/>
              </a:rPr>
              <a:t>当节点</a:t>
            </a:r>
            <a:r>
              <a:rPr lang="en-US" altLang="zh-CN" sz="2400" dirty="0">
                <a:latin typeface="微软雅黑" panose="020B0503020204020204" pitchFamily="34" charset="-122"/>
                <a:ea typeface="微软雅黑" panose="020B0503020204020204" pitchFamily="34" charset="-122"/>
                <a:sym typeface="+mn-ea"/>
              </a:rPr>
              <a:t>A</a:t>
            </a:r>
            <a:r>
              <a:rPr lang="zh-CN" altLang="en-US" sz="2400" dirty="0">
                <a:latin typeface="微软雅黑" panose="020B0503020204020204" pitchFamily="34" charset="-122"/>
                <a:ea typeface="微软雅黑" panose="020B0503020204020204" pitchFamily="34" charset="-122"/>
                <a:sym typeface="+mn-ea"/>
              </a:rPr>
              <a:t>的两个接收机收到节点</a:t>
            </a:r>
            <a:r>
              <a:rPr lang="en-US" altLang="zh-CN" sz="2400" dirty="0">
                <a:latin typeface="微软雅黑" panose="020B0503020204020204" pitchFamily="34" charset="-122"/>
                <a:ea typeface="微软雅黑" panose="020B0503020204020204" pitchFamily="34" charset="-122"/>
                <a:sym typeface="+mn-ea"/>
              </a:rPr>
              <a:t>B</a:t>
            </a:r>
            <a:r>
              <a:rPr lang="zh-CN" altLang="en-US" sz="2400" dirty="0">
                <a:latin typeface="微软雅黑" panose="020B0503020204020204" pitchFamily="34" charset="-122"/>
                <a:ea typeface="微软雅黑" panose="020B0503020204020204" pitchFamily="34" charset="-122"/>
                <a:sym typeface="+mn-ea"/>
              </a:rPr>
              <a:t>的信号后，利用</a:t>
            </a:r>
            <a:r>
              <a:rPr lang="en-US" altLang="zh-CN" sz="2400" dirty="0">
                <a:latin typeface="微软雅黑" panose="020B0503020204020204" pitchFamily="34" charset="-122"/>
                <a:ea typeface="微软雅黑" panose="020B0503020204020204" pitchFamily="34" charset="-122"/>
                <a:sym typeface="+mn-ea"/>
              </a:rPr>
              <a:t>TOA</a:t>
            </a:r>
            <a:r>
              <a:rPr lang="zh-CN" altLang="en-US" sz="2400" dirty="0">
                <a:latin typeface="微软雅黑" panose="020B0503020204020204" pitchFamily="34" charset="-122"/>
                <a:ea typeface="微软雅黑" panose="020B0503020204020204" pitchFamily="34" charset="-122"/>
                <a:sym typeface="+mn-ea"/>
              </a:rPr>
              <a:t>技术测出</a:t>
            </a:r>
            <a:r>
              <a:rPr lang="en-US" altLang="zh-CN" sz="2400" dirty="0">
                <a:latin typeface="微软雅黑" panose="020B0503020204020204" pitchFamily="34" charset="-122"/>
                <a:ea typeface="微软雅黑" panose="020B0503020204020204" pitchFamily="34" charset="-122"/>
                <a:sym typeface="+mn-ea"/>
              </a:rPr>
              <a:t>x1</a:t>
            </a:r>
            <a:r>
              <a:rPr lang="zh-CN" altLang="en-US" sz="2400" dirty="0">
                <a:latin typeface="微软雅黑" panose="020B0503020204020204" pitchFamily="34" charset="-122"/>
                <a:ea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sym typeface="+mn-ea"/>
              </a:rPr>
              <a:t>x2</a:t>
            </a:r>
            <a:r>
              <a:rPr lang="zh-CN" altLang="en-US" sz="2400" dirty="0">
                <a:latin typeface="微软雅黑" panose="020B0503020204020204" pitchFamily="34" charset="-122"/>
                <a:ea typeface="微软雅黑" panose="020B0503020204020204" pitchFamily="34" charset="-122"/>
                <a:sym typeface="+mn-ea"/>
              </a:rPr>
              <a:t>，然后再根据几何关系可以推导出节点</a:t>
            </a:r>
            <a:r>
              <a:rPr lang="en-US" altLang="zh-CN" sz="2400" dirty="0">
                <a:latin typeface="微软雅黑" panose="020B0503020204020204" pitchFamily="34" charset="-122"/>
                <a:ea typeface="微软雅黑" panose="020B0503020204020204" pitchFamily="34" charset="-122"/>
                <a:sym typeface="+mn-ea"/>
              </a:rPr>
              <a:t>B</a:t>
            </a:r>
            <a:r>
              <a:rPr lang="zh-CN" altLang="en-US" sz="2400" dirty="0">
                <a:latin typeface="微软雅黑" panose="020B0503020204020204" pitchFamily="34" charset="-122"/>
                <a:ea typeface="微软雅黑" panose="020B0503020204020204" pitchFamily="34" charset="-122"/>
                <a:sym typeface="+mn-ea"/>
              </a:rPr>
              <a:t>相对于节点</a:t>
            </a:r>
            <a:r>
              <a:rPr lang="en-US" altLang="zh-CN" sz="2400" dirty="0">
                <a:latin typeface="微软雅黑" panose="020B0503020204020204" pitchFamily="34" charset="-122"/>
                <a:ea typeface="微软雅黑" panose="020B0503020204020204" pitchFamily="34" charset="-122"/>
                <a:sym typeface="+mn-ea"/>
              </a:rPr>
              <a:t>A</a:t>
            </a:r>
            <a:r>
              <a:rPr lang="zh-CN" altLang="en-US" sz="2400" dirty="0">
                <a:latin typeface="微软雅黑" panose="020B0503020204020204" pitchFamily="34" charset="-122"/>
                <a:ea typeface="微软雅黑" panose="020B0503020204020204" pitchFamily="34" charset="-122"/>
                <a:sym typeface="+mn-ea"/>
              </a:rPr>
              <a:t>的</a:t>
            </a:r>
            <a:r>
              <a:rPr lang="zh-CN" altLang="en-US" sz="2400" dirty="0" smtClean="0">
                <a:latin typeface="微软雅黑" panose="020B0503020204020204" pitchFamily="34" charset="-122"/>
                <a:ea typeface="微软雅黑" panose="020B0503020204020204" pitchFamily="34" charset="-122"/>
                <a:sym typeface="+mn-ea"/>
              </a:rPr>
              <a:t>方位角。最后用三边定位或极大似然估计法求解位置。</a:t>
            </a:r>
            <a:endParaRPr lang="en-US" altLang="zh-CN" sz="2400" dirty="0" smtClean="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400" b="1" dirty="0">
                <a:solidFill>
                  <a:srgbClr val="0000FF"/>
                </a:solidFill>
                <a:latin typeface="微软雅黑" panose="020B0503020204020204" pitchFamily="34" charset="-122"/>
                <a:ea typeface="微软雅黑" panose="020B0503020204020204" pitchFamily="34" charset="-122"/>
                <a:sym typeface="+mn-ea"/>
              </a:rPr>
              <a:t>由于基于</a:t>
            </a:r>
            <a:r>
              <a:rPr lang="en-US" altLang="zh-CN" sz="2400" b="1" dirty="0">
                <a:solidFill>
                  <a:srgbClr val="0000FF"/>
                </a:solidFill>
                <a:latin typeface="微软雅黑" panose="020B0503020204020204" pitchFamily="34" charset="-122"/>
                <a:ea typeface="微软雅黑" panose="020B0503020204020204" pitchFamily="34" charset="-122"/>
                <a:sym typeface="+mn-ea"/>
              </a:rPr>
              <a:t>AOA</a:t>
            </a:r>
            <a:r>
              <a:rPr lang="zh-CN" altLang="en-US" sz="2400" b="1" dirty="0">
                <a:solidFill>
                  <a:srgbClr val="0000FF"/>
                </a:solidFill>
                <a:latin typeface="微软雅黑" panose="020B0503020204020204" pitchFamily="34" charset="-122"/>
                <a:ea typeface="微软雅黑" panose="020B0503020204020204" pitchFamily="34" charset="-122"/>
                <a:sym typeface="+mn-ea"/>
              </a:rPr>
              <a:t>的定位算法需要额外硬件的支持，而且测距过程容易受到外界环境的影响，因此不适合在大规模网络中使用。</a:t>
            </a:r>
            <a:endParaRPr lang="zh-CN" altLang="en-US" sz="2400" b="1" dirty="0">
              <a:solidFill>
                <a:srgbClr val="0000FF"/>
              </a:solidFill>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endParaRPr lang="zh-CN" altLang="en-US" sz="2400" dirty="0">
              <a:latin typeface="微软雅黑" panose="020B0503020204020204" pitchFamily="34" charset="-122"/>
              <a:ea typeface="微软雅黑" panose="020B0503020204020204" pitchFamily="34" charset="-122"/>
              <a:sym typeface="+mn-ea"/>
            </a:endParaRPr>
          </a:p>
        </p:txBody>
      </p:sp>
      <p:pic>
        <p:nvPicPr>
          <p:cNvPr id="5" name="Picture 2"/>
          <p:cNvPicPr>
            <a:picLocks noChangeAspect="1" noChangeArrowheads="1"/>
          </p:cNvPicPr>
          <p:nvPr/>
        </p:nvPicPr>
        <p:blipFill>
          <a:blip r:embed="rId1"/>
          <a:srcRect/>
          <a:stretch>
            <a:fillRect/>
          </a:stretch>
        </p:blipFill>
        <p:spPr bwMode="auto">
          <a:xfrm>
            <a:off x="2639616" y="3893658"/>
            <a:ext cx="2880320" cy="2688118"/>
          </a:xfrm>
          <a:prstGeom prst="rect">
            <a:avLst/>
          </a:prstGeom>
          <a:ln>
            <a:noFill/>
          </a:ln>
        </p:spPr>
        <p:style>
          <a:lnRef idx="2">
            <a:schemeClr val="accent1"/>
          </a:lnRef>
          <a:fillRef idx="1">
            <a:schemeClr val="lt1"/>
          </a:fillRef>
          <a:effectRef idx="0">
            <a:schemeClr val="accent1"/>
          </a:effectRef>
          <a:fontRef idx="minor">
            <a:schemeClr val="dk1"/>
          </a:fontRef>
        </p:style>
      </p:pic>
      <p:pic>
        <p:nvPicPr>
          <p:cNvPr id="7" name="Picture 4" descr="04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2224" y="3288733"/>
            <a:ext cx="2690812" cy="33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par>
                                <p:cTn id="14" presetID="53" presetClass="entr" presetSubtype="16"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sym typeface="+mn-ea"/>
              </a:rPr>
              <a:t>(5) </a:t>
            </a:r>
            <a:r>
              <a:rPr lang="en-US" altLang="zh-CN" dirty="0">
                <a:sym typeface="+mn-ea"/>
              </a:rPr>
              <a:t>RSSI</a:t>
            </a:r>
            <a:r>
              <a:rPr lang="zh-CN" altLang="en-US" dirty="0">
                <a:sym typeface="+mn-ea"/>
              </a:rPr>
              <a:t>定位方法</a:t>
            </a:r>
            <a:endParaRPr lang="zh-CN" altLang="en-US" dirty="0">
              <a:sym typeface="+mn-ea"/>
            </a:endParaRPr>
          </a:p>
        </p:txBody>
      </p:sp>
      <p:sp>
        <p:nvSpPr>
          <p:cNvPr id="6" name="TextBox 5"/>
          <p:cNvSpPr txBox="1"/>
          <p:nvPr/>
        </p:nvSpPr>
        <p:spPr>
          <a:xfrm>
            <a:off x="911424" y="980728"/>
            <a:ext cx="10729192" cy="553997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sym typeface="+mn-ea"/>
              </a:rPr>
              <a:t>其基本原理如前所述。未知节点根据接收到的信号强度值计算信号的传播损耗，按照相应的传播损耗模型将传播损耗转化为距离，然后再根据三边定位法或者多边极大似然估计法计算未知节点的位置</a:t>
            </a:r>
            <a:r>
              <a:rPr lang="zh-CN" altLang="en-US" sz="2400" dirty="0" smtClean="0">
                <a:latin typeface="微软雅黑" panose="020B0503020204020204" pitchFamily="34" charset="-122"/>
                <a:ea typeface="微软雅黑" panose="020B0503020204020204" pitchFamily="34" charset="-122"/>
                <a:sym typeface="+mn-ea"/>
              </a:rPr>
              <a:t>。</a:t>
            </a:r>
            <a:endParaRPr lang="en-US" altLang="zh-CN" sz="2400" dirty="0" smtClean="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sym typeface="+mn-ea"/>
              </a:rPr>
              <a:t>具体示例：</a:t>
            </a:r>
            <a:endParaRPr lang="zh-CN" altLang="en-US" sz="2400" dirty="0">
              <a:latin typeface="微软雅黑" panose="020B0503020204020204" pitchFamily="34" charset="-122"/>
              <a:ea typeface="微软雅黑" panose="020B0503020204020204" pitchFamily="34" charset="-122"/>
              <a:sym typeface="+mn-ea"/>
            </a:endParaRPr>
          </a:p>
          <a:p>
            <a:pPr lvl="1" algn="just" eaLnBrk="1" hangingPunct="1">
              <a:lnSpc>
                <a:spcPct val="150000"/>
              </a:lnSpc>
              <a:spcBef>
                <a:spcPct val="0"/>
              </a:spcBef>
              <a:buClr>
                <a:srgbClr val="FF3300"/>
              </a:buClr>
              <a:buSzPct val="85000"/>
              <a:buFont typeface="Wingdings" panose="05000000000000000000" pitchFamily="2" charset="2"/>
              <a:buChar char="l"/>
            </a:pPr>
            <a:r>
              <a:rPr lang="en-US" altLang="zh-CN" sz="2000" dirty="0" err="1">
                <a:latin typeface="微软雅黑" panose="020B0503020204020204" pitchFamily="34" charset="-122"/>
                <a:ea typeface="微软雅黑" panose="020B0503020204020204" pitchFamily="34" charset="-122"/>
                <a:sym typeface="+mn-ea"/>
              </a:rPr>
              <a:t>SpotON</a:t>
            </a:r>
            <a:r>
              <a:rPr lang="zh-CN" altLang="en-US" sz="2000" dirty="0" smtClean="0">
                <a:latin typeface="微软雅黑" panose="020B0503020204020204" pitchFamily="34" charset="-122"/>
                <a:ea typeface="微软雅黑" panose="020B0503020204020204" pitchFamily="34" charset="-122"/>
                <a:sym typeface="+mn-ea"/>
              </a:rPr>
              <a:t>项目、微软</a:t>
            </a:r>
            <a:r>
              <a:rPr lang="zh-CN" altLang="en-US" sz="2000" dirty="0">
                <a:latin typeface="微软雅黑" panose="020B0503020204020204" pitchFamily="34" charset="-122"/>
                <a:ea typeface="微软雅黑" panose="020B0503020204020204" pitchFamily="34" charset="-122"/>
                <a:sym typeface="+mn-ea"/>
              </a:rPr>
              <a:t>的</a:t>
            </a:r>
            <a:r>
              <a:rPr lang="en-US" altLang="zh-CN" sz="2000" dirty="0">
                <a:latin typeface="微软雅黑" panose="020B0503020204020204" pitchFamily="34" charset="-122"/>
                <a:ea typeface="微软雅黑" panose="020B0503020204020204" pitchFamily="34" charset="-122"/>
                <a:sym typeface="+mn-ea"/>
              </a:rPr>
              <a:t>RADAR</a:t>
            </a:r>
            <a:r>
              <a:rPr lang="zh-CN" altLang="en-US" sz="2000" dirty="0" smtClean="0">
                <a:latin typeface="微软雅黑" panose="020B0503020204020204" pitchFamily="34" charset="-122"/>
                <a:ea typeface="微软雅黑" panose="020B0503020204020204" pitchFamily="34" charset="-122"/>
                <a:sym typeface="+mn-ea"/>
              </a:rPr>
              <a:t>系统</a:t>
            </a:r>
            <a:endParaRPr lang="en-US" altLang="zh-CN" sz="2000" dirty="0" smtClean="0">
              <a:latin typeface="微软雅黑" panose="020B0503020204020204" pitchFamily="34" charset="-122"/>
              <a:ea typeface="微软雅黑" panose="020B0503020204020204" pitchFamily="34" charset="-122"/>
              <a:sym typeface="+mn-ea"/>
            </a:endParaRPr>
          </a:p>
          <a:p>
            <a:pPr lvl="1" algn="just" eaLnBrk="1" hangingPunct="1">
              <a:lnSpc>
                <a:spcPct val="150000"/>
              </a:lnSpc>
              <a:spcBef>
                <a:spcPct val="0"/>
              </a:spcBef>
              <a:buClr>
                <a:srgbClr val="FF3300"/>
              </a:buClr>
              <a:buSzPct val="85000"/>
              <a:buFont typeface="Wingdings" panose="05000000000000000000" pitchFamily="2" charset="2"/>
              <a:buChar char="l"/>
            </a:pPr>
            <a:r>
              <a:rPr lang="en-US" altLang="zh-CN" sz="2400" b="1" dirty="0" smtClean="0">
                <a:solidFill>
                  <a:srgbClr val="0000FF"/>
                </a:solidFill>
                <a:latin typeface="微软雅黑" panose="020B0503020204020204" pitchFamily="34" charset="-122"/>
                <a:ea typeface="微软雅黑" panose="020B0503020204020204" pitchFamily="34" charset="-122"/>
                <a:sym typeface="+mn-ea"/>
              </a:rPr>
              <a:t>RADAR</a:t>
            </a:r>
            <a:r>
              <a:rPr lang="zh-CN" altLang="en-US" sz="2400" b="1" dirty="0" smtClean="0">
                <a:solidFill>
                  <a:srgbClr val="0000FF"/>
                </a:solidFill>
                <a:latin typeface="微软雅黑" panose="020B0503020204020204" pitchFamily="34" charset="-122"/>
                <a:ea typeface="微软雅黑" panose="020B0503020204020204" pitchFamily="34" charset="-122"/>
                <a:sym typeface="+mn-ea"/>
              </a:rPr>
              <a:t>：</a:t>
            </a:r>
            <a:r>
              <a:rPr lang="zh-CN" altLang="en-US" sz="2400" dirty="0" smtClean="0">
                <a:latin typeface="微软雅黑" panose="020B0503020204020204" pitchFamily="34" charset="-122"/>
                <a:ea typeface="微软雅黑" panose="020B0503020204020204" pitchFamily="34" charset="-122"/>
                <a:sym typeface="+mn-ea"/>
              </a:rPr>
              <a:t>是</a:t>
            </a:r>
            <a:r>
              <a:rPr lang="zh-CN" altLang="en-US" sz="2400" dirty="0">
                <a:latin typeface="微软雅黑" panose="020B0503020204020204" pitchFamily="34" charset="-122"/>
                <a:ea typeface="微软雅黑" panose="020B0503020204020204" pitchFamily="34" charset="-122"/>
                <a:sym typeface="+mn-ea"/>
              </a:rPr>
              <a:t>一个基于</a:t>
            </a:r>
            <a:r>
              <a:rPr lang="en-US" altLang="zh-CN" sz="2400" dirty="0">
                <a:latin typeface="微软雅黑" panose="020B0503020204020204" pitchFamily="34" charset="-122"/>
                <a:ea typeface="微软雅黑" panose="020B0503020204020204" pitchFamily="34" charset="-122"/>
                <a:sym typeface="+mn-ea"/>
              </a:rPr>
              <a:t>RSSI</a:t>
            </a:r>
            <a:r>
              <a:rPr lang="zh-CN" altLang="en-US" sz="2400" dirty="0">
                <a:latin typeface="微软雅黑" panose="020B0503020204020204" pitchFamily="34" charset="-122"/>
                <a:ea typeface="微软雅黑" panose="020B0503020204020204" pitchFamily="34" charset="-122"/>
                <a:sym typeface="+mn-ea"/>
              </a:rPr>
              <a:t>测距的室内定位系统，用于确定用户所在楼层的具体位置。它一般使用信号传播经验模型和理论模型两种方法进行未知节点的定位。</a:t>
            </a:r>
            <a:endParaRPr lang="zh-CN" altLang="en-US" sz="2400" dirty="0">
              <a:latin typeface="微软雅黑" panose="020B0503020204020204" pitchFamily="34" charset="-122"/>
              <a:ea typeface="微软雅黑" panose="020B0503020204020204" pitchFamily="34" charset="-122"/>
              <a:sym typeface="+mn-ea"/>
            </a:endParaRPr>
          </a:p>
          <a:p>
            <a:pPr algn="just" eaLnBrk="1" hangingPunct="1">
              <a:lnSpc>
                <a:spcPct val="150000"/>
              </a:lnSpc>
              <a:spcBef>
                <a:spcPct val="0"/>
              </a:spcBef>
              <a:buClr>
                <a:srgbClr val="FF3300"/>
              </a:buClr>
              <a:buSzPct val="85000"/>
              <a:buFont typeface="Wingdings" panose="05000000000000000000" pitchFamily="2" charset="2"/>
              <a:buChar char="p"/>
            </a:pPr>
            <a:r>
              <a:rPr lang="zh-CN" altLang="en-US" sz="2400" b="1" dirty="0">
                <a:solidFill>
                  <a:srgbClr val="FF0000"/>
                </a:solidFill>
                <a:latin typeface="微软雅黑" panose="020B0503020204020204" pitchFamily="34" charset="-122"/>
                <a:ea typeface="微软雅黑" panose="020B0503020204020204" pitchFamily="34" charset="-122"/>
                <a:sym typeface="+mn-ea"/>
              </a:rPr>
              <a:t>基于</a:t>
            </a:r>
            <a:r>
              <a:rPr lang="en-US" altLang="zh-CN" sz="2400" b="1" dirty="0">
                <a:solidFill>
                  <a:srgbClr val="FF0000"/>
                </a:solidFill>
                <a:latin typeface="微软雅黑" panose="020B0503020204020204" pitchFamily="34" charset="-122"/>
                <a:ea typeface="微软雅黑" panose="020B0503020204020204" pitchFamily="34" charset="-122"/>
                <a:sym typeface="+mn-ea"/>
              </a:rPr>
              <a:t>RSSI</a:t>
            </a:r>
            <a:r>
              <a:rPr lang="zh-CN" altLang="en-US" sz="2400" b="1" dirty="0">
                <a:solidFill>
                  <a:srgbClr val="FF0000"/>
                </a:solidFill>
                <a:latin typeface="微软雅黑" panose="020B0503020204020204" pitchFamily="34" charset="-122"/>
                <a:ea typeface="微软雅黑" panose="020B0503020204020204" pitchFamily="34" charset="-122"/>
                <a:sym typeface="+mn-ea"/>
              </a:rPr>
              <a:t>的定位受到周围环境的影响很大，定位精度不稳定，尤其是在室外，影响因素会更多，该技术离实际应用还有一段距离</a:t>
            </a:r>
            <a:r>
              <a:rPr lang="zh-CN" altLang="en-US" sz="2400" b="1" dirty="0" smtClean="0">
                <a:solidFill>
                  <a:srgbClr val="FF0000"/>
                </a:solidFill>
                <a:latin typeface="微软雅黑" panose="020B0503020204020204" pitchFamily="34" charset="-122"/>
                <a:ea typeface="微软雅黑" panose="020B0503020204020204" pitchFamily="34" charset="-122"/>
                <a:sym typeface="+mn-ea"/>
              </a:rPr>
              <a:t>。</a:t>
            </a:r>
            <a:endParaRPr lang="zh-CN" altLang="en-US" sz="2400" b="1" dirty="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sym typeface="+mn-ea"/>
              </a:rPr>
              <a:t>(5) RSSI</a:t>
            </a:r>
            <a:r>
              <a:rPr lang="zh-CN" altLang="en-US" dirty="0">
                <a:sym typeface="+mn-ea"/>
              </a:rPr>
              <a:t>定位方法</a:t>
            </a:r>
            <a:endParaRPr kumimoji="1" lang="zh-CN" altLang="en-US" dirty="0"/>
          </a:p>
        </p:txBody>
      </p:sp>
      <p:sp>
        <p:nvSpPr>
          <p:cNvPr id="2" name="内容占位符 1"/>
          <p:cNvSpPr>
            <a:spLocks noGrp="1"/>
          </p:cNvSpPr>
          <p:nvPr>
            <p:ph idx="1"/>
          </p:nvPr>
        </p:nvSpPr>
        <p:spPr>
          <a:xfrm>
            <a:off x="263352" y="1124744"/>
            <a:ext cx="8640960" cy="4611687"/>
          </a:xfrm>
        </p:spPr>
        <p:txBody>
          <a:bodyPr>
            <a:noAutofit/>
          </a:bodyPr>
          <a:lstStyle/>
          <a:p>
            <a:pPr>
              <a:lnSpc>
                <a:spcPct val="100000"/>
              </a:lnSpc>
            </a:pPr>
            <a:r>
              <a:rPr lang="zh-CN" altLang="en-US" b="1" dirty="0">
                <a:solidFill>
                  <a:srgbClr val="0033CC"/>
                </a:solidFill>
                <a:latin typeface="微软雅黑" panose="020B0503020204020204" pitchFamily="34" charset="-122"/>
                <a:ea typeface="微软雅黑" panose="020B0503020204020204" pitchFamily="34" charset="-122"/>
                <a:cs typeface="微软雅黑" panose="020B0503020204020204" pitchFamily="34" charset="-122"/>
              </a:rPr>
              <a:t>解决方法：</a:t>
            </a:r>
            <a:endParaRPr lang="en-US" altLang="zh-CN" b="1" dirty="0">
              <a:solidFill>
                <a:srgbClr val="0033CC"/>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将信号强度看做“特征”</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预先布置</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个参考节点</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测出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个参考节点信号的强度，得到一个</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维向量</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事先测出区域中每个位置的特征向量</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将目标测出的特征向量和事先测量值比对，找出位置</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endParaRPr kumimoji="1"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幻灯片编号占位符 2"/>
          <p:cNvSpPr>
            <a:spLocks noGrp="1"/>
          </p:cNvSpPr>
          <p:nvPr>
            <p:ph type="sldNum" sz="quarter" idx="4294967295"/>
          </p:nvPr>
        </p:nvSpPr>
        <p:spPr/>
        <p:txBody>
          <a:bodyPr/>
          <a:lstStyle/>
          <a:p>
            <a:endParaRPr lang="zh-CN" altLang="en-US" dirty="0"/>
          </a:p>
        </p:txBody>
      </p:sp>
      <p:pic>
        <p:nvPicPr>
          <p:cNvPr id="5" name="图片 7" descr="说明: http://tns.thss.tsinghua.edu.cn/PosX/images/support5-big.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048328" y="1268760"/>
            <a:ext cx="3024337" cy="516223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sym typeface="+mn-ea"/>
              </a:rPr>
              <a:t>(5) RSSI</a:t>
            </a:r>
            <a:r>
              <a:rPr lang="zh-CN" altLang="en-US" dirty="0">
                <a:sym typeface="+mn-ea"/>
              </a:rPr>
              <a:t>定位</a:t>
            </a:r>
            <a:r>
              <a:rPr lang="zh-CN" altLang="en-US" dirty="0" smtClean="0">
                <a:sym typeface="+mn-ea"/>
              </a:rPr>
              <a:t>方法</a:t>
            </a:r>
            <a:r>
              <a:rPr lang="en-US" altLang="zh-CN" dirty="0" smtClean="0">
                <a:sym typeface="+mn-ea"/>
              </a:rPr>
              <a:t>-</a:t>
            </a:r>
            <a:r>
              <a:rPr lang="zh-CN" altLang="en-US" dirty="0" smtClean="0">
                <a:solidFill>
                  <a:schemeClr val="tx1"/>
                </a:solidFill>
                <a:sym typeface="+mn-ea"/>
              </a:rPr>
              <a:t>雷达图</a:t>
            </a:r>
            <a:endParaRPr lang="zh-CN" altLang="en-US" dirty="0">
              <a:solidFill>
                <a:schemeClr val="tx1"/>
              </a:solidFill>
            </a:endParaRPr>
          </a:p>
        </p:txBody>
      </p:sp>
      <p:sp>
        <p:nvSpPr>
          <p:cNvPr id="2" name="内容占位符 1"/>
          <p:cNvSpPr>
            <a:spLocks noGrp="1"/>
          </p:cNvSpPr>
          <p:nvPr>
            <p:ph idx="1"/>
          </p:nvPr>
        </p:nvSpPr>
        <p:spPr>
          <a:xfrm>
            <a:off x="186690" y="1456690"/>
            <a:ext cx="5589905" cy="4611370"/>
          </a:xfrm>
        </p:spPr>
        <p:txBody>
          <a:bodyPr/>
          <a:lstStyle/>
          <a:p>
            <a:pPr>
              <a:lnSpc>
                <a:spcPct val="150000"/>
              </a:lnSpc>
              <a:spcBef>
                <a:spcPts val="20"/>
              </a:spcBef>
              <a:spcAft>
                <a:spcPts val="0"/>
              </a:spcAft>
            </a:pPr>
            <a:r>
              <a:rPr lang="zh-CN" altLang="en-US" sz="2800" dirty="0" smtClean="0"/>
              <a:t>右图</a:t>
            </a:r>
            <a:r>
              <a:rPr lang="zh-CN" altLang="zh-CN" sz="2800" dirty="0" smtClean="0"/>
              <a:t>以</a:t>
            </a:r>
            <a:r>
              <a:rPr lang="zh-CN" altLang="zh-CN" sz="2800" dirty="0"/>
              <a:t>雷达图的形式呈现了空间中某个位置上的</a:t>
            </a:r>
            <a:r>
              <a:rPr lang="en-US" altLang="zh-CN" sz="2800" dirty="0" smtClean="0"/>
              <a:t>RSS</a:t>
            </a:r>
            <a:r>
              <a:rPr lang="zh-CN" altLang="en-US" sz="2800" dirty="0"/>
              <a:t>特征向量</a:t>
            </a:r>
            <a:r>
              <a:rPr lang="zh-CN" altLang="en-US" sz="2800" dirty="0" smtClean="0"/>
              <a:t>。</a:t>
            </a:r>
            <a:endParaRPr lang="en-US" altLang="zh-CN" sz="2800" dirty="0" smtClean="0"/>
          </a:p>
          <a:p>
            <a:pPr>
              <a:lnSpc>
                <a:spcPct val="150000"/>
              </a:lnSpc>
              <a:spcBef>
                <a:spcPts val="20"/>
              </a:spcBef>
              <a:spcAft>
                <a:spcPts val="0"/>
              </a:spcAft>
            </a:pPr>
            <a:r>
              <a:rPr lang="zh-CN" altLang="zh-CN" sz="2800" dirty="0"/>
              <a:t>在这个位置上可以扫描到</a:t>
            </a:r>
            <a:r>
              <a:rPr lang="zh-CN" altLang="zh-CN" sz="2800" dirty="0" smtClean="0"/>
              <a:t>一系列</a:t>
            </a:r>
            <a:r>
              <a:rPr lang="zh-CN" altLang="en-US" sz="2800" dirty="0" smtClean="0"/>
              <a:t>节点的无线信号</a:t>
            </a:r>
            <a:r>
              <a:rPr lang="zh-CN" altLang="zh-CN" sz="2800" dirty="0" smtClean="0"/>
              <a:t>，有的</a:t>
            </a:r>
            <a:r>
              <a:rPr lang="zh-CN" altLang="zh-CN" sz="2800" dirty="0"/>
              <a:t>信号强，另</a:t>
            </a:r>
            <a:r>
              <a:rPr lang="zh-CN" altLang="zh-CN" sz="2800" dirty="0" smtClean="0"/>
              <a:t>一些信号</a:t>
            </a:r>
            <a:r>
              <a:rPr lang="zh-CN" altLang="zh-CN" sz="2800" dirty="0"/>
              <a:t>弱</a:t>
            </a:r>
            <a:r>
              <a:rPr lang="zh-CN" altLang="zh-CN" sz="2800" dirty="0" smtClean="0"/>
              <a:t>。</a:t>
            </a:r>
            <a:endParaRPr lang="zh-CN" altLang="zh-CN" sz="2800" dirty="0" smtClean="0"/>
          </a:p>
          <a:p>
            <a:pPr>
              <a:lnSpc>
                <a:spcPct val="150000"/>
              </a:lnSpc>
              <a:spcBef>
                <a:spcPts val="20"/>
              </a:spcBef>
              <a:spcAft>
                <a:spcPts val="0"/>
              </a:spcAft>
            </a:pPr>
            <a:r>
              <a:rPr lang="zh-CN" altLang="en-US" sz="2800" dirty="0" smtClean="0">
                <a:sym typeface="+mn-ea"/>
              </a:rPr>
              <a:t>定位时，根据当前位置的无线信号指纹，</a:t>
            </a:r>
            <a:r>
              <a:rPr lang="zh-CN" altLang="en-US" sz="2800" b="1" dirty="0" smtClean="0">
                <a:solidFill>
                  <a:srgbClr val="FF0000"/>
                </a:solidFill>
                <a:sym typeface="+mn-ea"/>
              </a:rPr>
              <a:t>在指纹数据库中寻找最相似的指纹</a:t>
            </a:r>
            <a:r>
              <a:rPr lang="zh-CN" altLang="en-US" sz="2800" dirty="0" smtClean="0">
                <a:sym typeface="+mn-ea"/>
              </a:rPr>
              <a:t>及其对应的位置</a:t>
            </a:r>
            <a:endParaRPr lang="en-US" altLang="zh-CN" sz="2800" dirty="0" smtClean="0"/>
          </a:p>
        </p:txBody>
      </p:sp>
      <p:sp>
        <p:nvSpPr>
          <p:cNvPr id="3" name="灯片编号占位符 2"/>
          <p:cNvSpPr>
            <a:spLocks noGrp="1"/>
          </p:cNvSpPr>
          <p:nvPr>
            <p:ph type="sldNum" sz="quarter" idx="4294967295"/>
          </p:nvPr>
        </p:nvSpPr>
        <p:spPr/>
        <p:txBody>
          <a:bodyPr/>
          <a:lstStyle/>
          <a:p>
            <a:fld id="{0503CE10-F9D3-4072-A615-6A95AA0B7B65}" type="slidenum">
              <a:rPr lang="zh-CN" altLang="en-US" smtClean="0"/>
            </a:fld>
            <a:endParaRPr lang="zh-CN" altLang="en-US" dirty="0"/>
          </a:p>
        </p:txBody>
      </p:sp>
      <p:pic>
        <p:nvPicPr>
          <p:cNvPr id="11266" name="图片 5" descr="说明: http://58.205.208.74/images/projects/posx/support1-3-big.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78582" y="1387599"/>
            <a:ext cx="6242180"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sym typeface="+mn-ea"/>
              </a:rPr>
              <a:t>(5) RSSI</a:t>
            </a:r>
            <a:r>
              <a:rPr lang="zh-CN" altLang="en-US" dirty="0">
                <a:sym typeface="+mn-ea"/>
              </a:rPr>
              <a:t>定位</a:t>
            </a:r>
            <a:r>
              <a:rPr lang="zh-CN" altLang="en-US" dirty="0" smtClean="0">
                <a:sym typeface="+mn-ea"/>
              </a:rPr>
              <a:t>方法</a:t>
            </a:r>
            <a:r>
              <a:rPr lang="en-US" altLang="zh-CN" dirty="0" smtClean="0">
                <a:sym typeface="+mn-ea"/>
              </a:rPr>
              <a:t>-</a:t>
            </a:r>
            <a:r>
              <a:rPr lang="zh-CN" altLang="en-US" dirty="0" smtClean="0">
                <a:sym typeface="+mn-ea"/>
              </a:rPr>
              <a:t>无线信号指纹库</a:t>
            </a:r>
            <a:endParaRPr lang="zh-CN" altLang="en-US" dirty="0"/>
          </a:p>
        </p:txBody>
      </p:sp>
      <p:sp>
        <p:nvSpPr>
          <p:cNvPr id="2" name="内容占位符 1"/>
          <p:cNvSpPr>
            <a:spLocks noGrp="1"/>
          </p:cNvSpPr>
          <p:nvPr>
            <p:ph idx="1"/>
          </p:nvPr>
        </p:nvSpPr>
        <p:spPr>
          <a:xfrm>
            <a:off x="551180" y="1628775"/>
            <a:ext cx="5915025" cy="5168900"/>
          </a:xfrm>
        </p:spPr>
        <p:txBody>
          <a:bodyPr/>
          <a:lstStyle/>
          <a:p>
            <a:pPr>
              <a:lnSpc>
                <a:spcPct val="150000"/>
              </a:lnSpc>
            </a:pPr>
            <a:r>
              <a:rPr lang="zh-CN" altLang="en-US" sz="2800" b="1" dirty="0" smtClean="0">
                <a:solidFill>
                  <a:srgbClr val="FF0000"/>
                </a:solidFill>
                <a:sym typeface="+mn-ea"/>
              </a:rPr>
              <a:t>缺点</a:t>
            </a:r>
            <a:r>
              <a:rPr lang="en-US" altLang="zh-CN" sz="2800" b="1" dirty="0" smtClean="0">
                <a:solidFill>
                  <a:srgbClr val="FF0000"/>
                </a:solidFill>
                <a:sym typeface="+mn-ea"/>
              </a:rPr>
              <a:t>1</a:t>
            </a:r>
            <a:r>
              <a:rPr lang="zh-CN" altLang="en-US" sz="2800" b="1" dirty="0" smtClean="0">
                <a:solidFill>
                  <a:srgbClr val="FF0000"/>
                </a:solidFill>
                <a:sym typeface="+mn-ea"/>
              </a:rPr>
              <a:t>：</a:t>
            </a:r>
            <a:r>
              <a:rPr lang="zh-CN" altLang="en-US" sz="2800" dirty="0" smtClean="0">
                <a:sym typeface="+mn-ea"/>
              </a:rPr>
              <a:t>需要事先建立特征地图，地图的精细程度直接决定了最后进行对比得出位置的精度。因此需要进行大量的现场勘测工作。</a:t>
            </a:r>
            <a:endParaRPr lang="en-US" altLang="zh-CN" sz="2800" dirty="0" smtClean="0"/>
          </a:p>
          <a:p>
            <a:pPr>
              <a:lnSpc>
                <a:spcPct val="150000"/>
              </a:lnSpc>
            </a:pPr>
            <a:r>
              <a:rPr lang="zh-CN" altLang="en-US" sz="2800" b="1" dirty="0" smtClean="0">
                <a:solidFill>
                  <a:srgbClr val="FF0000"/>
                </a:solidFill>
                <a:sym typeface="+mn-ea"/>
              </a:rPr>
              <a:t>缺点</a:t>
            </a:r>
            <a:r>
              <a:rPr lang="en-US" altLang="zh-CN" sz="2800" b="1" dirty="0" smtClean="0">
                <a:solidFill>
                  <a:srgbClr val="FF0000"/>
                </a:solidFill>
                <a:sym typeface="+mn-ea"/>
              </a:rPr>
              <a:t>2</a:t>
            </a:r>
            <a:r>
              <a:rPr lang="zh-CN" altLang="en-US" sz="2800" b="1" dirty="0" smtClean="0">
                <a:solidFill>
                  <a:srgbClr val="FF0000"/>
                </a:solidFill>
                <a:sym typeface="+mn-ea"/>
              </a:rPr>
              <a:t>：</a:t>
            </a:r>
            <a:r>
              <a:rPr lang="zh-CN" altLang="en-US" sz="2800" dirty="0" smtClean="0">
                <a:sym typeface="+mn-ea"/>
              </a:rPr>
              <a:t>如果区域内的</a:t>
            </a:r>
            <a:r>
              <a:rPr lang="en-US" altLang="zh-CN" sz="2800" dirty="0" smtClean="0">
                <a:sym typeface="+mn-ea"/>
              </a:rPr>
              <a:t>RSS</a:t>
            </a:r>
            <a:r>
              <a:rPr lang="zh-CN" altLang="en-US" sz="2800" dirty="0" smtClean="0">
                <a:sym typeface="+mn-ea"/>
              </a:rPr>
              <a:t>并非一成不变，则以前测好的地图就不能直接使用。</a:t>
            </a:r>
            <a:endParaRPr lang="en-US" altLang="zh-CN" sz="2800" dirty="0" smtClean="0"/>
          </a:p>
          <a:p>
            <a:pPr>
              <a:lnSpc>
                <a:spcPct val="150000"/>
              </a:lnSpc>
            </a:pPr>
            <a:endParaRPr lang="en-US" altLang="zh-CN" sz="2800" dirty="0" smtClean="0"/>
          </a:p>
          <a:p>
            <a:pPr>
              <a:lnSpc>
                <a:spcPct val="150000"/>
              </a:lnSpc>
            </a:pPr>
            <a:endParaRPr lang="en-US" altLang="zh-CN" sz="2800" dirty="0" smtClean="0"/>
          </a:p>
        </p:txBody>
      </p:sp>
      <p:sp>
        <p:nvSpPr>
          <p:cNvPr id="3" name="灯片编号占位符 2"/>
          <p:cNvSpPr>
            <a:spLocks noGrp="1"/>
          </p:cNvSpPr>
          <p:nvPr>
            <p:ph type="sldNum" sz="quarter" idx="4294967295"/>
          </p:nvPr>
        </p:nvSpPr>
        <p:spPr/>
        <p:txBody>
          <a:bodyPr/>
          <a:lstStyle/>
          <a:p>
            <a:fld id="{0503CE10-F9D3-4072-A615-6A95AA0B7B65}" type="slidenum">
              <a:rPr lang="zh-CN" altLang="en-US" smtClean="0"/>
            </a:fld>
            <a:endParaRPr lang="zh-CN" altLang="en-US" dirty="0"/>
          </a:p>
        </p:txBody>
      </p:sp>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r="404"/>
          <a:stretch>
            <a:fillRect/>
          </a:stretch>
        </p:blipFill>
        <p:spPr>
          <a:xfrm>
            <a:off x="6672064" y="2061111"/>
            <a:ext cx="5384082" cy="405443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sym typeface="+mn-ea"/>
              </a:rPr>
              <a:t>(6) </a:t>
            </a:r>
            <a:r>
              <a:rPr lang="en-US" altLang="zh-CN" dirty="0">
                <a:sym typeface="+mn-ea"/>
              </a:rPr>
              <a:t>DV-Hop</a:t>
            </a:r>
            <a:r>
              <a:rPr lang="zh-CN" altLang="en-US" dirty="0">
                <a:sym typeface="+mn-ea"/>
              </a:rPr>
              <a:t>算法</a:t>
            </a:r>
            <a:endParaRPr lang="zh-CN" altLang="en-US" dirty="0">
              <a:sym typeface="+mn-ea"/>
            </a:endParaRPr>
          </a:p>
        </p:txBody>
      </p:sp>
      <p:sp>
        <p:nvSpPr>
          <p:cNvPr id="6" name="TextBox 5"/>
          <p:cNvSpPr txBox="1"/>
          <p:nvPr/>
        </p:nvSpPr>
        <p:spPr>
          <a:xfrm>
            <a:off x="911424" y="980728"/>
            <a:ext cx="5760640" cy="590931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pitchFamily="2" charset="2"/>
              <a:buChar char="p"/>
            </a:pPr>
            <a:r>
              <a:rPr lang="en-US" altLang="zh-CN" sz="2800" b="1" dirty="0">
                <a:solidFill>
                  <a:srgbClr val="FF0000"/>
                </a:solidFill>
                <a:latin typeface="微软雅黑" panose="020B0503020204020204" pitchFamily="34" charset="-122"/>
                <a:ea typeface="微软雅黑" panose="020B0503020204020204" pitchFamily="34" charset="-122"/>
                <a:sym typeface="+mn-ea"/>
              </a:rPr>
              <a:t>DV-Hop</a:t>
            </a:r>
            <a:r>
              <a:rPr lang="zh-CN" altLang="en-US" sz="2800" b="1" dirty="0">
                <a:solidFill>
                  <a:srgbClr val="FF0000"/>
                </a:solidFill>
                <a:latin typeface="微软雅黑" panose="020B0503020204020204" pitchFamily="34" charset="-122"/>
                <a:ea typeface="微软雅黑" panose="020B0503020204020204" pitchFamily="34" charset="-122"/>
                <a:sym typeface="+mn-ea"/>
              </a:rPr>
              <a:t>算法</a:t>
            </a:r>
            <a:r>
              <a:rPr lang="zh-CN" altLang="en-US" sz="2800" dirty="0">
                <a:latin typeface="微软雅黑" panose="020B0503020204020204" pitchFamily="34" charset="-122"/>
                <a:ea typeface="微软雅黑" panose="020B0503020204020204" pitchFamily="34" charset="-122"/>
                <a:sym typeface="+mn-ea"/>
              </a:rPr>
              <a:t>解决了低锚点密度引发的问题，</a:t>
            </a:r>
            <a:r>
              <a:rPr lang="zh-CN" altLang="en-US" sz="2800" b="1" dirty="0">
                <a:solidFill>
                  <a:srgbClr val="0000FF"/>
                </a:solidFill>
                <a:latin typeface="微软雅黑" panose="020B0503020204020204" pitchFamily="34" charset="-122"/>
                <a:ea typeface="微软雅黑" panose="020B0503020204020204" pitchFamily="34" charset="-122"/>
                <a:sym typeface="+mn-ea"/>
              </a:rPr>
              <a:t>它根据距离矢量路由协议的原理在全网范围内广播跳数和</a:t>
            </a:r>
            <a:r>
              <a:rPr lang="zh-CN" altLang="en-US" sz="2800" b="1" dirty="0" smtClean="0">
                <a:solidFill>
                  <a:srgbClr val="0000FF"/>
                </a:solidFill>
                <a:latin typeface="微软雅黑" panose="020B0503020204020204" pitchFamily="34" charset="-122"/>
                <a:ea typeface="微软雅黑" panose="020B0503020204020204" pitchFamily="34" charset="-122"/>
                <a:sym typeface="+mn-ea"/>
              </a:rPr>
              <a:t>位置。</a:t>
            </a:r>
            <a:endParaRPr lang="en-US" altLang="zh-CN" sz="2800" b="1" dirty="0" smtClean="0">
              <a:solidFill>
                <a:srgbClr val="0000FF"/>
              </a:solidFill>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b="1" dirty="0" smtClean="0">
                <a:solidFill>
                  <a:srgbClr val="FF0000"/>
                </a:solidFill>
                <a:latin typeface="微软雅黑" panose="020B0503020204020204" pitchFamily="34" charset="-122"/>
                <a:ea typeface="微软雅黑" panose="020B0503020204020204" pitchFamily="34" charset="-122"/>
                <a:sym typeface="+mn-ea"/>
              </a:rPr>
              <a:t>基本思想：</a:t>
            </a:r>
            <a:r>
              <a:rPr lang="zh-CN" altLang="en-US" sz="2800" b="1" dirty="0" smtClean="0">
                <a:latin typeface="微软雅黑" panose="020B0503020204020204" pitchFamily="34" charset="-122"/>
                <a:ea typeface="微软雅黑" panose="020B0503020204020204" pitchFamily="34" charset="-122"/>
                <a:sym typeface="+mn-ea"/>
              </a:rPr>
              <a:t>是将未知节点到信标节点之间的</a:t>
            </a:r>
            <a:r>
              <a:rPr lang="zh-CN" altLang="en-US" sz="2800" b="1" dirty="0" smtClean="0">
                <a:solidFill>
                  <a:srgbClr val="FF0000"/>
                </a:solidFill>
                <a:latin typeface="微软雅黑" panose="020B0503020204020204" pitchFamily="34" charset="-122"/>
                <a:ea typeface="微软雅黑" panose="020B0503020204020204" pitchFamily="34" charset="-122"/>
                <a:sym typeface="+mn-ea"/>
              </a:rPr>
              <a:t>距离用网络平均每跳距离和两者之间跳数乘积表示</a:t>
            </a:r>
            <a:r>
              <a:rPr lang="zh-CN" altLang="en-US" sz="2800" b="1" dirty="0" smtClean="0">
                <a:latin typeface="微软雅黑" panose="020B0503020204020204" pitchFamily="34" charset="-122"/>
                <a:ea typeface="微软雅黑" panose="020B0503020204020204" pitchFamily="34" charset="-122"/>
                <a:sym typeface="+mn-ea"/>
              </a:rPr>
              <a:t>，使用多边测量法计算获得节点位置信息。</a:t>
            </a:r>
            <a:endParaRPr lang="zh-CN" altLang="en-US" sz="2800" b="1" dirty="0">
              <a:latin typeface="微软雅黑" panose="020B0503020204020204" pitchFamily="34" charset="-122"/>
              <a:ea typeface="微软雅黑" panose="020B0503020204020204" pitchFamily="34" charset="-122"/>
              <a:sym typeface="+mn-ea"/>
            </a:endParaRPr>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32104" y="1556792"/>
            <a:ext cx="4931622" cy="444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sym typeface="+mn-ea"/>
              </a:rPr>
              <a:t>(6) </a:t>
            </a:r>
            <a:r>
              <a:rPr lang="en-US" altLang="zh-CN" dirty="0">
                <a:sym typeface="+mn-ea"/>
              </a:rPr>
              <a:t>DV-Hop</a:t>
            </a:r>
            <a:r>
              <a:rPr lang="zh-CN" altLang="en-US" dirty="0">
                <a:sym typeface="+mn-ea"/>
              </a:rPr>
              <a:t>算法</a:t>
            </a:r>
            <a:endParaRPr lang="zh-CN" altLang="en-US" dirty="0">
              <a:sym typeface="+mn-ea"/>
            </a:endParaRPr>
          </a:p>
        </p:txBody>
      </p:sp>
      <p:sp>
        <p:nvSpPr>
          <p:cNvPr id="6" name="TextBox 5"/>
          <p:cNvSpPr txBox="1"/>
          <p:nvPr/>
        </p:nvSpPr>
        <p:spPr>
          <a:xfrm>
            <a:off x="911424" y="980728"/>
            <a:ext cx="5760640" cy="525611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b="1" dirty="0" smtClean="0">
                <a:solidFill>
                  <a:srgbClr val="0000FF"/>
                </a:solidFill>
                <a:latin typeface="微软雅黑" panose="020B0503020204020204" pitchFamily="34" charset="-122"/>
                <a:ea typeface="微软雅黑" panose="020B0503020204020204" pitchFamily="34" charset="-122"/>
                <a:sym typeface="+mn-ea"/>
              </a:rPr>
              <a:t>包括</a:t>
            </a:r>
            <a:r>
              <a:rPr lang="en-US" altLang="zh-CN" b="1" dirty="0">
                <a:solidFill>
                  <a:srgbClr val="0000FF"/>
                </a:solidFill>
                <a:latin typeface="微软雅黑" panose="020B0503020204020204" pitchFamily="34" charset="-122"/>
                <a:ea typeface="微软雅黑" panose="020B0503020204020204" pitchFamily="34" charset="-122"/>
                <a:sym typeface="+mn-ea"/>
              </a:rPr>
              <a:t>3</a:t>
            </a:r>
            <a:r>
              <a:rPr lang="zh-CN" altLang="en-US" b="1" dirty="0">
                <a:solidFill>
                  <a:srgbClr val="0000FF"/>
                </a:solidFill>
                <a:latin typeface="微软雅黑" panose="020B0503020204020204" pitchFamily="34" charset="-122"/>
                <a:ea typeface="微软雅黑" panose="020B0503020204020204" pitchFamily="34" charset="-122"/>
                <a:sym typeface="+mn-ea"/>
              </a:rPr>
              <a:t>个不同的</a:t>
            </a:r>
            <a:r>
              <a:rPr lang="zh-CN" altLang="en-US" b="1" dirty="0" smtClean="0">
                <a:solidFill>
                  <a:srgbClr val="0000FF"/>
                </a:solidFill>
                <a:latin typeface="微软雅黑" panose="020B0503020204020204" pitchFamily="34" charset="-122"/>
                <a:ea typeface="微软雅黑" panose="020B0503020204020204" pitchFamily="34" charset="-122"/>
                <a:sym typeface="+mn-ea"/>
              </a:rPr>
              <a:t>阶段：</a:t>
            </a:r>
            <a:endParaRPr lang="en-US" altLang="zh-CN" b="1" dirty="0" smtClean="0">
              <a:solidFill>
                <a:srgbClr val="0000FF"/>
              </a:solidFill>
              <a:latin typeface="微软雅黑" panose="020B0503020204020204" pitchFamily="34" charset="-122"/>
              <a:ea typeface="微软雅黑" panose="020B0503020204020204" pitchFamily="34" charset="-122"/>
              <a:sym typeface="+mn-ea"/>
            </a:endParaRPr>
          </a:p>
          <a:p>
            <a:pPr lvl="1" algn="just" eaLnBrk="1" hangingPunct="1">
              <a:lnSpc>
                <a:spcPct val="200000"/>
              </a:lnSpc>
              <a:spcBef>
                <a:spcPct val="0"/>
              </a:spcBef>
              <a:buClr>
                <a:srgbClr val="FF3300"/>
              </a:buClr>
              <a:buSzPct val="85000"/>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sym typeface="+mn-ea"/>
              </a:rPr>
              <a:t>首先</a:t>
            </a:r>
            <a:r>
              <a:rPr lang="zh-CN" altLang="en-US" dirty="0">
                <a:latin typeface="微软雅黑" panose="020B0503020204020204" pitchFamily="34" charset="-122"/>
                <a:ea typeface="微软雅黑" panose="020B0503020204020204" pitchFamily="34" charset="-122"/>
                <a:sym typeface="+mn-ea"/>
              </a:rPr>
              <a:t>计算未知节点与每个信标节点的</a:t>
            </a:r>
            <a:r>
              <a:rPr lang="zh-CN" altLang="en-US" b="1" dirty="0">
                <a:solidFill>
                  <a:srgbClr val="FF0000"/>
                </a:solidFill>
                <a:latin typeface="微软雅黑" panose="020B0503020204020204" pitchFamily="34" charset="-122"/>
                <a:ea typeface="微软雅黑" panose="020B0503020204020204" pitchFamily="34" charset="-122"/>
                <a:sym typeface="+mn-ea"/>
              </a:rPr>
              <a:t>最小跳</a:t>
            </a:r>
            <a:r>
              <a:rPr lang="zh-CN" altLang="en-US" b="1" dirty="0" smtClean="0">
                <a:solidFill>
                  <a:srgbClr val="FF0000"/>
                </a:solidFill>
                <a:latin typeface="微软雅黑" panose="020B0503020204020204" pitchFamily="34" charset="-122"/>
                <a:ea typeface="微软雅黑" panose="020B0503020204020204" pitchFamily="34" charset="-122"/>
                <a:sym typeface="+mn-ea"/>
              </a:rPr>
              <a:t>数</a:t>
            </a:r>
            <a:r>
              <a:rPr lang="zh-CN" altLang="en-US" dirty="0" smtClean="0">
                <a:latin typeface="微软雅黑" panose="020B0503020204020204" pitchFamily="34" charset="-122"/>
                <a:ea typeface="微软雅黑" panose="020B0503020204020204" pitchFamily="34" charset="-122"/>
                <a:sym typeface="+mn-ea"/>
              </a:rPr>
              <a:t>；</a:t>
            </a:r>
            <a:endParaRPr lang="en-US" altLang="zh-CN" dirty="0" smtClean="0">
              <a:latin typeface="微软雅黑" panose="020B0503020204020204" pitchFamily="34" charset="-122"/>
              <a:ea typeface="微软雅黑" panose="020B0503020204020204" pitchFamily="34" charset="-122"/>
              <a:sym typeface="+mn-ea"/>
            </a:endParaRPr>
          </a:p>
          <a:p>
            <a:pPr lvl="1" algn="just" eaLnBrk="1" hangingPunct="1">
              <a:lnSpc>
                <a:spcPct val="200000"/>
              </a:lnSpc>
              <a:spcBef>
                <a:spcPct val="0"/>
              </a:spcBef>
              <a:buClr>
                <a:srgbClr val="FF3300"/>
              </a:buClr>
              <a:buSzPct val="85000"/>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sym typeface="+mn-ea"/>
              </a:rPr>
              <a:t>其次</a:t>
            </a:r>
            <a:r>
              <a:rPr lang="zh-CN" altLang="en-US" dirty="0">
                <a:latin typeface="微软雅黑" panose="020B0503020204020204" pitchFamily="34" charset="-122"/>
                <a:ea typeface="微软雅黑" panose="020B0503020204020204" pitchFamily="34" charset="-122"/>
                <a:sym typeface="+mn-ea"/>
              </a:rPr>
              <a:t>计算未知节点与信标节点之间的</a:t>
            </a:r>
            <a:r>
              <a:rPr lang="zh-CN" altLang="en-US" b="1" dirty="0" smtClean="0">
                <a:solidFill>
                  <a:srgbClr val="FF0000"/>
                </a:solidFill>
                <a:latin typeface="微软雅黑" panose="020B0503020204020204" pitchFamily="34" charset="-122"/>
                <a:ea typeface="微软雅黑" panose="020B0503020204020204" pitchFamily="34" charset="-122"/>
                <a:sym typeface="+mn-ea"/>
              </a:rPr>
              <a:t>距离</a:t>
            </a:r>
            <a:endParaRPr lang="en-US" altLang="zh-CN" b="1" dirty="0" smtClean="0">
              <a:solidFill>
                <a:srgbClr val="FF0000"/>
              </a:solidFill>
              <a:latin typeface="微软雅黑" panose="020B0503020204020204" pitchFamily="34" charset="-122"/>
              <a:ea typeface="微软雅黑" panose="020B0503020204020204" pitchFamily="34" charset="-122"/>
              <a:sym typeface="+mn-ea"/>
            </a:endParaRPr>
          </a:p>
          <a:p>
            <a:pPr lvl="1" algn="just" eaLnBrk="1" hangingPunct="1">
              <a:lnSpc>
                <a:spcPct val="200000"/>
              </a:lnSpc>
              <a:spcBef>
                <a:spcPct val="0"/>
              </a:spcBef>
              <a:buClr>
                <a:srgbClr val="FF3300"/>
              </a:buClr>
              <a:buSzPct val="85000"/>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sym typeface="+mn-ea"/>
              </a:rPr>
              <a:t>最后</a:t>
            </a:r>
            <a:r>
              <a:rPr lang="zh-CN" altLang="en-US" dirty="0">
                <a:latin typeface="微软雅黑" panose="020B0503020204020204" pitchFamily="34" charset="-122"/>
                <a:ea typeface="微软雅黑" panose="020B0503020204020204" pitchFamily="34" charset="-122"/>
                <a:sym typeface="+mn-ea"/>
              </a:rPr>
              <a:t>计算未知节点的</a:t>
            </a:r>
            <a:r>
              <a:rPr lang="zh-CN" altLang="en-US" b="1" dirty="0">
                <a:solidFill>
                  <a:srgbClr val="FF0000"/>
                </a:solidFill>
                <a:latin typeface="微软雅黑" panose="020B0503020204020204" pitchFamily="34" charset="-122"/>
                <a:ea typeface="微软雅黑" panose="020B0503020204020204" pitchFamily="34" charset="-122"/>
                <a:sym typeface="+mn-ea"/>
              </a:rPr>
              <a:t>坐标</a:t>
            </a:r>
            <a:r>
              <a:rPr lang="zh-CN" altLang="en-US" dirty="0" smtClean="0">
                <a:latin typeface="微软雅黑" panose="020B0503020204020204" pitchFamily="34" charset="-122"/>
                <a:ea typeface="微软雅黑" panose="020B0503020204020204" pitchFamily="34" charset="-122"/>
                <a:sym typeface="+mn-ea"/>
              </a:rPr>
              <a:t>。</a:t>
            </a:r>
            <a:endParaRPr lang="zh-CN" altLang="en-US" b="1" dirty="0">
              <a:solidFill>
                <a:srgbClr val="0000FF"/>
              </a:solidFill>
              <a:latin typeface="微软雅黑" panose="020B0503020204020204" pitchFamily="34" charset="-122"/>
              <a:ea typeface="微软雅黑" panose="020B0503020204020204" pitchFamily="34" charset="-122"/>
              <a:sym typeface="+mn-ea"/>
            </a:endParaRPr>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32104" y="1556792"/>
            <a:ext cx="4931622" cy="444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48128" y="1556792"/>
            <a:ext cx="4715598" cy="444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pPr algn="l"/>
            <a:r>
              <a:rPr lang="en-US" altLang="zh-CN" dirty="0" smtClean="0">
                <a:sym typeface="+mn-ea"/>
              </a:rPr>
              <a:t>1) </a:t>
            </a:r>
            <a:r>
              <a:rPr dirty="0" smtClean="0">
                <a:sym typeface="+mn-ea"/>
              </a:rPr>
              <a:t>计算未知节点与每个信标节点的最小跳数。</a:t>
            </a:r>
            <a:endParaRPr lang="zh-CN" altLang="en-US" dirty="0">
              <a:sym typeface="+mn-ea"/>
            </a:endParaRPr>
          </a:p>
        </p:txBody>
      </p:sp>
      <p:sp>
        <p:nvSpPr>
          <p:cNvPr id="6" name="TextBox 5"/>
          <p:cNvSpPr txBox="1"/>
          <p:nvPr/>
        </p:nvSpPr>
        <p:spPr>
          <a:xfrm>
            <a:off x="911424" y="980728"/>
            <a:ext cx="6336704" cy="590931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信标节点向邻居节点</a:t>
            </a:r>
            <a:r>
              <a:rPr lang="zh-CN" altLang="en-US" sz="2800" b="1" dirty="0" smtClean="0">
                <a:solidFill>
                  <a:srgbClr val="FF0000"/>
                </a:solidFill>
                <a:latin typeface="微软雅黑" panose="020B0503020204020204" pitchFamily="34" charset="-122"/>
                <a:ea typeface="微软雅黑" panose="020B0503020204020204" pitchFamily="34" charset="-122"/>
                <a:sym typeface="+mn-ea"/>
              </a:rPr>
              <a:t>广播自身位置信息</a:t>
            </a:r>
            <a:r>
              <a:rPr lang="zh-CN" altLang="en-US" sz="2800" dirty="0" smtClean="0">
                <a:latin typeface="微软雅黑" panose="020B0503020204020204" pitchFamily="34" charset="-122"/>
                <a:ea typeface="微软雅黑" panose="020B0503020204020204" pitchFamily="34" charset="-122"/>
                <a:sym typeface="+mn-ea"/>
              </a:rPr>
              <a:t>的分组，其中包括</a:t>
            </a:r>
            <a:r>
              <a:rPr lang="zh-CN" altLang="en-US" sz="2800" b="1" dirty="0" smtClean="0">
                <a:solidFill>
                  <a:srgbClr val="0000FF"/>
                </a:solidFill>
                <a:latin typeface="微软雅黑" panose="020B0503020204020204" pitchFamily="34" charset="-122"/>
                <a:ea typeface="微软雅黑" panose="020B0503020204020204" pitchFamily="34" charset="-122"/>
                <a:sym typeface="+mn-ea"/>
              </a:rPr>
              <a:t>跳数字段，初始化为</a:t>
            </a:r>
            <a:r>
              <a:rPr lang="en-US" altLang="zh-CN" sz="2800" b="1" dirty="0" smtClean="0">
                <a:solidFill>
                  <a:srgbClr val="0000FF"/>
                </a:solidFill>
                <a:latin typeface="微软雅黑" panose="020B0503020204020204" pitchFamily="34" charset="-122"/>
                <a:ea typeface="微软雅黑" panose="020B0503020204020204" pitchFamily="34" charset="-122"/>
                <a:sym typeface="+mn-ea"/>
              </a:rPr>
              <a:t>0</a:t>
            </a:r>
            <a:r>
              <a:rPr lang="zh-CN" altLang="en-US" sz="2800" dirty="0" smtClean="0">
                <a:latin typeface="微软雅黑" panose="020B0503020204020204" pitchFamily="34" charset="-122"/>
                <a:ea typeface="微软雅黑" panose="020B0503020204020204" pitchFamily="34" charset="-122"/>
                <a:sym typeface="+mn-ea"/>
              </a:rPr>
              <a:t>。</a:t>
            </a:r>
            <a:endParaRPr lang="en-US" altLang="zh-CN" sz="2800" dirty="0" smtClean="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接收节点记录具有到每个信标节点的最小跳数，忽略来自同一个信标节点的较大跳数的分组。然后</a:t>
            </a:r>
            <a:r>
              <a:rPr lang="zh-CN" altLang="en-US" sz="2800" b="1" dirty="0" smtClean="0">
                <a:solidFill>
                  <a:srgbClr val="FF0000"/>
                </a:solidFill>
                <a:latin typeface="微软雅黑" panose="020B0503020204020204" pitchFamily="34" charset="-122"/>
                <a:ea typeface="微软雅黑" panose="020B0503020204020204" pitchFamily="34" charset="-122"/>
                <a:sym typeface="+mn-ea"/>
              </a:rPr>
              <a:t>将跳数值加</a:t>
            </a:r>
            <a:r>
              <a:rPr lang="en-US" altLang="zh-CN" sz="2800" b="1" dirty="0" smtClean="0">
                <a:solidFill>
                  <a:srgbClr val="FF0000"/>
                </a:solidFill>
                <a:latin typeface="微软雅黑" panose="020B0503020204020204" pitchFamily="34" charset="-122"/>
                <a:ea typeface="微软雅黑" panose="020B0503020204020204" pitchFamily="34" charset="-122"/>
                <a:sym typeface="+mn-ea"/>
              </a:rPr>
              <a:t>1</a:t>
            </a:r>
            <a:r>
              <a:rPr lang="zh-CN" altLang="en-US" sz="2800" b="1" dirty="0" smtClean="0">
                <a:solidFill>
                  <a:srgbClr val="FF0000"/>
                </a:solidFill>
                <a:latin typeface="微软雅黑" panose="020B0503020204020204" pitchFamily="34" charset="-122"/>
                <a:ea typeface="微软雅黑" panose="020B0503020204020204" pitchFamily="34" charset="-122"/>
                <a:sym typeface="+mn-ea"/>
              </a:rPr>
              <a:t>，并转发给邻居节点</a:t>
            </a:r>
            <a:r>
              <a:rPr lang="zh-CN" altLang="en-US" sz="2800" dirty="0" smtClean="0">
                <a:latin typeface="微软雅黑" panose="020B0503020204020204" pitchFamily="34" charset="-122"/>
                <a:ea typeface="微软雅黑" panose="020B0503020204020204" pitchFamily="34" charset="-122"/>
                <a:sym typeface="+mn-ea"/>
              </a:rPr>
              <a:t>，通过这个方法，网络中的所有节点能够记录下到每个信标节点的最小跳数。</a:t>
            </a:r>
            <a:endParaRPr lang="zh-CN" altLang="en-US" sz="2800" b="1" dirty="0">
              <a:solidFill>
                <a:srgbClr val="0000FF"/>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1、传感器网络节点定位问题</a:t>
            </a:r>
            <a:endParaRPr lang="zh-CN" altLang="en-US"/>
          </a:p>
        </p:txBody>
      </p:sp>
      <p:sp>
        <p:nvSpPr>
          <p:cNvPr id="8" name="TextBox 7"/>
          <p:cNvSpPr txBox="1"/>
          <p:nvPr/>
        </p:nvSpPr>
        <p:spPr>
          <a:xfrm>
            <a:off x="984885" y="980728"/>
            <a:ext cx="10655731" cy="535531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lnSpc>
                <a:spcPct val="150000"/>
              </a:lnSpc>
              <a:spcBef>
                <a:spcPct val="0"/>
              </a:spcBef>
              <a:buClr>
                <a:srgbClr val="FF3300"/>
              </a:buClr>
              <a:buSzPct val="85000"/>
              <a:buFont typeface="Wingdings" panose="05000000000000000000" charset="0"/>
              <a:buNone/>
            </a:pPr>
            <a:r>
              <a:rPr lang="zh-CN" altLang="en-US" b="1" dirty="0" smtClean="0">
                <a:solidFill>
                  <a:srgbClr val="FF0000"/>
                </a:solidFill>
                <a:latin typeface="微软雅黑" panose="020B0503020204020204" pitchFamily="34" charset="-122"/>
                <a:ea typeface="微软雅黑" panose="020B0503020204020204" pitchFamily="34" charset="-122"/>
                <a:sym typeface="+mn-ea"/>
              </a:rPr>
              <a:t>定位问题</a:t>
            </a:r>
            <a:endParaRPr lang="zh-CN" altLang="en-US" b="1" dirty="0">
              <a:solidFill>
                <a:srgbClr val="FF0000"/>
              </a:solidFill>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charset="0"/>
              <a:buChar char=""/>
            </a:pPr>
            <a:r>
              <a:rPr lang="zh-CN" altLang="en-US" sz="2800" dirty="0">
                <a:solidFill>
                  <a:schemeClr val="tx2"/>
                </a:solidFill>
                <a:latin typeface="微软雅黑" panose="020B0503020204020204" pitchFamily="34" charset="-122"/>
                <a:ea typeface="微软雅黑" panose="020B0503020204020204" pitchFamily="34" charset="-122"/>
              </a:rPr>
              <a:t>在传感器网络应用中，节点一般采取随机放置的方法。由于数目很多，不可能每个节点都要定位和确定位置信息。因此，通常仅对其中</a:t>
            </a:r>
            <a:r>
              <a:rPr lang="en-US" altLang="zh-CN" sz="2800" dirty="0">
                <a:solidFill>
                  <a:schemeClr val="tx2"/>
                </a:solidFill>
                <a:latin typeface="微软雅黑" panose="020B0503020204020204" pitchFamily="34" charset="-122"/>
                <a:ea typeface="微软雅黑" panose="020B0503020204020204" pitchFamily="34" charset="-122"/>
              </a:rPr>
              <a:t>5%</a:t>
            </a:r>
            <a:r>
              <a:rPr lang="zh-CN" altLang="en-US" sz="2800" dirty="0">
                <a:solidFill>
                  <a:schemeClr val="tx2"/>
                </a:solidFill>
                <a:latin typeface="微软雅黑" panose="020B0503020204020204" pitchFamily="34" charset="-122"/>
                <a:ea typeface="微软雅黑" panose="020B0503020204020204" pitchFamily="34" charset="-122"/>
              </a:rPr>
              <a:t>～</a:t>
            </a:r>
            <a:r>
              <a:rPr lang="en-US" altLang="zh-CN" sz="2800" dirty="0">
                <a:solidFill>
                  <a:schemeClr val="tx2"/>
                </a:solidFill>
                <a:latin typeface="微软雅黑" panose="020B0503020204020204" pitchFamily="34" charset="-122"/>
                <a:ea typeface="微软雅黑" panose="020B0503020204020204" pitchFamily="34" charset="-122"/>
              </a:rPr>
              <a:t>10%</a:t>
            </a:r>
            <a:r>
              <a:rPr lang="zh-CN" altLang="en-US" sz="2800" dirty="0">
                <a:solidFill>
                  <a:schemeClr val="tx2"/>
                </a:solidFill>
                <a:latin typeface="微软雅黑" panose="020B0503020204020204" pitchFamily="34" charset="-122"/>
                <a:ea typeface="微软雅黑" panose="020B0503020204020204" pitchFamily="34" charset="-122"/>
              </a:rPr>
              <a:t>的节点使用定位系统，一般的方法是采用</a:t>
            </a:r>
            <a:r>
              <a:rPr lang="en-US" altLang="zh-CN" sz="2800" dirty="0">
                <a:solidFill>
                  <a:schemeClr val="tx2"/>
                </a:solidFill>
                <a:latin typeface="微软雅黑" panose="020B0503020204020204" pitchFamily="34" charset="-122"/>
                <a:ea typeface="微软雅黑" panose="020B0503020204020204" pitchFamily="34" charset="-122"/>
              </a:rPr>
              <a:t>GPS</a:t>
            </a:r>
            <a:r>
              <a:rPr lang="zh-CN" altLang="en-US" sz="2800" dirty="0">
                <a:solidFill>
                  <a:schemeClr val="tx2"/>
                </a:solidFill>
                <a:latin typeface="微软雅黑" panose="020B0503020204020204" pitchFamily="34" charset="-122"/>
                <a:ea typeface="微软雅黑" panose="020B0503020204020204" pitchFamily="34" charset="-122"/>
              </a:rPr>
              <a:t>定位设备来获得自身的精确位置</a:t>
            </a:r>
            <a:r>
              <a:rPr lang="zh-CN" altLang="en-US" sz="2800" dirty="0" smtClean="0">
                <a:solidFill>
                  <a:schemeClr val="tx2"/>
                </a:solidFill>
                <a:latin typeface="微软雅黑" panose="020B0503020204020204" pitchFamily="34" charset="-122"/>
                <a:ea typeface="微软雅黑" panose="020B0503020204020204" pitchFamily="34" charset="-122"/>
              </a:rPr>
              <a:t>。</a:t>
            </a:r>
            <a:r>
              <a:rPr lang="zh-CN" altLang="en-US" sz="2800" dirty="0" smtClean="0">
                <a:solidFill>
                  <a:srgbClr val="0000FF"/>
                </a:solidFill>
                <a:latin typeface="微软雅黑" panose="020B0503020204020204" pitchFamily="34" charset="-122"/>
                <a:ea typeface="微软雅黑" panose="020B0503020204020204" pitchFamily="34" charset="-122"/>
              </a:rPr>
              <a:t>但是</a:t>
            </a:r>
            <a:r>
              <a:rPr lang="en-US" altLang="zh-CN" sz="2800" dirty="0">
                <a:solidFill>
                  <a:srgbClr val="0000FF"/>
                </a:solidFill>
                <a:latin typeface="微软雅黑" panose="020B0503020204020204" pitchFamily="34" charset="-122"/>
                <a:ea typeface="微软雅黑" panose="020B0503020204020204" pitchFamily="34" charset="-122"/>
              </a:rPr>
              <a:t>GPS</a:t>
            </a:r>
            <a:r>
              <a:rPr lang="zh-CN" altLang="en-US" sz="2800" dirty="0">
                <a:solidFill>
                  <a:srgbClr val="0000FF"/>
                </a:solidFill>
                <a:latin typeface="微软雅黑" panose="020B0503020204020204" pitchFamily="34" charset="-122"/>
                <a:ea typeface="微软雅黑" panose="020B0503020204020204" pitchFamily="34" charset="-122"/>
              </a:rPr>
              <a:t>全球定位系统受价格高、体积大、功耗大等因素制约，所以大规模应用十分困难</a:t>
            </a:r>
            <a:r>
              <a:rPr lang="zh-CN" altLang="en-US" sz="2800" dirty="0" smtClean="0">
                <a:solidFill>
                  <a:srgbClr val="0000FF"/>
                </a:solidFill>
                <a:latin typeface="微软雅黑" panose="020B0503020204020204" pitchFamily="34" charset="-122"/>
                <a:ea typeface="微软雅黑" panose="020B0503020204020204" pitchFamily="34" charset="-122"/>
              </a:rPr>
              <a:t>。</a:t>
            </a:r>
            <a:endParaRPr lang="en-US" altLang="zh-CN" sz="2800" dirty="0" smtClean="0">
              <a:solidFill>
                <a:srgbClr val="0000FF"/>
              </a:solidFill>
              <a:latin typeface="微软雅黑" panose="020B0503020204020204" pitchFamily="34" charset="-122"/>
              <a:ea typeface="微软雅黑" panose="020B0503020204020204" pitchFamily="34" charset="-122"/>
            </a:endParaRPr>
          </a:p>
          <a:p>
            <a:pPr lvl="0" algn="just" eaLnBrk="1" hangingPunct="1">
              <a:lnSpc>
                <a:spcPct val="150000"/>
              </a:lnSpc>
              <a:spcBef>
                <a:spcPct val="0"/>
              </a:spcBef>
              <a:buClr>
                <a:srgbClr val="FF3300"/>
              </a:buClr>
              <a:buSzPct val="85000"/>
              <a:buFont typeface="Wingdings" panose="05000000000000000000" charset="0"/>
              <a:buChar char=""/>
            </a:pPr>
            <a:r>
              <a:rPr lang="zh-CN" altLang="en-US" sz="2800" dirty="0">
                <a:latin typeface="微软雅黑" panose="020B0503020204020204" pitchFamily="34" charset="-122"/>
                <a:ea typeface="微软雅黑" panose="020B0503020204020204" pitchFamily="34" charset="-122"/>
              </a:rPr>
              <a:t>目前主要的研究工作是</a:t>
            </a:r>
            <a:r>
              <a:rPr lang="zh-CN" altLang="en-US" sz="2800" b="1" dirty="0">
                <a:solidFill>
                  <a:srgbClr val="FF0000"/>
                </a:solidFill>
                <a:latin typeface="微软雅黑" panose="020B0503020204020204" pitchFamily="34" charset="-122"/>
                <a:ea typeface="微软雅黑" panose="020B0503020204020204" pitchFamily="34" charset="-122"/>
              </a:rPr>
              <a:t>利用已知位置的锚节点通过定位算法</a:t>
            </a:r>
            <a:r>
              <a:rPr lang="zh-CN" altLang="en-US" sz="2800" dirty="0">
                <a:latin typeface="微软雅黑" panose="020B0503020204020204" pitchFamily="34" charset="-122"/>
                <a:ea typeface="微软雅黑" panose="020B0503020204020204" pitchFamily="34" charset="-122"/>
              </a:rPr>
              <a:t>来估算和确认其他未知节点的位置信息</a:t>
            </a:r>
            <a:r>
              <a:rPr lang="zh-CN" altLang="en-US" sz="2800" dirty="0" smtClean="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20136" y="1556792"/>
            <a:ext cx="4643590" cy="444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pPr algn="l"/>
            <a:r>
              <a:rPr lang="en-US" altLang="zh-CN" dirty="0" smtClean="0">
                <a:sym typeface="+mn-ea"/>
              </a:rPr>
              <a:t>2) </a:t>
            </a:r>
            <a:r>
              <a:rPr dirty="0" smtClean="0">
                <a:sym typeface="+mn-ea"/>
              </a:rPr>
              <a:t>计算未知节点与信标节点的实际跳段距离</a:t>
            </a:r>
            <a:endParaRPr lang="zh-CN" altLang="en-US" dirty="0">
              <a:sym typeface="+mn-ea"/>
            </a:endParaRPr>
          </a:p>
        </p:txBody>
      </p:sp>
      <p:sp>
        <p:nvSpPr>
          <p:cNvPr id="6" name="TextBox 5"/>
          <p:cNvSpPr txBox="1"/>
          <p:nvPr/>
        </p:nvSpPr>
        <p:spPr>
          <a:xfrm>
            <a:off x="911424" y="980728"/>
            <a:ext cx="6552728" cy="54476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每个信标节点根据第一阶段中记录的其他信标节点的位置信息和相距跳数，利用以下公式</a:t>
            </a:r>
            <a:r>
              <a:rPr lang="zh-CN" altLang="en-US" sz="2800" b="1" dirty="0" smtClean="0">
                <a:solidFill>
                  <a:srgbClr val="FF0000"/>
                </a:solidFill>
                <a:latin typeface="微软雅黑" panose="020B0503020204020204" pitchFamily="34" charset="-122"/>
                <a:ea typeface="微软雅黑" panose="020B0503020204020204" pitchFamily="34" charset="-122"/>
                <a:sym typeface="+mn-ea"/>
              </a:rPr>
              <a:t>估算平均每跳的实际距离</a:t>
            </a:r>
            <a:r>
              <a:rPr lang="zh-CN" altLang="en-US" sz="2800" dirty="0" smtClean="0">
                <a:latin typeface="微软雅黑" panose="020B0503020204020204" pitchFamily="34" charset="-122"/>
                <a:ea typeface="微软雅黑" panose="020B0503020204020204" pitchFamily="34" charset="-122"/>
                <a:sym typeface="+mn-ea"/>
              </a:rPr>
              <a:t>：</a:t>
            </a:r>
            <a:endParaRPr lang="en-US" altLang="zh-CN" sz="2800" dirty="0" smtClean="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endParaRPr lang="en-US" altLang="zh-CN" sz="2400" dirty="0" smtClean="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endParaRPr lang="en-US" altLang="zh-CN" sz="2400" dirty="0" smtClean="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endParaRPr lang="en-US" altLang="zh-CN" sz="2400" dirty="0" smtClean="0">
              <a:latin typeface="微软雅黑" panose="020B0503020204020204" pitchFamily="34" charset="-122"/>
              <a:ea typeface="微软雅黑" panose="020B0503020204020204" pitchFamily="34" charset="-122"/>
              <a:sym typeface="+mn-ea"/>
            </a:endParaRPr>
          </a:p>
          <a:p>
            <a:pPr algn="ctr" eaLnBrk="1" hangingPunct="1">
              <a:lnSpc>
                <a:spcPct val="150000"/>
              </a:lnSpc>
              <a:spcBef>
                <a:spcPct val="0"/>
              </a:spcBef>
              <a:buClr>
                <a:srgbClr val="FF3300"/>
              </a:buClr>
              <a:buSzPct val="85000"/>
              <a:buNone/>
            </a:pPr>
            <a:r>
              <a:rPr lang="zh-CN" altLang="en-US" sz="2400" b="1" dirty="0" smtClean="0"/>
              <a:t>其中，</a:t>
            </a:r>
            <a:r>
              <a:rPr lang="en-US" altLang="zh-CN" sz="2400" b="1" dirty="0" smtClean="0"/>
              <a:t>(</a:t>
            </a:r>
            <a:r>
              <a:rPr lang="en-US" altLang="zh-CN" sz="2400" b="1" i="1" dirty="0" smtClean="0"/>
              <a:t>x</a:t>
            </a:r>
            <a:r>
              <a:rPr lang="en-US" altLang="zh-CN" sz="2400" b="1" i="1" baseline="-25000" dirty="0" smtClean="0"/>
              <a:t>i</a:t>
            </a:r>
            <a:r>
              <a:rPr lang="en-US" altLang="zh-CN" sz="2400" b="1" dirty="0" smtClean="0"/>
              <a:t>, </a:t>
            </a:r>
            <a:r>
              <a:rPr lang="en-US" altLang="zh-CN" sz="2400" b="1" i="1" dirty="0" err="1" smtClean="0"/>
              <a:t>y</a:t>
            </a:r>
            <a:r>
              <a:rPr lang="en-US" altLang="zh-CN" sz="2400" b="1" i="1" baseline="-25000" dirty="0" err="1" smtClean="0"/>
              <a:t>i</a:t>
            </a:r>
            <a:r>
              <a:rPr lang="en-US" altLang="zh-CN" sz="2400" b="1" dirty="0" smtClean="0"/>
              <a:t>)</a:t>
            </a:r>
            <a:r>
              <a:rPr lang="zh-CN" altLang="en-US" sz="2400" b="1" dirty="0" smtClean="0"/>
              <a:t>、</a:t>
            </a:r>
            <a:r>
              <a:rPr lang="en-US" altLang="zh-CN" sz="2400" b="1" dirty="0" smtClean="0"/>
              <a:t>(</a:t>
            </a:r>
            <a:r>
              <a:rPr lang="en-US" altLang="zh-CN" sz="2400" b="1" i="1" dirty="0" err="1" smtClean="0"/>
              <a:t>x</a:t>
            </a:r>
            <a:r>
              <a:rPr lang="en-US" altLang="zh-CN" sz="2400" b="1" i="1" baseline="-25000" dirty="0" err="1" smtClean="0"/>
              <a:t>j</a:t>
            </a:r>
            <a:r>
              <a:rPr lang="en-US" altLang="zh-CN" sz="2400" b="1" dirty="0" smtClean="0"/>
              <a:t>, </a:t>
            </a:r>
            <a:r>
              <a:rPr lang="en-US" altLang="zh-CN" sz="2400" b="1" i="1" dirty="0" err="1" smtClean="0"/>
              <a:t>y</a:t>
            </a:r>
            <a:r>
              <a:rPr lang="en-US" altLang="zh-CN" sz="2400" b="1" i="1" baseline="-25000" dirty="0" err="1" smtClean="0"/>
              <a:t>j</a:t>
            </a:r>
            <a:r>
              <a:rPr lang="en-US" altLang="zh-CN" sz="2400" b="1" dirty="0" smtClean="0"/>
              <a:t>)</a:t>
            </a:r>
            <a:r>
              <a:rPr lang="zh-CN" altLang="en-US" sz="2400" b="1" dirty="0" smtClean="0"/>
              <a:t>是信标节点</a:t>
            </a:r>
            <a:r>
              <a:rPr lang="en-US" altLang="zh-CN" sz="2400" b="1" i="1" dirty="0" err="1" smtClean="0"/>
              <a:t>i</a:t>
            </a:r>
            <a:r>
              <a:rPr lang="zh-CN" altLang="en-US" sz="2400" b="1" dirty="0" smtClean="0"/>
              <a:t>、</a:t>
            </a:r>
            <a:r>
              <a:rPr lang="en-US" altLang="zh-CN" sz="2400" b="1" i="1" dirty="0" smtClean="0"/>
              <a:t>j</a:t>
            </a:r>
            <a:r>
              <a:rPr lang="zh-CN" altLang="en-US" sz="2400" b="1" dirty="0" smtClean="0"/>
              <a:t>的坐标，</a:t>
            </a:r>
            <a:endParaRPr lang="en-US" altLang="zh-CN" sz="2400" b="1" dirty="0" smtClean="0"/>
          </a:p>
          <a:p>
            <a:pPr algn="ctr" eaLnBrk="1" hangingPunct="1">
              <a:lnSpc>
                <a:spcPct val="150000"/>
              </a:lnSpc>
              <a:spcBef>
                <a:spcPct val="0"/>
              </a:spcBef>
              <a:buClr>
                <a:srgbClr val="FF3300"/>
              </a:buClr>
              <a:buSzPct val="85000"/>
              <a:buNone/>
            </a:pPr>
            <a:r>
              <a:rPr lang="en-US" altLang="zh-CN" sz="2400" b="1" i="1" dirty="0" err="1" smtClean="0"/>
              <a:t>h</a:t>
            </a:r>
            <a:r>
              <a:rPr lang="en-US" altLang="zh-CN" sz="2400" b="1" i="1" baseline="-25000" dirty="0" err="1" smtClean="0"/>
              <a:t>j</a:t>
            </a:r>
            <a:r>
              <a:rPr lang="zh-CN" altLang="en-US" sz="2400" b="1" dirty="0" smtClean="0"/>
              <a:t>是信标节点</a:t>
            </a:r>
            <a:r>
              <a:rPr lang="en-US" altLang="zh-CN" sz="2400" b="1" i="1" dirty="0" err="1" smtClean="0"/>
              <a:t>i</a:t>
            </a:r>
            <a:r>
              <a:rPr lang="zh-CN" altLang="en-US" sz="2400" b="1" dirty="0" smtClean="0"/>
              <a:t>与</a:t>
            </a:r>
            <a:r>
              <a:rPr lang="en-US" altLang="zh-CN" sz="2400" b="1" i="1" dirty="0" smtClean="0"/>
              <a:t>j</a:t>
            </a:r>
            <a:r>
              <a:rPr lang="en-US" altLang="zh-CN" sz="2400" b="1" dirty="0" smtClean="0"/>
              <a:t>(</a:t>
            </a:r>
            <a:r>
              <a:rPr lang="en-US" altLang="zh-CN" sz="2400" b="1" i="1" dirty="0" err="1" smtClean="0"/>
              <a:t>j</a:t>
            </a:r>
            <a:r>
              <a:rPr lang="en-US" altLang="zh-CN" sz="2400" b="1" dirty="0" err="1" smtClean="0"/>
              <a:t>≠</a:t>
            </a:r>
            <a:r>
              <a:rPr lang="en-US" altLang="zh-CN" sz="2400" b="1" i="1" dirty="0" err="1" smtClean="0"/>
              <a:t>i</a:t>
            </a:r>
            <a:r>
              <a:rPr lang="en-US" altLang="zh-CN" sz="2400" b="1" dirty="0" smtClean="0"/>
              <a:t>)</a:t>
            </a:r>
            <a:r>
              <a:rPr lang="zh-CN" altLang="en-US" sz="2400" b="1" dirty="0" smtClean="0"/>
              <a:t>之间的跳段数</a:t>
            </a:r>
            <a:r>
              <a:rPr lang="zh-CN" altLang="en-US" sz="2400" dirty="0" smtClean="0">
                <a:latin typeface="微软雅黑" panose="020B0503020204020204" pitchFamily="34" charset="-122"/>
                <a:ea typeface="微软雅黑" panose="020B0503020204020204" pitchFamily="34" charset="-122"/>
                <a:sym typeface="+mn-ea"/>
              </a:rPr>
              <a:t>。</a:t>
            </a:r>
            <a:endParaRPr lang="en-US" altLang="zh-CN" sz="2400" dirty="0" smtClean="0">
              <a:latin typeface="微软雅黑" panose="020B0503020204020204" pitchFamily="34" charset="-122"/>
              <a:ea typeface="微软雅黑" panose="020B0503020204020204" pitchFamily="34" charset="-122"/>
              <a:sym typeface="+mn-ea"/>
            </a:endParaRPr>
          </a:p>
        </p:txBody>
      </p:sp>
      <p:graphicFrame>
        <p:nvGraphicFramePr>
          <p:cNvPr id="81922" name="Object 2"/>
          <p:cNvGraphicFramePr>
            <a:graphicFrameLocks noChangeAspect="1"/>
          </p:cNvGraphicFramePr>
          <p:nvPr/>
        </p:nvGraphicFramePr>
        <p:xfrm>
          <a:off x="1847528" y="3573016"/>
          <a:ext cx="4824535" cy="1488856"/>
        </p:xfrm>
        <a:graphic>
          <a:graphicData uri="http://schemas.openxmlformats.org/presentationml/2006/ole">
            <mc:AlternateContent xmlns:mc="http://schemas.openxmlformats.org/markup-compatibility/2006">
              <mc:Choice xmlns:v="urn:schemas-microsoft-com:vml" Requires="v">
                <p:oleObj spid="_x0000_s82165" name="Equation" r:id="rId2" imgW="2374900" imgH="736600" progId="Equation.3">
                  <p:embed/>
                </p:oleObj>
              </mc:Choice>
              <mc:Fallback>
                <p:oleObj name="Equation" r:id="rId2" imgW="2374900" imgH="73660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528" y="3573016"/>
                        <a:ext cx="4824535" cy="1488856"/>
                      </a:xfrm>
                      <a:prstGeom prst="rect">
                        <a:avLst/>
                      </a:prstGeom>
                      <a:noFill/>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53" presetClass="entr" presetSubtype="16" fill="hold" nodeType="withEffect">
                                  <p:stCondLst>
                                    <p:cond delay="0"/>
                                  </p:stCondLst>
                                  <p:childTnLst>
                                    <p:set>
                                      <p:cBhvr>
                                        <p:cTn id="9" dur="1" fill="hold">
                                          <p:stCondLst>
                                            <p:cond delay="0"/>
                                          </p:stCondLst>
                                        </p:cTn>
                                        <p:tgtEl>
                                          <p:spTgt spid="81922"/>
                                        </p:tgtEl>
                                        <p:attrNameLst>
                                          <p:attrName>style.visibility</p:attrName>
                                        </p:attrNameLst>
                                      </p:cBhvr>
                                      <p:to>
                                        <p:strVal val="visible"/>
                                      </p:to>
                                    </p:set>
                                    <p:anim calcmode="lin" valueType="num">
                                      <p:cBhvr>
                                        <p:cTn id="10" dur="500" fill="hold"/>
                                        <p:tgtEl>
                                          <p:spTgt spid="81922"/>
                                        </p:tgtEl>
                                        <p:attrNameLst>
                                          <p:attrName>ppt_w</p:attrName>
                                        </p:attrNameLst>
                                      </p:cBhvr>
                                      <p:tavLst>
                                        <p:tav tm="0">
                                          <p:val>
                                            <p:fltVal val="0"/>
                                          </p:val>
                                        </p:tav>
                                        <p:tav tm="100000">
                                          <p:val>
                                            <p:strVal val="#ppt_w"/>
                                          </p:val>
                                        </p:tav>
                                      </p:tavLst>
                                    </p:anim>
                                    <p:anim calcmode="lin" valueType="num">
                                      <p:cBhvr>
                                        <p:cTn id="11" dur="500" fill="hold"/>
                                        <p:tgtEl>
                                          <p:spTgt spid="81922"/>
                                        </p:tgtEl>
                                        <p:attrNameLst>
                                          <p:attrName>ppt_h</p:attrName>
                                        </p:attrNameLst>
                                      </p:cBhvr>
                                      <p:tavLst>
                                        <p:tav tm="0">
                                          <p:val>
                                            <p:fltVal val="0"/>
                                          </p:val>
                                        </p:tav>
                                        <p:tav tm="100000">
                                          <p:val>
                                            <p:strVal val="#ppt_h"/>
                                          </p:val>
                                        </p:tav>
                                      </p:tavLst>
                                    </p:anim>
                                    <p:animEffect transition="in" filter="fade">
                                      <p:cBhvr>
                                        <p:cTn id="12" dur="500"/>
                                        <p:tgtEl>
                                          <p:spTgt spid="81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20136" y="1556792"/>
            <a:ext cx="4643590" cy="444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pPr algn="l"/>
            <a:r>
              <a:rPr lang="en-US" altLang="zh-CN" dirty="0" smtClean="0">
                <a:sym typeface="+mn-ea"/>
              </a:rPr>
              <a:t>2) </a:t>
            </a:r>
            <a:r>
              <a:rPr dirty="0" smtClean="0">
                <a:sym typeface="+mn-ea"/>
              </a:rPr>
              <a:t>计算未知节点与信标节点的实际跳段距离</a:t>
            </a:r>
            <a:endParaRPr lang="zh-CN" altLang="en-US" dirty="0">
              <a:sym typeface="+mn-ea"/>
            </a:endParaRPr>
          </a:p>
        </p:txBody>
      </p:sp>
      <p:sp>
        <p:nvSpPr>
          <p:cNvPr id="6" name="TextBox 5"/>
          <p:cNvSpPr txBox="1"/>
          <p:nvPr/>
        </p:nvSpPr>
        <p:spPr>
          <a:xfrm>
            <a:off x="911424" y="980728"/>
            <a:ext cx="6264696" cy="58332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然后，信标节点</a:t>
            </a:r>
            <a:r>
              <a:rPr lang="zh-CN" altLang="en-US" sz="2800" b="1" dirty="0" smtClean="0">
                <a:solidFill>
                  <a:srgbClr val="FF0000"/>
                </a:solidFill>
                <a:latin typeface="微软雅黑" panose="020B0503020204020204" pitchFamily="34" charset="-122"/>
                <a:ea typeface="微软雅黑" panose="020B0503020204020204" pitchFamily="34" charset="-122"/>
                <a:sym typeface="+mn-ea"/>
              </a:rPr>
              <a:t>将计算的每跳平均距离用带有生存期字段的分组广播至网络</a:t>
            </a:r>
            <a:r>
              <a:rPr lang="zh-CN" altLang="en-US" sz="2800" dirty="0" smtClean="0">
                <a:latin typeface="微软雅黑" panose="020B0503020204020204" pitchFamily="34" charset="-122"/>
                <a:ea typeface="微软雅黑" panose="020B0503020204020204" pitchFamily="34" charset="-122"/>
                <a:sym typeface="+mn-ea"/>
              </a:rPr>
              <a:t>中，未知节点仅记录接收到的第一个每跳平均距离，并转发给邻居节点。</a:t>
            </a:r>
            <a:r>
              <a:rPr lang="zh-CN" altLang="en-US" sz="2800" b="1" dirty="0" smtClean="0">
                <a:solidFill>
                  <a:srgbClr val="FF0000"/>
                </a:solidFill>
                <a:latin typeface="微软雅黑" panose="020B0503020204020204" pitchFamily="34" charset="-122"/>
                <a:ea typeface="微软雅黑" panose="020B0503020204020204" pitchFamily="34" charset="-122"/>
                <a:sym typeface="+mn-ea"/>
              </a:rPr>
              <a:t>这个策略确保了绝大多数节点从最近的信标节点接收每跳平均距离值</a:t>
            </a:r>
            <a:r>
              <a:rPr lang="zh-CN" altLang="en-US" sz="2800" dirty="0" smtClean="0">
                <a:latin typeface="微软雅黑" panose="020B0503020204020204" pitchFamily="34" charset="-122"/>
                <a:ea typeface="微软雅黑" panose="020B0503020204020204" pitchFamily="34" charset="-122"/>
                <a:sym typeface="+mn-ea"/>
              </a:rPr>
              <a:t>。未知节点接收每跳平均距离后，根据记录的跳数，计算到每个信标节点的跳段距离。</a:t>
            </a:r>
            <a:endParaRPr lang="zh-CN" altLang="en-US" sz="2800" b="1" dirty="0">
              <a:solidFill>
                <a:srgbClr val="0000FF"/>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sym typeface="+mn-ea"/>
              </a:rPr>
              <a:t>3) </a:t>
            </a:r>
            <a:r>
              <a:rPr dirty="0" smtClean="0">
                <a:sym typeface="+mn-ea"/>
              </a:rPr>
              <a:t>利用多边测量法计算自身的位置</a:t>
            </a:r>
            <a:endParaRPr lang="zh-CN" altLang="en-US" dirty="0">
              <a:sym typeface="+mn-ea"/>
            </a:endParaRPr>
          </a:p>
        </p:txBody>
      </p:sp>
      <p:sp>
        <p:nvSpPr>
          <p:cNvPr id="6" name="TextBox 5"/>
          <p:cNvSpPr txBox="1"/>
          <p:nvPr/>
        </p:nvSpPr>
        <p:spPr>
          <a:xfrm>
            <a:off x="911424" y="980728"/>
            <a:ext cx="5898956" cy="507831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400" dirty="0" smtClean="0">
                <a:latin typeface="微软雅黑" panose="020B0503020204020204" pitchFamily="34" charset="-122"/>
                <a:ea typeface="微软雅黑" panose="020B0503020204020204" pitchFamily="34" charset="-122"/>
                <a:sym typeface="+mn-ea"/>
              </a:rPr>
              <a:t>例如在图中，通过前面两个阶段，能够计算出信标节点</a:t>
            </a:r>
            <a:r>
              <a:rPr lang="en-US" altLang="zh-CN" sz="2400" dirty="0" smtClean="0">
                <a:latin typeface="微软雅黑" panose="020B0503020204020204" pitchFamily="34" charset="-122"/>
                <a:ea typeface="微软雅黑" panose="020B0503020204020204" pitchFamily="34" charset="-122"/>
                <a:sym typeface="+mn-ea"/>
              </a:rPr>
              <a:t>L1</a:t>
            </a:r>
            <a:r>
              <a:rPr lang="zh-CN" altLang="en-US" sz="2400" dirty="0" smtClean="0">
                <a:latin typeface="微软雅黑" panose="020B0503020204020204" pitchFamily="34" charset="-122"/>
                <a:ea typeface="微软雅黑" panose="020B0503020204020204" pitchFamily="34" charset="-122"/>
                <a:sym typeface="+mn-ea"/>
              </a:rPr>
              <a:t>与</a:t>
            </a:r>
            <a:r>
              <a:rPr lang="en-US" altLang="zh-CN" sz="2400" dirty="0" smtClean="0">
                <a:latin typeface="微软雅黑" panose="020B0503020204020204" pitchFamily="34" charset="-122"/>
                <a:ea typeface="微软雅黑" panose="020B0503020204020204" pitchFamily="34" charset="-122"/>
                <a:sym typeface="+mn-ea"/>
              </a:rPr>
              <a:t>L2</a:t>
            </a:r>
            <a:r>
              <a:rPr lang="zh-CN" altLang="en-US" sz="2400" dirty="0" smtClean="0">
                <a:latin typeface="微软雅黑" panose="020B0503020204020204" pitchFamily="34" charset="-122"/>
                <a:ea typeface="微软雅黑" panose="020B0503020204020204" pitchFamily="34" charset="-122"/>
                <a:sym typeface="+mn-ea"/>
              </a:rPr>
              <a:t>、</a:t>
            </a:r>
            <a:r>
              <a:rPr lang="en-US" altLang="zh-CN" sz="2400" dirty="0" smtClean="0">
                <a:latin typeface="微软雅黑" panose="020B0503020204020204" pitchFamily="34" charset="-122"/>
                <a:ea typeface="微软雅黑" panose="020B0503020204020204" pitchFamily="34" charset="-122"/>
                <a:sym typeface="+mn-ea"/>
              </a:rPr>
              <a:t>L3</a:t>
            </a:r>
            <a:r>
              <a:rPr lang="zh-CN" altLang="en-US" sz="2400" dirty="0" smtClean="0">
                <a:latin typeface="微软雅黑" panose="020B0503020204020204" pitchFamily="34" charset="-122"/>
                <a:ea typeface="微软雅黑" panose="020B0503020204020204" pitchFamily="34" charset="-122"/>
                <a:sym typeface="+mn-ea"/>
              </a:rPr>
              <a:t>之间的实际距离和跳数。那么信标节点</a:t>
            </a:r>
            <a:r>
              <a:rPr lang="en-US" altLang="zh-CN" sz="2400" dirty="0" smtClean="0">
                <a:latin typeface="微软雅黑" panose="020B0503020204020204" pitchFamily="34" charset="-122"/>
                <a:ea typeface="微软雅黑" panose="020B0503020204020204" pitchFamily="34" charset="-122"/>
                <a:sym typeface="+mn-ea"/>
              </a:rPr>
              <a:t>L2</a:t>
            </a:r>
            <a:r>
              <a:rPr lang="zh-CN" altLang="en-US" sz="2400" dirty="0" smtClean="0">
                <a:latin typeface="微软雅黑" panose="020B0503020204020204" pitchFamily="34" charset="-122"/>
                <a:ea typeface="微软雅黑" panose="020B0503020204020204" pitchFamily="34" charset="-122"/>
                <a:sym typeface="+mn-ea"/>
              </a:rPr>
              <a:t>计算的每跳平均距离为</a:t>
            </a:r>
            <a:r>
              <a:rPr lang="en-US" altLang="zh-CN" sz="2400" b="1" dirty="0" smtClean="0">
                <a:solidFill>
                  <a:srgbClr val="0000FF"/>
                </a:solidFill>
                <a:latin typeface="微软雅黑" panose="020B0503020204020204" pitchFamily="34" charset="-122"/>
                <a:ea typeface="微软雅黑" panose="020B0503020204020204" pitchFamily="34" charset="-122"/>
                <a:sym typeface="+mn-ea"/>
              </a:rPr>
              <a:t>(40 + 75)/(2 + 5)</a:t>
            </a:r>
            <a:r>
              <a:rPr lang="zh-CN" altLang="en-US" sz="2400" dirty="0" smtClean="0">
                <a:latin typeface="微软雅黑" panose="020B0503020204020204" pitchFamily="34" charset="-122"/>
                <a:ea typeface="微软雅黑" panose="020B0503020204020204" pitchFamily="34" charset="-122"/>
                <a:sym typeface="+mn-ea"/>
              </a:rPr>
              <a:t>。</a:t>
            </a:r>
            <a:endParaRPr lang="en-US" altLang="zh-CN" sz="2400" dirty="0" smtClean="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400" dirty="0" smtClean="0">
                <a:latin typeface="微软雅黑" panose="020B0503020204020204" pitchFamily="34" charset="-122"/>
                <a:ea typeface="微软雅黑" panose="020B0503020204020204" pitchFamily="34" charset="-122"/>
                <a:sym typeface="+mn-ea"/>
              </a:rPr>
              <a:t>假设</a:t>
            </a:r>
            <a:r>
              <a:rPr lang="en-US" altLang="zh-CN" sz="2400" dirty="0" smtClean="0">
                <a:latin typeface="微软雅黑" panose="020B0503020204020204" pitchFamily="34" charset="-122"/>
                <a:ea typeface="微软雅黑" panose="020B0503020204020204" pitchFamily="34" charset="-122"/>
                <a:sym typeface="+mn-ea"/>
              </a:rPr>
              <a:t>A</a:t>
            </a:r>
            <a:r>
              <a:rPr lang="zh-CN" altLang="en-US" sz="2400" dirty="0" smtClean="0">
                <a:latin typeface="微软雅黑" panose="020B0503020204020204" pitchFamily="34" charset="-122"/>
                <a:ea typeface="微软雅黑" panose="020B0503020204020204" pitchFamily="34" charset="-122"/>
                <a:sym typeface="+mn-ea"/>
              </a:rPr>
              <a:t>从</a:t>
            </a:r>
            <a:r>
              <a:rPr lang="en-US" altLang="zh-CN" sz="2400" dirty="0" smtClean="0">
                <a:latin typeface="微软雅黑" panose="020B0503020204020204" pitchFamily="34" charset="-122"/>
                <a:ea typeface="微软雅黑" panose="020B0503020204020204" pitchFamily="34" charset="-122"/>
                <a:sym typeface="+mn-ea"/>
              </a:rPr>
              <a:t>L2</a:t>
            </a:r>
            <a:r>
              <a:rPr lang="zh-CN" altLang="en-US" sz="2400" dirty="0" smtClean="0">
                <a:latin typeface="微软雅黑" panose="020B0503020204020204" pitchFamily="34" charset="-122"/>
                <a:ea typeface="微软雅黑" panose="020B0503020204020204" pitchFamily="34" charset="-122"/>
                <a:sym typeface="+mn-ea"/>
              </a:rPr>
              <a:t>获得每跳平均距离，</a:t>
            </a:r>
            <a:r>
              <a:rPr lang="zh-CN" altLang="en-US" sz="2400" b="1" dirty="0" smtClean="0">
                <a:solidFill>
                  <a:srgbClr val="FF0000"/>
                </a:solidFill>
                <a:latin typeface="微软雅黑" panose="020B0503020204020204" pitchFamily="34" charset="-122"/>
                <a:ea typeface="微软雅黑" panose="020B0503020204020204" pitchFamily="34" charset="-122"/>
                <a:sym typeface="+mn-ea"/>
              </a:rPr>
              <a:t>则节点</a:t>
            </a:r>
            <a:r>
              <a:rPr lang="en-US" altLang="zh-CN" sz="2400" b="1" dirty="0" smtClean="0">
                <a:solidFill>
                  <a:srgbClr val="FF0000"/>
                </a:solidFill>
                <a:latin typeface="微软雅黑" panose="020B0503020204020204" pitchFamily="34" charset="-122"/>
                <a:ea typeface="微软雅黑" panose="020B0503020204020204" pitchFamily="34" charset="-122"/>
                <a:sym typeface="+mn-ea"/>
              </a:rPr>
              <a:t>A</a:t>
            </a:r>
            <a:r>
              <a:rPr lang="zh-CN" altLang="en-US" sz="2400" b="1" dirty="0" smtClean="0">
                <a:solidFill>
                  <a:srgbClr val="FF0000"/>
                </a:solidFill>
                <a:latin typeface="微软雅黑" panose="020B0503020204020204" pitchFamily="34" charset="-122"/>
                <a:ea typeface="微软雅黑" panose="020B0503020204020204" pitchFamily="34" charset="-122"/>
                <a:sym typeface="+mn-ea"/>
              </a:rPr>
              <a:t>与三个信标节点之间的距离为</a:t>
            </a:r>
            <a:r>
              <a:rPr lang="en-US" altLang="zh-CN" sz="2400" b="1" dirty="0" smtClean="0">
                <a:solidFill>
                  <a:srgbClr val="FF0000"/>
                </a:solidFill>
                <a:latin typeface="微软雅黑" panose="020B0503020204020204" pitchFamily="34" charset="-122"/>
                <a:ea typeface="微软雅黑" panose="020B0503020204020204" pitchFamily="34" charset="-122"/>
                <a:sym typeface="+mn-ea"/>
              </a:rPr>
              <a:t>L1 = 3 × 16.42</a:t>
            </a:r>
            <a:r>
              <a:rPr lang="zh-CN" altLang="en-US" sz="2400" b="1" dirty="0" smtClean="0">
                <a:solidFill>
                  <a:srgbClr val="FF0000"/>
                </a:solidFill>
                <a:latin typeface="微软雅黑" panose="020B0503020204020204" pitchFamily="34" charset="-122"/>
                <a:ea typeface="微软雅黑" panose="020B0503020204020204" pitchFamily="34" charset="-122"/>
                <a:sym typeface="+mn-ea"/>
              </a:rPr>
              <a:t>，</a:t>
            </a:r>
            <a:r>
              <a:rPr lang="en-US" altLang="zh-CN" sz="2400" b="1" dirty="0" smtClean="0">
                <a:solidFill>
                  <a:srgbClr val="FF0000"/>
                </a:solidFill>
                <a:latin typeface="微软雅黑" panose="020B0503020204020204" pitchFamily="34" charset="-122"/>
                <a:ea typeface="微软雅黑" panose="020B0503020204020204" pitchFamily="34" charset="-122"/>
                <a:sym typeface="+mn-ea"/>
              </a:rPr>
              <a:t>L2 = 2 × 16.42</a:t>
            </a:r>
            <a:r>
              <a:rPr lang="zh-CN" altLang="en-US" sz="2400" b="1" dirty="0" smtClean="0">
                <a:solidFill>
                  <a:srgbClr val="FF0000"/>
                </a:solidFill>
                <a:latin typeface="微软雅黑" panose="020B0503020204020204" pitchFamily="34" charset="-122"/>
                <a:ea typeface="微软雅黑" panose="020B0503020204020204" pitchFamily="34" charset="-122"/>
                <a:sym typeface="+mn-ea"/>
              </a:rPr>
              <a:t>，</a:t>
            </a:r>
            <a:r>
              <a:rPr lang="en-US" altLang="zh-CN" sz="2400" b="1" dirty="0" smtClean="0">
                <a:solidFill>
                  <a:srgbClr val="FF0000"/>
                </a:solidFill>
                <a:latin typeface="微软雅黑" panose="020B0503020204020204" pitchFamily="34" charset="-122"/>
                <a:ea typeface="微软雅黑" panose="020B0503020204020204" pitchFamily="34" charset="-122"/>
                <a:sym typeface="+mn-ea"/>
              </a:rPr>
              <a:t>L3 = 3 × 16.42</a:t>
            </a:r>
            <a:r>
              <a:rPr lang="zh-CN" altLang="en-US" sz="2400" b="1" dirty="0" smtClean="0">
                <a:solidFill>
                  <a:srgbClr val="FF0000"/>
                </a:solidFill>
                <a:latin typeface="微软雅黑" panose="020B0503020204020204" pitchFamily="34" charset="-122"/>
                <a:ea typeface="微软雅黑" panose="020B0503020204020204" pitchFamily="34" charset="-122"/>
                <a:sym typeface="+mn-ea"/>
              </a:rPr>
              <a:t>，最后使用多边测量法。</a:t>
            </a:r>
            <a:endParaRPr lang="zh-CN" altLang="en-US" sz="2400" b="1" dirty="0">
              <a:solidFill>
                <a:srgbClr val="FF0000"/>
              </a:solidFill>
              <a:latin typeface="微软雅黑" panose="020B0503020204020204" pitchFamily="34" charset="-122"/>
              <a:ea typeface="微软雅黑" panose="020B0503020204020204" pitchFamily="34" charset="-122"/>
              <a:sym typeface="+mn-ea"/>
            </a:endParaRPr>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32104" y="1556792"/>
            <a:ext cx="4931622" cy="444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DV-Hop</a:t>
            </a:r>
            <a:r>
              <a:rPr lang="zh-CN" altLang="en-US" dirty="0" smtClean="0">
                <a:sym typeface="+mn-ea"/>
              </a:rPr>
              <a:t>算法</a:t>
            </a:r>
            <a:r>
              <a:rPr altLang="en-US" dirty="0" smtClean="0">
                <a:sym typeface="+mn-ea"/>
              </a:rPr>
              <a:t>的优缺点</a:t>
            </a:r>
            <a:endParaRPr lang="zh-CN" altLang="en-US" dirty="0">
              <a:sym typeface="+mn-ea"/>
            </a:endParaRPr>
          </a:p>
        </p:txBody>
      </p:sp>
      <p:sp>
        <p:nvSpPr>
          <p:cNvPr id="6" name="TextBox 5"/>
          <p:cNvSpPr txBox="1"/>
          <p:nvPr/>
        </p:nvSpPr>
        <p:spPr>
          <a:xfrm>
            <a:off x="911424" y="980728"/>
            <a:ext cx="5760640" cy="5632311"/>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algn="just" eaLnBrk="1" hangingPunct="1">
              <a:lnSpc>
                <a:spcPct val="150000"/>
              </a:lnSpc>
              <a:spcBef>
                <a:spcPct val="0"/>
              </a:spcBef>
              <a:buClr>
                <a:srgbClr val="FF3300"/>
              </a:buClr>
              <a:buSzPct val="85000"/>
              <a:buFont typeface="Wingdings" panose="05000000000000000000" pitchFamily="2" charset="2"/>
              <a:buChar char="p"/>
            </a:pPr>
            <a:r>
              <a:rPr lang="zh-CN" altLang="en-US" sz="2400" b="1" dirty="0" smtClean="0">
                <a:solidFill>
                  <a:srgbClr val="FF0000"/>
                </a:solidFill>
                <a:latin typeface="微软雅黑" panose="020B0503020204020204" pitchFamily="34" charset="-122"/>
                <a:ea typeface="微软雅黑" panose="020B0503020204020204" pitchFamily="34" charset="-122"/>
                <a:sym typeface="+mn-ea"/>
              </a:rPr>
              <a:t>优点：</a:t>
            </a:r>
            <a:r>
              <a:rPr lang="zh-CN" altLang="en-US" sz="2400" dirty="0" smtClean="0">
                <a:latin typeface="微软雅黑" panose="020B0503020204020204" pitchFamily="34" charset="-122"/>
                <a:ea typeface="微软雅黑" panose="020B0503020204020204" pitchFamily="34" charset="-122"/>
                <a:sym typeface="+mn-ea"/>
              </a:rPr>
              <a:t>与基于测距算法具有相似之处，就是都需要获得未知节点到锚节点的距离，但是</a:t>
            </a:r>
            <a:r>
              <a:rPr lang="en-US" altLang="zh-CN" sz="2400" dirty="0" smtClean="0">
                <a:latin typeface="微软雅黑" panose="020B0503020204020204" pitchFamily="34" charset="-122"/>
                <a:ea typeface="微软雅黑" panose="020B0503020204020204" pitchFamily="34" charset="-122"/>
                <a:sym typeface="+mn-ea"/>
              </a:rPr>
              <a:t>DV-hop</a:t>
            </a:r>
            <a:r>
              <a:rPr lang="zh-CN" altLang="en-US" sz="2400" b="1" dirty="0" smtClean="0">
                <a:solidFill>
                  <a:srgbClr val="0000FF"/>
                </a:solidFill>
                <a:latin typeface="微软雅黑" panose="020B0503020204020204" pitchFamily="34" charset="-122"/>
                <a:ea typeface="微软雅黑" panose="020B0503020204020204" pitchFamily="34" charset="-122"/>
                <a:sym typeface="+mn-ea"/>
              </a:rPr>
              <a:t>获得距离的方法是通过网络中拓扑结构信息的计算而不是通过无线电波信号的测量。</a:t>
            </a:r>
            <a:r>
              <a:rPr lang="zh-CN" altLang="en-US" sz="2400" b="1" dirty="0" smtClean="0">
                <a:solidFill>
                  <a:srgbClr val="FF0000"/>
                </a:solidFill>
                <a:latin typeface="微软雅黑" panose="020B0503020204020204" pitchFamily="34" charset="-122"/>
                <a:ea typeface="微软雅黑" panose="020B0503020204020204" pitchFamily="34" charset="-122"/>
                <a:sym typeface="+mn-ea"/>
              </a:rPr>
              <a:t>可以获得到未知节点无线射程以外的锚节点的距离</a:t>
            </a:r>
            <a:r>
              <a:rPr lang="zh-CN" altLang="en-US" sz="2400" dirty="0" smtClean="0">
                <a:latin typeface="微软雅黑" panose="020B0503020204020204" pitchFamily="34" charset="-122"/>
                <a:ea typeface="微软雅黑" panose="020B0503020204020204" pitchFamily="34" charset="-122"/>
                <a:sym typeface="+mn-ea"/>
              </a:rPr>
              <a:t>，这样就可以获得更多的有用数据，提高定位精度。</a:t>
            </a:r>
            <a:endParaRPr lang="en-US" altLang="zh-CN" sz="2400" dirty="0" smtClean="0">
              <a:latin typeface="微软雅黑" panose="020B0503020204020204" pitchFamily="34" charset="-122"/>
              <a:ea typeface="微软雅黑" panose="020B0503020204020204" pitchFamily="34" charset="-122"/>
              <a:sym typeface="+mn-ea"/>
            </a:endParaRPr>
          </a:p>
          <a:p>
            <a:pPr algn="just" eaLnBrk="1" hangingPunct="1">
              <a:lnSpc>
                <a:spcPct val="150000"/>
              </a:lnSpc>
              <a:spcBef>
                <a:spcPct val="0"/>
              </a:spcBef>
              <a:buClr>
                <a:srgbClr val="FF3300"/>
              </a:buClr>
              <a:buSzPct val="85000"/>
              <a:buFont typeface="Wingdings" panose="05000000000000000000" pitchFamily="2" charset="2"/>
              <a:buChar char="p"/>
            </a:pPr>
            <a:r>
              <a:rPr lang="zh-CN" altLang="en-US" sz="2400" b="1" dirty="0" smtClean="0">
                <a:solidFill>
                  <a:srgbClr val="FF0000"/>
                </a:solidFill>
                <a:latin typeface="微软雅黑" panose="020B0503020204020204" pitchFamily="34" charset="-122"/>
                <a:ea typeface="微软雅黑" panose="020B0503020204020204" pitchFamily="34" charset="-122"/>
                <a:sym typeface="+mn-ea"/>
              </a:rPr>
              <a:t>缺点：</a:t>
            </a:r>
            <a:r>
              <a:rPr lang="zh-CN" altLang="en-US" sz="2400" dirty="0" smtClean="0">
                <a:latin typeface="微软雅黑" panose="020B0503020204020204" pitchFamily="34" charset="-122"/>
                <a:ea typeface="微软雅黑" panose="020B0503020204020204" pitchFamily="34" charset="-122"/>
                <a:sym typeface="+mn-ea"/>
              </a:rPr>
              <a:t>仅在各向同性的密集网络中，校正值才能合理地估算平均每跳距离。</a:t>
            </a:r>
            <a:endParaRPr lang="zh-CN" altLang="en-US" sz="2400" b="1" dirty="0">
              <a:solidFill>
                <a:srgbClr val="0000FF"/>
              </a:solidFill>
              <a:latin typeface="微软雅黑" panose="020B0503020204020204" pitchFamily="34" charset="-122"/>
              <a:ea typeface="微软雅黑" panose="020B0503020204020204" pitchFamily="34" charset="-122"/>
              <a:sym typeface="+mn-ea"/>
            </a:endParaRPr>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32104" y="1556792"/>
            <a:ext cx="4931622" cy="444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sym typeface="+mn-ea"/>
              </a:rPr>
              <a:t>(7) </a:t>
            </a:r>
            <a:r>
              <a:rPr lang="en-US" altLang="zh-CN" dirty="0">
                <a:sym typeface="+mn-ea"/>
              </a:rPr>
              <a:t>Amorphous</a:t>
            </a:r>
            <a:r>
              <a:rPr lang="zh-CN" altLang="en-US" dirty="0">
                <a:sym typeface="+mn-ea"/>
              </a:rPr>
              <a:t>定位方法</a:t>
            </a:r>
            <a:endParaRPr lang="zh-CN" altLang="en-US" dirty="0">
              <a:sym typeface="+mn-ea"/>
            </a:endParaRPr>
          </a:p>
        </p:txBody>
      </p:sp>
      <p:sp>
        <p:nvSpPr>
          <p:cNvPr id="6" name="TextBox 5"/>
          <p:cNvSpPr txBox="1"/>
          <p:nvPr/>
        </p:nvSpPr>
        <p:spPr>
          <a:xfrm>
            <a:off x="911424" y="980728"/>
            <a:ext cx="10801200" cy="52622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sym typeface="+mn-ea"/>
              </a:rPr>
              <a:t>假定传感器节点随机分布在一个二维平面上，</a:t>
            </a:r>
            <a:r>
              <a:rPr lang="zh-CN" altLang="en-US" sz="2800" b="1" dirty="0">
                <a:solidFill>
                  <a:srgbClr val="0000FF"/>
                </a:solidFill>
                <a:latin typeface="微软雅黑" panose="020B0503020204020204" pitchFamily="34" charset="-122"/>
                <a:ea typeface="微软雅黑" panose="020B0503020204020204" pitchFamily="34" charset="-122"/>
                <a:sym typeface="+mn-ea"/>
              </a:rPr>
              <a:t>传感器节点的物理通信半径</a:t>
            </a:r>
            <a:r>
              <a:rPr lang="zh-CN" altLang="en-US" sz="2800" b="1" dirty="0" smtClean="0">
                <a:solidFill>
                  <a:srgbClr val="0000FF"/>
                </a:solidFill>
                <a:latin typeface="微软雅黑" panose="020B0503020204020204" pitchFamily="34" charset="-122"/>
                <a:ea typeface="微软雅黑" panose="020B0503020204020204" pitchFamily="34" charset="-122"/>
                <a:sym typeface="+mn-ea"/>
              </a:rPr>
              <a:t>为 </a:t>
            </a:r>
            <a:r>
              <a:rPr lang="en-US" altLang="zh-CN" sz="2800" b="1" dirty="0" smtClean="0">
                <a:solidFill>
                  <a:srgbClr val="0000FF"/>
                </a:solidFill>
                <a:latin typeface="微软雅黑" panose="020B0503020204020204" pitchFamily="34" charset="-122"/>
                <a:ea typeface="微软雅黑" panose="020B0503020204020204" pitchFamily="34" charset="-122"/>
                <a:sym typeface="+mn-ea"/>
              </a:rPr>
              <a:t>r</a:t>
            </a:r>
            <a:r>
              <a:rPr lang="zh-CN" altLang="en-US" sz="2800" dirty="0">
                <a:latin typeface="微软雅黑" panose="020B0503020204020204" pitchFamily="34" charset="-122"/>
                <a:ea typeface="微软雅黑" panose="020B0503020204020204" pitchFamily="34" charset="-122"/>
                <a:sym typeface="+mn-ea"/>
              </a:rPr>
              <a:t>，</a:t>
            </a:r>
            <a:r>
              <a:rPr lang="en-US" altLang="zh-CN" sz="2800" dirty="0" smtClean="0">
                <a:latin typeface="微软雅黑" panose="020B0503020204020204" pitchFamily="34" charset="-122"/>
                <a:ea typeface="微软雅黑" panose="020B0503020204020204" pitchFamily="34" charset="-122"/>
                <a:sym typeface="+mn-ea"/>
              </a:rPr>
              <a:t>r </a:t>
            </a:r>
            <a:r>
              <a:rPr lang="zh-CN" altLang="en-US" sz="2800" dirty="0" smtClean="0">
                <a:latin typeface="微软雅黑" panose="020B0503020204020204" pitchFamily="34" charset="-122"/>
                <a:ea typeface="微软雅黑" panose="020B0503020204020204" pitchFamily="34" charset="-122"/>
                <a:sym typeface="+mn-ea"/>
              </a:rPr>
              <a:t>远</a:t>
            </a:r>
            <a:r>
              <a:rPr lang="zh-CN" altLang="en-US" sz="2800" dirty="0">
                <a:latin typeface="微软雅黑" panose="020B0503020204020204" pitchFamily="34" charset="-122"/>
                <a:ea typeface="微软雅黑" panose="020B0503020204020204" pitchFamily="34" charset="-122"/>
                <a:sym typeface="+mn-ea"/>
              </a:rPr>
              <a:t>小于该</a:t>
            </a:r>
            <a:r>
              <a:rPr lang="zh-CN" altLang="en-US" sz="2800" dirty="0">
                <a:latin typeface="微软雅黑" panose="020B0503020204020204" pitchFamily="34" charset="-122"/>
                <a:ea typeface="微软雅黑" panose="020B0503020204020204" pitchFamily="34" charset="-122"/>
                <a:sym typeface="+mn-ea"/>
              </a:rPr>
              <a:t>平面的尺寸，在节点本身</a:t>
            </a:r>
            <a:r>
              <a:rPr lang="zh-CN" altLang="en-US" sz="2800" dirty="0" smtClean="0">
                <a:latin typeface="微软雅黑" panose="020B0503020204020204" pitchFamily="34" charset="-122"/>
                <a:ea typeface="微软雅黑" panose="020B0503020204020204" pitchFamily="34" charset="-122"/>
                <a:sym typeface="+mn-ea"/>
              </a:rPr>
              <a:t>距离 </a:t>
            </a:r>
            <a:r>
              <a:rPr lang="en-US" altLang="zh-CN" sz="2800" dirty="0" smtClean="0">
                <a:latin typeface="微软雅黑" panose="020B0503020204020204" pitchFamily="34" charset="-122"/>
                <a:ea typeface="微软雅黑" panose="020B0503020204020204" pitchFamily="34" charset="-122"/>
                <a:sym typeface="+mn-ea"/>
              </a:rPr>
              <a:t>r </a:t>
            </a:r>
            <a:r>
              <a:rPr lang="zh-CN" altLang="en-US" sz="2800" dirty="0" smtClean="0">
                <a:latin typeface="微软雅黑" panose="020B0503020204020204" pitchFamily="34" charset="-122"/>
                <a:ea typeface="微软雅黑" panose="020B0503020204020204" pitchFamily="34" charset="-122"/>
                <a:sym typeface="+mn-ea"/>
              </a:rPr>
              <a:t>以内</a:t>
            </a:r>
            <a:r>
              <a:rPr lang="zh-CN" altLang="en-US" sz="2800" dirty="0">
                <a:latin typeface="微软雅黑" panose="020B0503020204020204" pitchFamily="34" charset="-122"/>
                <a:ea typeface="微软雅黑" panose="020B0503020204020204" pitchFamily="34" charset="-122"/>
                <a:sym typeface="+mn-ea"/>
              </a:rPr>
              <a:t>的节点为通信邻居，每个节点都可以和通信邻居内的节点进行通信</a:t>
            </a:r>
            <a:r>
              <a:rPr lang="zh-CN" altLang="en-US" sz="2800" dirty="0" smtClean="0">
                <a:latin typeface="微软雅黑" panose="020B0503020204020204" pitchFamily="34" charset="-122"/>
                <a:ea typeface="微软雅黑" panose="020B0503020204020204" pitchFamily="34" charset="-122"/>
                <a:sym typeface="+mn-ea"/>
              </a:rPr>
              <a:t>。</a:t>
            </a:r>
            <a:endParaRPr lang="en-US" altLang="zh-CN" sz="2800" dirty="0" smtClean="0">
              <a:latin typeface="微软雅黑" panose="020B0503020204020204" pitchFamily="34" charset="-122"/>
              <a:ea typeface="微软雅黑" panose="020B0503020204020204" pitchFamily="34" charset="-122"/>
              <a:sym typeface="+mn-ea"/>
            </a:endParaRPr>
          </a:p>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同时</a:t>
            </a:r>
            <a:r>
              <a:rPr lang="zh-CN" altLang="en-US" sz="2800" dirty="0">
                <a:latin typeface="微软雅黑" panose="020B0503020204020204" pitchFamily="34" charset="-122"/>
                <a:ea typeface="微软雅黑" panose="020B0503020204020204" pitchFamily="34" charset="-122"/>
                <a:sym typeface="+mn-ea"/>
              </a:rPr>
              <a:t>，该</a:t>
            </a:r>
            <a:r>
              <a:rPr lang="zh-CN" altLang="en-US" sz="2800" dirty="0" smtClean="0">
                <a:latin typeface="微软雅黑" panose="020B0503020204020204" pitchFamily="34" charset="-122"/>
                <a:ea typeface="微软雅黑" panose="020B0503020204020204" pitchFamily="34" charset="-122"/>
                <a:sym typeface="+mn-ea"/>
              </a:rPr>
              <a:t>算法假定</a:t>
            </a:r>
            <a:r>
              <a:rPr lang="zh-CN" altLang="en-US" sz="2800" dirty="0">
                <a:latin typeface="微软雅黑" panose="020B0503020204020204" pitchFamily="34" charset="-122"/>
                <a:ea typeface="微软雅黑" panose="020B0503020204020204" pitchFamily="34" charset="-122"/>
                <a:sym typeface="+mn-ea"/>
              </a:rPr>
              <a:t>每个节点拥有相同的通信距离，并且不使用</a:t>
            </a:r>
            <a:r>
              <a:rPr lang="en-US" altLang="zh-CN" sz="2800" dirty="0" smtClean="0">
                <a:latin typeface="微软雅黑" panose="020B0503020204020204" pitchFamily="34" charset="-122"/>
                <a:ea typeface="微软雅黑" panose="020B0503020204020204" pitchFamily="34" charset="-122"/>
                <a:sym typeface="+mn-ea"/>
              </a:rPr>
              <a:t>RSSI</a:t>
            </a:r>
            <a:r>
              <a:rPr lang="zh-CN" altLang="en-US" sz="2800" dirty="0" smtClean="0">
                <a:latin typeface="微软雅黑" panose="020B0503020204020204" pitchFamily="34" charset="-122"/>
                <a:ea typeface="微软雅黑" panose="020B0503020204020204" pitchFamily="34" charset="-122"/>
                <a:sym typeface="+mn-ea"/>
              </a:rPr>
              <a:t>测距</a:t>
            </a:r>
            <a:r>
              <a:rPr lang="zh-CN" altLang="en-US" sz="2800" dirty="0">
                <a:latin typeface="微软雅黑" panose="020B0503020204020204" pitchFamily="34" charset="-122"/>
                <a:ea typeface="微软雅黑" panose="020B0503020204020204" pitchFamily="34" charset="-122"/>
                <a:sym typeface="+mn-ea"/>
              </a:rPr>
              <a:t>来确定未知节点的位置，因此</a:t>
            </a:r>
            <a:r>
              <a:rPr lang="en-US" altLang="zh-CN" sz="2800" b="1" dirty="0">
                <a:solidFill>
                  <a:srgbClr val="FF0000"/>
                </a:solidFill>
                <a:latin typeface="微软雅黑" panose="020B0503020204020204" pitchFamily="34" charset="-122"/>
                <a:ea typeface="微软雅黑" panose="020B0503020204020204" pitchFamily="34" charset="-122"/>
                <a:sym typeface="+mn-ea"/>
              </a:rPr>
              <a:t>Amorphous</a:t>
            </a:r>
            <a:r>
              <a:rPr lang="zh-CN" altLang="en-US" sz="2800" b="1" dirty="0">
                <a:solidFill>
                  <a:srgbClr val="FF0000"/>
                </a:solidFill>
                <a:latin typeface="微软雅黑" panose="020B0503020204020204" pitchFamily="34" charset="-122"/>
                <a:ea typeface="微软雅黑" panose="020B0503020204020204" pitchFamily="34" charset="-122"/>
                <a:sym typeface="+mn-ea"/>
              </a:rPr>
              <a:t>定位算法是无需测距的定位算法。</a:t>
            </a:r>
            <a:r>
              <a:rPr lang="zh-CN" altLang="en-US" sz="2800" dirty="0" smtClean="0">
                <a:latin typeface="微软雅黑" panose="020B0503020204020204" pitchFamily="34" charset="-122"/>
                <a:ea typeface="微软雅黑" panose="020B0503020204020204" pitchFamily="34" charset="-122"/>
                <a:sym typeface="+mn-ea"/>
              </a:rPr>
              <a:t>。</a:t>
            </a:r>
            <a:endParaRPr lang="en-US" altLang="zh-CN" sz="2800" dirty="0" smtClean="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sym typeface="+mn-ea"/>
              </a:rPr>
              <a:t>(7) </a:t>
            </a:r>
            <a:r>
              <a:rPr lang="en-US" altLang="zh-CN" dirty="0">
                <a:sym typeface="+mn-ea"/>
              </a:rPr>
              <a:t>Amorphous</a:t>
            </a:r>
            <a:r>
              <a:rPr lang="zh-CN" altLang="en-US" dirty="0">
                <a:sym typeface="+mn-ea"/>
              </a:rPr>
              <a:t>定位方法</a:t>
            </a:r>
            <a:endParaRPr lang="zh-CN" altLang="en-US" dirty="0">
              <a:sym typeface="+mn-ea"/>
            </a:endParaRPr>
          </a:p>
        </p:txBody>
      </p:sp>
      <p:sp>
        <p:nvSpPr>
          <p:cNvPr id="6" name="TextBox 5"/>
          <p:cNvSpPr txBox="1"/>
          <p:nvPr/>
        </p:nvSpPr>
        <p:spPr>
          <a:xfrm>
            <a:off x="911424" y="980728"/>
            <a:ext cx="10801200" cy="5170646"/>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pitchFamily="2" charset="2"/>
              <a:buChar char="p"/>
            </a:pPr>
            <a:r>
              <a:rPr lang="en-US" altLang="zh-CN" sz="2800" dirty="0" smtClean="0">
                <a:latin typeface="微软雅黑" panose="020B0503020204020204" pitchFamily="34" charset="-122"/>
                <a:ea typeface="微软雅黑" panose="020B0503020204020204" pitchFamily="34" charset="-122"/>
                <a:sym typeface="+mn-ea"/>
              </a:rPr>
              <a:t>Amorphous</a:t>
            </a:r>
            <a:r>
              <a:rPr lang="zh-CN" altLang="en-US" sz="2800" dirty="0">
                <a:latin typeface="微软雅黑" panose="020B0503020204020204" pitchFamily="34" charset="-122"/>
                <a:ea typeface="微软雅黑" panose="020B0503020204020204" pitchFamily="34" charset="-122"/>
                <a:sym typeface="+mn-ea"/>
              </a:rPr>
              <a:t>定位算法为以下面两个阶段：</a:t>
            </a:r>
            <a:endParaRPr lang="zh-CN" altLang="en-US" sz="2800" dirty="0">
              <a:latin typeface="微软雅黑" panose="020B0503020204020204" pitchFamily="34" charset="-122"/>
              <a:ea typeface="微软雅黑" panose="020B0503020204020204" pitchFamily="34" charset="-122"/>
              <a:sym typeface="+mn-ea"/>
            </a:endParaRPr>
          </a:p>
          <a:p>
            <a:pPr lvl="1" algn="just" eaLnBrk="1" hangingPunct="1">
              <a:lnSpc>
                <a:spcPct val="200000"/>
              </a:lnSpc>
              <a:spcBef>
                <a:spcPct val="0"/>
              </a:spcBef>
              <a:buClr>
                <a:srgbClr val="FF3300"/>
              </a:buClr>
              <a:buSzPct val="85000"/>
              <a:buFont typeface="Wingdings" panose="05000000000000000000" pitchFamily="2" charset="2"/>
              <a:buChar char="l"/>
            </a:pPr>
            <a:r>
              <a:rPr lang="zh-CN" altLang="en-US" sz="2400" b="1" dirty="0">
                <a:solidFill>
                  <a:srgbClr val="0000FF"/>
                </a:solidFill>
                <a:latin typeface="微软雅黑" panose="020B0503020204020204" pitchFamily="34" charset="-122"/>
                <a:ea typeface="微软雅黑" panose="020B0503020204020204" pitchFamily="34" charset="-122"/>
                <a:sym typeface="+mn-ea"/>
              </a:rPr>
              <a:t>第一阶段：</a:t>
            </a:r>
            <a:r>
              <a:rPr lang="zh-CN" altLang="en-US" sz="2400" dirty="0">
                <a:latin typeface="微软雅黑" panose="020B0503020204020204" pitchFamily="34" charset="-122"/>
                <a:ea typeface="微软雅黑" panose="020B0503020204020204" pitchFamily="34" charset="-122"/>
                <a:sym typeface="+mn-ea"/>
              </a:rPr>
              <a:t>使用经典的距离矢量交换协议计算未知节点和信标节点之间的</a:t>
            </a:r>
            <a:r>
              <a:rPr lang="zh-CN" altLang="en-US" sz="2400" b="1" dirty="0">
                <a:solidFill>
                  <a:srgbClr val="FF0000"/>
                </a:solidFill>
                <a:latin typeface="微软雅黑" panose="020B0503020204020204" pitchFamily="34" charset="-122"/>
                <a:ea typeface="微软雅黑" panose="020B0503020204020204" pitchFamily="34" charset="-122"/>
                <a:sym typeface="+mn-ea"/>
              </a:rPr>
              <a:t>最小跳数，该</a:t>
            </a:r>
            <a:r>
              <a:rPr lang="zh-CN" altLang="en-US" sz="2400" b="1" dirty="0" smtClean="0">
                <a:solidFill>
                  <a:srgbClr val="FF0000"/>
                </a:solidFill>
                <a:latin typeface="微软雅黑" panose="020B0503020204020204" pitchFamily="34" charset="-122"/>
                <a:ea typeface="微软雅黑" panose="020B0503020204020204" pitchFamily="34" charset="-122"/>
                <a:sym typeface="+mn-ea"/>
              </a:rPr>
              <a:t>过程与</a:t>
            </a:r>
            <a:r>
              <a:rPr lang="en-US" altLang="zh-CN" sz="2400" b="1" dirty="0" smtClean="0">
                <a:solidFill>
                  <a:srgbClr val="FF0000"/>
                </a:solidFill>
                <a:latin typeface="微软雅黑" panose="020B0503020204020204" pitchFamily="34" charset="-122"/>
                <a:ea typeface="微软雅黑" panose="020B0503020204020204" pitchFamily="34" charset="-122"/>
                <a:sym typeface="+mn-ea"/>
              </a:rPr>
              <a:t>DV-HOP</a:t>
            </a:r>
            <a:r>
              <a:rPr lang="zh-CN" altLang="en-US" sz="2400" b="1" dirty="0">
                <a:solidFill>
                  <a:srgbClr val="FF0000"/>
                </a:solidFill>
                <a:latin typeface="微软雅黑" panose="020B0503020204020204" pitchFamily="34" charset="-122"/>
                <a:ea typeface="微软雅黑" panose="020B0503020204020204" pitchFamily="34" charset="-122"/>
                <a:sym typeface="+mn-ea"/>
              </a:rPr>
              <a:t>定位</a:t>
            </a:r>
            <a:r>
              <a:rPr lang="zh-CN" altLang="en-US" sz="2400" b="1" dirty="0" smtClean="0">
                <a:solidFill>
                  <a:srgbClr val="FF0000"/>
                </a:solidFill>
                <a:latin typeface="微软雅黑" panose="020B0503020204020204" pitchFamily="34" charset="-122"/>
                <a:ea typeface="微软雅黑" panose="020B0503020204020204" pitchFamily="34" charset="-122"/>
                <a:sym typeface="+mn-ea"/>
              </a:rPr>
              <a:t>算法相同</a:t>
            </a:r>
            <a:r>
              <a:rPr lang="zh-CN" altLang="en-US" sz="2400" dirty="0" smtClean="0">
                <a:latin typeface="微软雅黑" panose="020B0503020204020204" pitchFamily="34" charset="-122"/>
                <a:ea typeface="微软雅黑" panose="020B0503020204020204" pitchFamily="34" charset="-122"/>
                <a:sym typeface="+mn-ea"/>
              </a:rPr>
              <a:t>。</a:t>
            </a:r>
            <a:endParaRPr lang="zh-CN" altLang="en-US" sz="2400" dirty="0">
              <a:latin typeface="微软雅黑" panose="020B0503020204020204" pitchFamily="34" charset="-122"/>
              <a:ea typeface="微软雅黑" panose="020B0503020204020204" pitchFamily="34" charset="-122"/>
              <a:sym typeface="+mn-ea"/>
            </a:endParaRPr>
          </a:p>
          <a:p>
            <a:pPr lvl="1" algn="just" eaLnBrk="1" hangingPunct="1">
              <a:lnSpc>
                <a:spcPct val="200000"/>
              </a:lnSpc>
              <a:spcBef>
                <a:spcPct val="0"/>
              </a:spcBef>
              <a:buClr>
                <a:srgbClr val="FF3300"/>
              </a:buClr>
              <a:buSzPct val="85000"/>
              <a:buFont typeface="Wingdings" panose="05000000000000000000" pitchFamily="2" charset="2"/>
              <a:buChar char="l"/>
            </a:pPr>
            <a:r>
              <a:rPr lang="zh-CN" altLang="en-US" sz="2400" b="1" dirty="0">
                <a:solidFill>
                  <a:srgbClr val="0000FF"/>
                </a:solidFill>
                <a:latin typeface="微软雅黑" panose="020B0503020204020204" pitchFamily="34" charset="-122"/>
                <a:ea typeface="微软雅黑" panose="020B0503020204020204" pitchFamily="34" charset="-122"/>
                <a:sym typeface="+mn-ea"/>
              </a:rPr>
              <a:t>第二阶段：使用节点的通信</a:t>
            </a:r>
            <a:r>
              <a:rPr lang="zh-CN" altLang="en-US" sz="2400" b="1" dirty="0" smtClean="0">
                <a:solidFill>
                  <a:srgbClr val="0000FF"/>
                </a:solidFill>
                <a:latin typeface="微软雅黑" panose="020B0503020204020204" pitchFamily="34" charset="-122"/>
                <a:ea typeface="微软雅黑" panose="020B0503020204020204" pitchFamily="34" charset="-122"/>
                <a:sym typeface="+mn-ea"/>
              </a:rPr>
              <a:t>半径 </a:t>
            </a:r>
            <a:r>
              <a:rPr lang="en-US" altLang="zh-CN" sz="2400" b="1" dirty="0" smtClean="0">
                <a:solidFill>
                  <a:srgbClr val="0000FF"/>
                </a:solidFill>
                <a:latin typeface="微软雅黑" panose="020B0503020204020204" pitchFamily="34" charset="-122"/>
                <a:ea typeface="微软雅黑" panose="020B0503020204020204" pitchFamily="34" charset="-122"/>
                <a:sym typeface="+mn-ea"/>
              </a:rPr>
              <a:t>r </a:t>
            </a:r>
            <a:r>
              <a:rPr lang="zh-CN" altLang="en-US" sz="2400" b="1" dirty="0" smtClean="0">
                <a:solidFill>
                  <a:srgbClr val="0000FF"/>
                </a:solidFill>
                <a:latin typeface="微软雅黑" panose="020B0503020204020204" pitchFamily="34" charset="-122"/>
                <a:ea typeface="微软雅黑" panose="020B0503020204020204" pitchFamily="34" charset="-122"/>
                <a:sym typeface="+mn-ea"/>
              </a:rPr>
              <a:t>作为</a:t>
            </a:r>
            <a:r>
              <a:rPr lang="zh-CN" altLang="en-US" sz="2400" b="1" dirty="0">
                <a:solidFill>
                  <a:srgbClr val="0000FF"/>
                </a:solidFill>
                <a:latin typeface="微软雅黑" panose="020B0503020204020204" pitchFamily="34" charset="-122"/>
                <a:ea typeface="微软雅黑" panose="020B0503020204020204" pitchFamily="34" charset="-122"/>
                <a:sym typeface="+mn-ea"/>
              </a:rPr>
              <a:t>节点间的平均每跳通信距离</a:t>
            </a:r>
            <a:r>
              <a:rPr lang="zh-CN" altLang="en-US" sz="2400" dirty="0">
                <a:latin typeface="微软雅黑" panose="020B0503020204020204" pitchFamily="34" charset="-122"/>
                <a:ea typeface="微软雅黑" panose="020B0503020204020204" pitchFamily="34" charset="-122"/>
                <a:sym typeface="+mn-ea"/>
              </a:rPr>
              <a:t>，从而估算未知节点和信标节点之间的距离，当</a:t>
            </a:r>
            <a:r>
              <a:rPr lang="zh-CN" altLang="en-US" sz="2400" b="1" dirty="0">
                <a:solidFill>
                  <a:srgbClr val="FF0000"/>
                </a:solidFill>
                <a:latin typeface="微软雅黑" panose="020B0503020204020204" pitchFamily="34" charset="-122"/>
                <a:ea typeface="微软雅黑" panose="020B0503020204020204" pitchFamily="34" charset="-122"/>
                <a:sym typeface="+mn-ea"/>
              </a:rPr>
              <a:t>未知节点得出至少到</a:t>
            </a:r>
            <a:r>
              <a:rPr lang="en-US" altLang="zh-CN" sz="2400" b="1" dirty="0">
                <a:solidFill>
                  <a:srgbClr val="FF0000"/>
                </a:solidFill>
                <a:latin typeface="微软雅黑" panose="020B0503020204020204" pitchFamily="34" charset="-122"/>
                <a:ea typeface="微软雅黑" panose="020B0503020204020204" pitchFamily="34" charset="-122"/>
                <a:sym typeface="+mn-ea"/>
              </a:rPr>
              <a:t>3</a:t>
            </a:r>
            <a:r>
              <a:rPr lang="zh-CN" altLang="en-US" sz="2400" b="1" dirty="0">
                <a:solidFill>
                  <a:srgbClr val="FF0000"/>
                </a:solidFill>
                <a:latin typeface="微软雅黑" panose="020B0503020204020204" pitchFamily="34" charset="-122"/>
                <a:ea typeface="微软雅黑" panose="020B0503020204020204" pitchFamily="34" charset="-122"/>
                <a:sym typeface="+mn-ea"/>
              </a:rPr>
              <a:t>个信标节点距离后，估算自己的坐标位置</a:t>
            </a:r>
            <a:r>
              <a:rPr lang="zh-CN" altLang="en-US" sz="2400" dirty="0">
                <a:latin typeface="微软雅黑" panose="020B0503020204020204" pitchFamily="34" charset="-122"/>
                <a:ea typeface="微软雅黑" panose="020B0503020204020204" pitchFamily="34" charset="-122"/>
                <a:sym typeface="+mn-ea"/>
              </a:rPr>
              <a:t>。直到该节点到信标节点的计算距离与估算距离之间的方差最小为止</a:t>
            </a:r>
            <a:r>
              <a:rPr lang="zh-CN" altLang="en-US" sz="2400" dirty="0" smtClean="0">
                <a:latin typeface="微软雅黑" panose="020B0503020204020204" pitchFamily="34" charset="-122"/>
                <a:ea typeface="微软雅黑" panose="020B0503020204020204" pitchFamily="34" charset="-122"/>
                <a:sym typeface="+mn-ea"/>
              </a:rPr>
              <a:t>。</a:t>
            </a:r>
            <a:endParaRPr lang="zh-CN" altLang="en-US" sz="2800" b="1" dirty="0">
              <a:solidFill>
                <a:srgbClr val="0000FF"/>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sym typeface="+mn-ea"/>
              </a:rPr>
              <a:t>(7) </a:t>
            </a:r>
            <a:r>
              <a:rPr lang="en-US" altLang="zh-CN" dirty="0">
                <a:sym typeface="+mn-ea"/>
              </a:rPr>
              <a:t>Amorphous</a:t>
            </a:r>
            <a:r>
              <a:rPr lang="zh-CN" altLang="en-US" dirty="0">
                <a:sym typeface="+mn-ea"/>
              </a:rPr>
              <a:t>定位方法</a:t>
            </a:r>
            <a:endParaRPr lang="zh-CN" altLang="en-US" dirty="0">
              <a:sym typeface="+mn-ea"/>
            </a:endParaRPr>
          </a:p>
        </p:txBody>
      </p:sp>
      <p:sp>
        <p:nvSpPr>
          <p:cNvPr id="6" name="TextBox 5"/>
          <p:cNvSpPr txBox="1"/>
          <p:nvPr/>
        </p:nvSpPr>
        <p:spPr>
          <a:xfrm>
            <a:off x="911424" y="980728"/>
            <a:ext cx="10801200" cy="477053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b="1" dirty="0" smtClean="0">
                <a:solidFill>
                  <a:srgbClr val="FF0000"/>
                </a:solidFill>
                <a:latin typeface="微软雅黑" panose="020B0503020204020204" pitchFamily="34" charset="-122"/>
                <a:ea typeface="微软雅黑" panose="020B0503020204020204" pitchFamily="34" charset="-122"/>
                <a:sym typeface="+mn-ea"/>
              </a:rPr>
              <a:t>优点：</a:t>
            </a:r>
            <a:r>
              <a:rPr lang="zh-CN" altLang="en-US" dirty="0" smtClean="0">
                <a:latin typeface="微软雅黑" panose="020B0503020204020204" pitchFamily="34" charset="-122"/>
                <a:ea typeface="微软雅黑" panose="020B0503020204020204" pitchFamily="34" charset="-122"/>
                <a:sym typeface="+mn-ea"/>
              </a:rPr>
              <a:t>仿真结果显示，该算法在邻居节点个数达到</a:t>
            </a:r>
            <a:r>
              <a:rPr lang="en-US" altLang="zh-CN" dirty="0" smtClean="0">
                <a:latin typeface="微软雅黑" panose="020B0503020204020204" pitchFamily="34" charset="-122"/>
                <a:ea typeface="微软雅黑" panose="020B0503020204020204" pitchFamily="34" charset="-122"/>
                <a:sym typeface="+mn-ea"/>
              </a:rPr>
              <a:t>15</a:t>
            </a:r>
            <a:r>
              <a:rPr lang="zh-CN" altLang="en-US" dirty="0" smtClean="0">
                <a:latin typeface="微软雅黑" panose="020B0503020204020204" pitchFamily="34" charset="-122"/>
                <a:ea typeface="微软雅黑" panose="020B0503020204020204" pitchFamily="34" charset="-122"/>
                <a:sym typeface="+mn-ea"/>
              </a:rPr>
              <a:t>个时，通过修正的距离估计方法，得到的定位</a:t>
            </a:r>
            <a:r>
              <a:rPr lang="zh-CN" altLang="en-US" b="1" dirty="0" smtClean="0">
                <a:solidFill>
                  <a:srgbClr val="FF0000"/>
                </a:solidFill>
                <a:latin typeface="微软雅黑" panose="020B0503020204020204" pitchFamily="34" charset="-122"/>
                <a:ea typeface="微软雅黑" panose="020B0503020204020204" pitchFamily="34" charset="-122"/>
                <a:sym typeface="+mn-ea"/>
              </a:rPr>
              <a:t>精度达到</a:t>
            </a:r>
            <a:r>
              <a:rPr lang="en-US" altLang="zh-CN" b="1" dirty="0" smtClean="0">
                <a:solidFill>
                  <a:srgbClr val="FF0000"/>
                </a:solidFill>
                <a:latin typeface="微软雅黑" panose="020B0503020204020204" pitchFamily="34" charset="-122"/>
                <a:ea typeface="微软雅黑" panose="020B0503020204020204" pitchFamily="34" charset="-122"/>
                <a:sym typeface="+mn-ea"/>
              </a:rPr>
              <a:t>90%</a:t>
            </a:r>
            <a:r>
              <a:rPr lang="zh-CN" altLang="en-US" dirty="0" smtClean="0">
                <a:latin typeface="微软雅黑" panose="020B0503020204020204" pitchFamily="34" charset="-122"/>
                <a:ea typeface="微软雅黑" panose="020B0503020204020204" pitchFamily="34" charset="-122"/>
                <a:sym typeface="+mn-ea"/>
              </a:rPr>
              <a:t>，方差达到</a:t>
            </a:r>
            <a:r>
              <a:rPr lang="en-US" altLang="zh-CN" dirty="0" smtClean="0">
                <a:latin typeface="微软雅黑" panose="020B0503020204020204" pitchFamily="34" charset="-122"/>
                <a:ea typeface="微软雅黑" panose="020B0503020204020204" pitchFamily="34" charset="-122"/>
                <a:sym typeface="+mn-ea"/>
              </a:rPr>
              <a:t>10%</a:t>
            </a:r>
            <a:r>
              <a:rPr lang="zh-CN" altLang="en-US" dirty="0" smtClean="0">
                <a:latin typeface="微软雅黑" panose="020B0503020204020204" pitchFamily="34" charset="-122"/>
                <a:ea typeface="微软雅黑" panose="020B0503020204020204" pitchFamily="34" charset="-122"/>
                <a:sym typeface="+mn-ea"/>
              </a:rPr>
              <a:t>。</a:t>
            </a:r>
            <a:endParaRPr lang="en-US" altLang="zh-CN" dirty="0" smtClean="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b="1" dirty="0" smtClean="0">
                <a:solidFill>
                  <a:srgbClr val="FF0000"/>
                </a:solidFill>
                <a:latin typeface="微软雅黑" panose="020B0503020204020204" pitchFamily="34" charset="-122"/>
                <a:ea typeface="微软雅黑" panose="020B0503020204020204" pitchFamily="34" charset="-122"/>
                <a:sym typeface="+mn-ea"/>
              </a:rPr>
              <a:t>缺点：</a:t>
            </a:r>
            <a:endParaRPr lang="en-US" altLang="zh-CN" b="1" dirty="0" smtClean="0">
              <a:solidFill>
                <a:srgbClr val="FF0000"/>
              </a:solidFill>
              <a:latin typeface="微软雅黑" panose="020B0503020204020204" pitchFamily="34" charset="-122"/>
              <a:ea typeface="微软雅黑" panose="020B0503020204020204" pitchFamily="34" charset="-122"/>
              <a:sym typeface="+mn-ea"/>
            </a:endParaRPr>
          </a:p>
          <a:p>
            <a:pPr lvl="1" algn="just" eaLnBrk="1" hangingPunct="1">
              <a:lnSpc>
                <a:spcPct val="200000"/>
              </a:lnSpc>
              <a:spcBef>
                <a:spcPct val="0"/>
              </a:spcBef>
              <a:buClr>
                <a:srgbClr val="FF3300"/>
              </a:buClr>
              <a:buSzPct val="85000"/>
              <a:buFont typeface="Wingdings" panose="05000000000000000000" pitchFamily="2" charset="2"/>
              <a:buChar char="l"/>
            </a:pPr>
            <a:r>
              <a:rPr lang="zh-CN" altLang="en-US" b="1" dirty="0" smtClean="0">
                <a:solidFill>
                  <a:srgbClr val="0000FF"/>
                </a:solidFill>
                <a:latin typeface="微软雅黑" panose="020B0503020204020204" pitchFamily="34" charset="-122"/>
                <a:ea typeface="微软雅黑" panose="020B0503020204020204" pitchFamily="34" charset="-122"/>
                <a:sym typeface="+mn-ea"/>
              </a:rPr>
              <a:t>需要有较高的节点密度；</a:t>
            </a:r>
            <a:endParaRPr lang="en-US" altLang="zh-CN" b="1" dirty="0" smtClean="0">
              <a:solidFill>
                <a:srgbClr val="0000FF"/>
              </a:solidFill>
              <a:latin typeface="微软雅黑" panose="020B0503020204020204" pitchFamily="34" charset="-122"/>
              <a:ea typeface="微软雅黑" panose="020B0503020204020204" pitchFamily="34" charset="-122"/>
              <a:sym typeface="+mn-ea"/>
            </a:endParaRPr>
          </a:p>
          <a:p>
            <a:pPr lvl="1" algn="just" eaLnBrk="1" hangingPunct="1">
              <a:lnSpc>
                <a:spcPct val="200000"/>
              </a:lnSpc>
              <a:spcBef>
                <a:spcPct val="0"/>
              </a:spcBef>
              <a:buClr>
                <a:srgbClr val="FF3300"/>
              </a:buClr>
              <a:buSzPct val="85000"/>
              <a:buFont typeface="Wingdings" panose="05000000000000000000" pitchFamily="2" charset="2"/>
              <a:buChar char="l"/>
            </a:pPr>
            <a:r>
              <a:rPr lang="zh-CN" altLang="en-US" b="1" dirty="0" smtClean="0">
                <a:solidFill>
                  <a:srgbClr val="0000FF"/>
                </a:solidFill>
                <a:latin typeface="微软雅黑" panose="020B0503020204020204" pitchFamily="34" charset="-122"/>
                <a:ea typeface="微软雅黑" panose="020B0503020204020204" pitchFamily="34" charset="-122"/>
                <a:sym typeface="+mn-ea"/>
              </a:rPr>
              <a:t>在网络部署前离线计算出平均每跳距离，扩展性较差；</a:t>
            </a:r>
            <a:endParaRPr lang="zh-CN" altLang="en-US" b="1" dirty="0">
              <a:solidFill>
                <a:srgbClr val="0000FF"/>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74653" y="4990950"/>
            <a:ext cx="4465963" cy="1606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pPr algn="l"/>
            <a:r>
              <a:rPr lang="en-US" altLang="zh-CN" dirty="0" smtClean="0">
                <a:sym typeface="+mn-ea"/>
              </a:rPr>
              <a:t>(8) </a:t>
            </a:r>
            <a:r>
              <a:rPr lang="en-US" altLang="zh-CN" dirty="0">
                <a:sym typeface="+mn-ea"/>
              </a:rPr>
              <a:t>APIT</a:t>
            </a:r>
            <a:r>
              <a:rPr lang="zh-CN" altLang="en-US" dirty="0">
                <a:sym typeface="+mn-ea"/>
              </a:rPr>
              <a:t>定位方法</a:t>
            </a:r>
            <a:endParaRPr lang="zh-CN" altLang="en-US" dirty="0">
              <a:sym typeface="+mn-ea"/>
            </a:endParaRPr>
          </a:p>
        </p:txBody>
      </p:sp>
      <p:sp>
        <p:nvSpPr>
          <p:cNvPr id="6" name="TextBox 5"/>
          <p:cNvSpPr txBox="1"/>
          <p:nvPr/>
        </p:nvSpPr>
        <p:spPr>
          <a:xfrm>
            <a:off x="911424" y="980728"/>
            <a:ext cx="10801200" cy="590931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sym typeface="+mn-ea"/>
              </a:rPr>
              <a:t>近似三角形内点测试法</a:t>
            </a:r>
            <a:r>
              <a:rPr lang="en-US" altLang="zh-CN" sz="2800" dirty="0">
                <a:latin typeface="微软雅黑" panose="020B0503020204020204" pitchFamily="34" charset="-122"/>
                <a:ea typeface="微软雅黑" panose="020B0503020204020204" pitchFamily="34" charset="-122"/>
                <a:sym typeface="+mn-ea"/>
              </a:rPr>
              <a:t>APIT</a:t>
            </a:r>
            <a:r>
              <a:rPr lang="zh-CN" altLang="en-US" sz="2800" dirty="0">
                <a:latin typeface="微软雅黑" panose="020B0503020204020204" pitchFamily="34" charset="-122"/>
                <a:ea typeface="微软雅黑" panose="020B0503020204020204" pitchFamily="34" charset="-122"/>
                <a:sym typeface="+mn-ea"/>
              </a:rPr>
              <a:t>（</a:t>
            </a:r>
            <a:r>
              <a:rPr lang="en-US" altLang="zh-CN" sz="2800" dirty="0">
                <a:latin typeface="微软雅黑" panose="020B0503020204020204" pitchFamily="34" charset="-122"/>
                <a:ea typeface="微软雅黑" panose="020B0503020204020204" pitchFamily="34" charset="-122"/>
                <a:sym typeface="+mn-ea"/>
              </a:rPr>
              <a:t>Approximate Point-in-triangulation Test</a:t>
            </a:r>
            <a:r>
              <a:rPr lang="zh-CN" altLang="en-US" sz="2800" dirty="0">
                <a:latin typeface="微软雅黑" panose="020B0503020204020204" pitchFamily="34" charset="-122"/>
                <a:ea typeface="微软雅黑" panose="020B0503020204020204" pitchFamily="34" charset="-122"/>
                <a:sym typeface="+mn-ea"/>
              </a:rPr>
              <a:t>）</a:t>
            </a:r>
            <a:r>
              <a:rPr lang="zh-CN" altLang="en-US" sz="2800" dirty="0" smtClean="0">
                <a:latin typeface="微软雅黑" panose="020B0503020204020204" pitchFamily="34" charset="-122"/>
                <a:ea typeface="微软雅黑" panose="020B0503020204020204" pitchFamily="34" charset="-122"/>
                <a:sym typeface="+mn-ea"/>
              </a:rPr>
              <a:t>是一种无需</a:t>
            </a:r>
            <a:r>
              <a:rPr lang="zh-CN" altLang="en-US" sz="2800" dirty="0">
                <a:latin typeface="微软雅黑" panose="020B0503020204020204" pitchFamily="34" charset="-122"/>
                <a:ea typeface="微软雅黑" panose="020B0503020204020204" pitchFamily="34" charset="-122"/>
                <a:sym typeface="+mn-ea"/>
              </a:rPr>
              <a:t>测距的定位技术，它包括四个</a:t>
            </a:r>
            <a:r>
              <a:rPr lang="zh-CN" altLang="en-US" sz="2800" dirty="0" smtClean="0">
                <a:latin typeface="微软雅黑" panose="020B0503020204020204" pitchFamily="34" charset="-122"/>
                <a:ea typeface="微软雅黑" panose="020B0503020204020204" pitchFamily="34" charset="-122"/>
                <a:sym typeface="+mn-ea"/>
              </a:rPr>
              <a:t>步骤：</a:t>
            </a:r>
            <a:endParaRPr lang="en-US" altLang="zh-CN" sz="2800" dirty="0" smtClean="0">
              <a:latin typeface="微软雅黑" panose="020B0503020204020204" pitchFamily="34" charset="-122"/>
              <a:ea typeface="微软雅黑" panose="020B0503020204020204" pitchFamily="34" charset="-122"/>
              <a:sym typeface="+mn-ea"/>
            </a:endParaRPr>
          </a:p>
          <a:p>
            <a:pPr lvl="1" algn="just" eaLnBrk="1" hangingPunct="1">
              <a:lnSpc>
                <a:spcPct val="150000"/>
              </a:lnSpc>
              <a:spcBef>
                <a:spcPct val="0"/>
              </a:spcBef>
              <a:buClr>
                <a:srgbClr val="FF3300"/>
              </a:buClr>
              <a:buSzPct val="85000"/>
              <a:buFont typeface="Wingdings" panose="05000000000000000000" pitchFamily="2" charset="2"/>
              <a:buChar char="l"/>
            </a:pPr>
            <a:r>
              <a:rPr lang="zh-CN" altLang="en-US" b="1" dirty="0">
                <a:solidFill>
                  <a:srgbClr val="0000FF"/>
                </a:solidFill>
                <a:latin typeface="微软雅黑" panose="020B0503020204020204" pitchFamily="34" charset="-122"/>
                <a:ea typeface="微软雅黑" panose="020B0503020204020204" pitchFamily="34" charset="-122"/>
                <a:sym typeface="+mn-ea"/>
              </a:rPr>
              <a:t>收集信息</a:t>
            </a:r>
            <a:r>
              <a:rPr lang="zh-CN" altLang="en-US" b="1" dirty="0" smtClean="0">
                <a:solidFill>
                  <a:srgbClr val="0000FF"/>
                </a:solidFill>
                <a:latin typeface="微软雅黑" panose="020B0503020204020204" pitchFamily="34" charset="-122"/>
                <a:ea typeface="微软雅黑" panose="020B0503020204020204" pitchFamily="34" charset="-122"/>
                <a:sym typeface="+mn-ea"/>
              </a:rPr>
              <a:t>。</a:t>
            </a:r>
            <a:endParaRPr lang="en-US" altLang="zh-CN" b="1" dirty="0" smtClean="0">
              <a:solidFill>
                <a:srgbClr val="0000FF"/>
              </a:solidFill>
              <a:latin typeface="微软雅黑" panose="020B0503020204020204" pitchFamily="34" charset="-122"/>
              <a:ea typeface="微软雅黑" panose="020B0503020204020204" pitchFamily="34" charset="-122"/>
              <a:sym typeface="+mn-ea"/>
            </a:endParaRPr>
          </a:p>
          <a:p>
            <a:pPr lvl="1" algn="just" eaLnBrk="1" hangingPunct="1">
              <a:lnSpc>
                <a:spcPct val="150000"/>
              </a:lnSpc>
              <a:spcBef>
                <a:spcPct val="0"/>
              </a:spcBef>
              <a:buClr>
                <a:srgbClr val="FF3300"/>
              </a:buClr>
              <a:buSzPct val="85000"/>
              <a:buFont typeface="Wingdings" panose="05000000000000000000" pitchFamily="2" charset="2"/>
              <a:buChar char="l"/>
            </a:pPr>
            <a:r>
              <a:rPr lang="en-US" altLang="zh-CN" b="1" dirty="0" smtClean="0">
                <a:solidFill>
                  <a:srgbClr val="0000FF"/>
                </a:solidFill>
                <a:latin typeface="微软雅黑" panose="020B0503020204020204" pitchFamily="34" charset="-122"/>
                <a:ea typeface="微软雅黑" panose="020B0503020204020204" pitchFamily="34" charset="-122"/>
                <a:sym typeface="+mn-ea"/>
              </a:rPr>
              <a:t>PIT</a:t>
            </a:r>
            <a:r>
              <a:rPr lang="zh-CN" altLang="en-US" b="1" dirty="0">
                <a:solidFill>
                  <a:srgbClr val="0000FF"/>
                </a:solidFill>
                <a:latin typeface="微软雅黑" panose="020B0503020204020204" pitchFamily="34" charset="-122"/>
                <a:ea typeface="微软雅黑" panose="020B0503020204020204" pitchFamily="34" charset="-122"/>
                <a:sym typeface="+mn-ea"/>
              </a:rPr>
              <a:t>测试</a:t>
            </a:r>
            <a:r>
              <a:rPr lang="zh-CN" altLang="en-US" b="1" dirty="0" smtClean="0">
                <a:solidFill>
                  <a:srgbClr val="0000FF"/>
                </a:solidFill>
                <a:latin typeface="微软雅黑" panose="020B0503020204020204" pitchFamily="34" charset="-122"/>
                <a:ea typeface="微软雅黑" panose="020B0503020204020204" pitchFamily="34" charset="-122"/>
                <a:sym typeface="+mn-ea"/>
              </a:rPr>
              <a:t>。</a:t>
            </a:r>
            <a:endParaRPr lang="en-US" altLang="zh-CN" b="1" dirty="0" smtClean="0">
              <a:solidFill>
                <a:srgbClr val="0000FF"/>
              </a:solidFill>
              <a:latin typeface="微软雅黑" panose="020B0503020204020204" pitchFamily="34" charset="-122"/>
              <a:ea typeface="微软雅黑" panose="020B0503020204020204" pitchFamily="34" charset="-122"/>
              <a:sym typeface="+mn-ea"/>
            </a:endParaRPr>
          </a:p>
          <a:p>
            <a:pPr lvl="1" algn="just" eaLnBrk="1" hangingPunct="1">
              <a:lnSpc>
                <a:spcPct val="150000"/>
              </a:lnSpc>
              <a:spcBef>
                <a:spcPct val="0"/>
              </a:spcBef>
              <a:buClr>
                <a:srgbClr val="FF3300"/>
              </a:buClr>
              <a:buSzPct val="85000"/>
              <a:buFont typeface="Wingdings" panose="05000000000000000000" pitchFamily="2" charset="2"/>
              <a:buChar char="l"/>
            </a:pPr>
            <a:r>
              <a:rPr lang="zh-CN" altLang="en-US" b="1" dirty="0">
                <a:solidFill>
                  <a:srgbClr val="0000FF"/>
                </a:solidFill>
                <a:latin typeface="微软雅黑" panose="020B0503020204020204" pitchFamily="34" charset="-122"/>
                <a:ea typeface="微软雅黑" panose="020B0503020204020204" pitchFamily="34" charset="-122"/>
                <a:sym typeface="+mn-ea"/>
              </a:rPr>
              <a:t>计算重叠</a:t>
            </a:r>
            <a:r>
              <a:rPr lang="zh-CN" altLang="en-US" b="1" dirty="0" smtClean="0">
                <a:solidFill>
                  <a:srgbClr val="0000FF"/>
                </a:solidFill>
                <a:latin typeface="微软雅黑" panose="020B0503020204020204" pitchFamily="34" charset="-122"/>
                <a:ea typeface="微软雅黑" panose="020B0503020204020204" pitchFamily="34" charset="-122"/>
                <a:sym typeface="+mn-ea"/>
              </a:rPr>
              <a:t>区域</a:t>
            </a:r>
            <a:endParaRPr lang="en-US" altLang="zh-CN" b="1" dirty="0" smtClean="0">
              <a:solidFill>
                <a:srgbClr val="0000FF"/>
              </a:solidFill>
              <a:latin typeface="微软雅黑" panose="020B0503020204020204" pitchFamily="34" charset="-122"/>
              <a:ea typeface="微软雅黑" panose="020B0503020204020204" pitchFamily="34" charset="-122"/>
              <a:sym typeface="+mn-ea"/>
            </a:endParaRPr>
          </a:p>
          <a:p>
            <a:pPr lvl="1" algn="just" eaLnBrk="1" hangingPunct="1">
              <a:lnSpc>
                <a:spcPct val="150000"/>
              </a:lnSpc>
              <a:spcBef>
                <a:spcPct val="0"/>
              </a:spcBef>
              <a:buClr>
                <a:srgbClr val="FF3300"/>
              </a:buClr>
              <a:buSzPct val="85000"/>
              <a:buFont typeface="Wingdings" panose="05000000000000000000" pitchFamily="2" charset="2"/>
              <a:buChar char="l"/>
            </a:pPr>
            <a:r>
              <a:rPr lang="zh-CN" altLang="en-US" b="1" dirty="0">
                <a:solidFill>
                  <a:srgbClr val="0000FF"/>
                </a:solidFill>
                <a:latin typeface="微软雅黑" panose="020B0503020204020204" pitchFamily="34" charset="-122"/>
                <a:ea typeface="微软雅黑" panose="020B0503020204020204" pitchFamily="34" charset="-122"/>
                <a:sym typeface="+mn-ea"/>
              </a:rPr>
              <a:t>计算未知节点的</a:t>
            </a:r>
            <a:r>
              <a:rPr lang="zh-CN" altLang="en-US" b="1" dirty="0" smtClean="0">
                <a:solidFill>
                  <a:srgbClr val="0000FF"/>
                </a:solidFill>
                <a:latin typeface="微软雅黑" panose="020B0503020204020204" pitchFamily="34" charset="-122"/>
                <a:ea typeface="微软雅黑" panose="020B0503020204020204" pitchFamily="34" charset="-122"/>
                <a:sym typeface="+mn-ea"/>
              </a:rPr>
              <a:t>位置：</a:t>
            </a:r>
            <a:r>
              <a:rPr lang="zh-CN" altLang="en-US" b="1" dirty="0" smtClean="0">
                <a:solidFill>
                  <a:srgbClr val="FF0000"/>
                </a:solidFill>
                <a:latin typeface="微软雅黑" panose="020B0503020204020204" pitchFamily="34" charset="-122"/>
                <a:ea typeface="微软雅黑" panose="020B0503020204020204" pitchFamily="34" charset="-122"/>
                <a:sym typeface="+mn-ea"/>
              </a:rPr>
              <a:t>将所有包含自己</a:t>
            </a:r>
            <a:endParaRPr lang="en-US" altLang="zh-CN" b="1" dirty="0" smtClean="0">
              <a:solidFill>
                <a:srgbClr val="FF0000"/>
              </a:solidFill>
              <a:latin typeface="微软雅黑" panose="020B0503020204020204" pitchFamily="34" charset="-122"/>
              <a:ea typeface="微软雅黑" panose="020B0503020204020204" pitchFamily="34" charset="-122"/>
              <a:sym typeface="+mn-ea"/>
            </a:endParaRPr>
          </a:p>
          <a:p>
            <a:pPr marL="457200" lvl="1" indent="0" algn="just" eaLnBrk="1" hangingPunct="1">
              <a:lnSpc>
                <a:spcPct val="150000"/>
              </a:lnSpc>
              <a:spcBef>
                <a:spcPct val="0"/>
              </a:spcBef>
              <a:buClr>
                <a:srgbClr val="FF3300"/>
              </a:buClr>
              <a:buSzPct val="85000"/>
              <a:buNone/>
            </a:pPr>
            <a:r>
              <a:rPr lang="en-US" altLang="zh-CN" b="1" dirty="0" smtClean="0">
                <a:solidFill>
                  <a:srgbClr val="FF0000"/>
                </a:solidFill>
                <a:latin typeface="微软雅黑" panose="020B0503020204020204" pitchFamily="34" charset="-122"/>
                <a:ea typeface="微软雅黑" panose="020B0503020204020204" pitchFamily="34" charset="-122"/>
                <a:sym typeface="+mn-ea"/>
              </a:rPr>
              <a:t>	</a:t>
            </a:r>
            <a:r>
              <a:rPr lang="zh-CN" altLang="en-US" b="1" dirty="0" smtClean="0">
                <a:solidFill>
                  <a:srgbClr val="FF0000"/>
                </a:solidFill>
                <a:latin typeface="微软雅黑" panose="020B0503020204020204" pitchFamily="34" charset="-122"/>
                <a:ea typeface="微软雅黑" panose="020B0503020204020204" pitchFamily="34" charset="-122"/>
                <a:sym typeface="+mn-ea"/>
              </a:rPr>
              <a:t>的三角形的相交区域的质心作为自己</a:t>
            </a:r>
            <a:endParaRPr lang="en-US" altLang="zh-CN" b="1" dirty="0" smtClean="0">
              <a:solidFill>
                <a:srgbClr val="FF0000"/>
              </a:solidFill>
              <a:latin typeface="微软雅黑" panose="020B0503020204020204" pitchFamily="34" charset="-122"/>
              <a:ea typeface="微软雅黑" panose="020B0503020204020204" pitchFamily="34" charset="-122"/>
              <a:sym typeface="+mn-ea"/>
            </a:endParaRPr>
          </a:p>
          <a:p>
            <a:pPr marL="457200" lvl="1" indent="0" algn="just" eaLnBrk="1" hangingPunct="1">
              <a:lnSpc>
                <a:spcPct val="150000"/>
              </a:lnSpc>
              <a:spcBef>
                <a:spcPct val="0"/>
              </a:spcBef>
              <a:buClr>
                <a:srgbClr val="FF3300"/>
              </a:buClr>
              <a:buSzPct val="85000"/>
              <a:buNone/>
            </a:pPr>
            <a:r>
              <a:rPr lang="en-US" altLang="zh-CN" b="1" dirty="0" smtClean="0">
                <a:solidFill>
                  <a:srgbClr val="FF0000"/>
                </a:solidFill>
                <a:latin typeface="微软雅黑" panose="020B0503020204020204" pitchFamily="34" charset="-122"/>
                <a:ea typeface="微软雅黑" panose="020B0503020204020204" pitchFamily="34" charset="-122"/>
                <a:sym typeface="+mn-ea"/>
              </a:rPr>
              <a:t>	</a:t>
            </a:r>
            <a:r>
              <a:rPr lang="zh-CN" altLang="en-US" b="1" dirty="0" smtClean="0">
                <a:solidFill>
                  <a:srgbClr val="FF0000"/>
                </a:solidFill>
                <a:latin typeface="微软雅黑" panose="020B0503020204020204" pitchFamily="34" charset="-122"/>
                <a:ea typeface="微软雅黑" panose="020B0503020204020204" pitchFamily="34" charset="-122"/>
                <a:sym typeface="+mn-ea"/>
              </a:rPr>
              <a:t>的坐标</a:t>
            </a:r>
            <a:endParaRPr lang="zh-CN" altLang="en-US" b="1" dirty="0">
              <a:solidFill>
                <a:srgbClr val="FF0000"/>
              </a:solidFill>
              <a:latin typeface="微软雅黑" panose="020B0503020204020204" pitchFamily="34" charset="-122"/>
              <a:ea typeface="微软雅黑" panose="020B0503020204020204" pitchFamily="34" charset="-122"/>
              <a:sym typeface="+mn-ea"/>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0776" y="2636912"/>
            <a:ext cx="3432549" cy="204762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定位系统</a:t>
            </a:r>
            <a:r>
              <a:rPr lang="zh-CN" altLang="en-US" dirty="0"/>
              <a:t>的典型应用</a:t>
            </a:r>
            <a:endParaRPr lang="zh-CN" altLang="en-US" dirty="0"/>
          </a:p>
        </p:txBody>
      </p:sp>
      <p:sp>
        <p:nvSpPr>
          <p:cNvPr id="6" name="TextBox 5"/>
          <p:cNvSpPr txBox="1"/>
          <p:nvPr/>
        </p:nvSpPr>
        <p:spPr>
          <a:xfrm>
            <a:off x="1056640" y="1036320"/>
            <a:ext cx="10584815" cy="16414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20000"/>
              </a:lnSpc>
              <a:spcBef>
                <a:spcPct val="0"/>
              </a:spcBef>
              <a:buNone/>
            </a:pPr>
            <a:r>
              <a:rPr lang="zh-CN" altLang="en-US" sz="2800" b="1" dirty="0">
                <a:solidFill>
                  <a:schemeClr val="tx2"/>
                </a:solidFill>
                <a:latin typeface="楷体_GB2312" panose="02010609030101010101" charset="-122"/>
                <a:ea typeface="楷体_GB2312" panose="02010609030101010101" charset="-122"/>
              </a:rPr>
              <a:t>   位置信息有很多用途，在某些应用中可以起到关键性的作用。定位技术的用途大体可分为导航、跟踪、虚拟现实、网络路由等。</a:t>
            </a:r>
            <a:endParaRPr lang="zh-CN" altLang="en-US" sz="2800" b="1" dirty="0">
              <a:solidFill>
                <a:schemeClr val="tx2"/>
              </a:solidFill>
              <a:latin typeface="楷体_GB2312" panose="02010609030101010101" charset="-122"/>
              <a:ea typeface="楷体_GB2312" panose="02010609030101010101" charset="-122"/>
            </a:endParaRPr>
          </a:p>
          <a:p>
            <a:pPr marL="0" lvl="0" indent="0" eaLnBrk="1" hangingPunct="1">
              <a:lnSpc>
                <a:spcPct val="120000"/>
              </a:lnSpc>
              <a:spcBef>
                <a:spcPct val="0"/>
              </a:spcBef>
              <a:buNone/>
            </a:pPr>
            <a:r>
              <a:rPr lang="zh-CN" altLang="en-US" sz="2800" b="1" dirty="0">
                <a:solidFill>
                  <a:schemeClr val="tx2"/>
                </a:solidFill>
                <a:latin typeface="楷体_GB2312" panose="02010609030101010101" charset="-122"/>
                <a:ea typeface="楷体_GB2312" panose="02010609030101010101" charset="-122"/>
              </a:rPr>
              <a:t>   </a:t>
            </a:r>
            <a:endParaRPr lang="zh-CN" altLang="en-US" sz="2800" b="1" dirty="0">
              <a:solidFill>
                <a:schemeClr val="tx2"/>
              </a:solidFill>
              <a:latin typeface="楷体_GB2312" panose="02010609030101010101" charset="-122"/>
              <a:ea typeface="楷体_GB2312" panose="02010609030101010101" charset="-122"/>
            </a:endParaRPr>
          </a:p>
        </p:txBody>
      </p:sp>
      <p:pic>
        <p:nvPicPr>
          <p:cNvPr id="2" name="图片 1"/>
          <p:cNvPicPr>
            <a:picLocks noChangeAspect="1"/>
          </p:cNvPicPr>
          <p:nvPr/>
        </p:nvPicPr>
        <p:blipFill>
          <a:blip r:embed="rId1"/>
          <a:stretch>
            <a:fillRect/>
          </a:stretch>
        </p:blipFill>
        <p:spPr>
          <a:xfrm>
            <a:off x="2731135" y="2373630"/>
            <a:ext cx="6729413" cy="3703638"/>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1" presetClass="entr" presetSubtype="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7" name="TextBox 10"/>
          <p:cNvSpPr txBox="1"/>
          <p:nvPr/>
        </p:nvSpPr>
        <p:spPr>
          <a:xfrm>
            <a:off x="4007768" y="2298065"/>
            <a:ext cx="6561390"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一、</a:t>
            </a:r>
            <a:r>
              <a:rPr lang="en-US" altLang="zh-CN" sz="3600" b="1" dirty="0" smtClean="0">
                <a:latin typeface="Impact" panose="020B0806030902050204" pitchFamily="34" charset="0"/>
                <a:ea typeface="微软雅黑" panose="020B0503020204020204" pitchFamily="34" charset="-122"/>
              </a:rPr>
              <a:t>WSN </a:t>
            </a:r>
            <a:r>
              <a:rPr lang="zh-CN" altLang="en-US" sz="3600" b="1" dirty="0" smtClean="0">
                <a:latin typeface="Impact" panose="020B0806030902050204" pitchFamily="34" charset="0"/>
                <a:ea typeface="微软雅黑" panose="020B0503020204020204" pitchFamily="34" charset="-122"/>
              </a:rPr>
              <a:t>定位技术</a:t>
            </a:r>
            <a:endParaRPr lang="zh-CN" altLang="en-US" sz="3600" b="1" dirty="0" smtClean="0">
              <a:latin typeface="Impact" panose="020B0806030902050204" pitchFamily="34" charset="0"/>
              <a:ea typeface="微软雅黑" panose="020B0503020204020204" pitchFamily="34" charset="-122"/>
            </a:endParaRPr>
          </a:p>
        </p:txBody>
      </p:sp>
      <p:cxnSp>
        <p:nvCxnSpPr>
          <p:cNvPr id="11" name="直接连接符 10"/>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2" name="TextBox 10"/>
          <p:cNvSpPr txBox="1"/>
          <p:nvPr/>
        </p:nvSpPr>
        <p:spPr>
          <a:xfrm>
            <a:off x="4017934" y="3500577"/>
            <a:ext cx="6728488"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二、</a:t>
            </a:r>
            <a:r>
              <a:rPr lang="en-US" altLang="zh-CN" sz="3600" b="1" dirty="0" smtClean="0">
                <a:latin typeface="Impact" panose="020B0806030902050204" pitchFamily="34" charset="0"/>
                <a:ea typeface="微软雅黑" panose="020B0503020204020204" pitchFamily="34" charset="-122"/>
                <a:sym typeface="+mn-ea"/>
              </a:rPr>
              <a:t>WSN </a:t>
            </a:r>
            <a:r>
              <a:rPr lang="zh-CN" altLang="en-US" sz="3600" b="1" dirty="0" smtClean="0">
                <a:latin typeface="Impact" panose="020B0806030902050204" pitchFamily="34" charset="0"/>
                <a:ea typeface="微软雅黑" panose="020B0503020204020204" pitchFamily="34" charset="-122"/>
                <a:sym typeface="+mn-ea"/>
              </a:rPr>
              <a:t>跟踪技术</a:t>
            </a:r>
            <a:endParaRPr lang="zh-CN" altLang="en-US" sz="3600" b="1" dirty="0" smtClean="0">
              <a:latin typeface="Impact" panose="020B0806030902050204" pitchFamily="34" charset="0"/>
              <a:ea typeface="微软雅黑" panose="020B0503020204020204" pitchFamily="34" charset="-122"/>
            </a:endParaRPr>
          </a:p>
        </p:txBody>
      </p:sp>
      <p:sp>
        <p:nvSpPr>
          <p:cNvPr id="13" name="TextBox 11"/>
          <p:cNvSpPr txBox="1"/>
          <p:nvPr/>
        </p:nvSpPr>
        <p:spPr>
          <a:xfrm>
            <a:off x="4017934" y="4747349"/>
            <a:ext cx="5399096"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三、</a:t>
            </a:r>
            <a:r>
              <a:rPr lang="en-US" altLang="zh-CN" sz="3600" b="1" dirty="0" smtClean="0">
                <a:latin typeface="Impact" panose="020B0806030902050204" pitchFamily="34" charset="0"/>
                <a:ea typeface="微软雅黑" panose="020B0503020204020204" pitchFamily="34" charset="-122"/>
              </a:rPr>
              <a:t>WSN  </a:t>
            </a:r>
            <a:r>
              <a:rPr lang="zh-CN" altLang="en-US" sz="3600" b="1" dirty="0" smtClean="0">
                <a:latin typeface="Impact" panose="020B0806030902050204" pitchFamily="34" charset="0"/>
                <a:ea typeface="微软雅黑" panose="020B0503020204020204" pitchFamily="34" charset="-122"/>
              </a:rPr>
              <a:t>时间同步技术</a:t>
            </a:r>
            <a:endParaRPr lang="zh-CN" altLang="en-US" sz="3600" b="1" dirty="0" smtClean="0">
              <a:latin typeface="Impact" panose="020B0806030902050204" pitchFamily="34" charset="0"/>
              <a:ea typeface="微软雅黑" panose="020B0503020204020204" pitchFamily="34" charset="-122"/>
            </a:endParaRPr>
          </a:p>
        </p:txBody>
      </p:sp>
      <p:pic>
        <p:nvPicPr>
          <p:cNvPr id="1026"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2" cy="2088232"/>
          </a:xfrm>
          <a:prstGeom prst="rect">
            <a:avLst/>
          </a:prstGeom>
          <a:noFill/>
        </p:spPr>
      </p:pic>
      <p:pic>
        <p:nvPicPr>
          <p:cNvPr id="1027" name="Picture 3" descr="E:\教学\无线网络\图\235090-1305230Q35477.jpg"/>
          <p:cNvPicPr>
            <a:picLocks noChangeAspect="1" noChangeArrowheads="1"/>
          </p:cNvPicPr>
          <p:nvPr/>
        </p:nvPicPr>
        <p:blipFill>
          <a:blip r:embed="rId2" cstate="print"/>
          <a:srcRect/>
          <a:stretch>
            <a:fillRect/>
          </a:stretch>
        </p:blipFill>
        <p:spPr bwMode="auto">
          <a:xfrm>
            <a:off x="695400" y="3501008"/>
            <a:ext cx="2304256" cy="2304256"/>
          </a:xfrm>
          <a:prstGeom prst="rect">
            <a:avLst/>
          </a:prstGeom>
          <a:noFill/>
        </p:spPr>
      </p:pic>
    </p:spTree>
    <p:custDataLst>
      <p:tags r:id="rId3"/>
    </p:custDataLst>
  </p:cSld>
  <p:clrMapOvr>
    <a:masterClrMapping/>
  </p:clrMapOvr>
  <p:transition spd="med" advClick="0" advTm="0">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1、传感器网络节点定位问题</a:t>
            </a:r>
            <a:endParaRPr lang="zh-CN" altLang="en-US"/>
          </a:p>
        </p:txBody>
      </p:sp>
      <p:sp>
        <p:nvSpPr>
          <p:cNvPr id="8" name="TextBox 7"/>
          <p:cNvSpPr txBox="1"/>
          <p:nvPr/>
        </p:nvSpPr>
        <p:spPr>
          <a:xfrm>
            <a:off x="984885" y="980728"/>
            <a:ext cx="10655731" cy="501675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lnSpc>
                <a:spcPct val="150000"/>
              </a:lnSpc>
              <a:spcBef>
                <a:spcPct val="0"/>
              </a:spcBef>
              <a:buClr>
                <a:srgbClr val="FF3300"/>
              </a:buClr>
              <a:buSzPct val="85000"/>
              <a:buFont typeface="Wingdings" panose="05000000000000000000" charset="0"/>
              <a:buNone/>
            </a:pPr>
            <a:r>
              <a:rPr lang="zh-CN" altLang="en-US" b="1" dirty="0">
                <a:solidFill>
                  <a:srgbClr val="FF0000"/>
                </a:solidFill>
                <a:latin typeface="微软雅黑" panose="020B0503020204020204" pitchFamily="34" charset="-122"/>
                <a:ea typeface="微软雅黑" panose="020B0503020204020204" pitchFamily="34" charset="-122"/>
                <a:sym typeface="+mn-ea"/>
              </a:rPr>
              <a:t>定位算法</a:t>
            </a:r>
            <a:r>
              <a:rPr lang="zh-CN" altLang="en-US" b="1" dirty="0" smtClean="0">
                <a:solidFill>
                  <a:srgbClr val="FF0000"/>
                </a:solidFill>
                <a:latin typeface="微软雅黑" panose="020B0503020204020204" pitchFamily="34" charset="-122"/>
                <a:ea typeface="微软雅黑" panose="020B0503020204020204" pitchFamily="34" charset="-122"/>
                <a:sym typeface="+mn-ea"/>
              </a:rPr>
              <a:t>的技术应用</a:t>
            </a:r>
            <a:endParaRPr lang="zh-CN" altLang="en-US" b="1" dirty="0" smtClean="0">
              <a:solidFill>
                <a:srgbClr val="FF0000"/>
              </a:solidFill>
              <a:latin typeface="微软雅黑" panose="020B0503020204020204" pitchFamily="34" charset="-122"/>
              <a:ea typeface="微软雅黑" panose="020B0503020204020204" pitchFamily="34" charset="-122"/>
              <a:sym typeface="+mn-ea"/>
            </a:endParaRPr>
          </a:p>
          <a:p>
            <a:pPr lvl="0" algn="just" eaLnBrk="1" hangingPunct="1">
              <a:lnSpc>
                <a:spcPct val="200000"/>
              </a:lnSpc>
              <a:spcBef>
                <a:spcPct val="0"/>
              </a:spcBef>
              <a:buClr>
                <a:srgbClr val="FF3300"/>
              </a:buClr>
              <a:buSzPct val="85000"/>
              <a:buFont typeface="Wingdings" panose="05000000000000000000" charset="0"/>
              <a:buChar char=""/>
            </a:pPr>
            <a:r>
              <a:rPr lang="zh-CN" altLang="en-US" sz="2800" b="1" dirty="0">
                <a:solidFill>
                  <a:srgbClr val="0000FF"/>
                </a:solidFill>
                <a:latin typeface="微软雅黑" panose="020B0503020204020204" pitchFamily="34" charset="-122"/>
                <a:ea typeface="微软雅黑" panose="020B0503020204020204" pitchFamily="34" charset="-122"/>
              </a:rPr>
              <a:t>定向信息查询</a:t>
            </a:r>
            <a:r>
              <a:rPr lang="zh-CN" altLang="en-US" sz="2800" b="1" dirty="0" smtClean="0">
                <a:solidFill>
                  <a:srgbClr val="0000FF"/>
                </a:solidFill>
                <a:latin typeface="微软雅黑" panose="020B0503020204020204" pitchFamily="34" charset="-122"/>
                <a:ea typeface="微软雅黑" panose="020B0503020204020204" pitchFamily="34" charset="-122"/>
              </a:rPr>
              <a:t>：</a:t>
            </a:r>
            <a:r>
              <a:rPr lang="zh-CN" altLang="en-US" sz="2400" dirty="0" smtClean="0">
                <a:solidFill>
                  <a:schemeClr val="tx2"/>
                </a:solidFill>
                <a:latin typeface="微软雅黑" panose="020B0503020204020204" pitchFamily="34" charset="-122"/>
                <a:ea typeface="微软雅黑" panose="020B0503020204020204" pitchFamily="34" charset="-122"/>
              </a:rPr>
              <a:t>可对监测</a:t>
            </a:r>
            <a:r>
              <a:rPr lang="zh-CN" altLang="en-US" sz="2400" dirty="0">
                <a:solidFill>
                  <a:schemeClr val="tx2"/>
                </a:solidFill>
                <a:latin typeface="微软雅黑" panose="020B0503020204020204" pitchFamily="34" charset="-122"/>
                <a:ea typeface="微软雅黑" panose="020B0503020204020204" pitchFamily="34" charset="-122"/>
              </a:rPr>
              <a:t>区内</a:t>
            </a:r>
            <a:r>
              <a:rPr lang="zh-CN" altLang="en-US" sz="2400" dirty="0" smtClean="0">
                <a:solidFill>
                  <a:schemeClr val="tx2"/>
                </a:solidFill>
                <a:latin typeface="微软雅黑" panose="020B0503020204020204" pitchFamily="34" charset="-122"/>
                <a:ea typeface="微软雅黑" panose="020B0503020204020204" pitchFamily="34" charset="-122"/>
              </a:rPr>
              <a:t>的特定对象进行管理、发送任务</a:t>
            </a:r>
            <a:endParaRPr lang="en-US" altLang="zh-CN" sz="2400" dirty="0" smtClean="0">
              <a:solidFill>
                <a:schemeClr val="tx2"/>
              </a:solidFill>
              <a:latin typeface="微软雅黑" panose="020B0503020204020204" pitchFamily="34" charset="-122"/>
              <a:ea typeface="微软雅黑" panose="020B0503020204020204" pitchFamily="34" charset="-122"/>
            </a:endParaRPr>
          </a:p>
          <a:p>
            <a:pPr lvl="0" algn="just" eaLnBrk="1" hangingPunct="1">
              <a:lnSpc>
                <a:spcPct val="200000"/>
              </a:lnSpc>
              <a:spcBef>
                <a:spcPct val="0"/>
              </a:spcBef>
              <a:buClr>
                <a:srgbClr val="FF3300"/>
              </a:buClr>
              <a:buSzPct val="85000"/>
              <a:buFont typeface="Wingdings" panose="05000000000000000000" charset="0"/>
              <a:buChar char=""/>
            </a:pPr>
            <a:r>
              <a:rPr lang="zh-CN" altLang="en-US" sz="2800" b="1" dirty="0" smtClean="0">
                <a:solidFill>
                  <a:srgbClr val="0000FF"/>
                </a:solidFill>
                <a:latin typeface="微软雅黑" panose="020B0503020204020204" pitchFamily="34" charset="-122"/>
                <a:ea typeface="微软雅黑" panose="020B0503020204020204" pitchFamily="34" charset="-122"/>
              </a:rPr>
              <a:t>协助</a:t>
            </a:r>
            <a:r>
              <a:rPr lang="zh-CN" altLang="en-US" sz="2800" b="1" dirty="0">
                <a:solidFill>
                  <a:srgbClr val="0000FF"/>
                </a:solidFill>
                <a:latin typeface="微软雅黑" panose="020B0503020204020204" pitchFamily="34" charset="-122"/>
                <a:ea typeface="微软雅黑" panose="020B0503020204020204" pitchFamily="34" charset="-122"/>
              </a:rPr>
              <a:t>路由</a:t>
            </a:r>
            <a:r>
              <a:rPr lang="zh-CN" altLang="en-US" sz="2800" b="1" dirty="0" smtClean="0">
                <a:solidFill>
                  <a:srgbClr val="0000FF"/>
                </a:solidFill>
                <a:latin typeface="微软雅黑" panose="020B0503020204020204" pitchFamily="34" charset="-122"/>
                <a:ea typeface="微软雅黑" panose="020B0503020204020204" pitchFamily="34" charset="-122"/>
              </a:rPr>
              <a:t>：</a:t>
            </a:r>
            <a:r>
              <a:rPr lang="zh-CN" altLang="en-US" sz="2400" dirty="0">
                <a:solidFill>
                  <a:schemeClr val="tx2">
                    <a:lumMod val="75000"/>
                  </a:schemeClr>
                </a:solidFill>
                <a:latin typeface="微软雅黑" panose="020B0503020204020204" pitchFamily="34" charset="-122"/>
                <a:ea typeface="微软雅黑" panose="020B0503020204020204" pitchFamily="34" charset="-122"/>
              </a:rPr>
              <a:t>通过节点的位置信息路由算法可以进行路由的</a:t>
            </a:r>
            <a:r>
              <a:rPr lang="zh-CN" altLang="en-US" sz="2400" dirty="0" smtClean="0">
                <a:solidFill>
                  <a:schemeClr val="tx2">
                    <a:lumMod val="75000"/>
                  </a:schemeClr>
                </a:solidFill>
                <a:latin typeface="微软雅黑" panose="020B0503020204020204" pitchFamily="34" charset="-122"/>
                <a:ea typeface="微软雅黑" panose="020B0503020204020204" pitchFamily="34" charset="-122"/>
              </a:rPr>
              <a:t>选择</a:t>
            </a:r>
            <a:endParaRPr lang="en-US" altLang="zh-CN" sz="2400" dirty="0" smtClean="0">
              <a:solidFill>
                <a:schemeClr val="tx2">
                  <a:lumMod val="75000"/>
                </a:schemeClr>
              </a:solidFill>
              <a:latin typeface="微软雅黑" panose="020B0503020204020204" pitchFamily="34" charset="-122"/>
              <a:ea typeface="微软雅黑" panose="020B0503020204020204" pitchFamily="34" charset="-122"/>
            </a:endParaRPr>
          </a:p>
          <a:p>
            <a:pPr lvl="0" algn="just" eaLnBrk="1" hangingPunct="1">
              <a:lnSpc>
                <a:spcPct val="200000"/>
              </a:lnSpc>
              <a:spcBef>
                <a:spcPct val="0"/>
              </a:spcBef>
              <a:buClr>
                <a:srgbClr val="FF3300"/>
              </a:buClr>
              <a:buSzPct val="85000"/>
              <a:buFont typeface="Wingdings" panose="05000000000000000000" charset="0"/>
              <a:buChar char=""/>
            </a:pPr>
            <a:r>
              <a:rPr lang="zh-CN" altLang="en-US" sz="2800" b="1" dirty="0">
                <a:solidFill>
                  <a:srgbClr val="0000FF"/>
                </a:solidFill>
                <a:latin typeface="微软雅黑" panose="020B0503020204020204" pitchFamily="34" charset="-122"/>
                <a:ea typeface="微软雅黑" panose="020B0503020204020204" pitchFamily="34" charset="-122"/>
              </a:rPr>
              <a:t>目标跟踪</a:t>
            </a:r>
            <a:r>
              <a:rPr lang="zh-CN" altLang="en-US" sz="2800" b="1" dirty="0" smtClean="0">
                <a:solidFill>
                  <a:srgbClr val="0000FF"/>
                </a:solidFill>
                <a:latin typeface="微软雅黑" panose="020B0503020204020204" pitchFamily="34" charset="-122"/>
                <a:ea typeface="微软雅黑" panose="020B0503020204020204" pitchFamily="34" charset="-122"/>
              </a:rPr>
              <a:t>：</a:t>
            </a:r>
            <a:r>
              <a:rPr lang="zh-CN" altLang="en-US" sz="2400" dirty="0">
                <a:solidFill>
                  <a:schemeClr val="tx2">
                    <a:lumMod val="75000"/>
                  </a:schemeClr>
                </a:solidFill>
                <a:latin typeface="微软雅黑" panose="020B0503020204020204" pitchFamily="34" charset="-122"/>
                <a:ea typeface="微软雅黑" panose="020B0503020204020204" pitchFamily="34" charset="-122"/>
              </a:rPr>
              <a:t>目标的行动路线进行实时监测，并且预测目标的前进</a:t>
            </a:r>
            <a:r>
              <a:rPr lang="zh-CN" altLang="en-US" sz="2400" dirty="0" smtClean="0">
                <a:solidFill>
                  <a:schemeClr val="tx2">
                    <a:lumMod val="75000"/>
                  </a:schemeClr>
                </a:solidFill>
                <a:latin typeface="微软雅黑" panose="020B0503020204020204" pitchFamily="34" charset="-122"/>
                <a:ea typeface="微软雅黑" panose="020B0503020204020204" pitchFamily="34" charset="-122"/>
              </a:rPr>
              <a:t>轨迹</a:t>
            </a:r>
            <a:endParaRPr lang="en-US" altLang="zh-CN" sz="2800" dirty="0" smtClean="0">
              <a:solidFill>
                <a:schemeClr val="tx2">
                  <a:lumMod val="75000"/>
                </a:schemeClr>
              </a:solidFill>
              <a:latin typeface="微软雅黑" panose="020B0503020204020204" pitchFamily="34" charset="-122"/>
              <a:ea typeface="微软雅黑" panose="020B0503020204020204" pitchFamily="34" charset="-122"/>
            </a:endParaRPr>
          </a:p>
          <a:p>
            <a:pPr lvl="0" algn="just" eaLnBrk="1" hangingPunct="1">
              <a:lnSpc>
                <a:spcPct val="200000"/>
              </a:lnSpc>
              <a:spcBef>
                <a:spcPct val="0"/>
              </a:spcBef>
              <a:buClr>
                <a:srgbClr val="FF3300"/>
              </a:buClr>
              <a:buSzPct val="85000"/>
              <a:buFont typeface="Wingdings" panose="05000000000000000000" charset="0"/>
              <a:buChar char=""/>
            </a:pPr>
            <a:r>
              <a:rPr lang="zh-CN" altLang="en-US" sz="2800" b="1" dirty="0">
                <a:solidFill>
                  <a:srgbClr val="0000FF"/>
                </a:solidFill>
                <a:latin typeface="微软雅黑" panose="020B0503020204020204" pitchFamily="34" charset="-122"/>
                <a:ea typeface="微软雅黑" panose="020B0503020204020204" pitchFamily="34" charset="-122"/>
              </a:rPr>
              <a:t>网络管理</a:t>
            </a:r>
            <a:r>
              <a:rPr lang="zh-CN" altLang="en-US" sz="2800" b="1" dirty="0" smtClean="0">
                <a:solidFill>
                  <a:srgbClr val="0000FF"/>
                </a:solidFill>
                <a:latin typeface="微软雅黑" panose="020B0503020204020204" pitchFamily="34" charset="-122"/>
                <a:ea typeface="微软雅黑" panose="020B0503020204020204" pitchFamily="34" charset="-122"/>
              </a:rPr>
              <a:t>：</a:t>
            </a:r>
            <a:r>
              <a:rPr lang="zh-CN" altLang="en-US" sz="2400" dirty="0" smtClean="0">
                <a:solidFill>
                  <a:schemeClr val="tx2">
                    <a:lumMod val="75000"/>
                  </a:schemeClr>
                </a:solidFill>
                <a:latin typeface="微软雅黑" panose="020B0503020204020204" pitchFamily="34" charset="-122"/>
                <a:ea typeface="微软雅黑" panose="020B0503020204020204" pitchFamily="34" charset="-122"/>
              </a:rPr>
              <a:t>利用节点位置信息构成</a:t>
            </a:r>
            <a:r>
              <a:rPr lang="zh-CN" altLang="en-US" sz="2400" dirty="0">
                <a:solidFill>
                  <a:schemeClr val="tx2">
                    <a:lumMod val="75000"/>
                  </a:schemeClr>
                </a:solidFill>
                <a:latin typeface="微软雅黑" panose="020B0503020204020204" pitchFamily="34" charset="-122"/>
                <a:ea typeface="微软雅黑" panose="020B0503020204020204" pitchFamily="34" charset="-122"/>
              </a:rPr>
              <a:t>网络的拓扑结构，可以对整个</a:t>
            </a:r>
            <a:r>
              <a:rPr lang="zh-CN" altLang="en-US" sz="2400" b="1" dirty="0">
                <a:solidFill>
                  <a:srgbClr val="FF0000"/>
                </a:solidFill>
                <a:latin typeface="微软雅黑" panose="020B0503020204020204" pitchFamily="34" charset="-122"/>
                <a:ea typeface="微软雅黑" panose="020B0503020204020204" pitchFamily="34" charset="-122"/>
              </a:rPr>
              <a:t>网络的覆盖情况实时</a:t>
            </a:r>
            <a:r>
              <a:rPr lang="zh-CN" altLang="en-US" sz="2400" b="1" dirty="0" smtClean="0">
                <a:solidFill>
                  <a:srgbClr val="FF0000"/>
                </a:solidFill>
                <a:latin typeface="微软雅黑" panose="020B0503020204020204" pitchFamily="34" charset="-122"/>
                <a:ea typeface="微软雅黑" panose="020B0503020204020204" pitchFamily="34" charset="-122"/>
              </a:rPr>
              <a:t>观察</a:t>
            </a:r>
            <a:endParaRPr lang="en-US" altLang="zh-CN" sz="2400" b="1" dirty="0" smtClean="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3" name="对角圆角矩形 72"/>
          <p:cNvSpPr/>
          <p:nvPr/>
        </p:nvSpPr>
        <p:spPr>
          <a:xfrm>
            <a:off x="3667108" y="3302626"/>
            <a:ext cx="7109412" cy="87093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pic>
        <p:nvPicPr>
          <p:cNvPr id="11"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2" cy="2088232"/>
          </a:xfrm>
          <a:prstGeom prst="rect">
            <a:avLst/>
          </a:prstGeom>
          <a:noFill/>
        </p:spPr>
      </p:pic>
      <p:pic>
        <p:nvPicPr>
          <p:cNvPr id="12" name="Picture 3" descr="E:\教学\无线网络\图\235090-1305230Q35477.jpg"/>
          <p:cNvPicPr>
            <a:picLocks noChangeAspect="1" noChangeArrowheads="1"/>
          </p:cNvPicPr>
          <p:nvPr/>
        </p:nvPicPr>
        <p:blipFill>
          <a:blip r:embed="rId2" cstate="print"/>
          <a:srcRect/>
          <a:stretch>
            <a:fillRect/>
          </a:stretch>
        </p:blipFill>
        <p:spPr bwMode="auto">
          <a:xfrm>
            <a:off x="695400" y="3501008"/>
            <a:ext cx="2304256" cy="2304256"/>
          </a:xfrm>
          <a:prstGeom prst="rect">
            <a:avLst/>
          </a:prstGeom>
          <a:noFill/>
        </p:spPr>
      </p:pic>
      <p:sp>
        <p:nvSpPr>
          <p:cNvPr id="77" name="TextBox 10"/>
          <p:cNvSpPr txBox="1"/>
          <p:nvPr/>
        </p:nvSpPr>
        <p:spPr>
          <a:xfrm>
            <a:off x="4007768" y="2298065"/>
            <a:ext cx="6561390" cy="553720"/>
          </a:xfrm>
          <a:prstGeom prst="rect">
            <a:avLst/>
          </a:prstGeom>
          <a:noFill/>
        </p:spPr>
        <p:txBody>
          <a:bodyPr vert="horz" wrap="square" lIns="0" tIns="0" rIns="0" bIns="0" rtlCol="0" anchor="ctr">
            <a:spAutoFit/>
          </a:bodyPr>
          <a:lstStyle/>
          <a:p>
            <a:r>
              <a:rPr lang="zh-CN" altLang="en-US" sz="3600" b="1" dirty="0" smtClean="0">
                <a:solidFill>
                  <a:schemeClr val="tx1"/>
                </a:solidFill>
                <a:latin typeface="Impact" panose="020B0806030902050204" pitchFamily="34" charset="0"/>
                <a:ea typeface="微软雅黑" panose="020B0503020204020204" pitchFamily="34" charset="-122"/>
              </a:rPr>
              <a:t>一、</a:t>
            </a:r>
            <a:r>
              <a:rPr lang="en-US" altLang="zh-CN" sz="3600" b="1" dirty="0" smtClean="0">
                <a:solidFill>
                  <a:schemeClr val="tx1"/>
                </a:solidFill>
                <a:latin typeface="Impact" panose="020B0806030902050204" pitchFamily="34" charset="0"/>
                <a:ea typeface="微软雅黑" panose="020B0503020204020204" pitchFamily="34" charset="-122"/>
              </a:rPr>
              <a:t>WSN </a:t>
            </a:r>
            <a:r>
              <a:rPr lang="zh-CN" altLang="en-US" sz="3600" b="1" dirty="0" smtClean="0">
                <a:solidFill>
                  <a:schemeClr val="tx1"/>
                </a:solidFill>
                <a:latin typeface="Impact" panose="020B0806030902050204" pitchFamily="34" charset="0"/>
                <a:ea typeface="微软雅黑" panose="020B0503020204020204" pitchFamily="34" charset="-122"/>
              </a:rPr>
              <a:t>定位技术</a:t>
            </a:r>
            <a:endParaRPr lang="zh-CN" altLang="en-US" sz="3600" b="1" dirty="0" smtClean="0">
              <a:solidFill>
                <a:schemeClr val="tx1"/>
              </a:solidFill>
              <a:latin typeface="Impact" panose="020B0806030902050204" pitchFamily="34" charset="0"/>
              <a:ea typeface="微软雅黑" panose="020B0503020204020204" pitchFamily="34" charset="-122"/>
            </a:endParaRPr>
          </a:p>
        </p:txBody>
      </p:sp>
      <p:sp>
        <p:nvSpPr>
          <p:cNvPr id="2" name="TextBox 10"/>
          <p:cNvSpPr txBox="1"/>
          <p:nvPr/>
        </p:nvSpPr>
        <p:spPr>
          <a:xfrm>
            <a:off x="4017934" y="3500577"/>
            <a:ext cx="6728488" cy="553720"/>
          </a:xfrm>
          <a:prstGeom prst="rect">
            <a:avLst/>
          </a:prstGeom>
          <a:noFill/>
        </p:spPr>
        <p:txBody>
          <a:bodyPr vert="horz" wrap="square" lIns="0" tIns="0" rIns="0" bIns="0" rtlCol="0" anchor="ctr">
            <a:spAutoFit/>
          </a:bodyPr>
          <a:lstStyle/>
          <a:p>
            <a:r>
              <a:rPr lang="zh-CN" altLang="en-US" sz="3600" b="1" dirty="0" smtClean="0">
                <a:solidFill>
                  <a:schemeClr val="bg1"/>
                </a:solidFill>
                <a:latin typeface="Impact" panose="020B0806030902050204" pitchFamily="34" charset="0"/>
                <a:ea typeface="微软雅黑" panose="020B0503020204020204" pitchFamily="34" charset="-122"/>
              </a:rPr>
              <a:t>二、</a:t>
            </a:r>
            <a:r>
              <a:rPr lang="en-US" altLang="zh-CN" sz="3600" b="1" dirty="0" smtClean="0">
                <a:solidFill>
                  <a:schemeClr val="bg1"/>
                </a:solidFill>
                <a:latin typeface="Impact" panose="020B0806030902050204" pitchFamily="34" charset="0"/>
                <a:ea typeface="微软雅黑" panose="020B0503020204020204" pitchFamily="34" charset="-122"/>
                <a:sym typeface="+mn-ea"/>
              </a:rPr>
              <a:t>WSN </a:t>
            </a:r>
            <a:r>
              <a:rPr lang="zh-CN" altLang="en-US" sz="3600" b="1" dirty="0" smtClean="0">
                <a:solidFill>
                  <a:schemeClr val="bg1"/>
                </a:solidFill>
                <a:latin typeface="Impact" panose="020B0806030902050204" pitchFamily="34" charset="0"/>
                <a:ea typeface="微软雅黑" panose="020B0503020204020204" pitchFamily="34" charset="-122"/>
                <a:sym typeface="+mn-ea"/>
              </a:rPr>
              <a:t>跟踪技术</a:t>
            </a:r>
            <a:endParaRPr lang="zh-CN" altLang="en-US" sz="3600" b="1" dirty="0" smtClean="0">
              <a:solidFill>
                <a:schemeClr val="bg1"/>
              </a:solidFill>
              <a:latin typeface="Impact" panose="020B0806030902050204" pitchFamily="34" charset="0"/>
              <a:ea typeface="微软雅黑" panose="020B0503020204020204" pitchFamily="34" charset="-122"/>
              <a:sym typeface="+mn-ea"/>
            </a:endParaRPr>
          </a:p>
        </p:txBody>
      </p:sp>
      <p:sp>
        <p:nvSpPr>
          <p:cNvPr id="13" name="TextBox 11"/>
          <p:cNvSpPr txBox="1"/>
          <p:nvPr/>
        </p:nvSpPr>
        <p:spPr>
          <a:xfrm>
            <a:off x="4017934" y="4747349"/>
            <a:ext cx="5399096"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三、</a:t>
            </a:r>
            <a:r>
              <a:rPr lang="en-US" altLang="zh-CN" sz="3600" b="1" dirty="0" smtClean="0">
                <a:latin typeface="Impact" panose="020B0806030902050204" pitchFamily="34" charset="0"/>
                <a:ea typeface="微软雅黑" panose="020B0503020204020204" pitchFamily="34" charset="-122"/>
              </a:rPr>
              <a:t>WSN  </a:t>
            </a:r>
            <a:r>
              <a:rPr lang="zh-CN" altLang="en-US" sz="3600" b="1" dirty="0" smtClean="0">
                <a:latin typeface="Impact" panose="020B0806030902050204" pitchFamily="34" charset="0"/>
                <a:ea typeface="微软雅黑" panose="020B0503020204020204" pitchFamily="34" charset="-122"/>
              </a:rPr>
              <a:t>时间同步技术</a:t>
            </a:r>
            <a:endParaRPr lang="zh-CN" altLang="en-US" sz="3600" b="1" dirty="0" smtClean="0">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slow">
    <p:split orient="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1、无线传感器网络跟踪技术概述</a:t>
            </a:r>
            <a:endParaRPr lang="zh-CN" altLang="en-US"/>
          </a:p>
        </p:txBody>
      </p:sp>
      <p:sp>
        <p:nvSpPr>
          <p:cNvPr id="8" name="TextBox 7"/>
          <p:cNvSpPr txBox="1"/>
          <p:nvPr/>
        </p:nvSpPr>
        <p:spPr>
          <a:xfrm>
            <a:off x="984885" y="1119505"/>
            <a:ext cx="10655731" cy="452310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charset="0"/>
              <a:buChar char=""/>
            </a:pPr>
            <a:r>
              <a:rPr lang="zh-CN" altLang="en-US" dirty="0">
                <a:solidFill>
                  <a:schemeClr val="tx2"/>
                </a:solidFill>
                <a:latin typeface="微软雅黑" panose="020B0503020204020204" pitchFamily="34" charset="-122"/>
                <a:ea typeface="微软雅黑" panose="020B0503020204020204" pitchFamily="34" charset="-122"/>
              </a:rPr>
              <a:t>在无线传感器网络的许多实际应用中，</a:t>
            </a:r>
            <a:r>
              <a:rPr lang="zh-CN" altLang="en-US" b="1" dirty="0">
                <a:solidFill>
                  <a:srgbClr val="FF0000"/>
                </a:solidFill>
                <a:latin typeface="微软雅黑" panose="020B0503020204020204" pitchFamily="34" charset="-122"/>
                <a:ea typeface="微软雅黑" panose="020B0503020204020204" pitchFamily="34" charset="-122"/>
              </a:rPr>
              <a:t>跟踪运动目标是一项基本功能</a:t>
            </a:r>
            <a:r>
              <a:rPr lang="zh-CN" altLang="en-US" dirty="0">
                <a:solidFill>
                  <a:schemeClr val="tx2"/>
                </a:solidFill>
                <a:latin typeface="微软雅黑" panose="020B0503020204020204" pitchFamily="34" charset="-122"/>
                <a:ea typeface="微软雅黑" panose="020B0503020204020204" pitchFamily="34" charset="-122"/>
              </a:rPr>
              <a:t>。</a:t>
            </a:r>
            <a:endParaRPr lang="zh-CN" altLang="en-US" dirty="0">
              <a:solidFill>
                <a:schemeClr val="tx2"/>
              </a:solidFill>
              <a:latin typeface="微软雅黑" panose="020B0503020204020204" pitchFamily="34" charset="-122"/>
              <a:ea typeface="微软雅黑" panose="020B0503020204020204" pitchFamily="34" charset="-122"/>
            </a:endParaRPr>
          </a:p>
          <a:p>
            <a:pPr lvl="0" algn="just" eaLnBrk="1" hangingPunct="1">
              <a:lnSpc>
                <a:spcPct val="150000"/>
              </a:lnSpc>
              <a:spcBef>
                <a:spcPct val="0"/>
              </a:spcBef>
              <a:buClr>
                <a:srgbClr val="FF3300"/>
              </a:buClr>
              <a:buSzPct val="85000"/>
              <a:buFont typeface="Wingdings" panose="05000000000000000000" charset="0"/>
              <a:buChar char=""/>
            </a:pPr>
            <a:r>
              <a:rPr lang="zh-CN" altLang="en-US" dirty="0">
                <a:solidFill>
                  <a:schemeClr val="tx2"/>
                </a:solidFill>
                <a:latin typeface="微软雅黑" panose="020B0503020204020204" pitchFamily="34" charset="-122"/>
                <a:ea typeface="微软雅黑" panose="020B0503020204020204" pitchFamily="34" charset="-122"/>
              </a:rPr>
              <a:t>由于传感器节点体积小、价格低廉、采用无线通信方式，以及传感器网络部署随机，具有自组织性、鲁棒性和隐藏性等特点，无线传感器网络</a:t>
            </a:r>
            <a:r>
              <a:rPr lang="zh-CN" altLang="en-US" b="1" dirty="0">
                <a:solidFill>
                  <a:srgbClr val="FF0000"/>
                </a:solidFill>
                <a:latin typeface="微软雅黑" panose="020B0503020204020204" pitchFamily="34" charset="-122"/>
                <a:ea typeface="微软雅黑" panose="020B0503020204020204" pitchFamily="34" charset="-122"/>
              </a:rPr>
              <a:t>非常适合于移动目标的定位和跟踪</a:t>
            </a:r>
            <a:r>
              <a:rPr lang="zh-CN" altLang="en-US" dirty="0">
                <a:solidFill>
                  <a:schemeClr val="tx2"/>
                </a:solidFill>
                <a:latin typeface="微软雅黑" panose="020B0503020204020204" pitchFamily="34" charset="-122"/>
                <a:ea typeface="微软雅黑" panose="020B0503020204020204" pitchFamily="34" charset="-122"/>
              </a:rPr>
              <a:t>。</a:t>
            </a:r>
            <a:endParaRPr lang="zh-CN" altLang="en-US"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1、无线传感器网络跟踪技术概述</a:t>
            </a:r>
            <a:endParaRPr lang="zh-CN" altLang="en-US"/>
          </a:p>
        </p:txBody>
      </p:sp>
      <p:sp>
        <p:nvSpPr>
          <p:cNvPr id="8" name="TextBox 7"/>
          <p:cNvSpPr txBox="1"/>
          <p:nvPr/>
        </p:nvSpPr>
        <p:spPr>
          <a:xfrm>
            <a:off x="984885" y="1119505"/>
            <a:ext cx="10655731" cy="452310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charset="0"/>
              <a:buChar char=""/>
            </a:pPr>
            <a:r>
              <a:rPr lang="zh-CN" altLang="en-US" dirty="0">
                <a:latin typeface="微软雅黑" panose="020B0503020204020204" pitchFamily="34" charset="-122"/>
                <a:ea typeface="微软雅黑" panose="020B0503020204020204" pitchFamily="34" charset="-122"/>
              </a:rPr>
              <a:t>在无线传感器网络跟踪过程中，首先需要节点进行监测，如果监测到目标出现，需要</a:t>
            </a:r>
            <a:r>
              <a:rPr lang="zh-CN" altLang="en-US" b="1" dirty="0">
                <a:solidFill>
                  <a:srgbClr val="FF0000"/>
                </a:solidFill>
                <a:latin typeface="微软雅黑" panose="020B0503020204020204" pitchFamily="34" charset="-122"/>
                <a:ea typeface="微软雅黑" panose="020B0503020204020204" pitchFamily="34" charset="-122"/>
              </a:rPr>
              <a:t>在一定时间内选择适合的算法判断出目标的运动轨迹，并对目标进行一些状态探测</a:t>
            </a:r>
            <a:r>
              <a:rPr lang="zh-CN" altLang="en-US" dirty="0">
                <a:latin typeface="微软雅黑" panose="020B0503020204020204" pitchFamily="34" charset="-122"/>
                <a:ea typeface="微软雅黑" panose="020B0503020204020204" pitchFamily="34" charset="-122"/>
              </a:rPr>
              <a:t>，这就要求传感器节点不仅具有一定的数据处理能力，而且能够根据不同的任务和有限的资源选择适合的算法计算目标的状态。</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1、无线传感器网络跟踪技术概述</a:t>
            </a:r>
            <a:endParaRPr lang="zh-CN" altLang="en-US"/>
          </a:p>
        </p:txBody>
      </p:sp>
      <p:sp>
        <p:nvSpPr>
          <p:cNvPr id="8" name="TextBox 7"/>
          <p:cNvSpPr txBox="1"/>
          <p:nvPr/>
        </p:nvSpPr>
        <p:spPr>
          <a:xfrm>
            <a:off x="984885" y="1119505"/>
            <a:ext cx="10987405" cy="486819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charset="0"/>
              <a:buChar char=""/>
            </a:pPr>
            <a:r>
              <a:rPr lang="zh-CN" altLang="en-US" dirty="0">
                <a:latin typeface="微软雅黑" panose="020B0503020204020204" pitchFamily="34" charset="-122"/>
                <a:ea typeface="微软雅黑" panose="020B0503020204020204" pitchFamily="34" charset="-122"/>
              </a:rPr>
              <a:t>按照跟踪对象数量的不同，传感器网络的目标跟踪可以分为</a:t>
            </a:r>
            <a:r>
              <a:rPr lang="zh-CN" altLang="en-US" b="1" dirty="0">
                <a:solidFill>
                  <a:srgbClr val="FF0000"/>
                </a:solidFill>
                <a:latin typeface="微软雅黑" panose="020B0503020204020204" pitchFamily="34" charset="-122"/>
                <a:ea typeface="微软雅黑" panose="020B0503020204020204" pitchFamily="34" charset="-122"/>
              </a:rPr>
              <a:t>单目标跟踪</a:t>
            </a:r>
            <a:r>
              <a:rPr lang="zh-CN" altLang="en-US" dirty="0">
                <a:latin typeface="微软雅黑" panose="020B0503020204020204" pitchFamily="34" charset="-122"/>
                <a:ea typeface="微软雅黑" panose="020B0503020204020204" pitchFamily="34" charset="-122"/>
              </a:rPr>
              <a:t>和</a:t>
            </a:r>
            <a:r>
              <a:rPr lang="zh-CN" altLang="en-US" b="1" dirty="0">
                <a:solidFill>
                  <a:srgbClr val="FF0000"/>
                </a:solidFill>
                <a:latin typeface="微软雅黑" panose="020B0503020204020204" pitchFamily="34" charset="-122"/>
                <a:ea typeface="微软雅黑" panose="020B0503020204020204" pitchFamily="34" charset="-122"/>
              </a:rPr>
              <a:t>多目标跟踪</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lvl="0" algn="just" eaLnBrk="1" hangingPunct="1">
              <a:lnSpc>
                <a:spcPct val="200000"/>
              </a:lnSpc>
              <a:spcBef>
                <a:spcPct val="0"/>
              </a:spcBef>
              <a:buClr>
                <a:srgbClr val="FF3300"/>
              </a:buClr>
              <a:buSzPct val="85000"/>
              <a:buFont typeface="Wingdings" panose="05000000000000000000" charset="0"/>
              <a:buChar char=""/>
            </a:pPr>
            <a:r>
              <a:rPr lang="zh-CN" altLang="en-US" dirty="0">
                <a:latin typeface="微软雅黑" panose="020B0503020204020204" pitchFamily="34" charset="-122"/>
                <a:ea typeface="微软雅黑" panose="020B0503020204020204" pitchFamily="34" charset="-122"/>
              </a:rPr>
              <a:t>按照目标形状的不同，可以分为</a:t>
            </a:r>
            <a:r>
              <a:rPr lang="zh-CN" altLang="en-US" b="1" dirty="0">
                <a:solidFill>
                  <a:srgbClr val="FF0000"/>
                </a:solidFill>
                <a:latin typeface="微软雅黑" panose="020B0503020204020204" pitchFamily="34" charset="-122"/>
                <a:ea typeface="微软雅黑" panose="020B0503020204020204" pitchFamily="34" charset="-122"/>
              </a:rPr>
              <a:t>点目标跟踪</a:t>
            </a:r>
            <a:r>
              <a:rPr lang="zh-CN" altLang="en-US" dirty="0">
                <a:latin typeface="微软雅黑" panose="020B0503020204020204" pitchFamily="34" charset="-122"/>
                <a:ea typeface="微软雅黑" panose="020B0503020204020204" pitchFamily="34" charset="-122"/>
              </a:rPr>
              <a:t>和</a:t>
            </a:r>
            <a:r>
              <a:rPr lang="zh-CN" altLang="en-US" b="1" dirty="0">
                <a:solidFill>
                  <a:srgbClr val="FF0000"/>
                </a:solidFill>
                <a:latin typeface="微软雅黑" panose="020B0503020204020204" pitchFamily="34" charset="-122"/>
                <a:ea typeface="微软雅黑" panose="020B0503020204020204" pitchFamily="34" charset="-122"/>
              </a:rPr>
              <a:t>面目标跟踪</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lvl="0" algn="just" eaLnBrk="1" hangingPunct="1">
              <a:lnSpc>
                <a:spcPct val="200000"/>
              </a:lnSpc>
              <a:spcBef>
                <a:spcPct val="0"/>
              </a:spcBef>
              <a:buClr>
                <a:srgbClr val="FF3300"/>
              </a:buClr>
              <a:buSzPct val="85000"/>
              <a:buFont typeface="Wingdings" panose="05000000000000000000" charset="0"/>
              <a:buChar char=""/>
            </a:pPr>
            <a:r>
              <a:rPr lang="zh-CN" altLang="en-US" dirty="0">
                <a:latin typeface="微软雅黑" panose="020B0503020204020204" pitchFamily="34" charset="-122"/>
                <a:ea typeface="微软雅黑" panose="020B0503020204020204" pitchFamily="34" charset="-122"/>
              </a:rPr>
              <a:t>按照传感器节点运动方式的不同，可以分为</a:t>
            </a:r>
            <a:r>
              <a:rPr lang="zh-CN" altLang="en-US" b="1" dirty="0">
                <a:solidFill>
                  <a:srgbClr val="FF0000"/>
                </a:solidFill>
                <a:latin typeface="微软雅黑" panose="020B0503020204020204" pitchFamily="34" charset="-122"/>
                <a:ea typeface="微软雅黑" panose="020B0503020204020204" pitchFamily="34" charset="-122"/>
              </a:rPr>
              <a:t>静态目标侦测</a:t>
            </a:r>
            <a:r>
              <a:rPr lang="zh-CN" altLang="en-US" dirty="0">
                <a:latin typeface="微软雅黑" panose="020B0503020204020204" pitchFamily="34" charset="-122"/>
                <a:ea typeface="微软雅黑" panose="020B0503020204020204" pitchFamily="34" charset="-122"/>
              </a:rPr>
              <a:t>和</a:t>
            </a:r>
            <a:r>
              <a:rPr lang="zh-CN" altLang="en-US" b="1" dirty="0">
                <a:solidFill>
                  <a:srgbClr val="FF0000"/>
                </a:solidFill>
                <a:latin typeface="微软雅黑" panose="020B0503020204020204" pitchFamily="34" charset="-122"/>
                <a:ea typeface="微软雅黑" panose="020B0503020204020204" pitchFamily="34" charset="-122"/>
              </a:rPr>
              <a:t>移动目标跟踪</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2</a:t>
            </a:r>
            <a:r>
              <a:rPr lang="zh-CN" altLang="en-US"/>
              <a:t>、无线传感器网络目标跟踪基本过程</a:t>
            </a:r>
            <a:endParaRPr lang="zh-CN" altLang="en-US"/>
          </a:p>
        </p:txBody>
      </p:sp>
      <p:sp>
        <p:nvSpPr>
          <p:cNvPr id="8" name="TextBox 7"/>
          <p:cNvSpPr txBox="1"/>
          <p:nvPr/>
        </p:nvSpPr>
        <p:spPr>
          <a:xfrm>
            <a:off x="984885" y="980728"/>
            <a:ext cx="10987405" cy="343852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70000"/>
              </a:lnSpc>
              <a:spcBef>
                <a:spcPct val="0"/>
              </a:spcBef>
              <a:buClr>
                <a:srgbClr val="FF3300"/>
              </a:buClr>
              <a:buSzPct val="85000"/>
              <a:buFont typeface="Wingdings" panose="05000000000000000000" charset="0"/>
              <a:buChar char=""/>
            </a:pPr>
            <a:r>
              <a:rPr lang="zh-CN" altLang="en-US" b="1" dirty="0">
                <a:solidFill>
                  <a:srgbClr val="0000FF"/>
                </a:solidFill>
                <a:latin typeface="微软雅黑" panose="020B0503020204020204" pitchFamily="34" charset="-122"/>
                <a:ea typeface="微软雅黑" panose="020B0503020204020204" pitchFamily="34" charset="-122"/>
              </a:rPr>
              <a:t>跟踪与定位不同</a:t>
            </a:r>
            <a:r>
              <a:rPr lang="zh-CN" altLang="en-US" dirty="0">
                <a:latin typeface="微软雅黑" panose="020B0503020204020204" pitchFamily="34" charset="-122"/>
                <a:ea typeface="微软雅黑" panose="020B0503020204020204" pitchFamily="34" charset="-122"/>
              </a:rPr>
              <a:t>，主要目的不是追求定位的精度，而是需</a:t>
            </a:r>
            <a:r>
              <a:rPr lang="zh-CN" altLang="en-US" b="1" dirty="0">
                <a:solidFill>
                  <a:srgbClr val="FF0000"/>
                </a:solidFill>
                <a:latin typeface="微软雅黑" panose="020B0503020204020204" pitchFamily="34" charset="-122"/>
                <a:ea typeface="微软雅黑" panose="020B0503020204020204" pitchFamily="34" charset="-122"/>
              </a:rPr>
              <a:t>要对移动的目标或者时间进行动态的监测</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lvl="0" algn="just" eaLnBrk="1" hangingPunct="1">
              <a:lnSpc>
                <a:spcPct val="170000"/>
              </a:lnSpc>
              <a:spcBef>
                <a:spcPct val="0"/>
              </a:spcBef>
              <a:buClr>
                <a:srgbClr val="FF3300"/>
              </a:buClr>
              <a:buSzPct val="85000"/>
              <a:buFont typeface="Wingdings" panose="05000000000000000000" charset="0"/>
              <a:buChar char=""/>
            </a:pPr>
            <a:r>
              <a:rPr lang="zh-CN" altLang="en-US" dirty="0">
                <a:latin typeface="微软雅黑" panose="020B0503020204020204" pitchFamily="34" charset="-122"/>
                <a:ea typeface="微软雅黑" panose="020B0503020204020204" pitchFamily="34" charset="-122"/>
              </a:rPr>
              <a:t>基于无线传感器网络的目标跟踪过程大致包括3个阶段：</a:t>
            </a:r>
            <a:r>
              <a:rPr lang="zh-CN" altLang="en-US" b="1" dirty="0">
                <a:solidFill>
                  <a:srgbClr val="FF0000"/>
                </a:solidFill>
                <a:latin typeface="微软雅黑" panose="020B0503020204020204" pitchFamily="34" charset="-122"/>
                <a:ea typeface="微软雅黑" panose="020B0503020204020204" pitchFamily="34" charset="-122"/>
              </a:rPr>
              <a:t>检测、定位和通告</a:t>
            </a:r>
            <a:r>
              <a:rPr lang="zh-CN" altLang="en-US" dirty="0">
                <a:latin typeface="微软雅黑" panose="020B0503020204020204" pitchFamily="34" charset="-122"/>
                <a:ea typeface="微软雅黑" panose="020B0503020204020204" pitchFamily="34" charset="-122"/>
              </a:rPr>
              <a:t>，每个阶段需要不同的技术来实现。</a:t>
            </a:r>
            <a:endParaRPr lang="zh-CN" altLang="en-US" dirty="0">
              <a:latin typeface="微软雅黑" panose="020B0503020204020204" pitchFamily="34" charset="-122"/>
              <a:ea typeface="微软雅黑" panose="020B0503020204020204" pitchFamily="34" charset="-122"/>
            </a:endParaRPr>
          </a:p>
        </p:txBody>
      </p:sp>
      <p:pic>
        <p:nvPicPr>
          <p:cNvPr id="4" name="Picture 4" descr="7-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03973" y="4725655"/>
            <a:ext cx="9911124" cy="180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t>（1）检测阶段</a:t>
            </a:r>
          </a:p>
        </p:txBody>
      </p:sp>
      <p:sp>
        <p:nvSpPr>
          <p:cNvPr id="8" name="TextBox 7"/>
          <p:cNvSpPr txBox="1"/>
          <p:nvPr/>
        </p:nvSpPr>
        <p:spPr>
          <a:xfrm>
            <a:off x="984885" y="1119505"/>
            <a:ext cx="10727739" cy="52622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charset="0"/>
              <a:buChar char=""/>
            </a:pPr>
            <a:r>
              <a:rPr lang="zh-CN" altLang="en-US" dirty="0">
                <a:latin typeface="微软雅黑" panose="020B0503020204020204" pitchFamily="34" charset="-122"/>
                <a:ea typeface="微软雅黑" panose="020B0503020204020204" pitchFamily="34" charset="-122"/>
              </a:rPr>
              <a:t>无线传感器网络中的节点</a:t>
            </a:r>
            <a:r>
              <a:rPr lang="zh-CN" altLang="en-US" b="1" dirty="0">
                <a:solidFill>
                  <a:srgbClr val="0000FF"/>
                </a:solidFill>
                <a:latin typeface="微软雅黑" panose="020B0503020204020204" pitchFamily="34" charset="-122"/>
                <a:ea typeface="微软雅黑" panose="020B0503020204020204" pitchFamily="34" charset="-122"/>
              </a:rPr>
              <a:t>周期性地通过传感器模块检测是否有目标出现</a:t>
            </a:r>
            <a:r>
              <a:rPr lang="zh-CN" altLang="en-US" dirty="0">
                <a:latin typeface="微软雅黑" panose="020B0503020204020204" pitchFamily="34" charset="-122"/>
                <a:ea typeface="微软雅黑" panose="020B0503020204020204" pitchFamily="34" charset="-122"/>
              </a:rPr>
              <a:t>。节点通过一些技术测试目标的真实性，如果确实目标到达了本节点的监测区域，则节点首先计算自己到目标的距离，然后向整个网络广播目标侦测消息。</a:t>
            </a:r>
            <a:endParaRPr lang="zh-CN" altLang="en-US" dirty="0">
              <a:latin typeface="微软雅黑" panose="020B0503020204020204" pitchFamily="34" charset="-122"/>
              <a:ea typeface="微软雅黑" panose="020B0503020204020204" pitchFamily="34" charset="-122"/>
            </a:endParaRPr>
          </a:p>
          <a:p>
            <a:pPr lvl="0" algn="just" eaLnBrk="1" hangingPunct="1">
              <a:lnSpc>
                <a:spcPct val="150000"/>
              </a:lnSpc>
              <a:spcBef>
                <a:spcPct val="0"/>
              </a:spcBef>
              <a:buClr>
                <a:srgbClr val="FF3300"/>
              </a:buClr>
              <a:buSzPct val="85000"/>
              <a:buFont typeface="Wingdings" panose="05000000000000000000" charset="0"/>
              <a:buChar char=""/>
            </a:pPr>
            <a:r>
              <a:rPr lang="zh-CN" altLang="en-US" dirty="0">
                <a:solidFill>
                  <a:srgbClr val="0000FF"/>
                </a:solidFill>
                <a:latin typeface="微软雅黑" panose="020B0503020204020204" pitchFamily="34" charset="-122"/>
                <a:ea typeface="微软雅黑" panose="020B0503020204020204" pitchFamily="34" charset="-122"/>
              </a:rPr>
              <a:t>邻居节点收到该目标侦测消息后保存到本地信息表中并加上时间戳。</a:t>
            </a:r>
            <a:r>
              <a:rPr lang="zh-CN" altLang="en-US" b="1" dirty="0">
                <a:solidFill>
                  <a:srgbClr val="FF0000"/>
                </a:solidFill>
                <a:latin typeface="微软雅黑" panose="020B0503020204020204" pitchFamily="34" charset="-122"/>
                <a:ea typeface="微软雅黑" panose="020B0503020204020204" pitchFamily="34" charset="-122"/>
              </a:rPr>
              <a:t>节点动态维护本地信息表，如果表中的信息表项在预定的时间内得不到更新将会被删除</a:t>
            </a:r>
            <a:r>
              <a:rPr lang="zh-CN" altLang="en-US"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t>（</a:t>
            </a:r>
            <a:r>
              <a:rPr lang="en-US" altLang="zh-CN"/>
              <a:t>2</a:t>
            </a:r>
            <a:r>
              <a:t>）定位阶段</a:t>
            </a:r>
          </a:p>
        </p:txBody>
      </p:sp>
      <p:sp>
        <p:nvSpPr>
          <p:cNvPr id="8" name="TextBox 7"/>
          <p:cNvSpPr txBox="1"/>
          <p:nvPr/>
        </p:nvSpPr>
        <p:spPr>
          <a:xfrm>
            <a:off x="984885" y="1119505"/>
            <a:ext cx="10987405" cy="452310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charset="0"/>
              <a:buChar char=""/>
            </a:pPr>
            <a:r>
              <a:rPr lang="zh-CN" altLang="en-US" dirty="0">
                <a:latin typeface="微软雅黑" panose="020B0503020204020204" pitchFamily="34" charset="-122"/>
                <a:ea typeface="微软雅黑" panose="020B0503020204020204" pitchFamily="34" charset="-122"/>
              </a:rPr>
              <a:t>为了节省能量，</a:t>
            </a:r>
            <a:r>
              <a:rPr lang="zh-CN" altLang="en-US" b="1" dirty="0">
                <a:solidFill>
                  <a:srgbClr val="FF0000"/>
                </a:solidFill>
                <a:latin typeface="微软雅黑" panose="020B0503020204020204" pitchFamily="34" charset="-122"/>
                <a:ea typeface="微软雅黑" panose="020B0503020204020204" pitchFamily="34" charset="-122"/>
              </a:rPr>
              <a:t>只有距离跟踪目标比较近的节点才会对目标进行定位</a:t>
            </a:r>
            <a:r>
              <a:rPr lang="zh-CN" altLang="en-US" dirty="0">
                <a:latin typeface="微软雅黑" panose="020B0503020204020204" pitchFamily="34" charset="-122"/>
                <a:ea typeface="微软雅黑" panose="020B0503020204020204" pitchFamily="34" charset="-122"/>
              </a:rPr>
              <a:t>，如果节点收到另外两个或者两个以上的节点到跟踪目标的距离，则可选用</a:t>
            </a:r>
            <a:r>
              <a:rPr lang="zh-CN" altLang="en-US" b="1" dirty="0">
                <a:solidFill>
                  <a:srgbClr val="0000FF"/>
                </a:solidFill>
                <a:latin typeface="微软雅黑" panose="020B0503020204020204" pitchFamily="34" charset="-122"/>
                <a:ea typeface="微软雅黑" panose="020B0503020204020204" pitchFamily="34" charset="-122"/>
              </a:rPr>
              <a:t>三边定位法</a:t>
            </a:r>
            <a:r>
              <a:rPr lang="zh-CN" altLang="en-US" dirty="0">
                <a:latin typeface="微软雅黑" panose="020B0503020204020204" pitchFamily="34" charset="-122"/>
                <a:ea typeface="微软雅黑" panose="020B0503020204020204" pitchFamily="34" charset="-122"/>
              </a:rPr>
              <a:t>或者</a:t>
            </a:r>
            <a:r>
              <a:rPr lang="zh-CN" altLang="en-US" b="1" dirty="0">
                <a:solidFill>
                  <a:srgbClr val="0000FF"/>
                </a:solidFill>
                <a:latin typeface="微软雅黑" panose="020B0503020204020204" pitchFamily="34" charset="-122"/>
                <a:ea typeface="微软雅黑" panose="020B0503020204020204" pitchFamily="34" charset="-122"/>
              </a:rPr>
              <a:t>多边极大似然估计法</a:t>
            </a:r>
            <a:r>
              <a:rPr lang="zh-CN" altLang="en-US" dirty="0">
                <a:latin typeface="微软雅黑" panose="020B0503020204020204" pitchFamily="34" charset="-122"/>
                <a:ea typeface="微软雅黑" panose="020B0503020204020204" pitchFamily="34" charset="-122"/>
              </a:rPr>
              <a:t>计算跟踪目标的位置。</a:t>
            </a:r>
            <a:endParaRPr lang="zh-CN" altLang="en-US" dirty="0">
              <a:latin typeface="微软雅黑" panose="020B0503020204020204" pitchFamily="34" charset="-122"/>
              <a:ea typeface="微软雅黑" panose="020B0503020204020204" pitchFamily="34" charset="-122"/>
            </a:endParaRPr>
          </a:p>
          <a:p>
            <a:pPr lvl="0" algn="just" eaLnBrk="1" hangingPunct="1">
              <a:lnSpc>
                <a:spcPct val="150000"/>
              </a:lnSpc>
              <a:spcBef>
                <a:spcPct val="0"/>
              </a:spcBef>
              <a:buClr>
                <a:srgbClr val="FF3300"/>
              </a:buClr>
              <a:buSzPct val="85000"/>
              <a:buFont typeface="Wingdings" panose="05000000000000000000" charset="0"/>
              <a:buChar char=""/>
            </a:pPr>
            <a:r>
              <a:rPr lang="zh-CN" altLang="en-US" dirty="0">
                <a:latin typeface="微软雅黑" panose="020B0503020204020204" pitchFamily="34" charset="-122"/>
                <a:ea typeface="微软雅黑" panose="020B0503020204020204" pitchFamily="34" charset="-122"/>
              </a:rPr>
              <a:t>确定跟踪目标的位置后，</a:t>
            </a:r>
            <a:r>
              <a:rPr lang="zh-CN" altLang="en-US" b="1" dirty="0">
                <a:solidFill>
                  <a:srgbClr val="FF0000"/>
                </a:solidFill>
                <a:latin typeface="微软雅黑" panose="020B0503020204020204" pitchFamily="34" charset="-122"/>
                <a:ea typeface="微软雅黑" panose="020B0503020204020204" pitchFamily="34" charset="-122"/>
              </a:rPr>
              <a:t>还要进一步预测其运动趋势</a:t>
            </a:r>
            <a:r>
              <a:rPr lang="zh-CN" altLang="en-US" dirty="0">
                <a:latin typeface="微软雅黑" panose="020B0503020204020204" pitchFamily="34" charset="-122"/>
                <a:ea typeface="微软雅黑" panose="020B0503020204020204" pitchFamily="34" charset="-122"/>
              </a:rPr>
              <a:t>，以便通知目标将要达到区域的网络节点。</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t>（</a:t>
            </a:r>
            <a:r>
              <a:rPr lang="en-US" altLang="zh-CN"/>
              <a:t>3</a:t>
            </a:r>
            <a:r>
              <a:t>）通告阶段</a:t>
            </a:r>
          </a:p>
        </p:txBody>
      </p:sp>
      <p:sp>
        <p:nvSpPr>
          <p:cNvPr id="8" name="TextBox 7"/>
          <p:cNvSpPr txBox="1"/>
          <p:nvPr/>
        </p:nvSpPr>
        <p:spPr>
          <a:xfrm>
            <a:off x="984885" y="1119505"/>
            <a:ext cx="10987405" cy="52622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charset="0"/>
              <a:buChar char=""/>
            </a:pPr>
            <a:r>
              <a:rPr lang="zh-CN" altLang="en-US" dirty="0">
                <a:latin typeface="微软雅黑" panose="020B0503020204020204" pitchFamily="34" charset="-122"/>
                <a:ea typeface="微软雅黑" panose="020B0503020204020204" pitchFamily="34" charset="-122"/>
              </a:rPr>
              <a:t>计算出跟踪目标的运动轨迹后，传感器网络要通知跟踪目标周围的节点启动进入跟踪状态。</a:t>
            </a:r>
            <a:r>
              <a:rPr lang="zh-CN" altLang="en-US" b="1" dirty="0">
                <a:solidFill>
                  <a:srgbClr val="FF0000"/>
                </a:solidFill>
                <a:latin typeface="微软雅黑" panose="020B0503020204020204" pitchFamily="34" charset="-122"/>
                <a:ea typeface="微软雅黑" panose="020B0503020204020204" pitchFamily="34" charset="-122"/>
              </a:rPr>
              <a:t>所有利用3个位置估算出的跟踪目标的轨迹节点均广播一个通告消息</a:t>
            </a:r>
            <a:r>
              <a:rPr lang="zh-CN" altLang="en-US" dirty="0">
                <a:latin typeface="微软雅黑" panose="020B0503020204020204" pitchFamily="34" charset="-122"/>
                <a:ea typeface="微软雅黑" panose="020B0503020204020204" pitchFamily="34" charset="-122"/>
              </a:rPr>
              <a:t>，</a:t>
            </a:r>
            <a:r>
              <a:rPr lang="zh-CN" altLang="en-US" b="1" dirty="0">
                <a:solidFill>
                  <a:srgbClr val="0000FF"/>
                </a:solidFill>
                <a:latin typeface="微软雅黑" panose="020B0503020204020204" pitchFamily="34" charset="-122"/>
                <a:ea typeface="微软雅黑" panose="020B0503020204020204" pitchFamily="34" charset="-122"/>
              </a:rPr>
              <a:t>该消息包含了本节点的位置信息和跟踪目标的轨迹</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lvl="0" algn="just" eaLnBrk="1" hangingPunct="1">
              <a:lnSpc>
                <a:spcPct val="150000"/>
              </a:lnSpc>
              <a:spcBef>
                <a:spcPct val="0"/>
              </a:spcBef>
              <a:buClr>
                <a:srgbClr val="FF3300"/>
              </a:buClr>
              <a:buSzPct val="85000"/>
              <a:buFont typeface="Wingdings" panose="05000000000000000000" charset="0"/>
              <a:buChar char=""/>
            </a:pPr>
            <a:r>
              <a:rPr lang="zh-CN" altLang="en-US" dirty="0">
                <a:latin typeface="微软雅黑" panose="020B0503020204020204" pitchFamily="34" charset="-122"/>
                <a:ea typeface="微软雅黑" panose="020B0503020204020204" pitchFamily="34" charset="-122"/>
              </a:rPr>
              <a:t>收到消息的节点计算本身到跟踪目标预测轨迹的距离，</a:t>
            </a:r>
            <a:r>
              <a:rPr lang="zh-CN" altLang="en-US" b="1" dirty="0">
                <a:solidFill>
                  <a:srgbClr val="FF0000"/>
                </a:solidFill>
                <a:latin typeface="微软雅黑" panose="020B0503020204020204" pitchFamily="34" charset="-122"/>
                <a:ea typeface="微软雅黑" panose="020B0503020204020204" pitchFamily="34" charset="-122"/>
              </a:rPr>
              <a:t>如果该距离小于预定的阈值d，则节点启动进入跟踪状态</a:t>
            </a:r>
            <a:r>
              <a:rPr lang="zh-CN" altLang="en-US" dirty="0">
                <a:latin typeface="微软雅黑" panose="020B0503020204020204" pitchFamily="34" charset="-122"/>
                <a:ea typeface="微软雅黑" panose="020B0503020204020204" pitchFamily="34" charset="-122"/>
              </a:rPr>
              <a:t>，同时转发该通告消息。否则节点保持原状态并丢弃该消息。</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目标跟踪实质</a:t>
            </a:r>
            <a:endParaRPr lang="zh-CN" altLang="en-US" dirty="0"/>
          </a:p>
        </p:txBody>
      </p:sp>
      <p:sp>
        <p:nvSpPr>
          <p:cNvPr id="8" name="TextBox 7"/>
          <p:cNvSpPr txBox="1"/>
          <p:nvPr/>
        </p:nvSpPr>
        <p:spPr>
          <a:xfrm>
            <a:off x="984885" y="980728"/>
            <a:ext cx="10727739" cy="5219891"/>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70000"/>
              </a:lnSpc>
              <a:spcBef>
                <a:spcPct val="0"/>
              </a:spcBef>
              <a:buClr>
                <a:srgbClr val="FF3300"/>
              </a:buClr>
              <a:buSzPct val="85000"/>
              <a:buFont typeface="Wingdings" panose="05000000000000000000" charset="0"/>
              <a:buChar char=""/>
            </a:pPr>
            <a:r>
              <a:rPr lang="zh-CN" altLang="en-US" sz="2800" dirty="0">
                <a:latin typeface="微软雅黑" panose="020B0503020204020204" pitchFamily="34" charset="-122"/>
                <a:ea typeface="微软雅黑" panose="020B0503020204020204" pitchFamily="34" charset="-122"/>
              </a:rPr>
              <a:t>传感器网络的目标</a:t>
            </a:r>
            <a:r>
              <a:rPr lang="zh-CN" altLang="en-US" sz="2800" dirty="0" smtClean="0">
                <a:latin typeface="微软雅黑" panose="020B0503020204020204" pitchFamily="34" charset="-122"/>
                <a:ea typeface="微软雅黑" panose="020B0503020204020204" pitchFamily="34" charset="-122"/>
              </a:rPr>
              <a:t>跟踪</a:t>
            </a:r>
            <a:r>
              <a:rPr lang="zh-CN" altLang="en-US" sz="2800" dirty="0">
                <a:latin typeface="微软雅黑" panose="020B0503020204020204" pitchFamily="34" charset="-122"/>
                <a:ea typeface="微软雅黑" panose="020B0503020204020204" pitchFamily="34" charset="-122"/>
              </a:rPr>
              <a:t>的</a:t>
            </a:r>
            <a:r>
              <a:rPr lang="zh-CN" altLang="en-US" sz="2800" b="1" dirty="0" smtClean="0">
                <a:solidFill>
                  <a:srgbClr val="FF0000"/>
                </a:solidFill>
                <a:latin typeface="微软雅黑" panose="020B0503020204020204" pitchFamily="34" charset="-122"/>
                <a:ea typeface="微软雅黑" panose="020B0503020204020204" pitchFamily="34" charset="-122"/>
              </a:rPr>
              <a:t>实质</a:t>
            </a:r>
            <a:r>
              <a:rPr lang="zh-CN" altLang="en-US" sz="2800" b="1" dirty="0">
                <a:solidFill>
                  <a:srgbClr val="FF0000"/>
                </a:solidFill>
                <a:latin typeface="微软雅黑" panose="020B0503020204020204" pitchFamily="34" charset="-122"/>
                <a:ea typeface="微软雅黑" panose="020B0503020204020204" pitchFamily="34" charset="-122"/>
              </a:rPr>
              <a:t>是协作跟踪的过程</a:t>
            </a:r>
            <a:r>
              <a:rPr lang="zh-CN" altLang="en-US" sz="2800" dirty="0">
                <a:latin typeface="微软雅黑" panose="020B0503020204020204" pitchFamily="34" charset="-122"/>
                <a:ea typeface="微软雅黑" panose="020B0503020204020204" pitchFamily="34" charset="-122"/>
              </a:rPr>
              <a:t>。通过节点间相互</a:t>
            </a:r>
            <a:r>
              <a:rPr lang="zh-CN" altLang="en-US" sz="2800" dirty="0" smtClean="0">
                <a:latin typeface="微软雅黑" panose="020B0503020204020204" pitchFamily="34" charset="-122"/>
                <a:ea typeface="微软雅黑" panose="020B0503020204020204" pitchFamily="34" charset="-122"/>
              </a:rPr>
              <a:t>协作，</a:t>
            </a:r>
            <a:r>
              <a:rPr lang="zh-CN" altLang="en-US" sz="2800" dirty="0">
                <a:latin typeface="微软雅黑" panose="020B0503020204020204" pitchFamily="34" charset="-122"/>
                <a:ea typeface="微软雅黑" panose="020B0503020204020204" pitchFamily="34" charset="-122"/>
              </a:rPr>
              <a:t>就能</a:t>
            </a:r>
            <a:r>
              <a:rPr lang="zh-CN" altLang="en-US" sz="2800" b="1" dirty="0">
                <a:solidFill>
                  <a:srgbClr val="0000FF"/>
                </a:solidFill>
                <a:latin typeface="微软雅黑" panose="020B0503020204020204" pitchFamily="34" charset="-122"/>
                <a:ea typeface="微软雅黑" panose="020B0503020204020204" pitchFamily="34" charset="-122"/>
              </a:rPr>
              <a:t>在资源受限的条件下得到比单个节点独立跟踪更加精确的结果</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lvl="0" algn="just" eaLnBrk="1" hangingPunct="1">
              <a:lnSpc>
                <a:spcPct val="170000"/>
              </a:lnSpc>
              <a:spcBef>
                <a:spcPct val="0"/>
              </a:spcBef>
              <a:buClr>
                <a:srgbClr val="FF3300"/>
              </a:buClr>
              <a:buSzPct val="85000"/>
              <a:buFont typeface="Wingdings" panose="05000000000000000000" charset="0"/>
              <a:buChar char=""/>
            </a:pPr>
            <a:r>
              <a:rPr lang="zh-CN" altLang="en-US" sz="2800" dirty="0" smtClean="0">
                <a:latin typeface="微软雅黑" panose="020B0503020204020204" pitchFamily="34" charset="-122"/>
                <a:ea typeface="微软雅黑" panose="020B0503020204020204" pitchFamily="34" charset="-122"/>
              </a:rPr>
              <a:t>传感器</a:t>
            </a:r>
            <a:r>
              <a:rPr lang="zh-CN" altLang="en-US" sz="2800" dirty="0">
                <a:latin typeface="微软雅黑" panose="020B0503020204020204" pitchFamily="34" charset="-122"/>
                <a:ea typeface="微软雅黑" panose="020B0503020204020204" pitchFamily="34" charset="-122"/>
              </a:rPr>
              <a:t>网络跟踪技术的</a:t>
            </a:r>
            <a:r>
              <a:rPr lang="zh-CN" altLang="en-US" sz="2800" b="1" dirty="0">
                <a:solidFill>
                  <a:srgbClr val="FF0000"/>
                </a:solidFill>
                <a:latin typeface="微软雅黑" panose="020B0503020204020204" pitchFamily="34" charset="-122"/>
                <a:ea typeface="微软雅黑" panose="020B0503020204020204" pitchFamily="34" charset="-122"/>
              </a:rPr>
              <a:t>关键问题</a:t>
            </a:r>
            <a:r>
              <a:rPr lang="zh-CN" altLang="en-US" sz="2800" b="1" dirty="0" smtClean="0">
                <a:solidFill>
                  <a:srgbClr val="FF0000"/>
                </a:solidFill>
                <a:latin typeface="微软雅黑" panose="020B0503020204020204" pitchFamily="34" charset="-122"/>
                <a:ea typeface="微软雅黑" panose="020B0503020204020204" pitchFamily="34" charset="-122"/>
              </a:rPr>
              <a:t>在于：如何</a:t>
            </a:r>
            <a:r>
              <a:rPr lang="zh-CN" altLang="en-US" sz="2800" b="1" dirty="0">
                <a:solidFill>
                  <a:srgbClr val="FF0000"/>
                </a:solidFill>
                <a:latin typeface="微软雅黑" panose="020B0503020204020204" pitchFamily="34" charset="-122"/>
                <a:ea typeface="微软雅黑" panose="020B0503020204020204" pitchFamily="34" charset="-122"/>
              </a:rPr>
              <a:t>共享数据信息、协作处理数据和管理参与跟踪的节点组</a:t>
            </a:r>
            <a:r>
              <a:rPr lang="zh-CN" altLang="en-US" sz="2800" dirty="0">
                <a:latin typeface="微软雅黑" panose="020B0503020204020204" pitchFamily="34" charset="-122"/>
                <a:ea typeface="微软雅黑" panose="020B0503020204020204" pitchFamily="34" charset="-122"/>
              </a:rPr>
              <a:t>，比如哪些节点参与跟踪、何时唤醒参与跟踪的节点、跟踪信息的传播方式范围、如何传送跟踪数据给控制节点以及节点需要多长时间进行通信等</a:t>
            </a:r>
            <a:r>
              <a:rPr lang="zh-CN" altLang="en-US" sz="2800" dirty="0" smtClean="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面向目标跟踪的无线传感器网络结构体系图</a:t>
            </a:r>
            <a:endParaRPr dirty="0"/>
          </a:p>
        </p:txBody>
      </p:sp>
      <p:pic>
        <p:nvPicPr>
          <p:cNvPr id="4" name="Picture 4" descr="7-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19985" y="1124744"/>
            <a:ext cx="10548624" cy="51808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sym typeface="+mn-ea"/>
              </a:rPr>
              <a:t>1、传感器网络节点定位问题</a:t>
            </a:r>
            <a:endParaRPr lang="zh-CN" altLang="en-US"/>
          </a:p>
        </p:txBody>
      </p:sp>
      <p:sp>
        <p:nvSpPr>
          <p:cNvPr id="5122" name="AutoShape 2"/>
          <p:cNvSpPr/>
          <p:nvPr/>
        </p:nvSpPr>
        <p:spPr>
          <a:xfrm>
            <a:off x="7034530" y="3141980"/>
            <a:ext cx="3813998" cy="3096895"/>
          </a:xfrm>
          <a:prstGeom prst="roundRect">
            <a:avLst>
              <a:gd name="adj" fmla="val 16667"/>
            </a:avLst>
          </a:prstGeom>
          <a:solidFill>
            <a:schemeClr val="accent1">
              <a:lumMod val="20000"/>
              <a:lumOff val="80000"/>
            </a:schemeClr>
          </a:solidFill>
          <a:ln w="38100" cap="flat" cmpd="sng">
            <a:solidFill>
              <a:srgbClr val="3366FF"/>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endParaRPr lang="zh-CN" altLang="zh-CN" sz="1800" dirty="0">
              <a:latin typeface="Verdana" panose="020B0604030504040204" pitchFamily="34" charset="0"/>
            </a:endParaRPr>
          </a:p>
        </p:txBody>
      </p:sp>
      <p:sp>
        <p:nvSpPr>
          <p:cNvPr id="5123" name="AutoShape 3"/>
          <p:cNvSpPr/>
          <p:nvPr/>
        </p:nvSpPr>
        <p:spPr>
          <a:xfrm>
            <a:off x="2063552" y="3141663"/>
            <a:ext cx="2837061" cy="3097212"/>
          </a:xfrm>
          <a:prstGeom prst="roundRect">
            <a:avLst>
              <a:gd name="adj" fmla="val 16667"/>
            </a:avLst>
          </a:prstGeom>
          <a:solidFill>
            <a:schemeClr val="accent1">
              <a:lumMod val="20000"/>
              <a:lumOff val="80000"/>
            </a:schemeClr>
          </a:solidFill>
          <a:ln w="38100" cap="flat" cmpd="sng">
            <a:solidFill>
              <a:srgbClr val="3366FF"/>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endParaRPr lang="zh-CN" altLang="zh-CN" sz="1800" dirty="0">
              <a:latin typeface="Verdana" panose="020B0604030504040204" pitchFamily="34" charset="0"/>
            </a:endParaRPr>
          </a:p>
        </p:txBody>
      </p:sp>
      <p:sp>
        <p:nvSpPr>
          <p:cNvPr id="5124" name="Text Box 4"/>
          <p:cNvSpPr txBox="1">
            <a:spLocks noChangeArrowheads="1"/>
          </p:cNvSpPr>
          <p:nvPr/>
        </p:nvSpPr>
        <p:spPr bwMode="auto">
          <a:xfrm>
            <a:off x="2207568" y="3198178"/>
            <a:ext cx="2540645"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algn="ctr" defTabSz="914400">
              <a:buClrTx/>
              <a:buSzTx/>
              <a:buFontTx/>
              <a:buNone/>
              <a:defRPr/>
            </a:pPr>
            <a:r>
              <a:rPr kumimoji="0" lang="zh-CN" altLang="en-US" sz="3200" b="1" kern="1200" cap="none" spc="0" normalizeH="0" baseline="0" noProof="0" dirty="0">
                <a:solidFill>
                  <a:srgbClr val="FF0000"/>
                </a:solidFill>
                <a:latin typeface="微软雅黑" panose="020B0503020204020204" pitchFamily="34" charset="-122"/>
                <a:ea typeface="微软雅黑" panose="020B0503020204020204" pitchFamily="34" charset="-122"/>
                <a:cs typeface="楷体_GB2312" panose="02010609030101010101" charset="-122"/>
              </a:rPr>
              <a:t>物理位置</a:t>
            </a:r>
            <a:endParaRPr kumimoji="0" lang="en-US" altLang="zh-CN" sz="3200" b="1" kern="1200" cap="none" spc="0" normalizeH="0" baseline="0" noProof="0" dirty="0">
              <a:solidFill>
                <a:srgbClr val="FF0000"/>
              </a:solidFill>
              <a:latin typeface="微软雅黑" panose="020B0503020204020204" pitchFamily="34" charset="-122"/>
              <a:ea typeface="微软雅黑" panose="020B0503020204020204" pitchFamily="34" charset="-122"/>
              <a:cs typeface="楷体_GB2312" panose="02010609030101010101" charset="-122"/>
            </a:endParaRPr>
          </a:p>
          <a:p>
            <a:pPr marR="0" defTabSz="914400">
              <a:buClrTx/>
              <a:buSzTx/>
              <a:buFontTx/>
              <a:buNone/>
              <a:defRPr/>
            </a:pPr>
            <a:r>
              <a:rPr kumimoji="0" lang="zh-CN" altLang="en-US" sz="2800" b="1" kern="1200" cap="none" spc="0" normalizeH="0" baseline="0" noProof="0" dirty="0">
                <a:solidFill>
                  <a:schemeClr val="tx2">
                    <a:lumMod val="50000"/>
                  </a:schemeClr>
                </a:solidFill>
                <a:latin typeface="楷体_GB2312" panose="02010609030101010101" charset="-122"/>
                <a:ea typeface="楷体_GB2312" panose="02010609030101010101" charset="-122"/>
                <a:cs typeface="楷体_GB2312" panose="02010609030101010101" charset="-122"/>
              </a:rPr>
              <a:t>指目标在特定坐标系下的位置数值，表示目标的相对或者绝对位置</a:t>
            </a:r>
            <a:endParaRPr kumimoji="0" lang="zh-CN" altLang="en-US" sz="2800" b="1" kern="1200" cap="none" spc="0" normalizeH="0" baseline="0" noProof="0" dirty="0">
              <a:solidFill>
                <a:schemeClr val="tx2">
                  <a:lumMod val="50000"/>
                </a:schemeClr>
              </a:solidFill>
              <a:latin typeface="楷体_GB2312" panose="02010609030101010101" charset="-122"/>
              <a:ea typeface="楷体_GB2312" panose="02010609030101010101" charset="-122"/>
              <a:cs typeface="楷体_GB2312" panose="02010609030101010101" charset="-122"/>
            </a:endParaRPr>
          </a:p>
        </p:txBody>
      </p:sp>
      <p:sp>
        <p:nvSpPr>
          <p:cNvPr id="5125" name="AutoShape 5"/>
          <p:cNvSpPr>
            <a:spLocks noChangeAspect="1" noTextEdit="1"/>
          </p:cNvSpPr>
          <p:nvPr/>
        </p:nvSpPr>
        <p:spPr>
          <a:xfrm>
            <a:off x="4694238" y="3041650"/>
            <a:ext cx="909637" cy="1244600"/>
          </a:xfrm>
          <a:prstGeom prst="rect">
            <a:avLst/>
          </a:prstGeom>
          <a:noFill/>
          <a:ln w="9525">
            <a:noFill/>
          </a:ln>
        </p:spPr>
        <p:txBody>
          <a:bodyPr/>
          <a:lstStyle/>
          <a:p>
            <a:endParaRPr lang="zh-CN" altLang="en-US"/>
          </a:p>
        </p:txBody>
      </p:sp>
      <p:sp>
        <p:nvSpPr>
          <p:cNvPr id="5126" name="Freeform 6"/>
          <p:cNvSpPr/>
          <p:nvPr/>
        </p:nvSpPr>
        <p:spPr bwMode="auto">
          <a:xfrm>
            <a:off x="4694238" y="3044825"/>
            <a:ext cx="903288"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solidFill>
            <a:schemeClr val="accent1">
              <a:lumMod val="75000"/>
            </a:schemeClr>
          </a:solidFill>
          <a:ln>
            <a:noFill/>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7" name="AutoShape 7"/>
          <p:cNvSpPr>
            <a:spLocks noChangeAspect="1" noTextEdit="1"/>
          </p:cNvSpPr>
          <p:nvPr/>
        </p:nvSpPr>
        <p:spPr>
          <a:xfrm flipH="1">
            <a:off x="6340475" y="3041650"/>
            <a:ext cx="909638" cy="1244600"/>
          </a:xfrm>
          <a:prstGeom prst="rect">
            <a:avLst/>
          </a:prstGeom>
          <a:noFill/>
          <a:ln w="9525">
            <a:noFill/>
          </a:ln>
        </p:spPr>
        <p:txBody>
          <a:bodyPr/>
          <a:lstStyle/>
          <a:p>
            <a:endParaRPr lang="zh-CN" altLang="en-US"/>
          </a:p>
        </p:txBody>
      </p:sp>
      <p:sp>
        <p:nvSpPr>
          <p:cNvPr id="5128" name="Freeform 8"/>
          <p:cNvSpPr/>
          <p:nvPr/>
        </p:nvSpPr>
        <p:spPr bwMode="auto">
          <a:xfrm flipH="1">
            <a:off x="6346825" y="3044825"/>
            <a:ext cx="903288"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5129" name="Group 9"/>
          <p:cNvGrpSpPr/>
          <p:nvPr/>
        </p:nvGrpSpPr>
        <p:grpSpPr>
          <a:xfrm>
            <a:off x="4519613" y="1417638"/>
            <a:ext cx="2998787" cy="1601787"/>
            <a:chOff x="0" y="0"/>
            <a:chExt cx="1889" cy="1009"/>
          </a:xfrm>
        </p:grpSpPr>
        <p:grpSp>
          <p:nvGrpSpPr>
            <p:cNvPr id="18446" name="Group 10"/>
            <p:cNvGrpSpPr/>
            <p:nvPr/>
          </p:nvGrpSpPr>
          <p:grpSpPr>
            <a:xfrm>
              <a:off x="0" y="90"/>
              <a:ext cx="1889" cy="919"/>
              <a:chOff x="0" y="0"/>
              <a:chExt cx="1926" cy="937"/>
            </a:xfrm>
          </p:grpSpPr>
          <p:sp>
            <p:nvSpPr>
              <p:cNvPr id="5131" name="Oval 11"/>
              <p:cNvSpPr>
                <a:spLocks noChangeArrowheads="1"/>
              </p:cNvSpPr>
              <p:nvPr/>
            </p:nvSpPr>
            <p:spPr bwMode="auto">
              <a:xfrm>
                <a:off x="21" y="30"/>
                <a:ext cx="1905" cy="907"/>
              </a:xfrm>
              <a:prstGeom prst="ellipse">
                <a:avLst/>
              </a:prstGeom>
              <a:gradFill rotWithShape="1">
                <a:gsLst>
                  <a:gs pos="0">
                    <a:schemeClr val="hlink"/>
                  </a:gs>
                  <a:gs pos="100000">
                    <a:schemeClr val="hlink">
                      <a:gamma/>
                      <a:shade val="48627"/>
                      <a:invGamma/>
                    </a:schemeClr>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32" name="Oval 12"/>
              <p:cNvSpPr>
                <a:spLocks noChangeArrowheads="1"/>
              </p:cNvSpPr>
              <p:nvPr/>
            </p:nvSpPr>
            <p:spPr bwMode="auto">
              <a:xfrm>
                <a:off x="0" y="0"/>
                <a:ext cx="1905" cy="907"/>
              </a:xfrm>
              <a:prstGeom prst="ellipse">
                <a:avLst/>
              </a:prstGeom>
              <a:gradFill rotWithShape="1">
                <a:gsLst>
                  <a:gs pos="0">
                    <a:schemeClr val="hlink">
                      <a:gamma/>
                      <a:tint val="44314"/>
                      <a:invGamma/>
                    </a:schemeClr>
                  </a:gs>
                  <a:gs pos="100000">
                    <a:schemeClr val="hlink"/>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5133" name="Oval 13"/>
            <p:cNvSpPr>
              <a:spLocks noChangeArrowheads="1"/>
            </p:cNvSpPr>
            <p:nvPr/>
          </p:nvSpPr>
          <p:spPr bwMode="auto">
            <a:xfrm>
              <a:off x="89" y="0"/>
              <a:ext cx="1691" cy="845"/>
            </a:xfrm>
            <a:prstGeom prst="ellipse">
              <a:avLst/>
            </a:prstGeom>
            <a:gradFill rotWithShape="1">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34" name="Oval 14"/>
            <p:cNvSpPr>
              <a:spLocks noChangeArrowheads="1"/>
            </p:cNvSpPr>
            <p:nvPr/>
          </p:nvSpPr>
          <p:spPr bwMode="auto">
            <a:xfrm>
              <a:off x="111" y="5"/>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35" name="Oval 15"/>
            <p:cNvSpPr>
              <a:spLocks noChangeArrowheads="1"/>
            </p:cNvSpPr>
            <p:nvPr/>
          </p:nvSpPr>
          <p:spPr bwMode="auto">
            <a:xfrm>
              <a:off x="128" y="13"/>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36" name="Oval 16"/>
            <p:cNvSpPr>
              <a:spLocks noChangeArrowheads="1"/>
            </p:cNvSpPr>
            <p:nvPr/>
          </p:nvSpPr>
          <p:spPr bwMode="auto">
            <a:xfrm>
              <a:off x="211" y="30"/>
              <a:ext cx="1382" cy="624"/>
            </a:xfrm>
            <a:prstGeom prst="ellipse">
              <a:avLst/>
            </a:prstGeom>
            <a:gradFill rotWithShape="1">
              <a:gsLst>
                <a:gs pos="0">
                  <a:schemeClr val="accent1">
                    <a:gamma/>
                    <a:tint val="0"/>
                    <a:invGamma/>
                  </a:schemeClr>
                </a:gs>
                <a:gs pos="100000">
                  <a:schemeClr val="accent1">
                    <a:alpha val="37999"/>
                  </a:schemeClr>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5137" name="Text Box 17"/>
          <p:cNvSpPr txBox="1"/>
          <p:nvPr/>
        </p:nvSpPr>
        <p:spPr>
          <a:xfrm>
            <a:off x="5055899" y="1617663"/>
            <a:ext cx="1832554" cy="5847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zh-CN" altLang="en-US" b="1" dirty="0">
                <a:solidFill>
                  <a:schemeClr val="tx2"/>
                </a:solidFill>
                <a:latin typeface="楷体_GB2312" panose="02010609030101010101" charset="-122"/>
                <a:ea typeface="楷体_GB2312" panose="02010609030101010101" charset="-122"/>
              </a:rPr>
              <a:t>位置信息</a:t>
            </a:r>
            <a:endParaRPr lang="zh-CN" altLang="zh-CN" sz="1800" dirty="0">
              <a:solidFill>
                <a:srgbClr val="000000"/>
              </a:solidFill>
            </a:endParaRPr>
          </a:p>
        </p:txBody>
      </p:sp>
      <p:sp>
        <p:nvSpPr>
          <p:cNvPr id="5138" name="Text Box 18"/>
          <p:cNvSpPr txBox="1"/>
          <p:nvPr/>
        </p:nvSpPr>
        <p:spPr>
          <a:xfrm>
            <a:off x="7205980" y="3150870"/>
            <a:ext cx="3642548" cy="310854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zh-CN" altLang="en-US" sz="2800" b="1" dirty="0">
                <a:solidFill>
                  <a:srgbClr val="FF0000"/>
                </a:solidFill>
                <a:latin typeface="微软雅黑" panose="020B0503020204020204" pitchFamily="34" charset="-122"/>
                <a:ea typeface="微软雅黑" panose="020B0503020204020204" pitchFamily="34" charset="-122"/>
              </a:rPr>
              <a:t>符号位置</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0" lvl="0" indent="0">
              <a:spcBef>
                <a:spcPct val="0"/>
              </a:spcBef>
              <a:buNone/>
            </a:pPr>
            <a:r>
              <a:rPr lang="zh-CN" altLang="en-US" sz="2800" b="1" dirty="0">
                <a:solidFill>
                  <a:schemeClr val="tx2"/>
                </a:solidFill>
                <a:latin typeface="楷体_GB2312" panose="02010609030101010101" charset="-122"/>
                <a:ea typeface="楷体_GB2312" panose="02010609030101010101" charset="-122"/>
              </a:rPr>
              <a:t>指在目标与一个基站或者多个基站接近程度的信息，表示目标与基站之间的连通关系，提供目标大致的所在范围</a:t>
            </a:r>
            <a:endParaRPr lang="zh-CN" altLang="en-US" sz="2800" b="1" dirty="0">
              <a:solidFill>
                <a:schemeClr val="tx2"/>
              </a:solidFill>
              <a:latin typeface="楷体_GB2312" panose="02010609030101010101" charset="-122"/>
              <a:ea typeface="楷体_GB2312" panose="02010609030101010101" charset="-122"/>
            </a:endParaRPr>
          </a:p>
        </p:txBody>
      </p:sp>
      <p:sp>
        <p:nvSpPr>
          <p:cNvPr id="2" name="矩形 1"/>
          <p:cNvSpPr/>
          <p:nvPr/>
        </p:nvSpPr>
        <p:spPr>
          <a:xfrm>
            <a:off x="1065507" y="1058099"/>
            <a:ext cx="3688830" cy="5847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b="1" dirty="0" smtClean="0">
                <a:solidFill>
                  <a:schemeClr val="tx2">
                    <a:lumMod val="50000"/>
                  </a:schemeClr>
                </a:solidFill>
                <a:latin typeface="楷体_GB2312" panose="02010609030101010101" charset="-122"/>
                <a:ea typeface="楷体_GB2312" panose="02010609030101010101" charset="-122"/>
              </a:rPr>
              <a:t>(1)</a:t>
            </a:r>
            <a:r>
              <a:rPr lang="zh-CN" altLang="en-US" b="1" dirty="0" smtClean="0">
                <a:solidFill>
                  <a:schemeClr val="tx2">
                    <a:lumMod val="50000"/>
                  </a:schemeClr>
                </a:solidFill>
                <a:latin typeface="楷体_GB2312" panose="02010609030101010101" charset="-122"/>
                <a:ea typeface="楷体_GB2312" panose="02010609030101010101" charset="-122"/>
              </a:rPr>
              <a:t>位置信息</a:t>
            </a:r>
            <a:r>
              <a:rPr lang="zh-CN" altLang="en-US" b="1" dirty="0">
                <a:solidFill>
                  <a:schemeClr val="tx2">
                    <a:lumMod val="50000"/>
                  </a:schemeClr>
                </a:solidFill>
                <a:latin typeface="楷体_GB2312" panose="02010609030101010101" charset="-122"/>
                <a:ea typeface="楷体_GB2312" panose="02010609030101010101" charset="-122"/>
              </a:rPr>
              <a:t>的分类</a:t>
            </a:r>
            <a:endParaRPr lang="zh-CN" altLang="en-US" b="1" dirty="0">
              <a:solidFill>
                <a:schemeClr val="tx2">
                  <a:lumMod val="50000"/>
                </a:schemeClr>
              </a:solidFill>
              <a:latin typeface="楷体_GB2312" panose="02010609030101010101" charset="-122"/>
              <a:ea typeface="楷体_GB2312" panose="0201060903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5122"/>
                                        </p:tgtEl>
                                        <p:attrNameLst>
                                          <p:attrName>style.visibility</p:attrName>
                                        </p:attrNameLst>
                                      </p:cBhvr>
                                      <p:to>
                                        <p:strVal val="visible"/>
                                      </p:to>
                                    </p:set>
                                    <p:anim calcmode="lin" valueType="num">
                                      <p:cBhvr>
                                        <p:cTn id="12" dur="500" fill="hold"/>
                                        <p:tgtEl>
                                          <p:spTgt spid="5122"/>
                                        </p:tgtEl>
                                        <p:attrNameLst>
                                          <p:attrName>ppt_w</p:attrName>
                                        </p:attrNameLst>
                                      </p:cBhvr>
                                      <p:tavLst>
                                        <p:tav tm="0">
                                          <p:val>
                                            <p:fltVal val="0"/>
                                          </p:val>
                                        </p:tav>
                                        <p:tav tm="100000">
                                          <p:val>
                                            <p:strVal val="#ppt_w"/>
                                          </p:val>
                                        </p:tav>
                                      </p:tavLst>
                                    </p:anim>
                                    <p:anim calcmode="lin" valueType="num">
                                      <p:cBhvr>
                                        <p:cTn id="13" dur="500" fill="hold"/>
                                        <p:tgtEl>
                                          <p:spTgt spid="5122"/>
                                        </p:tgtEl>
                                        <p:attrNameLst>
                                          <p:attrName>ppt_h</p:attrName>
                                        </p:attrNameLst>
                                      </p:cBhvr>
                                      <p:tavLst>
                                        <p:tav tm="0">
                                          <p:val>
                                            <p:fltVal val="0"/>
                                          </p:val>
                                        </p:tav>
                                        <p:tav tm="100000">
                                          <p:val>
                                            <p:strVal val="#ppt_h"/>
                                          </p:val>
                                        </p:tav>
                                      </p:tavLst>
                                    </p:anim>
                                    <p:anim calcmode="lin" valueType="num">
                                      <p:cBhvr>
                                        <p:cTn id="14" dur="500" fill="hold"/>
                                        <p:tgtEl>
                                          <p:spTgt spid="5122"/>
                                        </p:tgtEl>
                                        <p:attrNameLst>
                                          <p:attrName>style.rotation</p:attrName>
                                        </p:attrNameLst>
                                      </p:cBhvr>
                                      <p:tavLst>
                                        <p:tav tm="0">
                                          <p:val>
                                            <p:fltVal val="360"/>
                                          </p:val>
                                        </p:tav>
                                        <p:tav tm="100000">
                                          <p:val>
                                            <p:fltVal val="0"/>
                                          </p:val>
                                        </p:tav>
                                      </p:tavLst>
                                    </p:anim>
                                    <p:animEffect transition="in" filter="fade">
                                      <p:cBhvr>
                                        <p:cTn id="15" dur="500"/>
                                        <p:tgtEl>
                                          <p:spTgt spid="51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5123"/>
                                        </p:tgtEl>
                                        <p:attrNameLst>
                                          <p:attrName>style.visibility</p:attrName>
                                        </p:attrNameLst>
                                      </p:cBhvr>
                                      <p:to>
                                        <p:strVal val="visible"/>
                                      </p:to>
                                    </p:set>
                                    <p:anim calcmode="lin" valueType="num">
                                      <p:cBhvr>
                                        <p:cTn id="18" dur="500" fill="hold"/>
                                        <p:tgtEl>
                                          <p:spTgt spid="5123"/>
                                        </p:tgtEl>
                                        <p:attrNameLst>
                                          <p:attrName>ppt_w</p:attrName>
                                        </p:attrNameLst>
                                      </p:cBhvr>
                                      <p:tavLst>
                                        <p:tav tm="0">
                                          <p:val>
                                            <p:fltVal val="0"/>
                                          </p:val>
                                        </p:tav>
                                        <p:tav tm="100000">
                                          <p:val>
                                            <p:strVal val="#ppt_w"/>
                                          </p:val>
                                        </p:tav>
                                      </p:tavLst>
                                    </p:anim>
                                    <p:anim calcmode="lin" valueType="num">
                                      <p:cBhvr>
                                        <p:cTn id="19" dur="500" fill="hold"/>
                                        <p:tgtEl>
                                          <p:spTgt spid="5123"/>
                                        </p:tgtEl>
                                        <p:attrNameLst>
                                          <p:attrName>ppt_h</p:attrName>
                                        </p:attrNameLst>
                                      </p:cBhvr>
                                      <p:tavLst>
                                        <p:tav tm="0">
                                          <p:val>
                                            <p:fltVal val="0"/>
                                          </p:val>
                                        </p:tav>
                                        <p:tav tm="100000">
                                          <p:val>
                                            <p:strVal val="#ppt_h"/>
                                          </p:val>
                                        </p:tav>
                                      </p:tavLst>
                                    </p:anim>
                                    <p:anim calcmode="lin" valueType="num">
                                      <p:cBhvr>
                                        <p:cTn id="20" dur="500" fill="hold"/>
                                        <p:tgtEl>
                                          <p:spTgt spid="5123"/>
                                        </p:tgtEl>
                                        <p:attrNameLst>
                                          <p:attrName>style.rotation</p:attrName>
                                        </p:attrNameLst>
                                      </p:cBhvr>
                                      <p:tavLst>
                                        <p:tav tm="0">
                                          <p:val>
                                            <p:fltVal val="360"/>
                                          </p:val>
                                        </p:tav>
                                        <p:tav tm="100000">
                                          <p:val>
                                            <p:fltVal val="0"/>
                                          </p:val>
                                        </p:tav>
                                      </p:tavLst>
                                    </p:anim>
                                    <p:animEffect transition="in" filter="fade">
                                      <p:cBhvr>
                                        <p:cTn id="21" dur="500"/>
                                        <p:tgtEl>
                                          <p:spTgt spid="5123"/>
                                        </p:tgtEl>
                                      </p:cBhvr>
                                    </p:animEffect>
                                  </p:childTnLst>
                                </p:cTn>
                              </p:par>
                              <p:par>
                                <p:cTn id="22" presetID="49" presetClass="entr" presetSubtype="0" decel="100000" fill="hold" grpId="0" nodeType="withEffect">
                                  <p:stCondLst>
                                    <p:cond delay="0"/>
                                  </p:stCondLst>
                                  <p:childTnLst>
                                    <p:set>
                                      <p:cBhvr>
                                        <p:cTn id="23" dur="1" fill="hold">
                                          <p:stCondLst>
                                            <p:cond delay="0"/>
                                          </p:stCondLst>
                                        </p:cTn>
                                        <p:tgtEl>
                                          <p:spTgt spid="5124"/>
                                        </p:tgtEl>
                                        <p:attrNameLst>
                                          <p:attrName>style.visibility</p:attrName>
                                        </p:attrNameLst>
                                      </p:cBhvr>
                                      <p:to>
                                        <p:strVal val="visible"/>
                                      </p:to>
                                    </p:set>
                                    <p:anim calcmode="lin" valueType="num">
                                      <p:cBhvr>
                                        <p:cTn id="24" dur="500" fill="hold"/>
                                        <p:tgtEl>
                                          <p:spTgt spid="5124"/>
                                        </p:tgtEl>
                                        <p:attrNameLst>
                                          <p:attrName>ppt_w</p:attrName>
                                        </p:attrNameLst>
                                      </p:cBhvr>
                                      <p:tavLst>
                                        <p:tav tm="0">
                                          <p:val>
                                            <p:fltVal val="0"/>
                                          </p:val>
                                        </p:tav>
                                        <p:tav tm="100000">
                                          <p:val>
                                            <p:strVal val="#ppt_w"/>
                                          </p:val>
                                        </p:tav>
                                      </p:tavLst>
                                    </p:anim>
                                    <p:anim calcmode="lin" valueType="num">
                                      <p:cBhvr>
                                        <p:cTn id="25" dur="500" fill="hold"/>
                                        <p:tgtEl>
                                          <p:spTgt spid="5124"/>
                                        </p:tgtEl>
                                        <p:attrNameLst>
                                          <p:attrName>ppt_h</p:attrName>
                                        </p:attrNameLst>
                                      </p:cBhvr>
                                      <p:tavLst>
                                        <p:tav tm="0">
                                          <p:val>
                                            <p:fltVal val="0"/>
                                          </p:val>
                                        </p:tav>
                                        <p:tav tm="100000">
                                          <p:val>
                                            <p:strVal val="#ppt_h"/>
                                          </p:val>
                                        </p:tav>
                                      </p:tavLst>
                                    </p:anim>
                                    <p:anim calcmode="lin" valueType="num">
                                      <p:cBhvr>
                                        <p:cTn id="26" dur="500" fill="hold"/>
                                        <p:tgtEl>
                                          <p:spTgt spid="5124"/>
                                        </p:tgtEl>
                                        <p:attrNameLst>
                                          <p:attrName>style.rotation</p:attrName>
                                        </p:attrNameLst>
                                      </p:cBhvr>
                                      <p:tavLst>
                                        <p:tav tm="0">
                                          <p:val>
                                            <p:fltVal val="360"/>
                                          </p:val>
                                        </p:tav>
                                        <p:tav tm="100000">
                                          <p:val>
                                            <p:fltVal val="0"/>
                                          </p:val>
                                        </p:tav>
                                      </p:tavLst>
                                    </p:anim>
                                    <p:animEffect transition="in" filter="fade">
                                      <p:cBhvr>
                                        <p:cTn id="27" dur="500"/>
                                        <p:tgtEl>
                                          <p:spTgt spid="5124"/>
                                        </p:tgtEl>
                                      </p:cBhvr>
                                    </p:animEffect>
                                  </p:childTnLst>
                                </p:cTn>
                              </p:par>
                              <p:par>
                                <p:cTn id="28" presetID="49" presetClass="entr" presetSubtype="0" decel="100000" fill="hold" nodeType="withEffect">
                                  <p:stCondLst>
                                    <p:cond delay="0"/>
                                  </p:stCondLst>
                                  <p:childTnLst>
                                    <p:set>
                                      <p:cBhvr>
                                        <p:cTn id="29" dur="1" fill="hold">
                                          <p:stCondLst>
                                            <p:cond delay="0"/>
                                          </p:stCondLst>
                                        </p:cTn>
                                        <p:tgtEl>
                                          <p:spTgt spid="5125"/>
                                        </p:tgtEl>
                                        <p:attrNameLst>
                                          <p:attrName>style.visibility</p:attrName>
                                        </p:attrNameLst>
                                      </p:cBhvr>
                                      <p:to>
                                        <p:strVal val="visible"/>
                                      </p:to>
                                    </p:set>
                                    <p:anim calcmode="lin" valueType="num">
                                      <p:cBhvr>
                                        <p:cTn id="30" dur="500" fill="hold"/>
                                        <p:tgtEl>
                                          <p:spTgt spid="5125"/>
                                        </p:tgtEl>
                                        <p:attrNameLst>
                                          <p:attrName>ppt_w</p:attrName>
                                        </p:attrNameLst>
                                      </p:cBhvr>
                                      <p:tavLst>
                                        <p:tav tm="0">
                                          <p:val>
                                            <p:fltVal val="0"/>
                                          </p:val>
                                        </p:tav>
                                        <p:tav tm="100000">
                                          <p:val>
                                            <p:strVal val="#ppt_w"/>
                                          </p:val>
                                        </p:tav>
                                      </p:tavLst>
                                    </p:anim>
                                    <p:anim calcmode="lin" valueType="num">
                                      <p:cBhvr>
                                        <p:cTn id="31" dur="500" fill="hold"/>
                                        <p:tgtEl>
                                          <p:spTgt spid="5125"/>
                                        </p:tgtEl>
                                        <p:attrNameLst>
                                          <p:attrName>ppt_h</p:attrName>
                                        </p:attrNameLst>
                                      </p:cBhvr>
                                      <p:tavLst>
                                        <p:tav tm="0">
                                          <p:val>
                                            <p:fltVal val="0"/>
                                          </p:val>
                                        </p:tav>
                                        <p:tav tm="100000">
                                          <p:val>
                                            <p:strVal val="#ppt_h"/>
                                          </p:val>
                                        </p:tav>
                                      </p:tavLst>
                                    </p:anim>
                                    <p:anim calcmode="lin" valueType="num">
                                      <p:cBhvr>
                                        <p:cTn id="32" dur="500" fill="hold"/>
                                        <p:tgtEl>
                                          <p:spTgt spid="5125"/>
                                        </p:tgtEl>
                                        <p:attrNameLst>
                                          <p:attrName>style.rotation</p:attrName>
                                        </p:attrNameLst>
                                      </p:cBhvr>
                                      <p:tavLst>
                                        <p:tav tm="0">
                                          <p:val>
                                            <p:fltVal val="360"/>
                                          </p:val>
                                        </p:tav>
                                        <p:tav tm="100000">
                                          <p:val>
                                            <p:fltVal val="0"/>
                                          </p:val>
                                        </p:tav>
                                      </p:tavLst>
                                    </p:anim>
                                    <p:animEffect transition="in" filter="fade">
                                      <p:cBhvr>
                                        <p:cTn id="33" dur="500"/>
                                        <p:tgtEl>
                                          <p:spTgt spid="5125"/>
                                        </p:tgtEl>
                                      </p:cBhvr>
                                    </p:animEffect>
                                  </p:childTnLst>
                                </p:cTn>
                              </p:par>
                              <p:par>
                                <p:cTn id="34" presetID="49" presetClass="entr" presetSubtype="0" decel="100000" fill="hold" nodeType="withEffect">
                                  <p:stCondLst>
                                    <p:cond delay="0"/>
                                  </p:stCondLst>
                                  <p:childTnLst>
                                    <p:set>
                                      <p:cBhvr>
                                        <p:cTn id="35" dur="1" fill="hold">
                                          <p:stCondLst>
                                            <p:cond delay="0"/>
                                          </p:stCondLst>
                                        </p:cTn>
                                        <p:tgtEl>
                                          <p:spTgt spid="5126"/>
                                        </p:tgtEl>
                                        <p:attrNameLst>
                                          <p:attrName>style.visibility</p:attrName>
                                        </p:attrNameLst>
                                      </p:cBhvr>
                                      <p:to>
                                        <p:strVal val="visible"/>
                                      </p:to>
                                    </p:set>
                                    <p:anim calcmode="lin" valueType="num">
                                      <p:cBhvr>
                                        <p:cTn id="36" dur="500" fill="hold"/>
                                        <p:tgtEl>
                                          <p:spTgt spid="5126"/>
                                        </p:tgtEl>
                                        <p:attrNameLst>
                                          <p:attrName>ppt_w</p:attrName>
                                        </p:attrNameLst>
                                      </p:cBhvr>
                                      <p:tavLst>
                                        <p:tav tm="0">
                                          <p:val>
                                            <p:fltVal val="0"/>
                                          </p:val>
                                        </p:tav>
                                        <p:tav tm="100000">
                                          <p:val>
                                            <p:strVal val="#ppt_w"/>
                                          </p:val>
                                        </p:tav>
                                      </p:tavLst>
                                    </p:anim>
                                    <p:anim calcmode="lin" valueType="num">
                                      <p:cBhvr>
                                        <p:cTn id="37" dur="500" fill="hold"/>
                                        <p:tgtEl>
                                          <p:spTgt spid="5126"/>
                                        </p:tgtEl>
                                        <p:attrNameLst>
                                          <p:attrName>ppt_h</p:attrName>
                                        </p:attrNameLst>
                                      </p:cBhvr>
                                      <p:tavLst>
                                        <p:tav tm="0">
                                          <p:val>
                                            <p:fltVal val="0"/>
                                          </p:val>
                                        </p:tav>
                                        <p:tav tm="100000">
                                          <p:val>
                                            <p:strVal val="#ppt_h"/>
                                          </p:val>
                                        </p:tav>
                                      </p:tavLst>
                                    </p:anim>
                                    <p:anim calcmode="lin" valueType="num">
                                      <p:cBhvr>
                                        <p:cTn id="38" dur="500" fill="hold"/>
                                        <p:tgtEl>
                                          <p:spTgt spid="5126"/>
                                        </p:tgtEl>
                                        <p:attrNameLst>
                                          <p:attrName>style.rotation</p:attrName>
                                        </p:attrNameLst>
                                      </p:cBhvr>
                                      <p:tavLst>
                                        <p:tav tm="0">
                                          <p:val>
                                            <p:fltVal val="360"/>
                                          </p:val>
                                        </p:tav>
                                        <p:tav tm="100000">
                                          <p:val>
                                            <p:fltVal val="0"/>
                                          </p:val>
                                        </p:tav>
                                      </p:tavLst>
                                    </p:anim>
                                    <p:animEffect transition="in" filter="fade">
                                      <p:cBhvr>
                                        <p:cTn id="39" dur="500"/>
                                        <p:tgtEl>
                                          <p:spTgt spid="5126"/>
                                        </p:tgtEl>
                                      </p:cBhvr>
                                    </p:animEffect>
                                  </p:childTnLst>
                                </p:cTn>
                              </p:par>
                              <p:par>
                                <p:cTn id="40" presetID="49" presetClass="entr" presetSubtype="0" decel="100000" fill="hold" nodeType="withEffect">
                                  <p:stCondLst>
                                    <p:cond delay="0"/>
                                  </p:stCondLst>
                                  <p:childTnLst>
                                    <p:set>
                                      <p:cBhvr>
                                        <p:cTn id="41" dur="1" fill="hold">
                                          <p:stCondLst>
                                            <p:cond delay="0"/>
                                          </p:stCondLst>
                                        </p:cTn>
                                        <p:tgtEl>
                                          <p:spTgt spid="5127"/>
                                        </p:tgtEl>
                                        <p:attrNameLst>
                                          <p:attrName>style.visibility</p:attrName>
                                        </p:attrNameLst>
                                      </p:cBhvr>
                                      <p:to>
                                        <p:strVal val="visible"/>
                                      </p:to>
                                    </p:set>
                                    <p:anim calcmode="lin" valueType="num">
                                      <p:cBhvr>
                                        <p:cTn id="42" dur="500" fill="hold"/>
                                        <p:tgtEl>
                                          <p:spTgt spid="5127"/>
                                        </p:tgtEl>
                                        <p:attrNameLst>
                                          <p:attrName>ppt_w</p:attrName>
                                        </p:attrNameLst>
                                      </p:cBhvr>
                                      <p:tavLst>
                                        <p:tav tm="0">
                                          <p:val>
                                            <p:fltVal val="0"/>
                                          </p:val>
                                        </p:tav>
                                        <p:tav tm="100000">
                                          <p:val>
                                            <p:strVal val="#ppt_w"/>
                                          </p:val>
                                        </p:tav>
                                      </p:tavLst>
                                    </p:anim>
                                    <p:anim calcmode="lin" valueType="num">
                                      <p:cBhvr>
                                        <p:cTn id="43" dur="500" fill="hold"/>
                                        <p:tgtEl>
                                          <p:spTgt spid="5127"/>
                                        </p:tgtEl>
                                        <p:attrNameLst>
                                          <p:attrName>ppt_h</p:attrName>
                                        </p:attrNameLst>
                                      </p:cBhvr>
                                      <p:tavLst>
                                        <p:tav tm="0">
                                          <p:val>
                                            <p:fltVal val="0"/>
                                          </p:val>
                                        </p:tav>
                                        <p:tav tm="100000">
                                          <p:val>
                                            <p:strVal val="#ppt_h"/>
                                          </p:val>
                                        </p:tav>
                                      </p:tavLst>
                                    </p:anim>
                                    <p:anim calcmode="lin" valueType="num">
                                      <p:cBhvr>
                                        <p:cTn id="44" dur="500" fill="hold"/>
                                        <p:tgtEl>
                                          <p:spTgt spid="5127"/>
                                        </p:tgtEl>
                                        <p:attrNameLst>
                                          <p:attrName>style.rotation</p:attrName>
                                        </p:attrNameLst>
                                      </p:cBhvr>
                                      <p:tavLst>
                                        <p:tav tm="0">
                                          <p:val>
                                            <p:fltVal val="360"/>
                                          </p:val>
                                        </p:tav>
                                        <p:tav tm="100000">
                                          <p:val>
                                            <p:fltVal val="0"/>
                                          </p:val>
                                        </p:tav>
                                      </p:tavLst>
                                    </p:anim>
                                    <p:animEffect transition="in" filter="fade">
                                      <p:cBhvr>
                                        <p:cTn id="45" dur="500"/>
                                        <p:tgtEl>
                                          <p:spTgt spid="5127"/>
                                        </p:tgtEl>
                                      </p:cBhvr>
                                    </p:animEffect>
                                  </p:childTnLst>
                                </p:cTn>
                              </p:par>
                              <p:par>
                                <p:cTn id="46" presetID="49" presetClass="entr" presetSubtype="0" decel="100000" fill="hold" nodeType="withEffect">
                                  <p:stCondLst>
                                    <p:cond delay="0"/>
                                  </p:stCondLst>
                                  <p:childTnLst>
                                    <p:set>
                                      <p:cBhvr>
                                        <p:cTn id="47" dur="1" fill="hold">
                                          <p:stCondLst>
                                            <p:cond delay="0"/>
                                          </p:stCondLst>
                                        </p:cTn>
                                        <p:tgtEl>
                                          <p:spTgt spid="5128"/>
                                        </p:tgtEl>
                                        <p:attrNameLst>
                                          <p:attrName>style.visibility</p:attrName>
                                        </p:attrNameLst>
                                      </p:cBhvr>
                                      <p:to>
                                        <p:strVal val="visible"/>
                                      </p:to>
                                    </p:set>
                                    <p:anim calcmode="lin" valueType="num">
                                      <p:cBhvr>
                                        <p:cTn id="48" dur="500" fill="hold"/>
                                        <p:tgtEl>
                                          <p:spTgt spid="5128"/>
                                        </p:tgtEl>
                                        <p:attrNameLst>
                                          <p:attrName>ppt_w</p:attrName>
                                        </p:attrNameLst>
                                      </p:cBhvr>
                                      <p:tavLst>
                                        <p:tav tm="0">
                                          <p:val>
                                            <p:fltVal val="0"/>
                                          </p:val>
                                        </p:tav>
                                        <p:tav tm="100000">
                                          <p:val>
                                            <p:strVal val="#ppt_w"/>
                                          </p:val>
                                        </p:tav>
                                      </p:tavLst>
                                    </p:anim>
                                    <p:anim calcmode="lin" valueType="num">
                                      <p:cBhvr>
                                        <p:cTn id="49" dur="500" fill="hold"/>
                                        <p:tgtEl>
                                          <p:spTgt spid="5128"/>
                                        </p:tgtEl>
                                        <p:attrNameLst>
                                          <p:attrName>ppt_h</p:attrName>
                                        </p:attrNameLst>
                                      </p:cBhvr>
                                      <p:tavLst>
                                        <p:tav tm="0">
                                          <p:val>
                                            <p:fltVal val="0"/>
                                          </p:val>
                                        </p:tav>
                                        <p:tav tm="100000">
                                          <p:val>
                                            <p:strVal val="#ppt_h"/>
                                          </p:val>
                                        </p:tav>
                                      </p:tavLst>
                                    </p:anim>
                                    <p:anim calcmode="lin" valueType="num">
                                      <p:cBhvr>
                                        <p:cTn id="50" dur="500" fill="hold"/>
                                        <p:tgtEl>
                                          <p:spTgt spid="5128"/>
                                        </p:tgtEl>
                                        <p:attrNameLst>
                                          <p:attrName>style.rotation</p:attrName>
                                        </p:attrNameLst>
                                      </p:cBhvr>
                                      <p:tavLst>
                                        <p:tav tm="0">
                                          <p:val>
                                            <p:fltVal val="360"/>
                                          </p:val>
                                        </p:tav>
                                        <p:tav tm="100000">
                                          <p:val>
                                            <p:fltVal val="0"/>
                                          </p:val>
                                        </p:tav>
                                      </p:tavLst>
                                    </p:anim>
                                    <p:animEffect transition="in" filter="fade">
                                      <p:cBhvr>
                                        <p:cTn id="51" dur="500"/>
                                        <p:tgtEl>
                                          <p:spTgt spid="5128"/>
                                        </p:tgtEl>
                                      </p:cBhvr>
                                    </p:animEffect>
                                  </p:childTnLst>
                                </p:cTn>
                              </p:par>
                              <p:par>
                                <p:cTn id="52" presetID="49" presetClass="entr" presetSubtype="0" decel="100000" fill="hold" nodeType="withEffect">
                                  <p:stCondLst>
                                    <p:cond delay="0"/>
                                  </p:stCondLst>
                                  <p:childTnLst>
                                    <p:set>
                                      <p:cBhvr>
                                        <p:cTn id="53" dur="1" fill="hold">
                                          <p:stCondLst>
                                            <p:cond delay="0"/>
                                          </p:stCondLst>
                                        </p:cTn>
                                        <p:tgtEl>
                                          <p:spTgt spid="5129"/>
                                        </p:tgtEl>
                                        <p:attrNameLst>
                                          <p:attrName>style.visibility</p:attrName>
                                        </p:attrNameLst>
                                      </p:cBhvr>
                                      <p:to>
                                        <p:strVal val="visible"/>
                                      </p:to>
                                    </p:set>
                                    <p:anim calcmode="lin" valueType="num">
                                      <p:cBhvr>
                                        <p:cTn id="54" dur="500" fill="hold"/>
                                        <p:tgtEl>
                                          <p:spTgt spid="5129"/>
                                        </p:tgtEl>
                                        <p:attrNameLst>
                                          <p:attrName>ppt_w</p:attrName>
                                        </p:attrNameLst>
                                      </p:cBhvr>
                                      <p:tavLst>
                                        <p:tav tm="0">
                                          <p:val>
                                            <p:fltVal val="0"/>
                                          </p:val>
                                        </p:tav>
                                        <p:tav tm="100000">
                                          <p:val>
                                            <p:strVal val="#ppt_w"/>
                                          </p:val>
                                        </p:tav>
                                      </p:tavLst>
                                    </p:anim>
                                    <p:anim calcmode="lin" valueType="num">
                                      <p:cBhvr>
                                        <p:cTn id="55" dur="500" fill="hold"/>
                                        <p:tgtEl>
                                          <p:spTgt spid="5129"/>
                                        </p:tgtEl>
                                        <p:attrNameLst>
                                          <p:attrName>ppt_h</p:attrName>
                                        </p:attrNameLst>
                                      </p:cBhvr>
                                      <p:tavLst>
                                        <p:tav tm="0">
                                          <p:val>
                                            <p:fltVal val="0"/>
                                          </p:val>
                                        </p:tav>
                                        <p:tav tm="100000">
                                          <p:val>
                                            <p:strVal val="#ppt_h"/>
                                          </p:val>
                                        </p:tav>
                                      </p:tavLst>
                                    </p:anim>
                                    <p:anim calcmode="lin" valueType="num">
                                      <p:cBhvr>
                                        <p:cTn id="56" dur="500" fill="hold"/>
                                        <p:tgtEl>
                                          <p:spTgt spid="5129"/>
                                        </p:tgtEl>
                                        <p:attrNameLst>
                                          <p:attrName>style.rotation</p:attrName>
                                        </p:attrNameLst>
                                      </p:cBhvr>
                                      <p:tavLst>
                                        <p:tav tm="0">
                                          <p:val>
                                            <p:fltVal val="360"/>
                                          </p:val>
                                        </p:tav>
                                        <p:tav tm="100000">
                                          <p:val>
                                            <p:fltVal val="0"/>
                                          </p:val>
                                        </p:tav>
                                      </p:tavLst>
                                    </p:anim>
                                    <p:animEffect transition="in" filter="fade">
                                      <p:cBhvr>
                                        <p:cTn id="57" dur="500"/>
                                        <p:tgtEl>
                                          <p:spTgt spid="5129"/>
                                        </p:tgtEl>
                                      </p:cBhvr>
                                    </p:animEffect>
                                  </p:childTnLst>
                                </p:cTn>
                              </p:par>
                              <p:par>
                                <p:cTn id="58" presetID="49" presetClass="entr" presetSubtype="0" decel="100000" fill="hold" grpId="0" nodeType="withEffect">
                                  <p:stCondLst>
                                    <p:cond delay="0"/>
                                  </p:stCondLst>
                                  <p:childTnLst>
                                    <p:set>
                                      <p:cBhvr>
                                        <p:cTn id="59" dur="1" fill="hold">
                                          <p:stCondLst>
                                            <p:cond delay="0"/>
                                          </p:stCondLst>
                                        </p:cTn>
                                        <p:tgtEl>
                                          <p:spTgt spid="5137"/>
                                        </p:tgtEl>
                                        <p:attrNameLst>
                                          <p:attrName>style.visibility</p:attrName>
                                        </p:attrNameLst>
                                      </p:cBhvr>
                                      <p:to>
                                        <p:strVal val="visible"/>
                                      </p:to>
                                    </p:set>
                                    <p:anim calcmode="lin" valueType="num">
                                      <p:cBhvr>
                                        <p:cTn id="60" dur="500" fill="hold"/>
                                        <p:tgtEl>
                                          <p:spTgt spid="5137"/>
                                        </p:tgtEl>
                                        <p:attrNameLst>
                                          <p:attrName>ppt_w</p:attrName>
                                        </p:attrNameLst>
                                      </p:cBhvr>
                                      <p:tavLst>
                                        <p:tav tm="0">
                                          <p:val>
                                            <p:fltVal val="0"/>
                                          </p:val>
                                        </p:tav>
                                        <p:tav tm="100000">
                                          <p:val>
                                            <p:strVal val="#ppt_w"/>
                                          </p:val>
                                        </p:tav>
                                      </p:tavLst>
                                    </p:anim>
                                    <p:anim calcmode="lin" valueType="num">
                                      <p:cBhvr>
                                        <p:cTn id="61" dur="500" fill="hold"/>
                                        <p:tgtEl>
                                          <p:spTgt spid="5137"/>
                                        </p:tgtEl>
                                        <p:attrNameLst>
                                          <p:attrName>ppt_h</p:attrName>
                                        </p:attrNameLst>
                                      </p:cBhvr>
                                      <p:tavLst>
                                        <p:tav tm="0">
                                          <p:val>
                                            <p:fltVal val="0"/>
                                          </p:val>
                                        </p:tav>
                                        <p:tav tm="100000">
                                          <p:val>
                                            <p:strVal val="#ppt_h"/>
                                          </p:val>
                                        </p:tav>
                                      </p:tavLst>
                                    </p:anim>
                                    <p:anim calcmode="lin" valueType="num">
                                      <p:cBhvr>
                                        <p:cTn id="62" dur="500" fill="hold"/>
                                        <p:tgtEl>
                                          <p:spTgt spid="5137"/>
                                        </p:tgtEl>
                                        <p:attrNameLst>
                                          <p:attrName>style.rotation</p:attrName>
                                        </p:attrNameLst>
                                      </p:cBhvr>
                                      <p:tavLst>
                                        <p:tav tm="0">
                                          <p:val>
                                            <p:fltVal val="360"/>
                                          </p:val>
                                        </p:tav>
                                        <p:tav tm="100000">
                                          <p:val>
                                            <p:fltVal val="0"/>
                                          </p:val>
                                        </p:tav>
                                      </p:tavLst>
                                    </p:anim>
                                    <p:animEffect transition="in" filter="fade">
                                      <p:cBhvr>
                                        <p:cTn id="63" dur="500"/>
                                        <p:tgtEl>
                                          <p:spTgt spid="5137"/>
                                        </p:tgtEl>
                                      </p:cBhvr>
                                    </p:animEffect>
                                  </p:childTnLst>
                                </p:cTn>
                              </p:par>
                              <p:par>
                                <p:cTn id="64" presetID="49" presetClass="entr" presetSubtype="0" decel="100000" fill="hold" grpId="0" nodeType="withEffect">
                                  <p:stCondLst>
                                    <p:cond delay="0"/>
                                  </p:stCondLst>
                                  <p:childTnLst>
                                    <p:set>
                                      <p:cBhvr>
                                        <p:cTn id="65" dur="1" fill="hold">
                                          <p:stCondLst>
                                            <p:cond delay="0"/>
                                          </p:stCondLst>
                                        </p:cTn>
                                        <p:tgtEl>
                                          <p:spTgt spid="5138"/>
                                        </p:tgtEl>
                                        <p:attrNameLst>
                                          <p:attrName>style.visibility</p:attrName>
                                        </p:attrNameLst>
                                      </p:cBhvr>
                                      <p:to>
                                        <p:strVal val="visible"/>
                                      </p:to>
                                    </p:set>
                                    <p:anim calcmode="lin" valueType="num">
                                      <p:cBhvr>
                                        <p:cTn id="66" dur="500" fill="hold"/>
                                        <p:tgtEl>
                                          <p:spTgt spid="5138"/>
                                        </p:tgtEl>
                                        <p:attrNameLst>
                                          <p:attrName>ppt_w</p:attrName>
                                        </p:attrNameLst>
                                      </p:cBhvr>
                                      <p:tavLst>
                                        <p:tav tm="0">
                                          <p:val>
                                            <p:fltVal val="0"/>
                                          </p:val>
                                        </p:tav>
                                        <p:tav tm="100000">
                                          <p:val>
                                            <p:strVal val="#ppt_w"/>
                                          </p:val>
                                        </p:tav>
                                      </p:tavLst>
                                    </p:anim>
                                    <p:anim calcmode="lin" valueType="num">
                                      <p:cBhvr>
                                        <p:cTn id="67" dur="500" fill="hold"/>
                                        <p:tgtEl>
                                          <p:spTgt spid="5138"/>
                                        </p:tgtEl>
                                        <p:attrNameLst>
                                          <p:attrName>ppt_h</p:attrName>
                                        </p:attrNameLst>
                                      </p:cBhvr>
                                      <p:tavLst>
                                        <p:tav tm="0">
                                          <p:val>
                                            <p:fltVal val="0"/>
                                          </p:val>
                                        </p:tav>
                                        <p:tav tm="100000">
                                          <p:val>
                                            <p:strVal val="#ppt_h"/>
                                          </p:val>
                                        </p:tav>
                                      </p:tavLst>
                                    </p:anim>
                                    <p:anim calcmode="lin" valueType="num">
                                      <p:cBhvr>
                                        <p:cTn id="68" dur="500" fill="hold"/>
                                        <p:tgtEl>
                                          <p:spTgt spid="5138"/>
                                        </p:tgtEl>
                                        <p:attrNameLst>
                                          <p:attrName>style.rotation</p:attrName>
                                        </p:attrNameLst>
                                      </p:cBhvr>
                                      <p:tavLst>
                                        <p:tav tm="0">
                                          <p:val>
                                            <p:fltVal val="360"/>
                                          </p:val>
                                        </p:tav>
                                        <p:tav tm="100000">
                                          <p:val>
                                            <p:fltVal val="0"/>
                                          </p:val>
                                        </p:tav>
                                      </p:tavLst>
                                    </p:anim>
                                    <p:animEffect transition="in" filter="fade">
                                      <p:cBhvr>
                                        <p:cTn id="69" dur="500"/>
                                        <p:tgtEl>
                                          <p:spTgt spid="5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p:bldP spid="5123" grpId="0" bldLvl="0" animBg="1"/>
      <p:bldP spid="5124" grpId="0" bldLvl="0" animBg="1"/>
      <p:bldP spid="5137" grpId="0"/>
      <p:bldP spid="5138" grpId="0"/>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7" name="TextBox 10"/>
          <p:cNvSpPr txBox="1"/>
          <p:nvPr/>
        </p:nvSpPr>
        <p:spPr>
          <a:xfrm>
            <a:off x="4007768" y="2298065"/>
            <a:ext cx="6561390"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一、</a:t>
            </a:r>
            <a:r>
              <a:rPr lang="en-US" altLang="zh-CN" sz="3600" b="1" dirty="0" smtClean="0">
                <a:latin typeface="Impact" panose="020B0806030902050204" pitchFamily="34" charset="0"/>
                <a:ea typeface="微软雅黑" panose="020B0503020204020204" pitchFamily="34" charset="-122"/>
              </a:rPr>
              <a:t>WSN </a:t>
            </a:r>
            <a:r>
              <a:rPr lang="zh-CN" altLang="en-US" sz="3600" b="1" dirty="0" smtClean="0">
                <a:latin typeface="Impact" panose="020B0806030902050204" pitchFamily="34" charset="0"/>
                <a:ea typeface="微软雅黑" panose="020B0503020204020204" pitchFamily="34" charset="-122"/>
              </a:rPr>
              <a:t>定位技术</a:t>
            </a:r>
            <a:endParaRPr lang="zh-CN" altLang="en-US" sz="3600" b="1" dirty="0" smtClean="0">
              <a:latin typeface="Impact" panose="020B0806030902050204" pitchFamily="34" charset="0"/>
              <a:ea typeface="微软雅黑" panose="020B0503020204020204" pitchFamily="34" charset="-122"/>
            </a:endParaRPr>
          </a:p>
        </p:txBody>
      </p:sp>
      <p:cxnSp>
        <p:nvCxnSpPr>
          <p:cNvPr id="11" name="直接连接符 10"/>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2" name="TextBox 10"/>
          <p:cNvSpPr txBox="1"/>
          <p:nvPr/>
        </p:nvSpPr>
        <p:spPr>
          <a:xfrm>
            <a:off x="4017934" y="3500577"/>
            <a:ext cx="6728488"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二、</a:t>
            </a:r>
            <a:r>
              <a:rPr lang="en-US" altLang="zh-CN" sz="3600" b="1" dirty="0" smtClean="0">
                <a:latin typeface="Impact" panose="020B0806030902050204" pitchFamily="34" charset="0"/>
                <a:ea typeface="微软雅黑" panose="020B0503020204020204" pitchFamily="34" charset="-122"/>
                <a:sym typeface="+mn-ea"/>
              </a:rPr>
              <a:t>WSN </a:t>
            </a:r>
            <a:r>
              <a:rPr lang="zh-CN" altLang="en-US" sz="3600" b="1" dirty="0" smtClean="0">
                <a:latin typeface="Impact" panose="020B0806030902050204" pitchFamily="34" charset="0"/>
                <a:ea typeface="微软雅黑" panose="020B0503020204020204" pitchFamily="34" charset="-122"/>
                <a:sym typeface="+mn-ea"/>
              </a:rPr>
              <a:t>跟踪技术</a:t>
            </a:r>
            <a:endParaRPr lang="zh-CN" altLang="en-US" sz="3600" b="1" dirty="0" smtClean="0">
              <a:latin typeface="Impact" panose="020B0806030902050204" pitchFamily="34" charset="0"/>
              <a:ea typeface="微软雅黑" panose="020B0503020204020204" pitchFamily="34" charset="-122"/>
            </a:endParaRPr>
          </a:p>
        </p:txBody>
      </p:sp>
      <p:sp>
        <p:nvSpPr>
          <p:cNvPr id="13" name="TextBox 11"/>
          <p:cNvSpPr txBox="1"/>
          <p:nvPr/>
        </p:nvSpPr>
        <p:spPr>
          <a:xfrm>
            <a:off x="4017934" y="4747349"/>
            <a:ext cx="5399096" cy="553720"/>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三、</a:t>
            </a:r>
            <a:r>
              <a:rPr lang="en-US" altLang="zh-CN" sz="3600" b="1" dirty="0" smtClean="0">
                <a:latin typeface="Impact" panose="020B0806030902050204" pitchFamily="34" charset="0"/>
                <a:ea typeface="微软雅黑" panose="020B0503020204020204" pitchFamily="34" charset="-122"/>
              </a:rPr>
              <a:t>WSN  </a:t>
            </a:r>
            <a:r>
              <a:rPr lang="zh-CN" altLang="en-US" sz="3600" b="1" dirty="0" smtClean="0">
                <a:latin typeface="Impact" panose="020B0806030902050204" pitchFamily="34" charset="0"/>
                <a:ea typeface="微软雅黑" panose="020B0503020204020204" pitchFamily="34" charset="-122"/>
              </a:rPr>
              <a:t>时间同步技术</a:t>
            </a:r>
            <a:endParaRPr lang="zh-CN" altLang="en-US" sz="3600" b="1" dirty="0" smtClean="0">
              <a:latin typeface="Impact" panose="020B0806030902050204" pitchFamily="34" charset="0"/>
              <a:ea typeface="微软雅黑" panose="020B0503020204020204" pitchFamily="34" charset="-122"/>
            </a:endParaRPr>
          </a:p>
        </p:txBody>
      </p:sp>
      <p:pic>
        <p:nvPicPr>
          <p:cNvPr id="1026"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2" cy="2088232"/>
          </a:xfrm>
          <a:prstGeom prst="rect">
            <a:avLst/>
          </a:prstGeom>
          <a:noFill/>
        </p:spPr>
      </p:pic>
      <p:pic>
        <p:nvPicPr>
          <p:cNvPr id="1027" name="Picture 3" descr="E:\教学\无线网络\图\235090-1305230Q35477.jpg"/>
          <p:cNvPicPr>
            <a:picLocks noChangeAspect="1" noChangeArrowheads="1"/>
          </p:cNvPicPr>
          <p:nvPr/>
        </p:nvPicPr>
        <p:blipFill>
          <a:blip r:embed="rId2" cstate="print"/>
          <a:srcRect/>
          <a:stretch>
            <a:fillRect/>
          </a:stretch>
        </p:blipFill>
        <p:spPr bwMode="auto">
          <a:xfrm>
            <a:off x="695400" y="3501008"/>
            <a:ext cx="2304256" cy="2304256"/>
          </a:xfrm>
          <a:prstGeom prst="rect">
            <a:avLst/>
          </a:prstGeom>
          <a:noFill/>
        </p:spPr>
      </p:pic>
    </p:spTree>
    <p:custDataLst>
      <p:tags r:id="rId3"/>
    </p:custDataLst>
  </p:cSld>
  <p:clrMapOvr>
    <a:masterClrMapping/>
  </p:clrMapOvr>
  <p:transition spd="med" advClick="0" advTm="0">
    <p:split orient="ver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3" name="对角圆角矩形 72"/>
          <p:cNvSpPr/>
          <p:nvPr/>
        </p:nvSpPr>
        <p:spPr>
          <a:xfrm>
            <a:off x="3667108" y="4594216"/>
            <a:ext cx="7109412" cy="87093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pic>
        <p:nvPicPr>
          <p:cNvPr id="11"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2" cy="2088232"/>
          </a:xfrm>
          <a:prstGeom prst="rect">
            <a:avLst/>
          </a:prstGeom>
          <a:noFill/>
        </p:spPr>
      </p:pic>
      <p:pic>
        <p:nvPicPr>
          <p:cNvPr id="12" name="Picture 3" descr="E:\教学\无线网络\图\235090-1305230Q35477.jpg"/>
          <p:cNvPicPr>
            <a:picLocks noChangeAspect="1" noChangeArrowheads="1"/>
          </p:cNvPicPr>
          <p:nvPr/>
        </p:nvPicPr>
        <p:blipFill>
          <a:blip r:embed="rId2" cstate="print"/>
          <a:srcRect/>
          <a:stretch>
            <a:fillRect/>
          </a:stretch>
        </p:blipFill>
        <p:spPr bwMode="auto">
          <a:xfrm>
            <a:off x="695400" y="3501008"/>
            <a:ext cx="2304256" cy="2304256"/>
          </a:xfrm>
          <a:prstGeom prst="rect">
            <a:avLst/>
          </a:prstGeom>
          <a:noFill/>
        </p:spPr>
      </p:pic>
      <p:sp>
        <p:nvSpPr>
          <p:cNvPr id="77" name="TextBox 10"/>
          <p:cNvSpPr txBox="1"/>
          <p:nvPr/>
        </p:nvSpPr>
        <p:spPr>
          <a:xfrm>
            <a:off x="4007768" y="2298065"/>
            <a:ext cx="6561390" cy="553720"/>
          </a:xfrm>
          <a:prstGeom prst="rect">
            <a:avLst/>
          </a:prstGeom>
          <a:noFill/>
        </p:spPr>
        <p:txBody>
          <a:bodyPr vert="horz" wrap="square" lIns="0" tIns="0" rIns="0" bIns="0" rtlCol="0" anchor="ctr">
            <a:spAutoFit/>
          </a:bodyPr>
          <a:lstStyle/>
          <a:p>
            <a:r>
              <a:rPr lang="zh-CN" altLang="en-US" sz="3600" b="1" dirty="0" smtClean="0">
                <a:solidFill>
                  <a:schemeClr val="tx1"/>
                </a:solidFill>
                <a:latin typeface="Impact" panose="020B0806030902050204" pitchFamily="34" charset="0"/>
                <a:ea typeface="微软雅黑" panose="020B0503020204020204" pitchFamily="34" charset="-122"/>
              </a:rPr>
              <a:t>一、</a:t>
            </a:r>
            <a:r>
              <a:rPr lang="en-US" altLang="zh-CN" sz="3600" b="1" dirty="0" smtClean="0">
                <a:solidFill>
                  <a:schemeClr val="tx1"/>
                </a:solidFill>
                <a:latin typeface="Impact" panose="020B0806030902050204" pitchFamily="34" charset="0"/>
                <a:ea typeface="微软雅黑" panose="020B0503020204020204" pitchFamily="34" charset="-122"/>
              </a:rPr>
              <a:t>WSN </a:t>
            </a:r>
            <a:r>
              <a:rPr lang="zh-CN" altLang="en-US" sz="3600" b="1" dirty="0" smtClean="0">
                <a:solidFill>
                  <a:schemeClr val="tx1"/>
                </a:solidFill>
                <a:latin typeface="Impact" panose="020B0806030902050204" pitchFamily="34" charset="0"/>
                <a:ea typeface="微软雅黑" panose="020B0503020204020204" pitchFamily="34" charset="-122"/>
              </a:rPr>
              <a:t>定位技术</a:t>
            </a:r>
            <a:endParaRPr lang="zh-CN" altLang="en-US" sz="3600" b="1" dirty="0" smtClean="0">
              <a:solidFill>
                <a:schemeClr val="tx1"/>
              </a:solidFill>
              <a:latin typeface="Impact" panose="020B0806030902050204" pitchFamily="34" charset="0"/>
              <a:ea typeface="微软雅黑" panose="020B0503020204020204" pitchFamily="34" charset="-122"/>
            </a:endParaRPr>
          </a:p>
        </p:txBody>
      </p:sp>
      <p:sp>
        <p:nvSpPr>
          <p:cNvPr id="2" name="TextBox 10"/>
          <p:cNvSpPr txBox="1"/>
          <p:nvPr/>
        </p:nvSpPr>
        <p:spPr>
          <a:xfrm>
            <a:off x="4017934" y="3500577"/>
            <a:ext cx="6728488" cy="553720"/>
          </a:xfrm>
          <a:prstGeom prst="rect">
            <a:avLst/>
          </a:prstGeom>
          <a:noFill/>
        </p:spPr>
        <p:txBody>
          <a:bodyPr vert="horz" wrap="square" lIns="0" tIns="0" rIns="0" bIns="0" rtlCol="0" anchor="ctr">
            <a:spAutoFit/>
          </a:bodyPr>
          <a:lstStyle/>
          <a:p>
            <a:r>
              <a:rPr lang="zh-CN" altLang="en-US" sz="3600" b="1" dirty="0" smtClean="0">
                <a:solidFill>
                  <a:schemeClr val="tx1"/>
                </a:solidFill>
                <a:latin typeface="Impact" panose="020B0806030902050204" pitchFamily="34" charset="0"/>
                <a:ea typeface="微软雅黑" panose="020B0503020204020204" pitchFamily="34" charset="-122"/>
              </a:rPr>
              <a:t>二、</a:t>
            </a:r>
            <a:r>
              <a:rPr lang="en-US" altLang="zh-CN" sz="3600" b="1" dirty="0" smtClean="0">
                <a:solidFill>
                  <a:schemeClr val="tx1"/>
                </a:solidFill>
                <a:latin typeface="Impact" panose="020B0806030902050204" pitchFamily="34" charset="0"/>
                <a:ea typeface="微软雅黑" panose="020B0503020204020204" pitchFamily="34" charset="-122"/>
                <a:sym typeface="+mn-ea"/>
              </a:rPr>
              <a:t>WSN </a:t>
            </a:r>
            <a:r>
              <a:rPr lang="zh-CN" altLang="en-US" sz="3600" b="1" dirty="0" smtClean="0">
                <a:solidFill>
                  <a:schemeClr val="tx1"/>
                </a:solidFill>
                <a:latin typeface="Impact" panose="020B0806030902050204" pitchFamily="34" charset="0"/>
                <a:ea typeface="微软雅黑" panose="020B0503020204020204" pitchFamily="34" charset="-122"/>
                <a:sym typeface="+mn-ea"/>
              </a:rPr>
              <a:t>跟踪技术</a:t>
            </a:r>
            <a:endParaRPr lang="zh-CN" altLang="en-US" sz="3600" b="1" dirty="0" smtClean="0">
              <a:solidFill>
                <a:schemeClr val="tx1"/>
              </a:solidFill>
              <a:latin typeface="Impact" panose="020B0806030902050204" pitchFamily="34" charset="0"/>
              <a:ea typeface="微软雅黑" panose="020B0503020204020204" pitchFamily="34" charset="-122"/>
              <a:sym typeface="+mn-ea"/>
            </a:endParaRPr>
          </a:p>
        </p:txBody>
      </p:sp>
      <p:sp>
        <p:nvSpPr>
          <p:cNvPr id="13" name="TextBox 11"/>
          <p:cNvSpPr txBox="1"/>
          <p:nvPr/>
        </p:nvSpPr>
        <p:spPr>
          <a:xfrm>
            <a:off x="4017934" y="4747349"/>
            <a:ext cx="5399096" cy="553720"/>
          </a:xfrm>
          <a:prstGeom prst="rect">
            <a:avLst/>
          </a:prstGeom>
          <a:noFill/>
        </p:spPr>
        <p:txBody>
          <a:bodyPr vert="horz" wrap="square" lIns="0" tIns="0" rIns="0" bIns="0" rtlCol="0" anchor="ctr">
            <a:spAutoFit/>
          </a:bodyPr>
          <a:lstStyle/>
          <a:p>
            <a:r>
              <a:rPr lang="zh-CN" altLang="en-US" sz="3600" b="1" dirty="0" smtClean="0">
                <a:solidFill>
                  <a:schemeClr val="bg1"/>
                </a:solidFill>
                <a:latin typeface="Impact" panose="020B0806030902050204" pitchFamily="34" charset="0"/>
                <a:ea typeface="微软雅黑" panose="020B0503020204020204" pitchFamily="34" charset="-122"/>
              </a:rPr>
              <a:t>三、</a:t>
            </a:r>
            <a:r>
              <a:rPr lang="en-US" altLang="zh-CN" sz="3600" b="1" dirty="0" smtClean="0">
                <a:solidFill>
                  <a:schemeClr val="bg1"/>
                </a:solidFill>
                <a:latin typeface="Impact" panose="020B0806030902050204" pitchFamily="34" charset="0"/>
                <a:ea typeface="微软雅黑" panose="020B0503020204020204" pitchFamily="34" charset="-122"/>
              </a:rPr>
              <a:t>WSN  </a:t>
            </a:r>
            <a:r>
              <a:rPr lang="zh-CN" altLang="en-US" sz="3600" b="1" dirty="0" smtClean="0">
                <a:solidFill>
                  <a:schemeClr val="bg1"/>
                </a:solidFill>
                <a:latin typeface="Impact" panose="020B0806030902050204" pitchFamily="34" charset="0"/>
                <a:ea typeface="微软雅黑" panose="020B0503020204020204" pitchFamily="34" charset="-122"/>
              </a:rPr>
              <a:t>时间同步技术</a:t>
            </a:r>
            <a:endParaRPr lang="zh-CN" altLang="en-US" sz="3600" b="1" dirty="0" smtClean="0">
              <a:solidFill>
                <a:schemeClr val="bg1"/>
              </a:solidFill>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slow">
    <p:split orient="ver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传感器网络时间同步的意义</a:t>
            </a:r>
            <a:endParaRPr lang="zh-CN" altLang="en-US" dirty="0"/>
          </a:p>
        </p:txBody>
      </p:sp>
      <p:sp>
        <p:nvSpPr>
          <p:cNvPr id="8" name="TextBox 7"/>
          <p:cNvSpPr txBox="1"/>
          <p:nvPr/>
        </p:nvSpPr>
        <p:spPr>
          <a:xfrm>
            <a:off x="984885" y="980728"/>
            <a:ext cx="10655731" cy="440120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charset="0"/>
              <a:buChar char=""/>
            </a:pPr>
            <a:r>
              <a:rPr lang="zh-CN" altLang="en-US" sz="2800" dirty="0">
                <a:latin typeface="微软雅黑" panose="020B0503020204020204" pitchFamily="34" charset="-122"/>
                <a:ea typeface="微软雅黑" panose="020B0503020204020204" pitchFamily="34" charset="-122"/>
              </a:rPr>
              <a:t>时间同步是无线传感器网络支撑技术的重要组成部分</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lvl="0" algn="just" eaLnBrk="1" hangingPunct="1">
              <a:lnSpc>
                <a:spcPct val="200000"/>
              </a:lnSpc>
              <a:spcBef>
                <a:spcPct val="0"/>
              </a:spcBef>
              <a:buClr>
                <a:srgbClr val="FF3300"/>
              </a:buClr>
              <a:buSzPct val="85000"/>
              <a:buFont typeface="Wingdings" panose="05000000000000000000" charset="0"/>
              <a:buChar char=""/>
            </a:pPr>
            <a:r>
              <a:rPr lang="zh-CN" altLang="en-US" sz="2800" dirty="0" smtClean="0">
                <a:latin typeface="微软雅黑" panose="020B0503020204020204" pitchFamily="34" charset="-122"/>
                <a:ea typeface="微软雅黑" panose="020B0503020204020204" pitchFamily="34" charset="-122"/>
              </a:rPr>
              <a:t>研究</a:t>
            </a:r>
            <a:r>
              <a:rPr lang="zh-CN" altLang="en-US" sz="2800" dirty="0">
                <a:latin typeface="微软雅黑" panose="020B0503020204020204" pitchFamily="34" charset="-122"/>
                <a:ea typeface="微软雅黑" panose="020B0503020204020204" pitchFamily="34" charset="-122"/>
              </a:rPr>
              <a:t>无线传感器网络中的时间同步</a:t>
            </a:r>
            <a:r>
              <a:rPr lang="zh-CN" altLang="en-US" sz="2800" b="1" dirty="0">
                <a:solidFill>
                  <a:srgbClr val="FF0000"/>
                </a:solidFill>
                <a:latin typeface="微软雅黑" panose="020B0503020204020204" pitchFamily="34" charset="-122"/>
                <a:ea typeface="微软雅黑" panose="020B0503020204020204" pitchFamily="34" charset="-122"/>
              </a:rPr>
              <a:t>首先要分析其应用需求</a:t>
            </a:r>
            <a:r>
              <a:rPr lang="zh-CN" altLang="en-US" sz="2800" dirty="0">
                <a:latin typeface="微软雅黑" panose="020B0503020204020204" pitchFamily="34" charset="-122"/>
                <a:ea typeface="微软雅黑" panose="020B0503020204020204" pitchFamily="34" charset="-122"/>
              </a:rPr>
              <a:t>，在无线传感器网络中，由于传感器节点分布密度高，而且自身资源有限，因此传统网络中</a:t>
            </a:r>
            <a:r>
              <a:rPr lang="zh-CN" altLang="en-US" sz="2800" b="1" dirty="0">
                <a:solidFill>
                  <a:srgbClr val="FF0000"/>
                </a:solidFill>
                <a:latin typeface="微软雅黑" panose="020B0503020204020204" pitchFamily="34" charset="-122"/>
                <a:ea typeface="微软雅黑" panose="020B0503020204020204" pitchFamily="34" charset="-122"/>
              </a:rPr>
              <a:t>高精度、不计成本和能耗的时间同步技术就不再适用于无线传感器网络</a:t>
            </a:r>
            <a:r>
              <a:rPr lang="zh-CN" altLang="en-US"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传感器</a:t>
            </a:r>
            <a:r>
              <a:rPr lang="zh-CN" altLang="en-US" dirty="0">
                <a:sym typeface="+mn-ea"/>
              </a:rPr>
              <a:t>网络时间同步的意义</a:t>
            </a:r>
            <a:endParaRPr lang="zh-CN" altLang="en-US" dirty="0"/>
          </a:p>
        </p:txBody>
      </p:sp>
      <p:sp>
        <p:nvSpPr>
          <p:cNvPr id="5" name="TextBox 4"/>
          <p:cNvSpPr txBox="1"/>
          <p:nvPr/>
        </p:nvSpPr>
        <p:spPr>
          <a:xfrm>
            <a:off x="1056640" y="1177925"/>
            <a:ext cx="10584180" cy="137268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30000"/>
              </a:lnSpc>
              <a:spcBef>
                <a:spcPct val="0"/>
              </a:spcBef>
              <a:buNone/>
            </a:pPr>
            <a:r>
              <a:rPr lang="zh-CN" altLang="en-US" b="1" dirty="0">
                <a:solidFill>
                  <a:srgbClr val="0070C0"/>
                </a:solidFill>
                <a:latin typeface="楷体_GB2312" panose="02010609030101010101" charset="-122"/>
                <a:ea typeface="楷体_GB2312" panose="02010609030101010101" charset="-122"/>
              </a:rPr>
              <a:t>    在分布式系统中，时间同步涉及“</a:t>
            </a:r>
            <a:r>
              <a:rPr lang="zh-CN" altLang="en-US" b="1" dirty="0">
                <a:solidFill>
                  <a:srgbClr val="FF0000"/>
                </a:solidFill>
                <a:latin typeface="楷体_GB2312" panose="02010609030101010101" charset="-122"/>
                <a:ea typeface="楷体_GB2312" panose="02010609030101010101" charset="-122"/>
              </a:rPr>
              <a:t>物理时间</a:t>
            </a:r>
            <a:r>
              <a:rPr lang="zh-CN" altLang="en-US" b="1" dirty="0">
                <a:solidFill>
                  <a:srgbClr val="0070C0"/>
                </a:solidFill>
                <a:latin typeface="楷体_GB2312" panose="02010609030101010101" charset="-122"/>
                <a:ea typeface="楷体_GB2312" panose="02010609030101010101" charset="-122"/>
              </a:rPr>
              <a:t>”和“</a:t>
            </a:r>
            <a:r>
              <a:rPr lang="zh-CN" altLang="en-US" b="1" dirty="0">
                <a:solidFill>
                  <a:srgbClr val="FF0000"/>
                </a:solidFill>
                <a:latin typeface="楷体_GB2312" panose="02010609030101010101" charset="-122"/>
                <a:ea typeface="楷体_GB2312" panose="02010609030101010101" charset="-122"/>
              </a:rPr>
              <a:t>逻辑时间</a:t>
            </a:r>
            <a:r>
              <a:rPr lang="zh-CN" altLang="en-US" b="1" dirty="0">
                <a:solidFill>
                  <a:srgbClr val="0070C0"/>
                </a:solidFill>
                <a:latin typeface="楷体_GB2312" panose="02010609030101010101" charset="-122"/>
                <a:ea typeface="楷体_GB2312" panose="02010609030101010101" charset="-122"/>
              </a:rPr>
              <a:t>”两个不同的概念。    </a:t>
            </a:r>
            <a:endParaRPr lang="zh-CN" altLang="en-US" b="1" dirty="0">
              <a:solidFill>
                <a:srgbClr val="0070C0"/>
              </a:solidFill>
              <a:latin typeface="楷体_GB2312" panose="02010609030101010101" charset="-122"/>
              <a:ea typeface="楷体_GB2312" panose="02010609030101010101" charset="-122"/>
            </a:endParaRPr>
          </a:p>
        </p:txBody>
      </p:sp>
      <p:graphicFrame>
        <p:nvGraphicFramePr>
          <p:cNvPr id="4" name="图示 3"/>
          <p:cNvGraphicFramePr/>
          <p:nvPr/>
        </p:nvGraphicFramePr>
        <p:xfrm>
          <a:off x="3935760" y="2604894"/>
          <a:ext cx="5760640" cy="377643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左中括号 5"/>
          <p:cNvSpPr/>
          <p:nvPr/>
        </p:nvSpPr>
        <p:spPr>
          <a:xfrm>
            <a:off x="2782888" y="3357687"/>
            <a:ext cx="1152525" cy="2016125"/>
          </a:xfrm>
          <a:prstGeom prst="leftBracket">
            <a:avLst/>
          </a:prstGeom>
        </p:spPr>
        <p:style>
          <a:lnRef idx="3">
            <a:schemeClr val="dk1"/>
          </a:lnRef>
          <a:fillRef idx="0">
            <a:schemeClr val="dk1"/>
          </a:fillRef>
          <a:effectRef idx="2">
            <a:schemeClr val="dk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1</a:t>
            </a:r>
            <a:r>
              <a:rPr lang="zh-CN" altLang="en-US" dirty="0" smtClean="0">
                <a:sym typeface="+mn-ea"/>
              </a:rPr>
              <a:t>、时间同步</a:t>
            </a:r>
            <a:r>
              <a:rPr lang="zh-CN" altLang="en-US" dirty="0">
                <a:sym typeface="+mn-ea"/>
              </a:rPr>
              <a:t>模型</a:t>
            </a:r>
            <a:endParaRPr lang="zh-CN" altLang="en-US" dirty="0">
              <a:sym typeface="+mn-ea"/>
            </a:endParaRPr>
          </a:p>
        </p:txBody>
      </p:sp>
      <p:sp>
        <p:nvSpPr>
          <p:cNvPr id="5" name="TextBox 4"/>
          <p:cNvSpPr txBox="1"/>
          <p:nvPr/>
        </p:nvSpPr>
        <p:spPr>
          <a:xfrm>
            <a:off x="1127448" y="1225786"/>
            <a:ext cx="10153332" cy="2870016"/>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200000"/>
              </a:lnSpc>
              <a:spcBef>
                <a:spcPct val="0"/>
              </a:spcBef>
              <a:buNone/>
            </a:pPr>
            <a:r>
              <a:rPr lang="en-US" altLang="zh-CN" b="1" dirty="0" smtClean="0">
                <a:latin typeface="楷体_GB2312" panose="02010609030101010101" charset="-122"/>
                <a:ea typeface="楷体_GB2312" panose="02010609030101010101" charset="-122"/>
              </a:rPr>
              <a:t>1</a:t>
            </a:r>
            <a:r>
              <a:rPr lang="zh-CN" altLang="en-US" b="1" dirty="0">
                <a:latin typeface="楷体_GB2312" panose="02010609030101010101" charset="-122"/>
                <a:ea typeface="楷体_GB2312" panose="02010609030101010101" charset="-122"/>
              </a:rPr>
              <a:t>．时钟模型</a:t>
            </a:r>
            <a:endParaRPr lang="zh-CN" altLang="en-US" b="1" dirty="0">
              <a:latin typeface="楷体_GB2312" panose="02010609030101010101" charset="-122"/>
              <a:ea typeface="楷体_GB2312" panose="02010609030101010101" charset="-122"/>
            </a:endParaRPr>
          </a:p>
          <a:p>
            <a:pPr marL="0" lvl="0" indent="0" eaLnBrk="1" hangingPunct="1">
              <a:lnSpc>
                <a:spcPct val="200000"/>
              </a:lnSpc>
              <a:spcBef>
                <a:spcPct val="0"/>
              </a:spcBef>
              <a:buNone/>
            </a:pPr>
            <a:r>
              <a:rPr lang="en-US" altLang="zh-CN" b="1" dirty="0">
                <a:latin typeface="楷体_GB2312" panose="02010609030101010101" charset="-122"/>
                <a:ea typeface="楷体_GB2312" panose="02010609030101010101" charset="-122"/>
              </a:rPr>
              <a:t>2</a:t>
            </a:r>
            <a:r>
              <a:rPr lang="zh-CN" altLang="en-US" b="1" dirty="0">
                <a:latin typeface="楷体_GB2312" panose="02010609030101010101" charset="-122"/>
                <a:ea typeface="楷体_GB2312" panose="02010609030101010101" charset="-122"/>
              </a:rPr>
              <a:t>．通信模型</a:t>
            </a:r>
            <a:endParaRPr lang="zh-CN" altLang="en-US" b="1" dirty="0">
              <a:latin typeface="楷体_GB2312" panose="02010609030101010101" charset="-122"/>
              <a:ea typeface="楷体_GB2312" panose="02010609030101010101" charset="-122"/>
            </a:endParaRPr>
          </a:p>
          <a:p>
            <a:pPr marL="0" lvl="0" indent="0" eaLnBrk="1" hangingPunct="1">
              <a:lnSpc>
                <a:spcPct val="200000"/>
              </a:lnSpc>
              <a:spcBef>
                <a:spcPct val="0"/>
              </a:spcBef>
              <a:buNone/>
            </a:pPr>
            <a:r>
              <a:rPr lang="en-US" altLang="zh-CN" b="1" dirty="0">
                <a:latin typeface="楷体_GB2312" panose="02010609030101010101" charset="-122"/>
                <a:ea typeface="楷体_GB2312" panose="02010609030101010101" charset="-122"/>
              </a:rPr>
              <a:t>3</a:t>
            </a:r>
            <a:r>
              <a:rPr lang="zh-CN" altLang="en-US" b="1" dirty="0">
                <a:latin typeface="楷体_GB2312" panose="02010609030101010101" charset="-122"/>
                <a:ea typeface="楷体_GB2312" panose="02010609030101010101" charset="-122"/>
              </a:rPr>
              <a:t>．时钟同步的误差来源</a:t>
            </a:r>
            <a:endParaRPr lang="zh-CN" altLang="en-US" b="1" dirty="0">
              <a:latin typeface="楷体_GB2312" panose="02010609030101010101" charset="-122"/>
              <a:ea typeface="楷体_GB2312" panose="0201060903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500"/>
                                        <p:tgtEl>
                                          <p:spTgt spid="5">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en-US" dirty="0" smtClean="0"/>
              <a:t>1</a:t>
            </a:r>
            <a:r>
              <a:rPr lang="zh-CN" altLang="en-US" dirty="0" smtClean="0"/>
              <a:t>、时钟</a:t>
            </a:r>
            <a:r>
              <a:rPr lang="zh-CN" altLang="en-US" dirty="0"/>
              <a:t>模型</a:t>
            </a:r>
            <a:endParaRPr lang="zh-CN" altLang="en-US" dirty="0"/>
          </a:p>
        </p:txBody>
      </p:sp>
      <p:sp>
        <p:nvSpPr>
          <p:cNvPr id="8" name="TextBox 7"/>
          <p:cNvSpPr txBox="1"/>
          <p:nvPr/>
        </p:nvSpPr>
        <p:spPr>
          <a:xfrm>
            <a:off x="984885" y="1119505"/>
            <a:ext cx="10655731" cy="461664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charset="0"/>
              <a:buChar char=""/>
            </a:pPr>
            <a:r>
              <a:rPr lang="zh-CN" altLang="en-US" sz="2800" dirty="0">
                <a:latin typeface="微软雅黑" panose="020B0503020204020204" pitchFamily="34" charset="-122"/>
                <a:ea typeface="微软雅黑" panose="020B0503020204020204" pitchFamily="34" charset="-122"/>
              </a:rPr>
              <a:t>传感器网络中节点的本地时钟</a:t>
            </a:r>
            <a:r>
              <a:rPr lang="zh-CN" altLang="en-US" sz="2800" b="1" dirty="0">
                <a:solidFill>
                  <a:srgbClr val="0000FF"/>
                </a:solidFill>
                <a:latin typeface="微软雅黑" panose="020B0503020204020204" pitchFamily="34" charset="-122"/>
                <a:ea typeface="微软雅黑" panose="020B0503020204020204" pitchFamily="34" charset="-122"/>
              </a:rPr>
              <a:t>依靠对自身晶振中断</a:t>
            </a:r>
            <a:r>
              <a:rPr lang="zh-CN" altLang="en-US" sz="2800" dirty="0">
                <a:latin typeface="微软雅黑" panose="020B0503020204020204" pitchFamily="34" charset="-122"/>
                <a:ea typeface="微软雅黑" panose="020B0503020204020204" pitchFamily="34" charset="-122"/>
              </a:rPr>
              <a:t>计数实现。</a:t>
            </a:r>
            <a:r>
              <a:rPr lang="zh-CN" altLang="en-US" sz="2800" b="1" dirty="0">
                <a:solidFill>
                  <a:srgbClr val="FF0000"/>
                </a:solidFill>
                <a:latin typeface="微软雅黑" panose="020B0503020204020204" pitchFamily="34" charset="-122"/>
                <a:ea typeface="微软雅黑" panose="020B0503020204020204" pitchFamily="34" charset="-122"/>
              </a:rPr>
              <a:t>晶振的频率误差和初始计时时刻不同</a:t>
            </a:r>
            <a:r>
              <a:rPr lang="zh-CN" altLang="en-US" sz="2800" dirty="0">
                <a:latin typeface="微软雅黑" panose="020B0503020204020204" pitchFamily="34" charset="-122"/>
                <a:ea typeface="微软雅黑" panose="020B0503020204020204" pitchFamily="34" charset="-122"/>
              </a:rPr>
              <a:t>，使得节点之间本地时钟不同步。如果能估算出本地时钟与</a:t>
            </a:r>
            <a:r>
              <a:rPr lang="zh-CN" altLang="en-US" sz="2800" b="1" dirty="0">
                <a:solidFill>
                  <a:srgbClr val="0000FF"/>
                </a:solidFill>
                <a:latin typeface="微软雅黑" panose="020B0503020204020204" pitchFamily="34" charset="-122"/>
                <a:ea typeface="微软雅黑" panose="020B0503020204020204" pitchFamily="34" charset="-122"/>
              </a:rPr>
              <a:t>物理时钟</a:t>
            </a:r>
            <a:r>
              <a:rPr lang="zh-CN" altLang="en-US" sz="2800" dirty="0">
                <a:latin typeface="微软雅黑" panose="020B0503020204020204" pitchFamily="34" charset="-122"/>
                <a:ea typeface="微软雅黑" panose="020B0503020204020204" pitchFamily="34" charset="-122"/>
              </a:rPr>
              <a:t>的关系或本地时钟之间的关系，就可以构造对应的</a:t>
            </a:r>
            <a:r>
              <a:rPr lang="zh-CN" altLang="en-US" sz="2800" b="1" dirty="0">
                <a:solidFill>
                  <a:srgbClr val="0000FF"/>
                </a:solidFill>
                <a:latin typeface="微软雅黑" panose="020B0503020204020204" pitchFamily="34" charset="-122"/>
                <a:ea typeface="微软雅黑" panose="020B0503020204020204" pitchFamily="34" charset="-122"/>
              </a:rPr>
              <a:t>逻辑时钟</a:t>
            </a:r>
            <a:r>
              <a:rPr lang="zh-CN" altLang="en-US" sz="2800" dirty="0">
                <a:latin typeface="微软雅黑" panose="020B0503020204020204" pitchFamily="34" charset="-122"/>
                <a:ea typeface="微软雅黑" panose="020B0503020204020204" pitchFamily="34" charset="-122"/>
              </a:rPr>
              <a:t>以达成同步</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lvl="0" algn="just" eaLnBrk="1" hangingPunct="1">
              <a:lnSpc>
                <a:spcPct val="150000"/>
              </a:lnSpc>
              <a:spcBef>
                <a:spcPct val="0"/>
              </a:spcBef>
              <a:buClr>
                <a:srgbClr val="FF3300"/>
              </a:buClr>
              <a:buSzPct val="85000"/>
              <a:buFont typeface="Wingdings" panose="05000000000000000000" charset="0"/>
              <a:buChar char=""/>
            </a:pPr>
            <a:r>
              <a:rPr lang="zh-CN" altLang="en-US" sz="2800" dirty="0" smtClean="0">
                <a:latin typeface="微软雅黑" panose="020B0503020204020204" pitchFamily="34" charset="-122"/>
                <a:ea typeface="微软雅黑" panose="020B0503020204020204" pitchFamily="34" charset="-122"/>
              </a:rPr>
              <a:t>目前</a:t>
            </a:r>
            <a:r>
              <a:rPr lang="zh-CN" altLang="en-US" sz="2800" dirty="0">
                <a:latin typeface="微软雅黑" panose="020B0503020204020204" pitchFamily="34" charset="-122"/>
                <a:ea typeface="微软雅黑" panose="020B0503020204020204" pitchFamily="34" charset="-122"/>
              </a:rPr>
              <a:t>的逻辑时钟同步算法</a:t>
            </a:r>
            <a:r>
              <a:rPr lang="zh-CN" altLang="en-US" sz="2800" dirty="0" smtClean="0">
                <a:latin typeface="微软雅黑" panose="020B0503020204020204" pitchFamily="34" charset="-122"/>
                <a:ea typeface="微软雅黑" panose="020B0503020204020204" pitchFamily="34" charset="-122"/>
              </a:rPr>
              <a:t>，同步</a:t>
            </a:r>
            <a:r>
              <a:rPr lang="zh-CN" altLang="en-US" sz="2800" dirty="0">
                <a:latin typeface="微软雅黑" panose="020B0503020204020204" pitchFamily="34" charset="-122"/>
                <a:ea typeface="微软雅黑" panose="020B0503020204020204" pitchFamily="34" charset="-122"/>
              </a:rPr>
              <a:t>精度已达到</a:t>
            </a:r>
            <a:r>
              <a:rPr lang="en-US" altLang="zh-CN" sz="2800" b="1" dirty="0" smtClean="0">
                <a:solidFill>
                  <a:srgbClr val="FF0000"/>
                </a:solidFill>
                <a:latin typeface="微软雅黑" panose="020B0503020204020204" pitchFamily="34" charset="-122"/>
                <a:ea typeface="微软雅黑" panose="020B0503020204020204" pitchFamily="34" charset="-122"/>
              </a:rPr>
              <a:t>1</a:t>
            </a:r>
            <a:r>
              <a:rPr lang="en-US" altLang="zh-CN" sz="2800" b="1" dirty="0" smtClean="0">
                <a:solidFill>
                  <a:srgbClr val="FF0000"/>
                </a:solidFill>
                <a:sym typeface="Symbol" panose="05050102010706020507"/>
              </a:rPr>
              <a:t></a:t>
            </a:r>
            <a:r>
              <a:rPr lang="en-US" altLang="zh-CN" sz="2800" b="1" dirty="0" smtClean="0">
                <a:solidFill>
                  <a:srgbClr val="FF0000"/>
                </a:solidFill>
                <a:latin typeface="微软雅黑" panose="020B0503020204020204" pitchFamily="34" charset="-122"/>
                <a:ea typeface="微软雅黑" panose="020B0503020204020204" pitchFamily="34" charset="-122"/>
              </a:rPr>
              <a:t>s</a:t>
            </a:r>
            <a:r>
              <a:rPr lang="zh-CN" altLang="en-US" sz="2800" dirty="0">
                <a:latin typeface="微软雅黑" panose="020B0503020204020204" pitchFamily="34" charset="-122"/>
                <a:ea typeface="微软雅黑" panose="020B0503020204020204" pitchFamily="34" charset="-122"/>
              </a:rPr>
              <a:t>，可以满足传感器网络中绝大部分应用的需求。如果要达到纳秒级精度，则要采用锁相环等硬件实现物理时钟同步。</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dirty="0"/>
              <a:t>（</a:t>
            </a:r>
            <a:r>
              <a:rPr lang="en-US" altLang="zh-CN" dirty="0"/>
              <a:t>1</a:t>
            </a:r>
            <a:r>
              <a:rPr lang="zh-CN" altLang="en-US" dirty="0"/>
              <a:t>）节点本地时钟模型</a:t>
            </a:r>
            <a:endParaRPr lang="zh-CN" altLang="en-US" dirty="0"/>
          </a:p>
        </p:txBody>
      </p:sp>
      <p:sp>
        <p:nvSpPr>
          <p:cNvPr id="8" name="TextBox 7"/>
          <p:cNvSpPr txBox="1"/>
          <p:nvPr/>
        </p:nvSpPr>
        <p:spPr>
          <a:xfrm>
            <a:off x="984885" y="1119505"/>
            <a:ext cx="10655731" cy="526297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charset="0"/>
              <a:buChar char=""/>
            </a:pPr>
            <a:r>
              <a:rPr lang="zh-CN" altLang="en-US" sz="2800" dirty="0">
                <a:latin typeface="微软雅黑" panose="020B0503020204020204" pitchFamily="34" charset="-122"/>
                <a:ea typeface="微软雅黑" panose="020B0503020204020204" pitchFamily="34" charset="-122"/>
              </a:rPr>
              <a:t>在计算机系统中，时钟通常用</a:t>
            </a:r>
            <a:r>
              <a:rPr lang="zh-CN" altLang="en-US" sz="2800" b="1" dirty="0">
                <a:solidFill>
                  <a:srgbClr val="FF0000"/>
                </a:solidFill>
                <a:latin typeface="微软雅黑" panose="020B0503020204020204" pitchFamily="34" charset="-122"/>
                <a:ea typeface="微软雅黑" panose="020B0503020204020204" pitchFamily="34" charset="-122"/>
              </a:rPr>
              <a:t>晶体振荡器脉冲</a:t>
            </a:r>
            <a:r>
              <a:rPr lang="zh-CN" altLang="en-US" sz="2800" dirty="0">
                <a:latin typeface="微软雅黑" panose="020B0503020204020204" pitchFamily="34" charset="-122"/>
                <a:ea typeface="微软雅黑" panose="020B0503020204020204" pitchFamily="34" charset="-122"/>
              </a:rPr>
              <a:t>来</a:t>
            </a:r>
            <a:r>
              <a:rPr lang="zh-CN" altLang="en-US" sz="2800" dirty="0" smtClean="0">
                <a:latin typeface="微软雅黑" panose="020B0503020204020204" pitchFamily="34" charset="-122"/>
                <a:ea typeface="微软雅黑" panose="020B0503020204020204" pitchFamily="34" charset="-122"/>
              </a:rPr>
              <a:t>度量。</a:t>
            </a:r>
            <a:endParaRPr lang="en-US" altLang="zh-CN" sz="2800" dirty="0">
              <a:latin typeface="微软雅黑" panose="020B0503020204020204" pitchFamily="34" charset="-122"/>
              <a:ea typeface="微软雅黑" panose="020B0503020204020204" pitchFamily="34" charset="-122"/>
            </a:endParaRPr>
          </a:p>
          <a:p>
            <a:pPr lvl="0" algn="just" eaLnBrk="1" hangingPunct="1">
              <a:lnSpc>
                <a:spcPct val="150000"/>
              </a:lnSpc>
              <a:spcBef>
                <a:spcPct val="0"/>
              </a:spcBef>
              <a:buClr>
                <a:srgbClr val="FF3300"/>
              </a:buClr>
              <a:buSzPct val="85000"/>
              <a:buFont typeface="Wingdings" panose="05000000000000000000" charset="0"/>
              <a:buChar char=""/>
            </a:pPr>
            <a:r>
              <a:rPr lang="zh-CN" altLang="en-US" sz="2800" dirty="0" smtClean="0">
                <a:latin typeface="微软雅黑" panose="020B0503020204020204" pitchFamily="34" charset="-122"/>
                <a:ea typeface="微软雅黑" panose="020B0503020204020204" pitchFamily="34" charset="-122"/>
              </a:rPr>
              <a:t>在</a:t>
            </a:r>
            <a:r>
              <a:rPr lang="zh-CN" altLang="en-US" sz="2800" dirty="0">
                <a:latin typeface="微软雅黑" panose="020B0503020204020204" pitchFamily="34" charset="-122"/>
                <a:ea typeface="微软雅黑" panose="020B0503020204020204" pitchFamily="34" charset="-122"/>
              </a:rPr>
              <a:t>工程实践中，因为温度、压力、电源电压等外界环境的变化，往往会导致晶振频率产生波动。因此，构造理想时钟比较困难。在一般情况下，晶振频率的波动幅度</a:t>
            </a:r>
            <a:r>
              <a:rPr lang="zh-CN" altLang="en-US" sz="2800" dirty="0" smtClean="0">
                <a:latin typeface="微软雅黑" panose="020B0503020204020204" pitchFamily="34" charset="-122"/>
                <a:ea typeface="微软雅黑" panose="020B0503020204020204" pitchFamily="34" charset="-122"/>
              </a:rPr>
              <a:t>并非</a:t>
            </a:r>
            <a:r>
              <a:rPr lang="zh-CN" altLang="en-US" sz="2800" dirty="0">
                <a:latin typeface="微软雅黑" panose="020B0503020204020204" pitchFamily="34" charset="-122"/>
                <a:ea typeface="微软雅黑" panose="020B0503020204020204" pitchFamily="34" charset="-122"/>
              </a:rPr>
              <a:t>任意的，而是局限在一定的范围之内，为了方便描述和分析，定义如下</a:t>
            </a: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种时钟模型</a:t>
            </a:r>
            <a:r>
              <a:rPr lang="en-US" altLang="zh-CN"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marL="400050" lvl="1" indent="0" algn="just" eaLnBrk="1" hangingPunct="1">
              <a:lnSpc>
                <a:spcPct val="150000"/>
              </a:lnSpc>
              <a:spcBef>
                <a:spcPct val="0"/>
              </a:spcBef>
              <a:buClr>
                <a:srgbClr val="FF3300"/>
              </a:buClr>
              <a:buSzPct val="85000"/>
              <a:buNone/>
            </a:pPr>
            <a:r>
              <a:rPr lang="zh-CN" altLang="en-US" b="1" dirty="0">
                <a:solidFill>
                  <a:srgbClr val="0000FF"/>
                </a:solidFill>
                <a:latin typeface="微软雅黑" panose="020B0503020204020204" pitchFamily="34" charset="-122"/>
                <a:ea typeface="微软雅黑" panose="020B0503020204020204" pitchFamily="34" charset="-122"/>
              </a:rPr>
              <a:t>① 速率恒定模型：</a:t>
            </a:r>
            <a:r>
              <a:rPr lang="zh-CN" altLang="en-US" dirty="0">
                <a:latin typeface="微软雅黑" panose="020B0503020204020204" pitchFamily="34" charset="-122"/>
                <a:ea typeface="微软雅黑" panose="020B0503020204020204" pitchFamily="34" charset="-122"/>
              </a:rPr>
              <a:t>假定时钟速率是恒定</a:t>
            </a:r>
            <a:r>
              <a:rPr lang="zh-CN" altLang="en-US" dirty="0" smtClean="0">
                <a:latin typeface="微软雅黑" panose="020B0503020204020204" pitchFamily="34" charset="-122"/>
                <a:ea typeface="微软雅黑" panose="020B0503020204020204" pitchFamily="34" charset="-122"/>
              </a:rPr>
              <a:t>的。</a:t>
            </a:r>
            <a:endParaRPr lang="en-US" altLang="zh-CN" dirty="0" smtClean="0">
              <a:latin typeface="微软雅黑" panose="020B0503020204020204" pitchFamily="34" charset="-122"/>
              <a:ea typeface="微软雅黑" panose="020B0503020204020204" pitchFamily="34" charset="-122"/>
            </a:endParaRPr>
          </a:p>
          <a:p>
            <a:pPr marL="400050" lvl="1" indent="0" algn="just" eaLnBrk="1" hangingPunct="1">
              <a:lnSpc>
                <a:spcPct val="150000"/>
              </a:lnSpc>
              <a:spcBef>
                <a:spcPct val="0"/>
              </a:spcBef>
              <a:buClr>
                <a:srgbClr val="FF3300"/>
              </a:buClr>
              <a:buSzPct val="85000"/>
              <a:buNone/>
            </a:pPr>
            <a:r>
              <a:rPr lang="zh-CN" altLang="en-US" b="1" dirty="0">
                <a:solidFill>
                  <a:srgbClr val="0000FF"/>
                </a:solidFill>
                <a:latin typeface="微软雅黑" panose="020B0503020204020204" pitchFamily="34" charset="-122"/>
                <a:ea typeface="微软雅黑" panose="020B0503020204020204" pitchFamily="34" charset="-122"/>
              </a:rPr>
              <a:t>② 漂移有界模型</a:t>
            </a:r>
            <a:r>
              <a:rPr lang="zh-CN" altLang="en-US" b="1" dirty="0" smtClean="0">
                <a:solidFill>
                  <a:srgbClr val="0000FF"/>
                </a:solidFill>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在</a:t>
            </a:r>
            <a:r>
              <a:rPr lang="zh-CN" altLang="en-US" sz="2400" dirty="0">
                <a:latin typeface="微软雅黑" panose="020B0503020204020204" pitchFamily="34" charset="-122"/>
                <a:ea typeface="微软雅黑" panose="020B0503020204020204" pitchFamily="34" charset="-122"/>
              </a:rPr>
              <a:t>工程实践</a:t>
            </a:r>
            <a:r>
              <a:rPr lang="zh-CN" altLang="en-US" sz="2400" dirty="0" smtClean="0">
                <a:latin typeface="微软雅黑" panose="020B0503020204020204" pitchFamily="34" charset="-122"/>
                <a:ea typeface="微软雅黑" panose="020B0503020204020204" pitchFamily="34" charset="-122"/>
              </a:rPr>
              <a:t>中常</a:t>
            </a:r>
            <a:r>
              <a:rPr lang="zh-CN" altLang="en-US" sz="2400" dirty="0">
                <a:latin typeface="微软雅黑" panose="020B0503020204020204" pitchFamily="34" charset="-122"/>
                <a:ea typeface="微软雅黑" panose="020B0503020204020204" pitchFamily="34" charset="-122"/>
              </a:rPr>
              <a:t>用来确定时钟的精度或误差的上</a:t>
            </a:r>
            <a:r>
              <a:rPr lang="zh-CN" altLang="en-US" sz="2400" dirty="0" smtClean="0">
                <a:latin typeface="微软雅黑" panose="020B0503020204020204" pitchFamily="34" charset="-122"/>
                <a:ea typeface="微软雅黑" panose="020B0503020204020204" pitchFamily="34" charset="-122"/>
              </a:rPr>
              <a:t>下界。</a:t>
            </a:r>
            <a:endParaRPr lang="en-US" altLang="zh-CN" sz="2400" dirty="0" smtClean="0">
              <a:latin typeface="微软雅黑" panose="020B0503020204020204" pitchFamily="34" charset="-122"/>
              <a:ea typeface="微软雅黑" panose="020B0503020204020204" pitchFamily="34" charset="-122"/>
            </a:endParaRPr>
          </a:p>
          <a:p>
            <a:pPr marL="400050" lvl="1" indent="0" algn="just" eaLnBrk="1" hangingPunct="1">
              <a:lnSpc>
                <a:spcPct val="150000"/>
              </a:lnSpc>
              <a:spcBef>
                <a:spcPct val="0"/>
              </a:spcBef>
              <a:buClr>
                <a:srgbClr val="FF3300"/>
              </a:buClr>
              <a:buSzPct val="85000"/>
              <a:buNone/>
            </a:pPr>
            <a:r>
              <a:rPr lang="zh-CN" altLang="en-US" b="1" dirty="0">
                <a:solidFill>
                  <a:srgbClr val="0000FF"/>
                </a:solidFill>
                <a:latin typeface="微软雅黑" panose="020B0503020204020204" pitchFamily="34" charset="-122"/>
                <a:ea typeface="微软雅黑" panose="020B0503020204020204" pitchFamily="34" charset="-122"/>
              </a:rPr>
              <a:t>③ 漂移变化有界模型：</a:t>
            </a:r>
            <a:r>
              <a:rPr lang="zh-CN" altLang="en-US" dirty="0">
                <a:latin typeface="微软雅黑" panose="020B0503020204020204" pitchFamily="34" charset="-122"/>
                <a:ea typeface="微软雅黑" panose="020B0503020204020204" pitchFamily="34" charset="-122"/>
              </a:rPr>
              <a:t>假定时钟漂移的</a:t>
            </a:r>
            <a:r>
              <a:rPr lang="zh-CN" altLang="en-US" dirty="0" smtClean="0">
                <a:latin typeface="微软雅黑" panose="020B0503020204020204" pitchFamily="34" charset="-122"/>
                <a:ea typeface="微软雅黑" panose="020B0503020204020204" pitchFamily="34" charset="-122"/>
              </a:rPr>
              <a:t>变化是有界。</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dirty="0"/>
              <a:t>（</a:t>
            </a:r>
            <a:r>
              <a:rPr lang="en-US" altLang="zh-CN" dirty="0"/>
              <a:t>2</a:t>
            </a:r>
            <a:r>
              <a:rPr lang="zh-CN" altLang="en-US" dirty="0"/>
              <a:t>）节点逻辑时钟模型</a:t>
            </a:r>
            <a:endParaRPr lang="zh-CN" altLang="en-US" dirty="0"/>
          </a:p>
        </p:txBody>
      </p:sp>
      <p:sp>
        <p:nvSpPr>
          <p:cNvPr id="8" name="TextBox 7"/>
          <p:cNvSpPr txBox="1"/>
          <p:nvPr/>
        </p:nvSpPr>
        <p:spPr>
          <a:xfrm>
            <a:off x="984885" y="908720"/>
            <a:ext cx="10943763" cy="551561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40000"/>
              </a:lnSpc>
              <a:spcBef>
                <a:spcPct val="0"/>
              </a:spcBef>
              <a:buClr>
                <a:srgbClr val="FF3300"/>
              </a:buClr>
              <a:buSzPct val="85000"/>
              <a:buFont typeface="Wingdings" panose="05000000000000000000" charset="0"/>
              <a:buChar char=""/>
            </a:pPr>
            <a:r>
              <a:rPr lang="zh-CN" altLang="en-US" sz="2800" dirty="0">
                <a:latin typeface="微软雅黑" panose="020B0503020204020204" pitchFamily="34" charset="-122"/>
                <a:ea typeface="微软雅黑" panose="020B0503020204020204" pitchFamily="34" charset="-122"/>
              </a:rPr>
              <a:t>任一</a:t>
            </a:r>
            <a:r>
              <a:rPr lang="zh-CN" altLang="en-US" sz="2800" dirty="0" smtClean="0">
                <a:latin typeface="微软雅黑" panose="020B0503020204020204" pitchFamily="34" charset="-122"/>
                <a:ea typeface="微软雅黑" panose="020B0503020204020204" pitchFamily="34" charset="-122"/>
              </a:rPr>
              <a:t>节点 </a:t>
            </a:r>
            <a:r>
              <a:rPr lang="en-US" altLang="zh-CN" sz="2800" dirty="0" err="1" smtClean="0">
                <a:latin typeface="微软雅黑" panose="020B0503020204020204" pitchFamily="34" charset="-122"/>
                <a:ea typeface="微软雅黑" panose="020B0503020204020204" pitchFamily="34" charset="-122"/>
              </a:rPr>
              <a:t>i</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在</a:t>
            </a:r>
            <a:r>
              <a:rPr lang="zh-CN" altLang="en-US" sz="2800" dirty="0">
                <a:latin typeface="微软雅黑" panose="020B0503020204020204" pitchFamily="34" charset="-122"/>
                <a:ea typeface="微软雅黑" panose="020B0503020204020204" pitchFamily="34" charset="-122"/>
              </a:rPr>
              <a:t>物理</a:t>
            </a:r>
            <a:r>
              <a:rPr lang="zh-CN" altLang="en-US" sz="2800" dirty="0" smtClean="0">
                <a:latin typeface="微软雅黑" panose="020B0503020204020204" pitchFamily="34" charset="-122"/>
                <a:ea typeface="微软雅黑" panose="020B0503020204020204" pitchFamily="34" charset="-122"/>
              </a:rPr>
              <a:t>时刻 </a:t>
            </a:r>
            <a:r>
              <a:rPr lang="en-US" altLang="zh-CN" sz="2800" dirty="0" smtClean="0">
                <a:latin typeface="微软雅黑" panose="020B0503020204020204" pitchFamily="34" charset="-122"/>
                <a:ea typeface="微软雅黑" panose="020B0503020204020204" pitchFamily="34" charset="-122"/>
              </a:rPr>
              <a:t>t </a:t>
            </a:r>
            <a:r>
              <a:rPr lang="zh-CN" altLang="en-US" sz="2800" dirty="0" smtClean="0">
                <a:latin typeface="微软雅黑" panose="020B0503020204020204" pitchFamily="34" charset="-122"/>
                <a:ea typeface="微软雅黑" panose="020B0503020204020204" pitchFamily="34" charset="-122"/>
              </a:rPr>
              <a:t>的</a:t>
            </a:r>
            <a:r>
              <a:rPr lang="zh-CN" altLang="en-US" sz="2800" dirty="0">
                <a:latin typeface="微软雅黑" panose="020B0503020204020204" pitchFamily="34" charset="-122"/>
                <a:ea typeface="微软雅黑" panose="020B0503020204020204" pitchFamily="34" charset="-122"/>
              </a:rPr>
              <a:t>逻辑时钟读数可以表示</a:t>
            </a:r>
            <a:r>
              <a:rPr lang="zh-CN" altLang="en-US" sz="2800" dirty="0" smtClean="0">
                <a:latin typeface="微软雅黑" panose="020B0503020204020204" pitchFamily="34" charset="-122"/>
                <a:ea typeface="微软雅黑" panose="020B0503020204020204" pitchFamily="34" charset="-122"/>
              </a:rPr>
              <a:t>为：</a:t>
            </a:r>
            <a:endParaRPr lang="zh-CN" altLang="en-US" sz="2800" dirty="0">
              <a:latin typeface="微软雅黑" panose="020B0503020204020204" pitchFamily="34" charset="-122"/>
              <a:ea typeface="微软雅黑" panose="020B0503020204020204" pitchFamily="34" charset="-122"/>
            </a:endParaRPr>
          </a:p>
          <a:p>
            <a:pPr marL="457200" lvl="1" indent="0" algn="just" eaLnBrk="1" hangingPunct="1">
              <a:lnSpc>
                <a:spcPct val="140000"/>
              </a:lnSpc>
              <a:spcBef>
                <a:spcPct val="0"/>
              </a:spcBef>
              <a:buClr>
                <a:srgbClr val="FF3300"/>
              </a:buClr>
              <a:buSzPct val="85000"/>
              <a:buNone/>
            </a:pPr>
            <a:r>
              <a:rPr lang="en-US" altLang="zh-CN" b="1" dirty="0" smtClean="0">
                <a:solidFill>
                  <a:srgbClr val="0000FF"/>
                </a:solidFill>
                <a:latin typeface="微软雅黑" panose="020B0503020204020204" pitchFamily="34" charset="-122"/>
                <a:ea typeface="微软雅黑" panose="020B0503020204020204" pitchFamily="34" charset="-122"/>
              </a:rPr>
              <a:t>   </a:t>
            </a:r>
            <a:r>
              <a:rPr lang="en-US" altLang="zh-CN" b="1" i="1" dirty="0" smtClean="0">
                <a:solidFill>
                  <a:srgbClr val="0000FF"/>
                </a:solidFill>
                <a:latin typeface="微软雅黑" panose="020B0503020204020204" pitchFamily="34" charset="-122"/>
                <a:ea typeface="微软雅黑" panose="020B0503020204020204" pitchFamily="34" charset="-122"/>
              </a:rPr>
              <a:t>   </a:t>
            </a:r>
            <a:r>
              <a:rPr lang="en-US" altLang="zh-CN" b="1" i="1" dirty="0" err="1" smtClean="0">
                <a:solidFill>
                  <a:srgbClr val="0000FF"/>
                </a:solidFill>
                <a:latin typeface="微软雅黑" panose="020B0503020204020204" pitchFamily="34" charset="-122"/>
                <a:ea typeface="微软雅黑" panose="020B0503020204020204" pitchFamily="34" charset="-122"/>
              </a:rPr>
              <a:t>Lc</a:t>
            </a:r>
            <a:r>
              <a:rPr lang="en-US" altLang="zh-CN" b="1" i="1" dirty="0" smtClean="0">
                <a:solidFill>
                  <a:srgbClr val="0000FF"/>
                </a:solidFill>
                <a:latin typeface="微软雅黑" panose="020B0503020204020204" pitchFamily="34" charset="-122"/>
                <a:ea typeface="微软雅黑" panose="020B0503020204020204" pitchFamily="34" charset="-122"/>
              </a:rPr>
              <a:t>(t)= </a:t>
            </a:r>
            <a:r>
              <a:rPr lang="en-US" altLang="zh-CN" b="1" i="1" dirty="0" err="1" smtClean="0">
                <a:solidFill>
                  <a:srgbClr val="0000FF"/>
                </a:solidFill>
                <a:latin typeface="微软雅黑" panose="020B0503020204020204" pitchFamily="34" charset="-122"/>
                <a:ea typeface="微软雅黑" panose="020B0503020204020204" pitchFamily="34" charset="-122"/>
              </a:rPr>
              <a:t>la</a:t>
            </a:r>
            <a:r>
              <a:rPr lang="en-US" altLang="zh-CN" b="1" i="1" baseline="-25000" dirty="0" err="1" smtClean="0">
                <a:solidFill>
                  <a:srgbClr val="0000FF"/>
                </a:solidFill>
                <a:latin typeface="微软雅黑" panose="020B0503020204020204" pitchFamily="34" charset="-122"/>
                <a:ea typeface="微软雅黑" panose="020B0503020204020204" pitchFamily="34" charset="-122"/>
              </a:rPr>
              <a:t>i </a:t>
            </a:r>
            <a:r>
              <a:rPr lang="en-US" altLang="zh-CN" b="1" i="1" dirty="0" err="1" smtClean="0">
                <a:solidFill>
                  <a:srgbClr val="0000FF"/>
                </a:solidFill>
                <a:latin typeface="微软雅黑" panose="020B0503020204020204" pitchFamily="34" charset="-122"/>
                <a:ea typeface="微软雅黑" panose="020B0503020204020204" pitchFamily="34" charset="-122"/>
              </a:rPr>
              <a:t>╳ c</a:t>
            </a:r>
            <a:r>
              <a:rPr lang="en-US" altLang="zh-CN" b="1" i="1" dirty="0" smtClean="0">
                <a:solidFill>
                  <a:srgbClr val="0000FF"/>
                </a:solidFill>
                <a:latin typeface="微软雅黑" panose="020B0503020204020204" pitchFamily="34" charset="-122"/>
                <a:ea typeface="微软雅黑" panose="020B0503020204020204" pitchFamily="34" charset="-122"/>
              </a:rPr>
              <a:t>(t) + </a:t>
            </a:r>
            <a:r>
              <a:rPr lang="en-US" altLang="zh-CN" b="1" i="1" dirty="0" err="1" smtClean="0">
                <a:solidFill>
                  <a:srgbClr val="0000FF"/>
                </a:solidFill>
                <a:latin typeface="微软雅黑" panose="020B0503020204020204" pitchFamily="34" charset="-122"/>
                <a:ea typeface="微软雅黑" panose="020B0503020204020204" pitchFamily="34" charset="-122"/>
              </a:rPr>
              <a:t>lb</a:t>
            </a:r>
            <a:r>
              <a:rPr lang="en-US" altLang="zh-CN" b="1" i="1" baseline="-25000" dirty="0" err="1" smtClean="0">
                <a:solidFill>
                  <a:srgbClr val="0000FF"/>
                </a:solidFill>
                <a:latin typeface="微软雅黑" panose="020B0503020204020204" pitchFamily="34" charset="-122"/>
                <a:ea typeface="微软雅黑" panose="020B0503020204020204" pitchFamily="34" charset="-122"/>
              </a:rPr>
              <a:t>i</a:t>
            </a:r>
            <a:r>
              <a:rPr lang="en-US" altLang="zh-CN" b="1" i="1" baseline="-25000" dirty="0" smtClean="0">
                <a:solidFill>
                  <a:srgbClr val="0000FF"/>
                </a:solidFill>
                <a:latin typeface="微软雅黑" panose="020B0503020204020204" pitchFamily="34" charset="-122"/>
                <a:ea typeface="微软雅黑" panose="020B0503020204020204" pitchFamily="34" charset="-122"/>
              </a:rPr>
              <a:t>    </a:t>
            </a:r>
            <a:r>
              <a:rPr lang="en-US" altLang="zh-CN" b="1" baseline="-25000" dirty="0" smtClean="0">
                <a:solidFill>
                  <a:srgbClr val="0000FF"/>
                </a:solidFill>
                <a:latin typeface="微软雅黑" panose="020B0503020204020204" pitchFamily="34" charset="-122"/>
                <a:ea typeface="微软雅黑" panose="020B0503020204020204" pitchFamily="34" charset="-122"/>
              </a:rPr>
              <a:t>    </a:t>
            </a:r>
            <a:r>
              <a:rPr lang="en-US" altLang="zh-CN" sz="2400" dirty="0" smtClean="0">
                <a:solidFill>
                  <a:srgbClr val="0000FF"/>
                </a:solidFill>
                <a:latin typeface="微软雅黑" panose="020B0503020204020204" pitchFamily="34" charset="-122"/>
                <a:ea typeface="微软雅黑" panose="020B0503020204020204" pitchFamily="34" charset="-122"/>
              </a:rPr>
              <a:t>(</a:t>
            </a:r>
            <a:r>
              <a:rPr lang="en-US" altLang="zh-CN" sz="2400" dirty="0" err="1" smtClean="0">
                <a:solidFill>
                  <a:srgbClr val="0000FF"/>
                </a:solidFill>
                <a:latin typeface="微软雅黑" panose="020B0503020204020204" pitchFamily="34" charset="-122"/>
                <a:ea typeface="微软雅黑" panose="020B0503020204020204" pitchFamily="34" charset="-122"/>
              </a:rPr>
              <a:t>la</a:t>
            </a:r>
            <a:r>
              <a:rPr lang="en-US" altLang="zh-CN" sz="2400" baseline="-25000" dirty="0" err="1" smtClean="0">
                <a:solidFill>
                  <a:srgbClr val="0000FF"/>
                </a:solidFill>
                <a:latin typeface="微软雅黑" panose="020B0503020204020204" pitchFamily="34" charset="-122"/>
                <a:ea typeface="微软雅黑" panose="020B0503020204020204" pitchFamily="34" charset="-122"/>
              </a:rPr>
              <a:t>i</a:t>
            </a:r>
            <a:r>
              <a:rPr lang="en-US" altLang="zh-CN" sz="2400" baseline="-25000" dirty="0" smtClean="0">
                <a:solidFill>
                  <a:srgbClr val="0000FF"/>
                </a:solidFill>
                <a:latin typeface="微软雅黑" panose="020B0503020204020204" pitchFamily="34" charset="-122"/>
                <a:ea typeface="微软雅黑" panose="020B0503020204020204" pitchFamily="34" charset="-122"/>
              </a:rPr>
              <a:t> </a:t>
            </a:r>
            <a:r>
              <a:rPr lang="zh-CN" altLang="en-US" sz="2400" dirty="0" smtClean="0">
                <a:solidFill>
                  <a:srgbClr val="0000FF"/>
                </a:solidFill>
                <a:latin typeface="微软雅黑" panose="020B0503020204020204" pitchFamily="34" charset="-122"/>
                <a:ea typeface="微软雅黑" panose="020B0503020204020204" pitchFamily="34" charset="-122"/>
              </a:rPr>
              <a:t>频率修正系数</a:t>
            </a:r>
            <a:r>
              <a:rPr lang="zh-CN" altLang="en-US" sz="2400" baseline="-25000" dirty="0" smtClean="0">
                <a:solidFill>
                  <a:srgbClr val="0000FF"/>
                </a:solidFill>
                <a:latin typeface="微软雅黑" panose="020B0503020204020204" pitchFamily="34" charset="-122"/>
                <a:ea typeface="微软雅黑" panose="020B0503020204020204" pitchFamily="34" charset="-122"/>
              </a:rPr>
              <a:t>，</a:t>
            </a:r>
            <a:r>
              <a:rPr lang="en-US" altLang="zh-CN" sz="2400" dirty="0">
                <a:solidFill>
                  <a:srgbClr val="0000FF"/>
                </a:solidFill>
                <a:latin typeface="微软雅黑" panose="020B0503020204020204" pitchFamily="34" charset="-122"/>
                <a:ea typeface="微软雅黑" panose="020B0503020204020204" pitchFamily="34" charset="-122"/>
              </a:rPr>
              <a:t> </a:t>
            </a:r>
            <a:r>
              <a:rPr lang="en-US" altLang="zh-CN" sz="2400" dirty="0" err="1" smtClean="0">
                <a:solidFill>
                  <a:srgbClr val="0000FF"/>
                </a:solidFill>
                <a:latin typeface="微软雅黑" panose="020B0503020204020204" pitchFamily="34" charset="-122"/>
                <a:ea typeface="微软雅黑" panose="020B0503020204020204" pitchFamily="34" charset="-122"/>
              </a:rPr>
              <a:t>lb</a:t>
            </a:r>
            <a:r>
              <a:rPr lang="en-US" altLang="zh-CN" sz="2400" baseline="-25000" dirty="0" err="1" smtClean="0">
                <a:solidFill>
                  <a:srgbClr val="0000FF"/>
                </a:solidFill>
                <a:latin typeface="微软雅黑" panose="020B0503020204020204" pitchFamily="34" charset="-122"/>
                <a:ea typeface="微软雅黑" panose="020B0503020204020204" pitchFamily="34" charset="-122"/>
              </a:rPr>
              <a:t>i</a:t>
            </a:r>
            <a:r>
              <a:rPr lang="zh-CN" altLang="en-US" sz="2400" dirty="0">
                <a:solidFill>
                  <a:srgbClr val="0000FF"/>
                </a:solidFill>
                <a:latin typeface="微软雅黑" panose="020B0503020204020204" pitchFamily="34" charset="-122"/>
                <a:ea typeface="微软雅黑" panose="020B0503020204020204" pitchFamily="34" charset="-122"/>
              </a:rPr>
              <a:t>初相位修正系数</a:t>
            </a:r>
            <a:r>
              <a:rPr lang="en-US" altLang="zh-CN" sz="2400" dirty="0" smtClean="0">
                <a:solidFill>
                  <a:srgbClr val="0000FF"/>
                </a:solidFill>
                <a:latin typeface="微软雅黑" panose="020B0503020204020204" pitchFamily="34" charset="-122"/>
                <a:ea typeface="微软雅黑" panose="020B0503020204020204" pitchFamily="34" charset="-122"/>
              </a:rPr>
              <a:t>)</a:t>
            </a:r>
            <a:endParaRPr lang="en-US" altLang="zh-CN" sz="2400" dirty="0" smtClean="0">
              <a:solidFill>
                <a:srgbClr val="0000FF"/>
              </a:solidFill>
              <a:latin typeface="微软雅黑" panose="020B0503020204020204" pitchFamily="34" charset="-122"/>
              <a:ea typeface="微软雅黑" panose="020B0503020204020204" pitchFamily="34" charset="-122"/>
            </a:endParaRPr>
          </a:p>
          <a:p>
            <a:pPr lvl="0" algn="just" eaLnBrk="1" hangingPunct="1">
              <a:lnSpc>
                <a:spcPct val="140000"/>
              </a:lnSpc>
              <a:spcBef>
                <a:spcPct val="0"/>
              </a:spcBef>
              <a:buClr>
                <a:srgbClr val="FF3300"/>
              </a:buClr>
              <a:buSzPct val="85000"/>
              <a:buFont typeface="Wingdings" panose="05000000000000000000" charset="0"/>
              <a:buChar char=""/>
            </a:pPr>
            <a:r>
              <a:rPr lang="zh-CN" altLang="en-US" sz="2800" dirty="0" smtClean="0">
                <a:latin typeface="微软雅黑" panose="020B0503020204020204" pitchFamily="34" charset="-122"/>
                <a:ea typeface="微软雅黑" panose="020B0503020204020204" pitchFamily="34" charset="-122"/>
              </a:rPr>
              <a:t>采用</a:t>
            </a:r>
            <a:r>
              <a:rPr lang="zh-CN" altLang="en-US" sz="2800" dirty="0">
                <a:latin typeface="微软雅黑" panose="020B0503020204020204" pitchFamily="34" charset="-122"/>
                <a:ea typeface="微软雅黑" panose="020B0503020204020204" pitchFamily="34" charset="-122"/>
              </a:rPr>
              <a:t>逻辑时钟的目的是对本地时钟进行一定的换算以达成同步。为了同步任意两个节点</a:t>
            </a:r>
            <a:r>
              <a:rPr lang="en-US" altLang="zh-CN" sz="2800" dirty="0">
                <a:latin typeface="微软雅黑" panose="020B0503020204020204" pitchFamily="34" charset="-122"/>
                <a:ea typeface="微软雅黑" panose="020B0503020204020204" pitchFamily="34" charset="-122"/>
              </a:rPr>
              <a:t> i </a:t>
            </a:r>
            <a:r>
              <a:rPr lang="zh-CN" altLang="en-US" sz="2800" dirty="0">
                <a:latin typeface="微软雅黑" panose="020B0503020204020204" pitchFamily="34" charset="-122"/>
                <a:ea typeface="微软雅黑" panose="020B0503020204020204" pitchFamily="34" charset="-122"/>
              </a:rPr>
              <a:t>和</a:t>
            </a:r>
            <a:r>
              <a:rPr lang="en-US" altLang="zh-CN" sz="2800" dirty="0">
                <a:latin typeface="微软雅黑" panose="020B0503020204020204" pitchFamily="34" charset="-122"/>
                <a:ea typeface="微软雅黑" panose="020B0503020204020204" pitchFamily="34" charset="-122"/>
              </a:rPr>
              <a:t> j </a:t>
            </a:r>
            <a:r>
              <a:rPr lang="zh-CN" altLang="en-US" sz="2800" dirty="0">
                <a:latin typeface="微软雅黑" panose="020B0503020204020204" pitchFamily="34" charset="-122"/>
                <a:ea typeface="微软雅黑" panose="020B0503020204020204" pitchFamily="34" charset="-122"/>
              </a:rPr>
              <a:t>，构造逻辑时钟有两种途径</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lvl="1" algn="just" eaLnBrk="1" hangingPunct="1">
              <a:lnSpc>
                <a:spcPct val="140000"/>
              </a:lnSpc>
              <a:spcBef>
                <a:spcPct val="0"/>
              </a:spcBef>
              <a:buClr>
                <a:srgbClr val="FF3300"/>
              </a:buClr>
              <a:buSzPct val="85000"/>
              <a:buFont typeface="Wingdings" panose="05000000000000000000" pitchFamily="2" charset="2"/>
              <a:buChar char="l"/>
            </a:pPr>
            <a:r>
              <a:rPr lang="zh-CN" altLang="en-US" b="1" dirty="0" smtClean="0">
                <a:solidFill>
                  <a:srgbClr val="FF0000"/>
                </a:solidFill>
                <a:latin typeface="微软雅黑" panose="020B0503020204020204" pitchFamily="34" charset="-122"/>
                <a:ea typeface="微软雅黑" panose="020B0503020204020204" pitchFamily="34" charset="-122"/>
              </a:rPr>
              <a:t>一是根据</a:t>
            </a:r>
            <a:r>
              <a:rPr lang="zh-CN" altLang="en-US" b="1" dirty="0">
                <a:solidFill>
                  <a:srgbClr val="FF0000"/>
                </a:solidFill>
                <a:latin typeface="微软雅黑" panose="020B0503020204020204" pitchFamily="34" charset="-122"/>
                <a:ea typeface="微软雅黑" panose="020B0503020204020204" pitchFamily="34" charset="-122"/>
              </a:rPr>
              <a:t>本地时钟与物理时钟等全局事件基准的关系进行</a:t>
            </a:r>
            <a:r>
              <a:rPr lang="zh-CN" altLang="en-US" b="1" dirty="0" smtClean="0">
                <a:solidFill>
                  <a:srgbClr val="FF0000"/>
                </a:solidFill>
                <a:latin typeface="微软雅黑" panose="020B0503020204020204" pitchFamily="34" charset="-122"/>
                <a:ea typeface="微软雅黑" panose="020B0503020204020204" pitchFamily="34" charset="-122"/>
              </a:rPr>
              <a:t>变换；</a:t>
            </a:r>
            <a:endParaRPr lang="en-US" altLang="zh-CN" b="1" dirty="0" smtClean="0">
              <a:solidFill>
                <a:srgbClr val="FF0000"/>
              </a:solidFill>
              <a:latin typeface="微软雅黑" panose="020B0503020204020204" pitchFamily="34" charset="-122"/>
              <a:ea typeface="微软雅黑" panose="020B0503020204020204" pitchFamily="34" charset="-122"/>
            </a:endParaRPr>
          </a:p>
          <a:p>
            <a:pPr lvl="1" algn="just" eaLnBrk="1" hangingPunct="1">
              <a:lnSpc>
                <a:spcPct val="140000"/>
              </a:lnSpc>
              <a:spcBef>
                <a:spcPct val="0"/>
              </a:spcBef>
              <a:buClr>
                <a:srgbClr val="FF3300"/>
              </a:buClr>
              <a:buSzPct val="85000"/>
              <a:buFont typeface="Wingdings" panose="05000000000000000000" pitchFamily="2" charset="2"/>
              <a:buChar char="l"/>
            </a:pPr>
            <a:r>
              <a:rPr lang="zh-CN" altLang="en-US" b="1" dirty="0" smtClean="0">
                <a:solidFill>
                  <a:srgbClr val="FF0000"/>
                </a:solidFill>
                <a:latin typeface="微软雅黑" panose="020B0503020204020204" pitchFamily="34" charset="-122"/>
                <a:ea typeface="微软雅黑" panose="020B0503020204020204" pitchFamily="34" charset="-122"/>
              </a:rPr>
              <a:t>另一</a:t>
            </a:r>
            <a:r>
              <a:rPr lang="zh-CN" altLang="en-US" b="1" dirty="0">
                <a:solidFill>
                  <a:srgbClr val="FF0000"/>
                </a:solidFill>
                <a:latin typeface="微软雅黑" panose="020B0503020204020204" pitchFamily="34" charset="-122"/>
                <a:ea typeface="微软雅黑" panose="020B0503020204020204" pitchFamily="34" charset="-122"/>
              </a:rPr>
              <a:t>种是根据两个节点本地时钟的关系进行对应换算</a:t>
            </a:r>
            <a:r>
              <a:rPr lang="zh-CN" altLang="en-US" b="1" dirty="0" smtClean="0">
                <a:solidFill>
                  <a:srgbClr val="FF0000"/>
                </a:solidFill>
                <a:latin typeface="微软雅黑" panose="020B0503020204020204" pitchFamily="34" charset="-122"/>
                <a:ea typeface="微软雅黑" panose="020B0503020204020204" pitchFamily="34" charset="-122"/>
              </a:rPr>
              <a:t>。</a:t>
            </a:r>
            <a:endParaRPr lang="en-US" altLang="zh-CN" b="1" dirty="0" smtClean="0">
              <a:solidFill>
                <a:srgbClr val="FF0000"/>
              </a:solidFill>
              <a:latin typeface="微软雅黑" panose="020B0503020204020204" pitchFamily="34" charset="-122"/>
              <a:ea typeface="微软雅黑" panose="020B0503020204020204" pitchFamily="34" charset="-122"/>
            </a:endParaRPr>
          </a:p>
          <a:p>
            <a:pPr lvl="0" algn="just" eaLnBrk="1" hangingPunct="1">
              <a:lnSpc>
                <a:spcPct val="140000"/>
              </a:lnSpc>
              <a:spcBef>
                <a:spcPct val="0"/>
              </a:spcBef>
              <a:buClr>
                <a:srgbClr val="FF3300"/>
              </a:buClr>
              <a:buSzPct val="85000"/>
              <a:buFont typeface="Wingdings" panose="05000000000000000000" charset="0"/>
              <a:buChar char=""/>
            </a:pPr>
            <a:r>
              <a:rPr lang="zh-CN" altLang="en-US" sz="2800" dirty="0">
                <a:latin typeface="微软雅黑" panose="020B0503020204020204" pitchFamily="34" charset="-122"/>
                <a:ea typeface="微软雅黑" panose="020B0503020204020204" pitchFamily="34" charset="-122"/>
              </a:rPr>
              <a:t>两种方法都估计了频率修正系数和初相位修正系数，精度较高</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lvl="0" algn="just" eaLnBrk="1" hangingPunct="1">
              <a:lnSpc>
                <a:spcPct val="140000"/>
              </a:lnSpc>
              <a:spcBef>
                <a:spcPct val="0"/>
              </a:spcBef>
              <a:buClr>
                <a:srgbClr val="FF3300"/>
              </a:buClr>
              <a:buSzPct val="85000"/>
              <a:buFont typeface="Wingdings" panose="05000000000000000000" charset="0"/>
              <a:buChar char=""/>
            </a:pPr>
            <a:r>
              <a:rPr lang="zh-CN" altLang="en-US" sz="2800" dirty="0" smtClean="0">
                <a:latin typeface="微软雅黑" panose="020B0503020204020204" pitchFamily="34" charset="-122"/>
                <a:ea typeface="微软雅黑" panose="020B0503020204020204" pitchFamily="34" charset="-122"/>
              </a:rPr>
              <a:t>对于</a:t>
            </a:r>
            <a:r>
              <a:rPr lang="zh-CN" altLang="en-US" sz="2800" dirty="0">
                <a:latin typeface="微软雅黑" panose="020B0503020204020204" pitchFamily="34" charset="-122"/>
                <a:ea typeface="微软雅黑" panose="020B0503020204020204" pitchFamily="34" charset="-122"/>
              </a:rPr>
              <a:t>低精度类应用，还可以简单地根据本地时钟和物理时钟的差值以及本地</a:t>
            </a:r>
            <a:r>
              <a:rPr lang="zh-CN" altLang="en-US" sz="2800" dirty="0" smtClean="0">
                <a:latin typeface="微软雅黑" panose="020B0503020204020204" pitchFamily="34" charset="-122"/>
                <a:ea typeface="微软雅黑" panose="020B0503020204020204" pitchFamily="34" charset="-122"/>
              </a:rPr>
              <a:t>时钟之间</a:t>
            </a:r>
            <a:r>
              <a:rPr lang="zh-CN" altLang="en-US" sz="2800" dirty="0">
                <a:latin typeface="微软雅黑" panose="020B0503020204020204" pitchFamily="34" charset="-122"/>
                <a:ea typeface="微软雅黑" panose="020B0503020204020204" pitchFamily="34" charset="-122"/>
              </a:rPr>
              <a:t>的差值进行修正</a:t>
            </a:r>
            <a:r>
              <a:rPr lang="zh-CN" altLang="en-US" sz="2800" dirty="0" smtClean="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en-US" dirty="0" smtClean="0"/>
              <a:t>2</a:t>
            </a:r>
            <a:r>
              <a:rPr lang="zh-CN" altLang="en-US" dirty="0" smtClean="0"/>
              <a:t>、通信</a:t>
            </a:r>
            <a:r>
              <a:rPr lang="zh-CN" altLang="en-US" dirty="0"/>
              <a:t>模型</a:t>
            </a:r>
            <a:endParaRPr lang="zh-CN" altLang="en-US" dirty="0"/>
          </a:p>
        </p:txBody>
      </p:sp>
      <p:sp>
        <p:nvSpPr>
          <p:cNvPr id="8" name="TextBox 7"/>
          <p:cNvSpPr txBox="1"/>
          <p:nvPr/>
        </p:nvSpPr>
        <p:spPr>
          <a:xfrm>
            <a:off x="984885" y="1119505"/>
            <a:ext cx="10987405" cy="2677656"/>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charset="0"/>
              <a:buChar char=""/>
            </a:pPr>
            <a:r>
              <a:rPr lang="zh-CN" altLang="en-US" sz="2800" b="1" dirty="0">
                <a:solidFill>
                  <a:srgbClr val="FF0000"/>
                </a:solidFill>
                <a:latin typeface="微软雅黑" panose="020B0503020204020204" pitchFamily="34" charset="-122"/>
                <a:ea typeface="微软雅黑" panose="020B0503020204020204" pitchFamily="34" charset="-122"/>
              </a:rPr>
              <a:t>节点时间校正技术是无线传感器网络时间同步的核心和基础</a:t>
            </a:r>
            <a:r>
              <a:rPr lang="zh-CN" altLang="en-US" sz="2800" dirty="0">
                <a:latin typeface="微软雅黑" panose="020B0503020204020204" pitchFamily="34" charset="-122"/>
                <a:ea typeface="微软雅黑" panose="020B0503020204020204" pitchFamily="34" charset="-122"/>
              </a:rPr>
              <a:t>。目前主要的时间校正技术有</a:t>
            </a:r>
            <a:r>
              <a:rPr lang="zh-CN" altLang="en-US" sz="2800" b="1" dirty="0">
                <a:solidFill>
                  <a:srgbClr val="0000FF"/>
                </a:solidFill>
                <a:latin typeface="微软雅黑" panose="020B0503020204020204" pitchFamily="34" charset="-122"/>
                <a:ea typeface="微软雅黑" panose="020B0503020204020204" pitchFamily="34" charset="-122"/>
              </a:rPr>
              <a:t>单向报文传递、双向报文交换、广播参考报文</a:t>
            </a:r>
            <a:r>
              <a:rPr lang="zh-CN" altLang="en-US" sz="2800" dirty="0">
                <a:latin typeface="微软雅黑" panose="020B0503020204020204" pitchFamily="34" charset="-122"/>
                <a:ea typeface="微软雅黑" panose="020B0503020204020204" pitchFamily="34" charset="-122"/>
              </a:rPr>
              <a:t>和</a:t>
            </a:r>
            <a:r>
              <a:rPr lang="zh-CN" altLang="en-US" sz="2800" b="1" dirty="0">
                <a:solidFill>
                  <a:srgbClr val="0000FF"/>
                </a:solidFill>
                <a:latin typeface="微软雅黑" panose="020B0503020204020204" pitchFamily="34" charset="-122"/>
                <a:ea typeface="微软雅黑" panose="020B0503020204020204" pitchFamily="34" charset="-122"/>
              </a:rPr>
              <a:t>参数拟合技术</a:t>
            </a:r>
            <a:r>
              <a:rPr lang="zh-CN" altLang="en-US"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en-US" dirty="0" smtClean="0"/>
              <a:t>1</a:t>
            </a:r>
            <a:r>
              <a:rPr dirty="0" smtClean="0"/>
              <a:t>）</a:t>
            </a:r>
            <a:r>
              <a:rPr lang="zh-CN" altLang="en-US" dirty="0"/>
              <a:t>单向报文传递</a:t>
            </a:r>
            <a:endParaRPr lang="zh-CN" altLang="en-US" dirty="0"/>
          </a:p>
        </p:txBody>
      </p:sp>
      <mc:AlternateContent xmlns:mc="http://schemas.openxmlformats.org/markup-compatibility/2006">
        <mc:Choice xmlns:a14="http://schemas.microsoft.com/office/drawing/2010/main" Requires="a14">
          <p:sp>
            <p:nvSpPr>
              <p:cNvPr id="8" name="TextBox 7"/>
              <p:cNvSpPr txBox="1"/>
              <p:nvPr/>
            </p:nvSpPr>
            <p:spPr>
              <a:xfrm>
                <a:off x="984885" y="1119505"/>
                <a:ext cx="10987405" cy="535432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charset="0"/>
                  <a:buChar char=""/>
                </a:pPr>
                <a:r>
                  <a:rPr lang="zh-CN" altLang="en-US" sz="2800" dirty="0" smtClean="0">
                    <a:latin typeface="微软雅黑" panose="020B0503020204020204" pitchFamily="34" charset="-122"/>
                    <a:ea typeface="微软雅黑" panose="020B0503020204020204" pitchFamily="34" charset="-122"/>
                  </a:rPr>
                  <a:t>节点</a:t>
                </a:r>
                <a:r>
                  <a:rPr lang="en-US" altLang="zh-CN" sz="2800" dirty="0">
                    <a:latin typeface="微软雅黑" panose="020B0503020204020204" pitchFamily="34" charset="-122"/>
                    <a:ea typeface="微软雅黑" panose="020B0503020204020204" pitchFamily="34" charset="-122"/>
                  </a:rPr>
                  <a:t>i</a:t>
                </a:r>
                <a:r>
                  <a:rPr lang="zh-CN" altLang="en-US" sz="2800" dirty="0">
                    <a:latin typeface="微软雅黑" panose="020B0503020204020204" pitchFamily="34" charset="-122"/>
                    <a:ea typeface="微软雅黑" panose="020B0503020204020204" pitchFamily="34" charset="-122"/>
                  </a:rPr>
                  <a:t>在本地时间 </a:t>
                </a:r>
                <a:r>
                  <a:rPr lang="en-US" altLang="zh-CN" sz="2800" dirty="0" smtClean="0">
                    <a:latin typeface="微软雅黑" panose="020B0503020204020204" pitchFamily="34" charset="-122"/>
                    <a:ea typeface="微软雅黑" panose="020B0503020204020204" pitchFamily="34" charset="-122"/>
                  </a:rPr>
                  <a:t>T</a:t>
                </a:r>
                <a:r>
                  <a:rPr lang="en-US" altLang="zh-CN" sz="2800" baseline="-25000" dirty="0" smtClean="0">
                    <a:latin typeface="微软雅黑" panose="020B0503020204020204" pitchFamily="34" charset="-122"/>
                    <a:ea typeface="微软雅黑" panose="020B0503020204020204" pitchFamily="34" charset="-122"/>
                  </a:rPr>
                  <a:t>ia</a:t>
                </a:r>
                <a:r>
                  <a:rPr lang="zh-CN" altLang="en-US" sz="2800" dirty="0" smtClean="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时刻向</a:t>
                </a:r>
                <a:r>
                  <a:rPr lang="zh-CN" altLang="en-US" sz="2800" dirty="0" smtClean="0">
                    <a:latin typeface="微软雅黑" panose="020B0503020204020204" pitchFamily="34" charset="-122"/>
                    <a:ea typeface="微软雅黑" panose="020B0503020204020204" pitchFamily="34" charset="-122"/>
                  </a:rPr>
                  <a:t>节点 </a:t>
                </a:r>
                <a:r>
                  <a:rPr lang="en-US" altLang="zh-CN" sz="2800" dirty="0" smtClean="0">
                    <a:latin typeface="微软雅黑" panose="020B0503020204020204" pitchFamily="34" charset="-122"/>
                    <a:ea typeface="微软雅黑" panose="020B0503020204020204" pitchFamily="34" charset="-122"/>
                  </a:rPr>
                  <a:t>j </a:t>
                </a:r>
                <a:r>
                  <a:rPr lang="zh-CN" altLang="en-US" sz="2800" dirty="0" smtClean="0">
                    <a:latin typeface="微软雅黑" panose="020B0503020204020204" pitchFamily="34" charset="-122"/>
                    <a:ea typeface="微软雅黑" panose="020B0503020204020204" pitchFamily="34" charset="-122"/>
                  </a:rPr>
                  <a:t>发送</a:t>
                </a:r>
                <a:r>
                  <a:rPr lang="zh-CN" altLang="en-US" sz="2800" dirty="0">
                    <a:latin typeface="微软雅黑" panose="020B0503020204020204" pitchFamily="34" charset="-122"/>
                    <a:ea typeface="微软雅黑" panose="020B0503020204020204" pitchFamily="34" charset="-122"/>
                  </a:rPr>
                  <a:t>一个报文，包含</a:t>
                </a:r>
                <a:r>
                  <a:rPr lang="zh-CN" altLang="en-US" sz="2800" b="1" dirty="0">
                    <a:solidFill>
                      <a:srgbClr val="FF0000"/>
                    </a:solidFill>
                    <a:latin typeface="微软雅黑" panose="020B0503020204020204" pitchFamily="34" charset="-122"/>
                    <a:ea typeface="微软雅黑" panose="020B0503020204020204" pitchFamily="34" charset="-122"/>
                  </a:rPr>
                  <a:t>时间戳</a:t>
                </a:r>
                <a:r>
                  <a:rPr lang="zh-CN" altLang="en-US" sz="2800" dirty="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T</a:t>
                </a:r>
                <a:r>
                  <a:rPr lang="en-US" altLang="zh-CN" sz="2800" baseline="-25000" dirty="0" smtClean="0">
                    <a:latin typeface="微软雅黑" panose="020B0503020204020204" pitchFamily="34" charset="-122"/>
                    <a:ea typeface="微软雅黑" panose="020B0503020204020204" pitchFamily="34" charset="-122"/>
                  </a:rPr>
                  <a:t>ia</a:t>
                </a:r>
                <a:r>
                  <a:rPr lang="zh-CN" altLang="en-US" sz="2800" dirty="0" smtClean="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。假设</a:t>
                </a:r>
                <a:r>
                  <a:rPr lang="zh-CN" altLang="en-US" sz="2800" dirty="0" smtClean="0">
                    <a:latin typeface="微软雅黑" panose="020B0503020204020204" pitchFamily="34" charset="-122"/>
                    <a:ea typeface="微软雅黑" panose="020B0503020204020204" pitchFamily="34" charset="-122"/>
                  </a:rPr>
                  <a:t>节点 </a:t>
                </a:r>
                <a:r>
                  <a:rPr lang="en-US" altLang="zh-CN" sz="2800" dirty="0" smtClean="0">
                    <a:latin typeface="微软雅黑" panose="020B0503020204020204" pitchFamily="34" charset="-122"/>
                    <a:ea typeface="微软雅黑" panose="020B0503020204020204" pitchFamily="34" charset="-122"/>
                  </a:rPr>
                  <a:t>j </a:t>
                </a:r>
                <a:r>
                  <a:rPr lang="zh-CN" altLang="en-US" sz="2800" dirty="0" smtClean="0">
                    <a:latin typeface="微软雅黑" panose="020B0503020204020204" pitchFamily="34" charset="-122"/>
                    <a:ea typeface="微软雅黑" panose="020B0503020204020204" pitchFamily="34" charset="-122"/>
                  </a:rPr>
                  <a:t>在</a:t>
                </a:r>
                <a:r>
                  <a:rPr lang="zh-CN" altLang="en-US" sz="2800" dirty="0">
                    <a:latin typeface="微软雅黑" panose="020B0503020204020204" pitchFamily="34" charset="-122"/>
                    <a:ea typeface="微软雅黑" panose="020B0503020204020204" pitchFamily="34" charset="-122"/>
                  </a:rPr>
                  <a:t>本地时间  </a:t>
                </a:r>
                <a:r>
                  <a:rPr lang="en-US" altLang="zh-CN" sz="2800" dirty="0" err="1" smtClean="0">
                    <a:latin typeface="微软雅黑" panose="020B0503020204020204" pitchFamily="34" charset="-122"/>
                    <a:ea typeface="微软雅黑" panose="020B0503020204020204" pitchFamily="34" charset="-122"/>
                  </a:rPr>
                  <a:t>T</a:t>
                </a:r>
                <a:r>
                  <a:rPr lang="en-US" altLang="zh-CN" sz="2800" baseline="-25000" dirty="0" err="1" smtClean="0">
                    <a:latin typeface="微软雅黑" panose="020B0503020204020204" pitchFamily="34" charset="-122"/>
                    <a:ea typeface="微软雅黑" panose="020B0503020204020204" pitchFamily="34" charset="-122"/>
                  </a:rPr>
                  <a:t>jb</a:t>
                </a:r>
                <a:r>
                  <a:rPr lang="zh-CN" altLang="en-US" sz="2800" dirty="0" smtClean="0">
                    <a:latin typeface="微软雅黑" panose="020B0503020204020204" pitchFamily="34" charset="-122"/>
                    <a:ea typeface="微软雅黑" panose="020B0503020204020204" pitchFamily="34" charset="-122"/>
                  </a:rPr>
                  <a:t> 时刻</a:t>
                </a:r>
                <a:r>
                  <a:rPr lang="zh-CN" altLang="en-US" sz="2800" dirty="0">
                    <a:latin typeface="微软雅黑" panose="020B0503020204020204" pitchFamily="34" charset="-122"/>
                    <a:ea typeface="微软雅黑" panose="020B0503020204020204" pitchFamily="34" charset="-122"/>
                  </a:rPr>
                  <a:t>收到上述报文。节点</a:t>
                </a:r>
                <a:r>
                  <a:rPr lang="en-US" altLang="zh-CN" sz="2800" dirty="0">
                    <a:latin typeface="微软雅黑" panose="020B0503020204020204" pitchFamily="34" charset="-122"/>
                    <a:ea typeface="微软雅黑" panose="020B0503020204020204" pitchFamily="34" charset="-122"/>
                  </a:rPr>
                  <a:t>j</a:t>
                </a:r>
                <a:r>
                  <a:rPr lang="zh-CN" altLang="en-US" sz="2800" dirty="0">
                    <a:latin typeface="微软雅黑" panose="020B0503020204020204" pitchFamily="34" charset="-122"/>
                    <a:ea typeface="微软雅黑" panose="020B0503020204020204" pitchFamily="34" charset="-122"/>
                  </a:rPr>
                  <a:t>不知道报文的</a:t>
                </a:r>
                <a:r>
                  <a:rPr lang="zh-CN" altLang="en-US" sz="2800" b="1" dirty="0">
                    <a:solidFill>
                      <a:srgbClr val="FF0000"/>
                    </a:solidFill>
                    <a:latin typeface="微软雅黑" panose="020B0503020204020204" pitchFamily="34" charset="-122"/>
                    <a:ea typeface="微软雅黑" panose="020B0503020204020204" pitchFamily="34" charset="-122"/>
                  </a:rPr>
                  <a:t>传递时延</a:t>
                </a:r>
                <a:r>
                  <a:rPr lang="en-US" altLang="zh-CN" sz="2800" dirty="0">
                    <a:latin typeface="微软雅黑" panose="020B0503020204020204" pitchFamily="34" charset="-122"/>
                    <a:ea typeface="微软雅黑" panose="020B0503020204020204" pitchFamily="34" charset="-122"/>
                  </a:rPr>
                  <a:t>d</a:t>
                </a:r>
                <a:r>
                  <a:rPr lang="zh-CN" altLang="en-US" sz="2800" dirty="0">
                    <a:latin typeface="微软雅黑" panose="020B0503020204020204" pitchFamily="34" charset="-122"/>
                    <a:ea typeface="微软雅黑" panose="020B0503020204020204" pitchFamily="34" charset="-122"/>
                  </a:rPr>
                  <a:t>，所以只能对</a:t>
                </a:r>
                <a:r>
                  <a:rPr lang="en-US" altLang="zh-CN" sz="2800" dirty="0">
                    <a:latin typeface="微软雅黑" panose="020B0503020204020204" pitchFamily="34" charset="-122"/>
                    <a:ea typeface="微软雅黑" panose="020B0503020204020204" pitchFamily="34" charset="-122"/>
                  </a:rPr>
                  <a:t>d</a:t>
                </a:r>
                <a:r>
                  <a:rPr lang="zh-CN" altLang="en-US" sz="2800" dirty="0">
                    <a:latin typeface="微软雅黑" panose="020B0503020204020204" pitchFamily="34" charset="-122"/>
                    <a:ea typeface="微软雅黑" panose="020B0503020204020204" pitchFamily="34" charset="-122"/>
                  </a:rPr>
                  <a:t>进行估计，如果</a:t>
                </a:r>
                <a:r>
                  <a:rPr lang="zh-CN" altLang="en-US" sz="2800" dirty="0" smtClean="0">
                    <a:latin typeface="微软雅黑" panose="020B0503020204020204" pitchFamily="34" charset="-122"/>
                    <a:ea typeface="微软雅黑" panose="020B0503020204020204" pitchFamily="34" charset="-122"/>
                  </a:rPr>
                  <a:t>知道 </a:t>
                </a:r>
                <a:r>
                  <a:rPr lang="en-US" altLang="zh-CN" sz="2800" dirty="0" smtClean="0">
                    <a:latin typeface="微软雅黑" panose="020B0503020204020204" pitchFamily="34" charset="-122"/>
                    <a:ea typeface="微软雅黑" panose="020B0503020204020204" pitchFamily="34" charset="-122"/>
                  </a:rPr>
                  <a:t>d </a:t>
                </a:r>
                <a:r>
                  <a:rPr lang="zh-CN" altLang="en-US" sz="2800" dirty="0" smtClean="0">
                    <a:latin typeface="微软雅黑" panose="020B0503020204020204" pitchFamily="34" charset="-122"/>
                    <a:ea typeface="微软雅黑" panose="020B0503020204020204" pitchFamily="34" charset="-122"/>
                  </a:rPr>
                  <a:t>的</a:t>
                </a:r>
                <a:r>
                  <a:rPr lang="zh-CN" altLang="en-US" sz="2800" dirty="0">
                    <a:latin typeface="微软雅黑" panose="020B0503020204020204" pitchFamily="34" charset="-122"/>
                    <a:ea typeface="微软雅黑" panose="020B0503020204020204" pitchFamily="34" charset="-122"/>
                  </a:rPr>
                  <a:t>上界和下界，</a:t>
                </a:r>
                <a:r>
                  <a:rPr lang="zh-CN" altLang="en-US" sz="2800" dirty="0" smtClean="0">
                    <a:latin typeface="微软雅黑" panose="020B0503020204020204" pitchFamily="34" charset="-122"/>
                    <a:ea typeface="微软雅黑" panose="020B0503020204020204" pitchFamily="34" charset="-122"/>
                  </a:rPr>
                  <a:t>则有</a:t>
                </a:r>
                <a:r>
                  <a:rPr lang="zh-CN" altLang="en-US" sz="2800" b="1" dirty="0" smtClean="0">
                    <a:solidFill>
                      <a:srgbClr val="FF0000"/>
                    </a:solidFill>
                    <a:latin typeface="微软雅黑" panose="020B0503020204020204" pitchFamily="34" charset="-122"/>
                    <a:ea typeface="微软雅黑" panose="020B0503020204020204" pitchFamily="34" charset="-122"/>
                  </a:rPr>
                  <a:t>估计公式</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marL="0" lvl="0" indent="0" algn="just" eaLnBrk="1" hangingPunct="1">
                  <a:lnSpc>
                    <a:spcPct val="150000"/>
                  </a:lnSpc>
                  <a:spcBef>
                    <a:spcPct val="0"/>
                  </a:spcBef>
                  <a:buClr>
                    <a:srgbClr val="FF3300"/>
                  </a:buClr>
                  <a:buSzPct val="85000"/>
                  <a:buNone/>
                </a:pPr>
                <a14:m>
                  <m:oMath xmlns:m="http://schemas.openxmlformats.org/officeDocument/2006/math">
                    <m:r>
                      <a:rPr lang="en-US" altLang="zh-CN" b="0" i="1" smtClean="0">
                        <a:latin typeface="Cambria Math" panose="02040503050406030204"/>
                        <a:ea typeface="微软雅黑" panose="020B0503020204020204" pitchFamily="34" charset="-122"/>
                      </a:rPr>
                      <m:t>       </m:t>
                    </m:r>
                    <m:r>
                      <a:rPr lang="en-US" altLang="zh-CN" b="1" i="1" smtClean="0">
                        <a:solidFill>
                          <a:srgbClr val="0000FF"/>
                        </a:solidFill>
                        <a:latin typeface="Cambria Math" panose="02040503050406030204"/>
                        <a:ea typeface="微软雅黑" panose="020B0503020204020204" pitchFamily="34" charset="-122"/>
                      </a:rPr>
                      <m:t>𝒅</m:t>
                    </m:r>
                    <m:r>
                      <a:rPr lang="en-US" altLang="zh-CN" b="1" i="1" smtClean="0">
                        <a:solidFill>
                          <a:srgbClr val="0000FF"/>
                        </a:solidFill>
                        <a:latin typeface="Cambria Math" panose="02040503050406030204"/>
                        <a:ea typeface="微软雅黑" panose="020B0503020204020204" pitchFamily="34" charset="-122"/>
                      </a:rPr>
                      <m:t>=(</m:t>
                    </m:r>
                    <m:r>
                      <a:rPr lang="en-US" altLang="zh-CN" b="1" i="1" smtClean="0">
                        <a:solidFill>
                          <a:srgbClr val="0000FF"/>
                        </a:solidFill>
                        <a:latin typeface="Cambria Math" panose="02040503050406030204"/>
                        <a:ea typeface="微软雅黑" panose="020B0503020204020204" pitchFamily="34" charset="-122"/>
                      </a:rPr>
                      <m:t>𝒅𝒎𝒂𝒙</m:t>
                    </m:r>
                    <m:r>
                      <a:rPr lang="en-US" altLang="zh-CN" b="1" i="1" smtClean="0">
                        <a:solidFill>
                          <a:srgbClr val="0000FF"/>
                        </a:solidFill>
                        <a:latin typeface="Cambria Math" panose="02040503050406030204"/>
                        <a:ea typeface="微软雅黑" panose="020B0503020204020204" pitchFamily="34" charset="-122"/>
                      </a:rPr>
                      <m:t>+</m:t>
                    </m:r>
                    <m:r>
                      <a:rPr lang="en-US" altLang="zh-CN" b="1" i="1" smtClean="0">
                        <a:solidFill>
                          <a:srgbClr val="0000FF"/>
                        </a:solidFill>
                        <a:latin typeface="Cambria Math" panose="02040503050406030204"/>
                        <a:ea typeface="微软雅黑" panose="020B0503020204020204" pitchFamily="34" charset="-122"/>
                      </a:rPr>
                      <m:t>𝒅𝒎𝒊𝒏</m:t>
                    </m:r>
                    <m:r>
                      <a:rPr lang="en-US" altLang="zh-CN" b="1" i="1" smtClean="0">
                        <a:solidFill>
                          <a:srgbClr val="0000FF"/>
                        </a:solidFill>
                        <a:latin typeface="Cambria Math" panose="02040503050406030204"/>
                        <a:ea typeface="微软雅黑" panose="020B0503020204020204" pitchFamily="34" charset="-122"/>
                      </a:rPr>
                      <m:t>)/</m:t>
                    </m:r>
                    <m:r>
                      <a:rPr lang="en-US" altLang="zh-CN" b="1" i="1" smtClean="0">
                        <a:solidFill>
                          <a:srgbClr val="0000FF"/>
                        </a:solidFill>
                        <a:latin typeface="Cambria Math" panose="02040503050406030204"/>
                        <a:ea typeface="微软雅黑" panose="020B0503020204020204" pitchFamily="34" charset="-122"/>
                      </a:rPr>
                      <m:t>𝟐</m:t>
                    </m:r>
                  </m:oMath>
                </a14:m>
                <a:r>
                  <a:rPr lang="en-US" altLang="zh-CN" b="1" dirty="0" smtClean="0">
                    <a:solidFill>
                      <a:srgbClr val="0000FF"/>
                    </a:solidFill>
                    <a:latin typeface="微软雅黑" panose="020B0503020204020204" pitchFamily="34" charset="-122"/>
                    <a:ea typeface="微软雅黑" panose="020B0503020204020204" pitchFamily="34" charset="-122"/>
                  </a:rPr>
                  <a:t> </a:t>
                </a:r>
                <a:endParaRPr lang="en-US" altLang="zh-CN" b="1" dirty="0">
                  <a:solidFill>
                    <a:srgbClr val="0000FF"/>
                  </a:solidFill>
                  <a:latin typeface="微软雅黑" panose="020B0503020204020204" pitchFamily="34" charset="-122"/>
                  <a:ea typeface="微软雅黑" panose="020B0503020204020204" pitchFamily="34" charset="-122"/>
                </a:endParaRPr>
              </a:p>
              <a:p>
                <a:pPr lvl="0" algn="just" eaLnBrk="1" hangingPunct="1">
                  <a:lnSpc>
                    <a:spcPct val="150000"/>
                  </a:lnSpc>
                  <a:spcBef>
                    <a:spcPct val="0"/>
                  </a:spcBef>
                  <a:buClr>
                    <a:srgbClr val="FF3300"/>
                  </a:buClr>
                  <a:buSzPct val="85000"/>
                  <a:buFont typeface="Wingdings" panose="05000000000000000000" charset="0"/>
                  <a:buChar char=""/>
                </a:pPr>
                <a:r>
                  <a:rPr lang="zh-CN" altLang="en-US" sz="2800" dirty="0" smtClean="0">
                    <a:latin typeface="微软雅黑" panose="020B0503020204020204" pitchFamily="34" charset="-122"/>
                    <a:ea typeface="微软雅黑" panose="020B0503020204020204" pitchFamily="34" charset="-122"/>
                  </a:rPr>
                  <a:t>进而</a:t>
                </a:r>
                <a:r>
                  <a:rPr lang="zh-CN" altLang="en-US" sz="2800" dirty="0">
                    <a:latin typeface="微软雅黑" panose="020B0503020204020204" pitchFamily="34" charset="-122"/>
                    <a:ea typeface="微软雅黑" panose="020B0503020204020204" pitchFamily="34" charset="-122"/>
                  </a:rPr>
                  <a:t>估计节点</a:t>
                </a:r>
                <a:r>
                  <a:rPr lang="en-US" altLang="zh-CN" sz="2800" dirty="0">
                    <a:latin typeface="微软雅黑" panose="020B0503020204020204" pitchFamily="34" charset="-122"/>
                    <a:ea typeface="微软雅黑" panose="020B0503020204020204" pitchFamily="34" charset="-122"/>
                  </a:rPr>
                  <a:t> i </a:t>
                </a:r>
                <a:r>
                  <a:rPr lang="zh-CN" altLang="en-US" sz="2800" dirty="0">
                    <a:latin typeface="微软雅黑" panose="020B0503020204020204" pitchFamily="34" charset="-122"/>
                    <a:ea typeface="微软雅黑" panose="020B0503020204020204" pitchFamily="34" charset="-122"/>
                  </a:rPr>
                  <a:t>和节点</a:t>
                </a:r>
                <a:r>
                  <a:rPr lang="en-US" altLang="zh-CN" sz="2800" dirty="0">
                    <a:latin typeface="微软雅黑" panose="020B0503020204020204" pitchFamily="34" charset="-122"/>
                    <a:ea typeface="微软雅黑" panose="020B0503020204020204" pitchFamily="34" charset="-122"/>
                  </a:rPr>
                  <a:t> j </a:t>
                </a:r>
                <a:r>
                  <a:rPr lang="zh-CN" altLang="en-US" sz="2800" dirty="0">
                    <a:latin typeface="微软雅黑" panose="020B0503020204020204" pitchFamily="34" charset="-122"/>
                    <a:ea typeface="微软雅黑" panose="020B0503020204020204" pitchFamily="34" charset="-122"/>
                  </a:rPr>
                  <a:t>之间的时间偏差公式</a:t>
                </a:r>
                <a:r>
                  <a:rPr lang="zh-CN" altLang="en-US" sz="2800" dirty="0" smtClean="0">
                    <a:latin typeface="微软雅黑" panose="020B0503020204020204" pitchFamily="34" charset="-122"/>
                    <a:ea typeface="微软雅黑" panose="020B0503020204020204" pitchFamily="34" charset="-122"/>
                  </a:rPr>
                  <a:t>为</a:t>
                </a:r>
                <a:endParaRPr lang="en-US" altLang="zh-CN" sz="2800" dirty="0" smtClean="0">
                  <a:latin typeface="微软雅黑" panose="020B0503020204020204" pitchFamily="34" charset="-122"/>
                  <a:ea typeface="微软雅黑" panose="020B0503020204020204" pitchFamily="34" charset="-122"/>
                </a:endParaRPr>
              </a:p>
              <a:p>
                <a:pPr marL="0" lvl="0" indent="0" algn="just" eaLnBrk="1" hangingPunct="1">
                  <a:lnSpc>
                    <a:spcPct val="150000"/>
                  </a:lnSpc>
                  <a:spcBef>
                    <a:spcPct val="0"/>
                  </a:spcBef>
                  <a:buClr>
                    <a:srgbClr val="FF3300"/>
                  </a:buClr>
                  <a:buSzPct val="85000"/>
                  <a:buNone/>
                </a:pPr>
                <a:r>
                  <a:rPr lang="en-US" altLang="zh-CN" sz="2800" b="1"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Ɵ= </a:t>
                </a:r>
                <a:r>
                  <a:rPr lang="en-US" altLang="zh-CN" sz="2800" b="1" dirty="0" err="1"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800" b="1" baseline="-25000" dirty="0" err="1"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jb</a:t>
                </a:r>
                <a:r>
                  <a:rPr lang="en-US" altLang="zh-CN" sz="2800" b="1" baseline="-25000"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800" b="1" baseline="-25000"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ia</a:t>
                </a:r>
                <a:r>
                  <a:rPr lang="en-US" altLang="zh-CN" sz="2800" b="1"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 = </a:t>
                </a:r>
                <a:r>
                  <a:rPr lang="en-US" altLang="zh-CN" sz="2800" b="1" dirty="0" err="1"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800" b="1" baseline="-25000" dirty="0" err="1"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jb</a:t>
                </a:r>
                <a:r>
                  <a:rPr lang="en-US" altLang="zh-CN" sz="2800" b="1" baseline="-25000"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800" b="1" baseline="-25000"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ia</a:t>
                </a:r>
                <a:r>
                  <a:rPr lang="en-US" altLang="zh-CN" sz="2800" b="1"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solidFill>
                      <a:srgbClr val="0000FF"/>
                    </a:solidFill>
                    <a:ea typeface="微软雅黑" panose="020B0503020204020204" pitchFamily="34" charset="-122"/>
                  </a:rPr>
                  <a:t> </a:t>
                </a:r>
                <a14:m>
                  <m:oMath xmlns:m="http://schemas.openxmlformats.org/officeDocument/2006/math">
                    <m:r>
                      <a:rPr lang="en-US" altLang="zh-CN" sz="2800" b="1" i="1">
                        <a:solidFill>
                          <a:srgbClr val="0000FF"/>
                        </a:solidFill>
                        <a:latin typeface="Cambria Math" panose="02040503050406030204"/>
                        <a:ea typeface="微软雅黑" panose="020B0503020204020204" pitchFamily="34" charset="-122"/>
                      </a:rPr>
                      <m:t>(</m:t>
                    </m:r>
                    <m:r>
                      <a:rPr lang="en-US" altLang="zh-CN" sz="2800" b="1" i="1">
                        <a:solidFill>
                          <a:srgbClr val="0000FF"/>
                        </a:solidFill>
                        <a:latin typeface="Cambria Math" panose="02040503050406030204"/>
                        <a:ea typeface="微软雅黑" panose="020B0503020204020204" pitchFamily="34" charset="-122"/>
                      </a:rPr>
                      <m:t>𝒅𝒎𝒂𝒙</m:t>
                    </m:r>
                    <m:r>
                      <a:rPr lang="en-US" altLang="zh-CN" sz="2800" b="1" i="1">
                        <a:solidFill>
                          <a:srgbClr val="0000FF"/>
                        </a:solidFill>
                        <a:latin typeface="Cambria Math" panose="02040503050406030204"/>
                        <a:ea typeface="微软雅黑" panose="020B0503020204020204" pitchFamily="34" charset="-122"/>
                      </a:rPr>
                      <m:t>+</m:t>
                    </m:r>
                    <m:r>
                      <a:rPr lang="en-US" altLang="zh-CN" sz="2800" b="1" i="1">
                        <a:solidFill>
                          <a:srgbClr val="0000FF"/>
                        </a:solidFill>
                        <a:latin typeface="Cambria Math" panose="02040503050406030204"/>
                        <a:ea typeface="微软雅黑" panose="020B0503020204020204" pitchFamily="34" charset="-122"/>
                      </a:rPr>
                      <m:t>𝒅𝒎𝒊𝒏</m:t>
                    </m:r>
                    <m:r>
                      <a:rPr lang="en-US" altLang="zh-CN" sz="2800" b="1" i="1">
                        <a:solidFill>
                          <a:srgbClr val="0000FF"/>
                        </a:solidFill>
                        <a:latin typeface="Cambria Math" panose="02040503050406030204"/>
                        <a:ea typeface="微软雅黑" panose="020B0503020204020204" pitchFamily="34" charset="-122"/>
                      </a:rPr>
                      <m:t>)/</m:t>
                    </m:r>
                    <m:r>
                      <a:rPr lang="en-US" altLang="zh-CN" sz="2800" b="1" i="1">
                        <a:solidFill>
                          <a:srgbClr val="0000FF"/>
                        </a:solidFill>
                        <a:latin typeface="Cambria Math" panose="02040503050406030204"/>
                        <a:ea typeface="微软雅黑" panose="020B0503020204020204" pitchFamily="34" charset="-122"/>
                      </a:rPr>
                      <m:t>𝟐</m:t>
                    </m:r>
                  </m:oMath>
                </a14:m>
                <a:endParaRPr lang="zh-CN" altLang="en-US" sz="2800" b="1" dirty="0">
                  <a:solidFill>
                    <a:srgbClr val="0000FF"/>
                  </a:solidFill>
                  <a:latin typeface="微软雅黑" panose="020B0503020204020204" pitchFamily="34" charset="-122"/>
                  <a:ea typeface="微软雅黑" panose="020B0503020204020204" pitchFamily="34" charset="-122"/>
                </a:endParaRPr>
              </a:p>
              <a:p>
                <a:pPr lvl="0" algn="just" eaLnBrk="1" hangingPunct="1">
                  <a:lnSpc>
                    <a:spcPct val="150000"/>
                  </a:lnSpc>
                  <a:spcBef>
                    <a:spcPct val="0"/>
                  </a:spcBef>
                  <a:buClr>
                    <a:srgbClr val="FF3300"/>
                  </a:buClr>
                  <a:buSzPct val="85000"/>
                  <a:buFont typeface="Wingdings" panose="05000000000000000000" charset="0"/>
                  <a:buChar char=""/>
                </a:pPr>
                <a:endParaRPr lang="zh-CN" altLang="en-US" sz="2800" dirty="0">
                  <a:latin typeface="微软雅黑" panose="020B0503020204020204" pitchFamily="34" charset="-122"/>
                  <a:ea typeface="微软雅黑" panose="020B0503020204020204" pitchFamily="34" charset="-122"/>
                </a:endParaRPr>
              </a:p>
            </p:txBody>
          </p:sp>
        </mc:Choice>
        <mc:Fallback>
          <p:sp>
            <p:nvSpPr>
              <p:cNvPr id="8" name="TextBox 7"/>
              <p:cNvSpPr txBox="1">
                <a:spLocks noRot="1" noChangeAspect="1" noMove="1" noResize="1" noEditPoints="1" noAdjustHandles="1" noChangeArrowheads="1" noChangeShapeType="1" noTextEdit="1"/>
              </p:cNvSpPr>
              <p:nvPr/>
            </p:nvSpPr>
            <p:spPr>
              <a:xfrm>
                <a:off x="984885" y="1119505"/>
                <a:ext cx="10987405" cy="5354320"/>
              </a:xfrm>
              <a:prstGeom prst="rect">
                <a:avLst/>
              </a:prstGeom>
              <a:blipFill rotWithShape="1">
                <a:blip r:embed="rId1"/>
                <a:stretch>
                  <a:fillRect/>
                </a:stretch>
              </a:blipFill>
              <a:ln w="9525">
                <a:noFill/>
              </a:ln>
            </p:spPr>
            <p:txBody>
              <a:bodyPr/>
              <a:lstStyle/>
              <a:p>
                <a:r>
                  <a:rPr lang="zh-CN" altLang="en-US">
                    <a:noFill/>
                  </a:rPr>
                  <a:t> </a:t>
                </a:r>
              </a:p>
            </p:txBody>
          </p:sp>
        </mc:Fallback>
      </mc:AlternateContent>
      <p:grpSp>
        <p:nvGrpSpPr>
          <p:cNvPr id="7" name="组合 6"/>
          <p:cNvGrpSpPr/>
          <p:nvPr/>
        </p:nvGrpSpPr>
        <p:grpSpPr>
          <a:xfrm>
            <a:off x="8821569" y="3851754"/>
            <a:ext cx="3251094" cy="1872209"/>
            <a:chOff x="5015880" y="1844823"/>
            <a:chExt cx="2578454" cy="1368153"/>
          </a:xfrm>
        </p:grpSpPr>
        <p:cxnSp>
          <p:nvCxnSpPr>
            <p:cNvPr id="9" name="直接连接符 8"/>
            <p:cNvCxnSpPr/>
            <p:nvPr/>
          </p:nvCxnSpPr>
          <p:spPr>
            <a:xfrm flipV="1">
              <a:off x="5015880" y="1844823"/>
              <a:ext cx="2578454"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015880" y="3206186"/>
              <a:ext cx="2578454" cy="67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5591944" y="1844823"/>
              <a:ext cx="1317072" cy="136815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909016" y="1844824"/>
              <a:ext cx="0" cy="136815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8688288" y="5661248"/>
            <a:ext cx="324036"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i</a:t>
            </a:r>
            <a:endParaRPr lang="zh-CN" altLang="en-US" sz="2400" b="1"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8724292" y="3356992"/>
            <a:ext cx="324036"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j</a:t>
            </a:r>
            <a:endParaRPr lang="zh-CN" altLang="en-US" sz="2400" b="1" dirty="0">
              <a:latin typeface="Times New Roman" panose="02020603050405020304" pitchFamily="18" charset="0"/>
              <a:cs typeface="Times New Roman" panose="02020603050405020304" pitchFamily="18" charset="0"/>
            </a:endParaRPr>
          </a:p>
        </p:txBody>
      </p:sp>
      <p:sp>
        <p:nvSpPr>
          <p:cNvPr id="16" name="矩形 15"/>
          <p:cNvSpPr/>
          <p:nvPr/>
        </p:nvSpPr>
        <p:spPr>
          <a:xfrm>
            <a:off x="9400104" y="5733256"/>
            <a:ext cx="512320" cy="369332"/>
          </a:xfrm>
          <a:prstGeom prst="rect">
            <a:avLst/>
          </a:prstGeom>
        </p:spPr>
        <p:txBody>
          <a:bodyPr wrap="none">
            <a:spAutoFit/>
          </a:bodyPr>
          <a:lstStyle/>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a:latin typeface="Times New Roman" panose="02020603050405020304" pitchFamily="18" charset="0"/>
                <a:ea typeface="微软雅黑" panose="020B0503020204020204" pitchFamily="34" charset="-122"/>
                <a:cs typeface="Times New Roman" panose="02020603050405020304" pitchFamily="18" charset="0"/>
              </a:rPr>
              <a:t>ia</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b="1" dirty="0"/>
          </a:p>
        </p:txBody>
      </p:sp>
      <p:sp>
        <p:nvSpPr>
          <p:cNvPr id="17" name="矩形 16"/>
          <p:cNvSpPr/>
          <p:nvPr/>
        </p:nvSpPr>
        <p:spPr>
          <a:xfrm>
            <a:off x="9408368" y="3410416"/>
            <a:ext cx="524503" cy="369332"/>
          </a:xfrm>
          <a:prstGeom prst="rect">
            <a:avLst/>
          </a:prstGeom>
        </p:spPr>
        <p:txBody>
          <a:bodyPr wrap="none">
            <a:spAutoFit/>
          </a:bodyPr>
          <a:lstStyle/>
          <a:p>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err="1">
                <a:latin typeface="Times New Roman" panose="02020603050405020304" pitchFamily="18" charset="0"/>
                <a:ea typeface="微软雅黑" panose="020B0503020204020204" pitchFamily="34" charset="-122"/>
                <a:cs typeface="Times New Roman" panose="02020603050405020304" pitchFamily="18" charset="0"/>
              </a:rPr>
              <a:t>ja</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b="1" dirty="0"/>
          </a:p>
        </p:txBody>
      </p:sp>
      <p:sp>
        <p:nvSpPr>
          <p:cNvPr id="18" name="矩形 17"/>
          <p:cNvSpPr/>
          <p:nvPr/>
        </p:nvSpPr>
        <p:spPr>
          <a:xfrm>
            <a:off x="10992544" y="5714672"/>
            <a:ext cx="462627" cy="369332"/>
          </a:xfrm>
          <a:prstGeom prst="rect">
            <a:avLst/>
          </a:prstGeom>
        </p:spPr>
        <p:txBody>
          <a:bodyPr wrap="none">
            <a:spAutoFit/>
          </a:bodyPr>
          <a:lstStyle/>
          <a:p>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err="1">
                <a:latin typeface="Times New Roman" panose="02020603050405020304" pitchFamily="18" charset="0"/>
                <a:ea typeface="微软雅黑" panose="020B0503020204020204" pitchFamily="34" charset="-122"/>
                <a:cs typeface="Times New Roman" panose="02020603050405020304" pitchFamily="18" charset="0"/>
              </a:rPr>
              <a:t>ib</a:t>
            </a:r>
            <a:endParaRPr lang="zh-CN" altLang="en-US" b="1" dirty="0"/>
          </a:p>
        </p:txBody>
      </p:sp>
      <p:sp>
        <p:nvSpPr>
          <p:cNvPr id="19" name="矩形 18"/>
          <p:cNvSpPr/>
          <p:nvPr/>
        </p:nvSpPr>
        <p:spPr>
          <a:xfrm>
            <a:off x="10949782" y="3419708"/>
            <a:ext cx="474810" cy="369332"/>
          </a:xfrm>
          <a:prstGeom prst="rect">
            <a:avLst/>
          </a:prstGeom>
        </p:spPr>
        <p:txBody>
          <a:bodyPr wrap="none">
            <a:spAutoFit/>
          </a:bodyPr>
          <a:lstStyle/>
          <a:p>
            <a:r>
              <a:rPr lang="en-US" altLang="zh-CN" b="1" dirty="0" err="1" smtClean="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jb</a:t>
            </a:r>
            <a:endParaRPr lang="zh-CN" altLang="en-US" b="1" dirty="0"/>
          </a:p>
        </p:txBody>
      </p:sp>
      <p:cxnSp>
        <p:nvCxnSpPr>
          <p:cNvPr id="20" name="直接连接符 19"/>
          <p:cNvCxnSpPr/>
          <p:nvPr/>
        </p:nvCxnSpPr>
        <p:spPr>
          <a:xfrm>
            <a:off x="9552384" y="3861048"/>
            <a:ext cx="0" cy="1872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1、传感器网络节点定位问题</a:t>
            </a:r>
            <a:endParaRPr lang="zh-CN" altLang="en-US"/>
          </a:p>
        </p:txBody>
      </p:sp>
      <p:sp>
        <p:nvSpPr>
          <p:cNvPr id="5" name="TextBox 4"/>
          <p:cNvSpPr txBox="1"/>
          <p:nvPr/>
        </p:nvSpPr>
        <p:spPr>
          <a:xfrm>
            <a:off x="1056640" y="1092835"/>
            <a:ext cx="2452916" cy="5847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smtClean="0">
                <a:solidFill>
                  <a:schemeClr val="tx2">
                    <a:lumMod val="50000"/>
                  </a:schemeClr>
                </a:solidFill>
                <a:latin typeface="楷体_GB2312" panose="02010609030101010101" charset="-122"/>
                <a:ea typeface="楷体_GB2312" panose="02010609030101010101" charset="-122"/>
              </a:rPr>
              <a:t>(2)</a:t>
            </a:r>
            <a:r>
              <a:rPr lang="zh-CN" altLang="en-US" b="1" dirty="0" smtClean="0">
                <a:solidFill>
                  <a:schemeClr val="tx2">
                    <a:lumMod val="50000"/>
                  </a:schemeClr>
                </a:solidFill>
                <a:latin typeface="楷体_GB2312" panose="02010609030101010101" charset="-122"/>
                <a:ea typeface="楷体_GB2312" panose="02010609030101010101" charset="-122"/>
              </a:rPr>
              <a:t>基本</a:t>
            </a:r>
            <a:r>
              <a:rPr lang="zh-CN" altLang="en-US" b="1" dirty="0">
                <a:solidFill>
                  <a:schemeClr val="tx2">
                    <a:lumMod val="50000"/>
                  </a:schemeClr>
                </a:solidFill>
                <a:latin typeface="楷体_GB2312" panose="02010609030101010101" charset="-122"/>
                <a:ea typeface="楷体_GB2312" panose="02010609030101010101" charset="-122"/>
              </a:rPr>
              <a:t>术语</a:t>
            </a:r>
            <a:endParaRPr lang="zh-CN" altLang="en-US" b="1" dirty="0">
              <a:solidFill>
                <a:schemeClr val="tx2">
                  <a:lumMod val="50000"/>
                </a:schemeClr>
              </a:solidFill>
              <a:latin typeface="楷体_GB2312" panose="02010609030101010101" charset="-122"/>
              <a:ea typeface="楷体_GB2312" panose="02010609030101010101" charset="-122"/>
            </a:endParaRPr>
          </a:p>
        </p:txBody>
      </p:sp>
      <p:sp>
        <p:nvSpPr>
          <p:cNvPr id="9" name="六边形 8"/>
          <p:cNvSpPr/>
          <p:nvPr/>
        </p:nvSpPr>
        <p:spPr>
          <a:xfrm>
            <a:off x="8328248" y="4681334"/>
            <a:ext cx="1872208" cy="1576559"/>
          </a:xfrm>
          <a:prstGeom prst="hexagon">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2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FF0000"/>
                </a:solidFill>
                <a:effectLst/>
                <a:uLnTx/>
                <a:uFillTx/>
                <a:latin typeface="楷体_GB2312" panose="02010609030101010101" charset="-122"/>
                <a:ea typeface="楷体_GB2312" panose="02010609030101010101" charset="-122"/>
                <a:cs typeface="楷体_GB2312" panose="02010609030101010101" charset="-122"/>
              </a:rPr>
              <a:t>非视线关系</a:t>
            </a:r>
            <a:endParaRPr kumimoji="0" lang="zh-CN" altLang="en-US" sz="2400" b="1" i="0" u="none" strike="noStrike" kern="1200" cap="none" spc="0" normalizeH="0" baseline="0" noProof="0" dirty="0">
              <a:ln>
                <a:noFill/>
              </a:ln>
              <a:solidFill>
                <a:schemeClr val="tx2"/>
              </a:solidFill>
              <a:effectLst/>
              <a:uLnTx/>
              <a:uFillTx/>
              <a:latin typeface="楷体_GB2312" panose="02010609030101010101" charset="-122"/>
              <a:ea typeface="楷体_GB2312" panose="02010609030101010101" charset="-122"/>
              <a:cs typeface="楷体_GB2312" panose="02010609030101010101" charset="-122"/>
            </a:endParaRPr>
          </a:p>
        </p:txBody>
      </p:sp>
      <p:sp>
        <p:nvSpPr>
          <p:cNvPr id="17" name="六边形 16"/>
          <p:cNvSpPr/>
          <p:nvPr/>
        </p:nvSpPr>
        <p:spPr>
          <a:xfrm>
            <a:off x="1974095" y="4681334"/>
            <a:ext cx="1872208" cy="1576559"/>
          </a:xfrm>
          <a:prstGeom prst="hexagon">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2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FF0000"/>
                </a:solidFill>
                <a:effectLst/>
                <a:uLnTx/>
                <a:uFillTx/>
                <a:latin typeface="楷体_GB2312" panose="02010609030101010101" charset="-122"/>
                <a:ea typeface="楷体_GB2312" panose="02010609030101010101" charset="-122"/>
                <a:cs typeface="楷体_GB2312" panose="02010609030101010101" charset="-122"/>
              </a:rPr>
              <a:t>测距</a:t>
            </a:r>
            <a:endParaRPr kumimoji="0" lang="zh-CN" altLang="en-US" sz="2400" b="1" i="0" u="none" strike="noStrike" kern="1200" cap="none" spc="0" normalizeH="0" baseline="0" noProof="0" dirty="0">
              <a:ln>
                <a:noFill/>
              </a:ln>
              <a:solidFill>
                <a:schemeClr val="tx2"/>
              </a:solidFill>
              <a:effectLst/>
              <a:uLnTx/>
              <a:uFillTx/>
              <a:latin typeface="楷体_GB2312" panose="02010609030101010101" charset="-122"/>
              <a:ea typeface="楷体_GB2312" panose="02010609030101010101" charset="-122"/>
              <a:cs typeface="楷体_GB2312" panose="02010609030101010101" charset="-122"/>
            </a:endParaRPr>
          </a:p>
        </p:txBody>
      </p:sp>
      <p:sp>
        <p:nvSpPr>
          <p:cNvPr id="18" name="六边形 17"/>
          <p:cNvSpPr/>
          <p:nvPr/>
        </p:nvSpPr>
        <p:spPr>
          <a:xfrm>
            <a:off x="1974095" y="2968972"/>
            <a:ext cx="1872208" cy="1576559"/>
          </a:xfrm>
          <a:prstGeom prst="hexagon">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2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FF0000"/>
                </a:solidFill>
                <a:effectLst/>
                <a:uLnTx/>
                <a:uFillTx/>
                <a:latin typeface="楷体_GB2312" panose="02010609030101010101" charset="-122"/>
                <a:ea typeface="楷体_GB2312" panose="02010609030101010101" charset="-122"/>
                <a:cs typeface="楷体_GB2312" panose="02010609030101010101" charset="-122"/>
              </a:rPr>
              <a:t>锚点</a:t>
            </a:r>
            <a:endParaRPr kumimoji="0" lang="zh-CN" altLang="en-US" sz="2400" b="1" i="0" u="none" strike="noStrike" kern="1200" cap="none" spc="0" normalizeH="0" baseline="0" noProof="0" dirty="0">
              <a:ln>
                <a:noFill/>
              </a:ln>
              <a:solidFill>
                <a:schemeClr val="tx2"/>
              </a:solidFill>
              <a:effectLst/>
              <a:uLnTx/>
              <a:uFillTx/>
              <a:latin typeface="楷体_GB2312" panose="02010609030101010101" charset="-122"/>
              <a:ea typeface="楷体_GB2312" panose="02010609030101010101" charset="-122"/>
              <a:cs typeface="楷体_GB2312" panose="02010609030101010101" charset="-122"/>
            </a:endParaRPr>
          </a:p>
        </p:txBody>
      </p:sp>
      <p:sp>
        <p:nvSpPr>
          <p:cNvPr id="19" name="六边形 18"/>
          <p:cNvSpPr/>
          <p:nvPr/>
        </p:nvSpPr>
        <p:spPr>
          <a:xfrm>
            <a:off x="3575599" y="3836638"/>
            <a:ext cx="1872208" cy="1576559"/>
          </a:xfrm>
          <a:prstGeom prst="hexagon">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2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rgbClr val="FF0000"/>
                </a:solidFill>
                <a:effectLst/>
                <a:uLnTx/>
                <a:uFillTx/>
                <a:latin typeface="楷体_GB2312" panose="02010609030101010101" charset="-122"/>
                <a:ea typeface="楷体_GB2312" panose="02010609030101010101" charset="-122"/>
                <a:cs typeface="楷体_GB2312" panose="02010609030101010101" charset="-122"/>
              </a:rPr>
              <a:t>邻居</a:t>
            </a:r>
            <a:endParaRPr kumimoji="0" lang="en-US" altLang="zh-CN" sz="2400" b="1" i="0" u="none" strike="noStrike" kern="1200" cap="none" spc="0" normalizeH="0" baseline="0" noProof="0" dirty="0" smtClean="0">
              <a:ln>
                <a:noFill/>
              </a:ln>
              <a:solidFill>
                <a:srgbClr val="FF0000"/>
              </a:solidFill>
              <a:effectLst/>
              <a:uLnTx/>
              <a:uFillTx/>
              <a:latin typeface="楷体_GB2312" panose="02010609030101010101" charset="-122"/>
              <a:ea typeface="楷体_GB2312" panose="02010609030101010101" charset="-122"/>
              <a:cs typeface="楷体_GB2312" panose="02010609030101010101" charset="-122"/>
            </a:endParaRPr>
          </a:p>
          <a:p>
            <a:pPr marL="0" marR="0" lvl="0" indent="0" algn="ctr" defTabSz="914400" rtl="0" eaLnBrk="1" fontAlgn="base" latinLnBrk="0" hangingPunct="1">
              <a:lnSpc>
                <a:spcPct val="12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rgbClr val="FF0000"/>
                </a:solidFill>
                <a:effectLst/>
                <a:uLnTx/>
                <a:uFillTx/>
                <a:latin typeface="楷体_GB2312" panose="02010609030101010101" charset="-122"/>
                <a:ea typeface="楷体_GB2312" panose="02010609030101010101" charset="-122"/>
                <a:cs typeface="楷体_GB2312" panose="02010609030101010101" charset="-122"/>
              </a:rPr>
              <a:t>节点</a:t>
            </a:r>
            <a:endParaRPr kumimoji="0" lang="en-US" altLang="zh-CN" sz="2400" b="1" i="0" u="none" strike="noStrike" kern="1200" cap="none" spc="0" normalizeH="0" baseline="0" noProof="0" dirty="0">
              <a:ln>
                <a:noFill/>
              </a:ln>
              <a:solidFill>
                <a:srgbClr val="FF0000"/>
              </a:solidFill>
              <a:effectLst/>
              <a:uLnTx/>
              <a:uFillTx/>
              <a:latin typeface="楷体_GB2312" panose="02010609030101010101" charset="-122"/>
              <a:ea typeface="楷体_GB2312" panose="02010609030101010101" charset="-122"/>
              <a:cs typeface="楷体_GB2312" panose="02010609030101010101" charset="-122"/>
            </a:endParaRPr>
          </a:p>
        </p:txBody>
      </p:sp>
      <p:sp>
        <p:nvSpPr>
          <p:cNvPr id="20" name="六边形 19"/>
          <p:cNvSpPr/>
          <p:nvPr/>
        </p:nvSpPr>
        <p:spPr>
          <a:xfrm>
            <a:off x="3549389" y="2106753"/>
            <a:ext cx="1872208" cy="1576559"/>
          </a:xfrm>
          <a:prstGeom prst="hexagon">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2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FF0000"/>
                </a:solidFill>
                <a:effectLst/>
                <a:uLnTx/>
                <a:uFillTx/>
                <a:latin typeface="楷体_GB2312" panose="02010609030101010101" charset="-122"/>
                <a:ea typeface="楷体_GB2312" panose="02010609030101010101" charset="-122"/>
                <a:cs typeface="楷体_GB2312" panose="02010609030101010101" charset="-122"/>
              </a:rPr>
              <a:t>连接度</a:t>
            </a:r>
            <a:endParaRPr kumimoji="0" lang="en-US" altLang="zh-CN" sz="2400" b="1" i="0" u="none" strike="noStrike" kern="1200" cap="none" spc="0" normalizeH="0" baseline="0" noProof="0" dirty="0">
              <a:ln>
                <a:noFill/>
              </a:ln>
              <a:solidFill>
                <a:srgbClr val="FF0000"/>
              </a:solidFill>
              <a:effectLst/>
              <a:uLnTx/>
              <a:uFillTx/>
              <a:latin typeface="楷体_GB2312" panose="02010609030101010101" charset="-122"/>
              <a:ea typeface="楷体_GB2312" panose="02010609030101010101" charset="-122"/>
              <a:cs typeface="楷体_GB2312" panose="02010609030101010101" charset="-122"/>
            </a:endParaRPr>
          </a:p>
        </p:txBody>
      </p:sp>
      <p:sp>
        <p:nvSpPr>
          <p:cNvPr id="21" name="六边形 20"/>
          <p:cNvSpPr/>
          <p:nvPr/>
        </p:nvSpPr>
        <p:spPr>
          <a:xfrm>
            <a:off x="5147255" y="4681334"/>
            <a:ext cx="1872208" cy="1576559"/>
          </a:xfrm>
          <a:prstGeom prst="hexagon">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3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rgbClr val="FF0000"/>
                </a:solidFill>
                <a:effectLst/>
                <a:uLnTx/>
                <a:uFillTx/>
                <a:latin typeface="楷体_GB2312" panose="02010609030101010101" charset="-122"/>
                <a:ea typeface="楷体_GB2312" panose="02010609030101010101" charset="-122"/>
                <a:cs typeface="楷体_GB2312" panose="02010609030101010101" charset="-122"/>
              </a:rPr>
              <a:t>到达</a:t>
            </a:r>
            <a:endParaRPr kumimoji="0" lang="en-US" altLang="zh-CN" sz="2400" b="1" i="0" u="none" strike="noStrike" kern="1200" cap="none" spc="0" normalizeH="0" baseline="0" noProof="0" dirty="0" smtClean="0">
              <a:ln>
                <a:noFill/>
              </a:ln>
              <a:solidFill>
                <a:srgbClr val="FF0000"/>
              </a:solidFill>
              <a:effectLst/>
              <a:uLnTx/>
              <a:uFillTx/>
              <a:latin typeface="楷体_GB2312" panose="02010609030101010101" charset="-122"/>
              <a:ea typeface="楷体_GB2312" panose="02010609030101010101" charset="-122"/>
              <a:cs typeface="楷体_GB2312" panose="02010609030101010101" charset="-122"/>
            </a:endParaRPr>
          </a:p>
          <a:p>
            <a:pPr marL="0" marR="0" lvl="0" indent="0" algn="ctr" defTabSz="914400" rtl="0" eaLnBrk="1" fontAlgn="base" latinLnBrk="0" hangingPunct="1">
              <a:lnSpc>
                <a:spcPct val="13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rgbClr val="FF0000"/>
                </a:solidFill>
                <a:effectLst/>
                <a:uLnTx/>
                <a:uFillTx/>
                <a:latin typeface="楷体_GB2312" panose="02010609030101010101" charset="-122"/>
                <a:ea typeface="楷体_GB2312" panose="02010609030101010101" charset="-122"/>
                <a:cs typeface="楷体_GB2312" panose="02010609030101010101" charset="-122"/>
              </a:rPr>
              <a:t>时间</a:t>
            </a:r>
            <a:endParaRPr kumimoji="0" lang="en-US" altLang="zh-CN" sz="2400" b="1" i="0" u="none" strike="noStrike" kern="1200" cap="none" spc="0" normalizeH="0" baseline="0" noProof="0" dirty="0">
              <a:ln>
                <a:noFill/>
              </a:ln>
              <a:solidFill>
                <a:srgbClr val="FF0000"/>
              </a:solidFill>
              <a:effectLst/>
              <a:uLnTx/>
              <a:uFillTx/>
              <a:latin typeface="楷体_GB2312" panose="02010609030101010101" charset="-122"/>
              <a:ea typeface="楷体_GB2312" panose="02010609030101010101" charset="-122"/>
              <a:cs typeface="楷体_GB2312" panose="02010609030101010101" charset="-122"/>
            </a:endParaRPr>
          </a:p>
        </p:txBody>
      </p:sp>
      <p:sp>
        <p:nvSpPr>
          <p:cNvPr id="22" name="六边形 21"/>
          <p:cNvSpPr/>
          <p:nvPr/>
        </p:nvSpPr>
        <p:spPr>
          <a:xfrm>
            <a:off x="5147255" y="2951448"/>
            <a:ext cx="1872208" cy="1576559"/>
          </a:xfrm>
          <a:prstGeom prst="hexagon">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3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rgbClr val="FF0000"/>
                </a:solidFill>
                <a:effectLst/>
                <a:uLnTx/>
                <a:uFillTx/>
                <a:latin typeface="楷体_GB2312" panose="02010609030101010101" charset="-122"/>
                <a:ea typeface="楷体_GB2312" panose="02010609030101010101" charset="-122"/>
                <a:cs typeface="楷体_GB2312" panose="02010609030101010101" charset="-122"/>
              </a:rPr>
              <a:t>基础</a:t>
            </a:r>
            <a:endParaRPr kumimoji="0" lang="en-US" altLang="zh-CN" sz="2400" b="1" i="0" u="none" strike="noStrike" kern="1200" cap="none" spc="0" normalizeH="0" baseline="0" noProof="0" dirty="0" smtClean="0">
              <a:ln>
                <a:noFill/>
              </a:ln>
              <a:solidFill>
                <a:srgbClr val="FF0000"/>
              </a:solidFill>
              <a:effectLst/>
              <a:uLnTx/>
              <a:uFillTx/>
              <a:latin typeface="楷体_GB2312" panose="02010609030101010101" charset="-122"/>
              <a:ea typeface="楷体_GB2312" panose="02010609030101010101" charset="-122"/>
              <a:cs typeface="楷体_GB2312" panose="02010609030101010101" charset="-122"/>
            </a:endParaRPr>
          </a:p>
          <a:p>
            <a:pPr marL="0" marR="0" lvl="0" indent="0" algn="ctr" defTabSz="914400" rtl="0" eaLnBrk="1" fontAlgn="base" latinLnBrk="0" hangingPunct="1">
              <a:lnSpc>
                <a:spcPct val="13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rgbClr val="FF0000"/>
                </a:solidFill>
                <a:effectLst/>
                <a:uLnTx/>
                <a:uFillTx/>
                <a:latin typeface="楷体_GB2312" panose="02010609030101010101" charset="-122"/>
                <a:ea typeface="楷体_GB2312" panose="02010609030101010101" charset="-122"/>
                <a:cs typeface="楷体_GB2312" panose="02010609030101010101" charset="-122"/>
              </a:rPr>
              <a:t>设施</a:t>
            </a:r>
            <a:endParaRPr kumimoji="0" lang="zh-CN" altLang="en-US" sz="2400" b="1" i="0" u="none" strike="noStrike" kern="1200" cap="none" spc="0" normalizeH="0" baseline="0" noProof="0" dirty="0">
              <a:ln>
                <a:noFill/>
              </a:ln>
              <a:solidFill>
                <a:schemeClr val="tx2"/>
              </a:solidFill>
              <a:effectLst/>
              <a:uLnTx/>
              <a:uFillTx/>
              <a:latin typeface="楷体_GB2312" panose="02010609030101010101" charset="-122"/>
              <a:ea typeface="楷体_GB2312" panose="02010609030101010101" charset="-122"/>
              <a:cs typeface="楷体_GB2312" panose="02010609030101010101" charset="-122"/>
            </a:endParaRPr>
          </a:p>
        </p:txBody>
      </p:sp>
      <p:sp>
        <p:nvSpPr>
          <p:cNvPr id="23" name="六边形 22"/>
          <p:cNvSpPr/>
          <p:nvPr/>
        </p:nvSpPr>
        <p:spPr>
          <a:xfrm>
            <a:off x="5147255" y="1268760"/>
            <a:ext cx="1872208" cy="1576559"/>
          </a:xfrm>
          <a:prstGeom prst="hexagon">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3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FF0000"/>
                </a:solidFill>
                <a:effectLst/>
                <a:uLnTx/>
                <a:uFillTx/>
                <a:latin typeface="楷体_GB2312" panose="02010609030101010101" charset="-122"/>
                <a:ea typeface="楷体_GB2312" panose="02010609030101010101" charset="-122"/>
                <a:cs typeface="楷体_GB2312" panose="02010609030101010101" charset="-122"/>
              </a:rPr>
              <a:t>跳数</a:t>
            </a:r>
            <a:endParaRPr kumimoji="0" lang="zh-CN" altLang="en-US" sz="2400" b="1" i="0" u="none" strike="noStrike" kern="1200" cap="none" spc="0" normalizeH="0" baseline="0" noProof="0" dirty="0">
              <a:ln>
                <a:noFill/>
              </a:ln>
              <a:solidFill>
                <a:schemeClr val="tx2"/>
              </a:solidFill>
              <a:effectLst/>
              <a:uLnTx/>
              <a:uFillTx/>
              <a:latin typeface="楷体_GB2312" panose="02010609030101010101" charset="-122"/>
              <a:ea typeface="楷体_GB2312" panose="02010609030101010101" charset="-122"/>
              <a:cs typeface="楷体_GB2312" panose="02010609030101010101" charset="-122"/>
            </a:endParaRPr>
          </a:p>
        </p:txBody>
      </p:sp>
      <p:sp>
        <p:nvSpPr>
          <p:cNvPr id="26" name="六边形 25"/>
          <p:cNvSpPr/>
          <p:nvPr/>
        </p:nvSpPr>
        <p:spPr>
          <a:xfrm>
            <a:off x="6731423" y="3836639"/>
            <a:ext cx="1872208" cy="1576559"/>
          </a:xfrm>
          <a:prstGeom prst="hexagon">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2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rgbClr val="FF0000"/>
                </a:solidFill>
                <a:effectLst/>
                <a:uLnTx/>
                <a:uFillTx/>
                <a:latin typeface="楷体_GB2312" panose="02010609030101010101" charset="-122"/>
                <a:ea typeface="楷体_GB2312" panose="02010609030101010101" charset="-122"/>
                <a:cs typeface="楷体_GB2312" panose="02010609030101010101" charset="-122"/>
              </a:rPr>
              <a:t>到达</a:t>
            </a:r>
            <a:endParaRPr kumimoji="0" lang="en-US" altLang="zh-CN" sz="2400" b="1" i="0" u="none" strike="noStrike" kern="1200" cap="none" spc="0" normalizeH="0" baseline="0" noProof="0" dirty="0" smtClean="0">
              <a:ln>
                <a:noFill/>
              </a:ln>
              <a:solidFill>
                <a:srgbClr val="FF0000"/>
              </a:solidFill>
              <a:effectLst/>
              <a:uLnTx/>
              <a:uFillTx/>
              <a:latin typeface="楷体_GB2312" panose="02010609030101010101" charset="-122"/>
              <a:ea typeface="楷体_GB2312" panose="02010609030101010101" charset="-122"/>
              <a:cs typeface="楷体_GB2312" panose="02010609030101010101" charset="-122"/>
            </a:endParaRPr>
          </a:p>
          <a:p>
            <a:pPr marL="0" marR="0" lvl="0" indent="0" algn="ctr" defTabSz="914400" rtl="0" eaLnBrk="1" fontAlgn="base" latinLnBrk="0" hangingPunct="1">
              <a:lnSpc>
                <a:spcPct val="12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rgbClr val="FF0000"/>
                </a:solidFill>
                <a:effectLst/>
                <a:uLnTx/>
                <a:uFillTx/>
                <a:latin typeface="楷体_GB2312" panose="02010609030101010101" charset="-122"/>
                <a:ea typeface="楷体_GB2312" panose="02010609030101010101" charset="-122"/>
                <a:cs typeface="楷体_GB2312" panose="02010609030101010101" charset="-122"/>
              </a:rPr>
              <a:t>角度</a:t>
            </a:r>
            <a:endParaRPr kumimoji="0" lang="en-US" altLang="zh-CN" sz="2400" b="1" i="0" u="none" strike="noStrike" kern="1200" cap="none" spc="0" normalizeH="0" baseline="0" noProof="0" dirty="0">
              <a:ln>
                <a:noFill/>
              </a:ln>
              <a:solidFill>
                <a:srgbClr val="FF0000"/>
              </a:solidFill>
              <a:effectLst/>
              <a:uLnTx/>
              <a:uFillTx/>
              <a:latin typeface="楷体_GB2312" panose="02010609030101010101" charset="-122"/>
              <a:ea typeface="楷体_GB2312" panose="02010609030101010101" charset="-122"/>
              <a:cs typeface="楷体_GB2312" panose="02010609030101010101" charset="-122"/>
            </a:endParaRPr>
          </a:p>
        </p:txBody>
      </p:sp>
      <p:sp>
        <p:nvSpPr>
          <p:cNvPr id="27" name="六边形 26"/>
          <p:cNvSpPr/>
          <p:nvPr/>
        </p:nvSpPr>
        <p:spPr>
          <a:xfrm>
            <a:off x="8319465" y="2951449"/>
            <a:ext cx="1872208" cy="1576559"/>
          </a:xfrm>
          <a:prstGeom prst="hexagon">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2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rgbClr val="FF0000"/>
                </a:solidFill>
                <a:effectLst/>
                <a:uLnTx/>
                <a:uFillTx/>
                <a:latin typeface="楷体_GB2312" panose="02010609030101010101" charset="-122"/>
                <a:ea typeface="楷体_GB2312" panose="02010609030101010101" charset="-122"/>
                <a:cs typeface="楷体_GB2312" panose="02010609030101010101" charset="-122"/>
              </a:rPr>
              <a:t>视线</a:t>
            </a:r>
            <a:endParaRPr kumimoji="0" lang="en-US" altLang="zh-CN" sz="2400" b="1" i="0" u="none" strike="noStrike" kern="1200" cap="none" spc="0" normalizeH="0" baseline="0" noProof="0" dirty="0" smtClean="0">
              <a:ln>
                <a:noFill/>
              </a:ln>
              <a:solidFill>
                <a:srgbClr val="FF0000"/>
              </a:solidFill>
              <a:effectLst/>
              <a:uLnTx/>
              <a:uFillTx/>
              <a:latin typeface="楷体_GB2312" panose="02010609030101010101" charset="-122"/>
              <a:ea typeface="楷体_GB2312" panose="02010609030101010101" charset="-122"/>
              <a:cs typeface="楷体_GB2312" panose="02010609030101010101" charset="-122"/>
            </a:endParaRPr>
          </a:p>
          <a:p>
            <a:pPr marL="0" marR="0" lvl="0" indent="0" algn="ctr" defTabSz="914400" rtl="0" eaLnBrk="1" fontAlgn="base" latinLnBrk="0" hangingPunct="1">
              <a:lnSpc>
                <a:spcPct val="12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rgbClr val="FF0000"/>
                </a:solidFill>
                <a:effectLst/>
                <a:uLnTx/>
                <a:uFillTx/>
                <a:latin typeface="楷体_GB2312" panose="02010609030101010101" charset="-122"/>
                <a:ea typeface="楷体_GB2312" panose="02010609030101010101" charset="-122"/>
                <a:cs typeface="楷体_GB2312" panose="02010609030101010101" charset="-122"/>
              </a:rPr>
              <a:t>关系</a:t>
            </a:r>
            <a:endParaRPr kumimoji="0" lang="en-US" altLang="zh-CN" sz="2400" b="1" i="0" u="none" strike="noStrike" kern="1200" cap="none" spc="0" normalizeH="0" baseline="0" noProof="0" dirty="0">
              <a:ln>
                <a:noFill/>
              </a:ln>
              <a:solidFill>
                <a:srgbClr val="FF0000"/>
              </a:solidFill>
              <a:effectLst/>
              <a:uLnTx/>
              <a:uFillTx/>
              <a:latin typeface="楷体_GB2312" panose="02010609030101010101" charset="-122"/>
              <a:ea typeface="楷体_GB2312" panose="02010609030101010101" charset="-122"/>
              <a:cs typeface="楷体_GB2312" panose="02010609030101010101" charset="-122"/>
            </a:endParaRPr>
          </a:p>
        </p:txBody>
      </p:sp>
      <p:sp>
        <p:nvSpPr>
          <p:cNvPr id="28" name="六边形 27"/>
          <p:cNvSpPr/>
          <p:nvPr/>
        </p:nvSpPr>
        <p:spPr>
          <a:xfrm>
            <a:off x="6726469" y="2106753"/>
            <a:ext cx="1872208" cy="1576559"/>
          </a:xfrm>
          <a:prstGeom prst="hexagon">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3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FF0000"/>
                </a:solidFill>
                <a:effectLst/>
                <a:uLnTx/>
                <a:uFillTx/>
                <a:latin typeface="楷体_GB2312" panose="02010609030101010101" charset="-122"/>
                <a:ea typeface="楷体_GB2312" panose="02010609030101010101" charset="-122"/>
                <a:cs typeface="楷体_GB2312" panose="02010609030101010101" charset="-122"/>
              </a:rPr>
              <a:t>到达时间差</a:t>
            </a:r>
            <a:endParaRPr kumimoji="0" lang="en-US" altLang="zh-CN" sz="2400" b="1" i="0" u="none" strike="noStrike" kern="1200" cap="none" spc="0" normalizeH="0" baseline="0" noProof="0" dirty="0">
              <a:ln>
                <a:noFill/>
              </a:ln>
              <a:solidFill>
                <a:srgbClr val="FF0000"/>
              </a:solidFill>
              <a:effectLst/>
              <a:uLnTx/>
              <a:uFillTx/>
              <a:latin typeface="楷体_GB2312" panose="02010609030101010101" charset="-122"/>
              <a:ea typeface="楷体_GB2312" panose="02010609030101010101" charset="-122"/>
              <a:cs typeface="楷体_GB2312" panose="02010609030101010101" charset="-122"/>
            </a:endParaRPr>
          </a:p>
        </p:txBody>
      </p:sp>
      <p:sp>
        <p:nvSpPr>
          <p:cNvPr id="29" name="六边形 28"/>
          <p:cNvSpPr/>
          <p:nvPr/>
        </p:nvSpPr>
        <p:spPr>
          <a:xfrm>
            <a:off x="8324335" y="1268761"/>
            <a:ext cx="1872208" cy="1576559"/>
          </a:xfrm>
          <a:prstGeom prst="hexagon">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3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FF0000"/>
                </a:solidFill>
                <a:effectLst/>
                <a:uLnTx/>
                <a:uFillTx/>
                <a:latin typeface="楷体_GB2312" panose="02010609030101010101" charset="-122"/>
                <a:ea typeface="楷体_GB2312" panose="02010609030101010101" charset="-122"/>
                <a:cs typeface="楷体_GB2312" panose="02010609030101010101" charset="-122"/>
              </a:rPr>
              <a:t>接收信号强度指示</a:t>
            </a:r>
            <a:endParaRPr kumimoji="0" lang="en-US" altLang="zh-CN" sz="2400" b="1" i="0" u="none" strike="noStrike" kern="1200" cap="none" spc="0" normalizeH="0" baseline="0" noProof="0" dirty="0">
              <a:ln>
                <a:noFill/>
              </a:ln>
              <a:solidFill>
                <a:srgbClr val="FF0000"/>
              </a:solidFill>
              <a:effectLst/>
              <a:uLnTx/>
              <a:uFillTx/>
              <a:latin typeface="楷体_GB2312" panose="02010609030101010101" charset="-122"/>
              <a:ea typeface="楷体_GB2312" panose="02010609030101010101" charset="-122"/>
              <a:cs typeface="楷体_GB2312" panose="0201060903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en-US" dirty="0" smtClean="0"/>
              <a:t>2</a:t>
            </a:r>
            <a:r>
              <a:rPr dirty="0" smtClean="0"/>
              <a:t>）</a:t>
            </a:r>
            <a:r>
              <a:rPr lang="zh-CN" altLang="en-US" dirty="0"/>
              <a:t>双向报文交换</a:t>
            </a:r>
            <a:endParaRPr lang="zh-CN" altLang="en-US" dirty="0"/>
          </a:p>
        </p:txBody>
      </p:sp>
      <p:grpSp>
        <p:nvGrpSpPr>
          <p:cNvPr id="35" name="组合 34"/>
          <p:cNvGrpSpPr/>
          <p:nvPr/>
        </p:nvGrpSpPr>
        <p:grpSpPr>
          <a:xfrm>
            <a:off x="4079776" y="1494076"/>
            <a:ext cx="4176464" cy="1872208"/>
            <a:chOff x="5015880" y="1844824"/>
            <a:chExt cx="3312368" cy="1368152"/>
          </a:xfrm>
        </p:grpSpPr>
        <p:cxnSp>
          <p:nvCxnSpPr>
            <p:cNvPr id="14" name="直接连接符 13"/>
            <p:cNvCxnSpPr/>
            <p:nvPr/>
          </p:nvCxnSpPr>
          <p:spPr>
            <a:xfrm>
              <a:off x="5015880" y="1844824"/>
              <a:ext cx="33123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015880" y="3212976"/>
              <a:ext cx="33123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5591944" y="1844824"/>
              <a:ext cx="576064" cy="13681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6168008" y="1844824"/>
              <a:ext cx="1080120" cy="13681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248128" y="1844824"/>
              <a:ext cx="0" cy="136815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3586454" y="3135451"/>
            <a:ext cx="324036"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i</a:t>
            </a:r>
            <a:endParaRPr lang="zh-CN" altLang="en-US" sz="2400" b="1"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3586454" y="1263243"/>
            <a:ext cx="324036"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j</a:t>
            </a:r>
            <a:endParaRPr lang="zh-CN" altLang="en-US" sz="2400" b="1" dirty="0">
              <a:latin typeface="Times New Roman" panose="02020603050405020304" pitchFamily="18" charset="0"/>
              <a:cs typeface="Times New Roman" panose="02020603050405020304" pitchFamily="18" charset="0"/>
            </a:endParaRPr>
          </a:p>
        </p:txBody>
      </p:sp>
      <p:sp>
        <p:nvSpPr>
          <p:cNvPr id="37" name="矩形 36"/>
          <p:cNvSpPr/>
          <p:nvPr/>
        </p:nvSpPr>
        <p:spPr>
          <a:xfrm>
            <a:off x="4562365" y="3510300"/>
            <a:ext cx="512320" cy="369332"/>
          </a:xfrm>
          <a:prstGeom prst="rect">
            <a:avLst/>
          </a:prstGeom>
        </p:spPr>
        <p:txBody>
          <a:bodyPr wrap="none">
            <a:spAutoFit/>
          </a:bodyPr>
          <a:lstStyle/>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a:latin typeface="Times New Roman" panose="02020603050405020304" pitchFamily="18" charset="0"/>
                <a:ea typeface="微软雅黑" panose="020B0503020204020204" pitchFamily="34" charset="-122"/>
                <a:cs typeface="Times New Roman" panose="02020603050405020304" pitchFamily="18" charset="0"/>
              </a:rPr>
              <a:t>ia</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b="1" dirty="0"/>
          </a:p>
        </p:txBody>
      </p:sp>
      <p:sp>
        <p:nvSpPr>
          <p:cNvPr id="38" name="矩形 37"/>
          <p:cNvSpPr/>
          <p:nvPr/>
        </p:nvSpPr>
        <p:spPr>
          <a:xfrm>
            <a:off x="5284635" y="1052736"/>
            <a:ext cx="524503" cy="369332"/>
          </a:xfrm>
          <a:prstGeom prst="rect">
            <a:avLst/>
          </a:prstGeom>
        </p:spPr>
        <p:txBody>
          <a:bodyPr wrap="none">
            <a:spAutoFit/>
          </a:bodyPr>
          <a:lstStyle/>
          <a:p>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err="1">
                <a:latin typeface="Times New Roman" panose="02020603050405020304" pitchFamily="18" charset="0"/>
                <a:ea typeface="微软雅黑" panose="020B0503020204020204" pitchFamily="34" charset="-122"/>
                <a:cs typeface="Times New Roman" panose="02020603050405020304" pitchFamily="18" charset="0"/>
              </a:rPr>
              <a:t>ja</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b="1" dirty="0"/>
          </a:p>
        </p:txBody>
      </p:sp>
      <p:sp>
        <p:nvSpPr>
          <p:cNvPr id="39" name="矩形 38"/>
          <p:cNvSpPr/>
          <p:nvPr/>
        </p:nvSpPr>
        <p:spPr>
          <a:xfrm>
            <a:off x="6695036" y="3356992"/>
            <a:ext cx="462627" cy="369332"/>
          </a:xfrm>
          <a:prstGeom prst="rect">
            <a:avLst/>
          </a:prstGeom>
        </p:spPr>
        <p:txBody>
          <a:bodyPr wrap="none">
            <a:spAutoFit/>
          </a:bodyPr>
          <a:lstStyle/>
          <a:p>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err="1">
                <a:latin typeface="Times New Roman" panose="02020603050405020304" pitchFamily="18" charset="0"/>
                <a:ea typeface="微软雅黑" panose="020B0503020204020204" pitchFamily="34" charset="-122"/>
                <a:cs typeface="Times New Roman" panose="02020603050405020304" pitchFamily="18" charset="0"/>
              </a:rPr>
              <a:t>ib</a:t>
            </a:r>
            <a:endParaRPr lang="zh-CN" altLang="en-US" b="1" dirty="0"/>
          </a:p>
        </p:txBody>
      </p:sp>
      <p:sp>
        <p:nvSpPr>
          <p:cNvPr id="40" name="矩形 39"/>
          <p:cNvSpPr/>
          <p:nvPr/>
        </p:nvSpPr>
        <p:spPr>
          <a:xfrm>
            <a:off x="6628792" y="1062028"/>
            <a:ext cx="474810" cy="369332"/>
          </a:xfrm>
          <a:prstGeom prst="rect">
            <a:avLst/>
          </a:prstGeom>
        </p:spPr>
        <p:txBody>
          <a:bodyPr wrap="none">
            <a:spAutoFit/>
          </a:bodyPr>
          <a:lstStyle/>
          <a:p>
            <a:r>
              <a:rPr lang="en-US" altLang="zh-CN" b="1" dirty="0" err="1" smtClean="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jb</a:t>
            </a:r>
            <a:endParaRPr lang="zh-CN" altLang="en-US" b="1" dirty="0"/>
          </a:p>
        </p:txBody>
      </p:sp>
      <p:sp>
        <p:nvSpPr>
          <p:cNvPr id="53" name="TextBox 52"/>
          <p:cNvSpPr txBox="1"/>
          <p:nvPr/>
        </p:nvSpPr>
        <p:spPr>
          <a:xfrm>
            <a:off x="767408" y="3995806"/>
            <a:ext cx="10987405" cy="267652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charset="0"/>
              <a:buChar char=""/>
            </a:pP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双向报文交换的时间校正技术要复杂很多。</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节点 </a:t>
            </a:r>
            <a:r>
              <a:rPr lang="en-US" altLang="zh-CN" sz="2800" dirty="0" err="1" smtClean="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8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在</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本地时钟 </a:t>
            </a:r>
            <a:r>
              <a:rPr lang="en-US" altLang="zh-CN"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800" b="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ia</a:t>
            </a:r>
            <a:r>
              <a:rPr lang="zh-CN" altLang="en-US" sz="2800"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时刻向节点</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j </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发送同步报文，</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节点 </a:t>
            </a:r>
            <a:r>
              <a:rPr lang="en-US" altLang="zh-CN" sz="2800" dirty="0" smtClean="0">
                <a:latin typeface="Times New Roman" panose="02020603050405020304" pitchFamily="18" charset="0"/>
                <a:ea typeface="微软雅黑" panose="020B0503020204020204" pitchFamily="34" charset="-122"/>
                <a:cs typeface="Times New Roman" panose="02020603050405020304" pitchFamily="18" charset="0"/>
              </a:rPr>
              <a:t>j </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在</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本地时钟时刻 </a:t>
            </a:r>
            <a:r>
              <a:rPr lang="en-US" altLang="zh-CN" sz="2800" b="1" dirty="0" err="1"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800" b="1" baseline="-25000" dirty="0" err="1"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ja</a:t>
            </a:r>
            <a:r>
              <a:rPr lang="zh-CN" altLang="en-US" sz="2800" b="1"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接收</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到该报文，之后立即向节点</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发送应答报文，节点</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在本地时钟时刻 </a:t>
            </a:r>
            <a:r>
              <a:rPr lang="en-US" altLang="zh-CN" sz="2800" b="1" dirty="0" err="1"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800" b="1" baseline="-25000" dirty="0" err="1"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ib</a:t>
            </a:r>
            <a:r>
              <a:rPr lang="zh-CN" altLang="en-US" sz="2800" b="1"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接收</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到该应答报文</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en-US" dirty="0" smtClean="0"/>
              <a:t>2</a:t>
            </a:r>
            <a:r>
              <a:rPr dirty="0" smtClean="0"/>
              <a:t>）</a:t>
            </a:r>
            <a:r>
              <a:rPr lang="zh-CN" altLang="en-US" dirty="0"/>
              <a:t>双向报文交换</a:t>
            </a:r>
            <a:endParaRPr lang="zh-CN" altLang="en-US" dirty="0"/>
          </a:p>
        </p:txBody>
      </p:sp>
      <p:grpSp>
        <p:nvGrpSpPr>
          <p:cNvPr id="35" name="组合 34"/>
          <p:cNvGrpSpPr/>
          <p:nvPr/>
        </p:nvGrpSpPr>
        <p:grpSpPr>
          <a:xfrm>
            <a:off x="3935760" y="1494076"/>
            <a:ext cx="4176464" cy="1872208"/>
            <a:chOff x="5015880" y="1844824"/>
            <a:chExt cx="3312368" cy="1368152"/>
          </a:xfrm>
        </p:grpSpPr>
        <p:cxnSp>
          <p:nvCxnSpPr>
            <p:cNvPr id="14" name="直接连接符 13"/>
            <p:cNvCxnSpPr/>
            <p:nvPr/>
          </p:nvCxnSpPr>
          <p:spPr>
            <a:xfrm>
              <a:off x="5015880" y="1844824"/>
              <a:ext cx="33123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015880" y="3212976"/>
              <a:ext cx="33123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5591944" y="1844824"/>
              <a:ext cx="576064" cy="13681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6168008" y="1844824"/>
              <a:ext cx="1080120" cy="13681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248128" y="1844824"/>
              <a:ext cx="0" cy="136815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3442438" y="3135451"/>
            <a:ext cx="324036"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i</a:t>
            </a:r>
            <a:endParaRPr lang="zh-CN" altLang="en-US" sz="2400" b="1"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3442438" y="1263243"/>
            <a:ext cx="324036"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j</a:t>
            </a:r>
            <a:endParaRPr lang="zh-CN" altLang="en-US" sz="2400" b="1" dirty="0">
              <a:latin typeface="Times New Roman" panose="02020603050405020304" pitchFamily="18" charset="0"/>
              <a:cs typeface="Times New Roman" panose="02020603050405020304" pitchFamily="18" charset="0"/>
            </a:endParaRPr>
          </a:p>
        </p:txBody>
      </p:sp>
      <p:sp>
        <p:nvSpPr>
          <p:cNvPr id="37" name="矩形 36"/>
          <p:cNvSpPr/>
          <p:nvPr/>
        </p:nvSpPr>
        <p:spPr>
          <a:xfrm>
            <a:off x="4418349" y="3510300"/>
            <a:ext cx="512320" cy="369332"/>
          </a:xfrm>
          <a:prstGeom prst="rect">
            <a:avLst/>
          </a:prstGeom>
        </p:spPr>
        <p:txBody>
          <a:bodyPr wrap="none">
            <a:spAutoFit/>
          </a:bodyPr>
          <a:lstStyle/>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a:latin typeface="Times New Roman" panose="02020603050405020304" pitchFamily="18" charset="0"/>
                <a:ea typeface="微软雅黑" panose="020B0503020204020204" pitchFamily="34" charset="-122"/>
                <a:cs typeface="Times New Roman" panose="02020603050405020304" pitchFamily="18" charset="0"/>
              </a:rPr>
              <a:t>ia</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b="1" dirty="0"/>
          </a:p>
        </p:txBody>
      </p:sp>
      <p:sp>
        <p:nvSpPr>
          <p:cNvPr id="38" name="矩形 37"/>
          <p:cNvSpPr/>
          <p:nvPr/>
        </p:nvSpPr>
        <p:spPr>
          <a:xfrm>
            <a:off x="5140619" y="1052736"/>
            <a:ext cx="524503" cy="369332"/>
          </a:xfrm>
          <a:prstGeom prst="rect">
            <a:avLst/>
          </a:prstGeom>
        </p:spPr>
        <p:txBody>
          <a:bodyPr wrap="none">
            <a:spAutoFit/>
          </a:bodyPr>
          <a:lstStyle/>
          <a:p>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err="1">
                <a:latin typeface="Times New Roman" panose="02020603050405020304" pitchFamily="18" charset="0"/>
                <a:ea typeface="微软雅黑" panose="020B0503020204020204" pitchFamily="34" charset="-122"/>
                <a:cs typeface="Times New Roman" panose="02020603050405020304" pitchFamily="18" charset="0"/>
              </a:rPr>
              <a:t>ja</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b="1" dirty="0"/>
          </a:p>
        </p:txBody>
      </p:sp>
      <p:sp>
        <p:nvSpPr>
          <p:cNvPr id="39" name="矩形 38"/>
          <p:cNvSpPr/>
          <p:nvPr/>
        </p:nvSpPr>
        <p:spPr>
          <a:xfrm>
            <a:off x="6551020" y="3356992"/>
            <a:ext cx="462627" cy="369332"/>
          </a:xfrm>
          <a:prstGeom prst="rect">
            <a:avLst/>
          </a:prstGeom>
        </p:spPr>
        <p:txBody>
          <a:bodyPr wrap="none">
            <a:spAutoFit/>
          </a:bodyPr>
          <a:lstStyle/>
          <a:p>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err="1">
                <a:latin typeface="Times New Roman" panose="02020603050405020304" pitchFamily="18" charset="0"/>
                <a:ea typeface="微软雅黑" panose="020B0503020204020204" pitchFamily="34" charset="-122"/>
                <a:cs typeface="Times New Roman" panose="02020603050405020304" pitchFamily="18" charset="0"/>
              </a:rPr>
              <a:t>ib</a:t>
            </a:r>
            <a:endParaRPr lang="zh-CN" altLang="en-US" b="1" dirty="0"/>
          </a:p>
        </p:txBody>
      </p:sp>
      <p:sp>
        <p:nvSpPr>
          <p:cNvPr id="40" name="矩形 39"/>
          <p:cNvSpPr/>
          <p:nvPr/>
        </p:nvSpPr>
        <p:spPr>
          <a:xfrm>
            <a:off x="6484776" y="1062028"/>
            <a:ext cx="474810" cy="369332"/>
          </a:xfrm>
          <a:prstGeom prst="rect">
            <a:avLst/>
          </a:prstGeom>
        </p:spPr>
        <p:txBody>
          <a:bodyPr wrap="none">
            <a:spAutoFit/>
          </a:bodyPr>
          <a:lstStyle/>
          <a:p>
            <a:r>
              <a:rPr lang="en-US" altLang="zh-CN" b="1" dirty="0" err="1" smtClean="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jb</a:t>
            </a:r>
            <a:endParaRPr lang="zh-CN" altLang="en-US" b="1" dirty="0"/>
          </a:p>
        </p:txBody>
      </p:sp>
      <p:sp>
        <p:nvSpPr>
          <p:cNvPr id="53" name="TextBox 52"/>
          <p:cNvSpPr txBox="1"/>
          <p:nvPr/>
        </p:nvSpPr>
        <p:spPr>
          <a:xfrm>
            <a:off x="767408" y="3995806"/>
            <a:ext cx="10987405" cy="130862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charset="0"/>
              <a:buChar char=""/>
            </a:pP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则报文的往返时间为</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，大小为 </a:t>
            </a:r>
            <a:r>
              <a:rPr lang="en-US" altLang="zh-CN" sz="2800" b="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800" b="1" baseline="-250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ib</a:t>
            </a:r>
            <a:r>
              <a:rPr lang="en-US" altLang="zh-CN" sz="2800" b="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800" b="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ia</a:t>
            </a:r>
            <a:r>
              <a:rPr lang="zh-CN" altLang="en-US"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0" algn="just" eaLnBrk="1" hangingPunct="1">
              <a:lnSpc>
                <a:spcPct val="150000"/>
              </a:lnSpc>
              <a:spcBef>
                <a:spcPct val="0"/>
              </a:spcBef>
              <a:buClr>
                <a:srgbClr val="FF3300"/>
              </a:buClr>
              <a:buSzPct val="85000"/>
              <a:buFont typeface="Wingdings" panose="05000000000000000000" charset="0"/>
              <a:buChar char=""/>
            </a:pP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报文</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的传递</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时延 </a:t>
            </a:r>
            <a:r>
              <a:rPr lang="en-US" altLang="zh-CN" sz="2800" dirty="0" smtClean="0">
                <a:latin typeface="Times New Roman" panose="02020603050405020304" pitchFamily="18" charset="0"/>
                <a:ea typeface="微软雅黑" panose="020B0503020204020204" pitchFamily="34" charset="-122"/>
                <a:cs typeface="Times New Roman" panose="02020603050405020304" pitchFamily="18" charset="0"/>
              </a:rPr>
              <a:t>d </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之间</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8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TextBox 23"/>
          <p:cNvSpPr txBox="1"/>
          <p:nvPr/>
        </p:nvSpPr>
        <p:spPr>
          <a:xfrm>
            <a:off x="4606633" y="2247522"/>
            <a:ext cx="324036"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d</a:t>
            </a:r>
            <a:endParaRPr lang="zh-CN" altLang="en-US" sz="2400" b="1" dirty="0">
              <a:latin typeface="Times New Roman" panose="02020603050405020304" pitchFamily="18" charset="0"/>
              <a:cs typeface="Times New Roman" panose="02020603050405020304" pitchFamily="18" charset="0"/>
            </a:endParaRPr>
          </a:p>
        </p:txBody>
      </p:sp>
      <p:sp>
        <p:nvSpPr>
          <p:cNvPr id="32" name="TextBox 23"/>
          <p:cNvSpPr txBox="1"/>
          <p:nvPr/>
        </p:nvSpPr>
        <p:spPr>
          <a:xfrm>
            <a:off x="6146056" y="2209276"/>
            <a:ext cx="867591"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d</a:t>
            </a:r>
            <a:r>
              <a:rPr lang="en-US" altLang="zh-CN" sz="2400" b="1" dirty="0" smtClean="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en-US" dirty="0" smtClean="0"/>
              <a:t>2</a:t>
            </a:r>
            <a:r>
              <a:rPr dirty="0" smtClean="0"/>
              <a:t>）</a:t>
            </a:r>
            <a:r>
              <a:rPr lang="zh-CN" altLang="en-US" dirty="0"/>
              <a:t>双向报文交换</a:t>
            </a:r>
            <a:endParaRPr lang="zh-CN" altLang="en-US" dirty="0"/>
          </a:p>
        </p:txBody>
      </p:sp>
      <p:grpSp>
        <p:nvGrpSpPr>
          <p:cNvPr id="35" name="组合 34"/>
          <p:cNvGrpSpPr/>
          <p:nvPr/>
        </p:nvGrpSpPr>
        <p:grpSpPr>
          <a:xfrm>
            <a:off x="3925026" y="1494076"/>
            <a:ext cx="4176464" cy="1872208"/>
            <a:chOff x="5015880" y="1844824"/>
            <a:chExt cx="3312368" cy="1368152"/>
          </a:xfrm>
        </p:grpSpPr>
        <p:cxnSp>
          <p:nvCxnSpPr>
            <p:cNvPr id="14" name="直接连接符 13"/>
            <p:cNvCxnSpPr/>
            <p:nvPr/>
          </p:nvCxnSpPr>
          <p:spPr>
            <a:xfrm>
              <a:off x="5015880" y="1844824"/>
              <a:ext cx="33123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015880" y="3212976"/>
              <a:ext cx="33123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5591944" y="1844824"/>
              <a:ext cx="576064" cy="13681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6168008" y="1844824"/>
              <a:ext cx="1080120" cy="13681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248128" y="1844824"/>
              <a:ext cx="0" cy="136815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3431704" y="3135451"/>
            <a:ext cx="324036"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i</a:t>
            </a:r>
            <a:endParaRPr lang="zh-CN" altLang="en-US" sz="2400" b="1"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3431704" y="1263243"/>
            <a:ext cx="324036"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j</a:t>
            </a:r>
            <a:endParaRPr lang="zh-CN" altLang="en-US" sz="2400" b="1" dirty="0">
              <a:latin typeface="Times New Roman" panose="02020603050405020304" pitchFamily="18" charset="0"/>
              <a:cs typeface="Times New Roman" panose="02020603050405020304" pitchFamily="18" charset="0"/>
            </a:endParaRPr>
          </a:p>
        </p:txBody>
      </p:sp>
      <p:sp>
        <p:nvSpPr>
          <p:cNvPr id="37" name="矩形 36"/>
          <p:cNvSpPr/>
          <p:nvPr/>
        </p:nvSpPr>
        <p:spPr>
          <a:xfrm>
            <a:off x="4407615" y="3510300"/>
            <a:ext cx="512320" cy="369332"/>
          </a:xfrm>
          <a:prstGeom prst="rect">
            <a:avLst/>
          </a:prstGeom>
        </p:spPr>
        <p:txBody>
          <a:bodyPr wrap="none">
            <a:spAutoFit/>
          </a:bodyPr>
          <a:lstStyle/>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a:latin typeface="Times New Roman" panose="02020603050405020304" pitchFamily="18" charset="0"/>
                <a:ea typeface="微软雅黑" panose="020B0503020204020204" pitchFamily="34" charset="-122"/>
                <a:cs typeface="Times New Roman" panose="02020603050405020304" pitchFamily="18" charset="0"/>
              </a:rPr>
              <a:t>ia</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b="1" dirty="0"/>
          </a:p>
        </p:txBody>
      </p:sp>
      <p:sp>
        <p:nvSpPr>
          <p:cNvPr id="38" name="矩形 37"/>
          <p:cNvSpPr/>
          <p:nvPr/>
        </p:nvSpPr>
        <p:spPr>
          <a:xfrm>
            <a:off x="5129885" y="1052736"/>
            <a:ext cx="524503" cy="369332"/>
          </a:xfrm>
          <a:prstGeom prst="rect">
            <a:avLst/>
          </a:prstGeom>
        </p:spPr>
        <p:txBody>
          <a:bodyPr wrap="none">
            <a:spAutoFit/>
          </a:bodyPr>
          <a:lstStyle/>
          <a:p>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err="1">
                <a:latin typeface="Times New Roman" panose="02020603050405020304" pitchFamily="18" charset="0"/>
                <a:ea typeface="微软雅黑" panose="020B0503020204020204" pitchFamily="34" charset="-122"/>
                <a:cs typeface="Times New Roman" panose="02020603050405020304" pitchFamily="18" charset="0"/>
              </a:rPr>
              <a:t>ja</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b="1" dirty="0"/>
          </a:p>
        </p:txBody>
      </p:sp>
      <p:sp>
        <p:nvSpPr>
          <p:cNvPr id="39" name="矩形 38"/>
          <p:cNvSpPr/>
          <p:nvPr/>
        </p:nvSpPr>
        <p:spPr>
          <a:xfrm>
            <a:off x="6540286" y="3356992"/>
            <a:ext cx="462627" cy="369332"/>
          </a:xfrm>
          <a:prstGeom prst="rect">
            <a:avLst/>
          </a:prstGeom>
        </p:spPr>
        <p:txBody>
          <a:bodyPr wrap="none">
            <a:spAutoFit/>
          </a:bodyPr>
          <a:lstStyle/>
          <a:p>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err="1">
                <a:latin typeface="Times New Roman" panose="02020603050405020304" pitchFamily="18" charset="0"/>
                <a:ea typeface="微软雅黑" panose="020B0503020204020204" pitchFamily="34" charset="-122"/>
                <a:cs typeface="Times New Roman" panose="02020603050405020304" pitchFamily="18" charset="0"/>
              </a:rPr>
              <a:t>ib</a:t>
            </a:r>
            <a:endParaRPr lang="zh-CN" altLang="en-US" b="1" dirty="0"/>
          </a:p>
        </p:txBody>
      </p:sp>
      <p:sp>
        <p:nvSpPr>
          <p:cNvPr id="40" name="矩形 39"/>
          <p:cNvSpPr/>
          <p:nvPr/>
        </p:nvSpPr>
        <p:spPr>
          <a:xfrm>
            <a:off x="6474042" y="1062028"/>
            <a:ext cx="474810" cy="369332"/>
          </a:xfrm>
          <a:prstGeom prst="rect">
            <a:avLst/>
          </a:prstGeom>
        </p:spPr>
        <p:txBody>
          <a:bodyPr wrap="none">
            <a:spAutoFit/>
          </a:bodyPr>
          <a:lstStyle/>
          <a:p>
            <a:r>
              <a:rPr lang="en-US" altLang="zh-CN" b="1" dirty="0" err="1" smtClean="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jb</a:t>
            </a:r>
            <a:endParaRPr lang="zh-CN" altLang="en-US" b="1" dirty="0"/>
          </a:p>
        </p:txBody>
      </p:sp>
      <p:sp>
        <p:nvSpPr>
          <p:cNvPr id="53" name="TextBox 52"/>
          <p:cNvSpPr txBox="1"/>
          <p:nvPr/>
        </p:nvSpPr>
        <p:spPr>
          <a:xfrm>
            <a:off x="767408" y="3995806"/>
            <a:ext cx="10987405" cy="276998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charset="0"/>
              <a:buChar char=""/>
            </a:pP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由此可以确定</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节点 </a:t>
            </a:r>
            <a:r>
              <a:rPr lang="en-US" altLang="zh-CN" sz="2800" dirty="0" smtClean="0">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smtClean="0">
                <a:latin typeface="Times New Roman" panose="02020603050405020304" pitchFamily="18" charset="0"/>
                <a:ea typeface="微软雅黑" panose="020B0503020204020204" pitchFamily="34" charset="-122"/>
                <a:cs typeface="Times New Roman" panose="02020603050405020304" pitchFamily="18" charset="0"/>
              </a:rPr>
              <a:t>j </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之间</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的时间偏差为 </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0" lvl="0" indent="0" algn="just" eaLnBrk="1" hangingPunct="1">
              <a:lnSpc>
                <a:spcPct val="150000"/>
              </a:lnSpc>
              <a:spcBef>
                <a:spcPct val="0"/>
              </a:spcBef>
              <a:buClr>
                <a:srgbClr val="FF3300"/>
              </a:buClr>
              <a:buSzPct val="85000"/>
              <a:buNone/>
            </a:pPr>
            <a:r>
              <a:rPr lang="en-US" altLang="zh-CN" sz="2800" b="1"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Ɵ</a:t>
            </a:r>
            <a:r>
              <a:rPr lang="en-US" altLang="zh-CN"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800" b="1" baseline="-250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ib</a:t>
            </a:r>
            <a:r>
              <a:rPr lang="en-US" altLang="zh-CN" sz="2800" b="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err="1"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800" b="1" baseline="-25000" dirty="0" err="1"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ja</a:t>
            </a:r>
            <a:r>
              <a:rPr lang="en-US" altLang="zh-CN" sz="2800" b="1"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800" b="1" dirty="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b="1"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b="1"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0" algn="just" eaLnBrk="1" hangingPunct="1">
              <a:lnSpc>
                <a:spcPct val="150000"/>
              </a:lnSpc>
              <a:spcBef>
                <a:spcPct val="0"/>
              </a:spcBef>
              <a:buClr>
                <a:srgbClr val="FF3300"/>
              </a:buClr>
              <a:buSzPct val="85000"/>
              <a:buFont typeface="Wingdings" panose="05000000000000000000" charset="0"/>
              <a:buChar char=""/>
            </a:pP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假设</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上行报文和下行报文的时间延迟相等，</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即 </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d=d’=D/2</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，则 </a:t>
            </a:r>
            <a:endParaRPr lang="en-US" altLang="zh-CN" sz="28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0" lvl="0" indent="0" algn="just" eaLnBrk="1" hangingPunct="1">
              <a:lnSpc>
                <a:spcPct val="150000"/>
              </a:lnSpc>
              <a:spcBef>
                <a:spcPct val="0"/>
              </a:spcBef>
              <a:buClr>
                <a:srgbClr val="FF3300"/>
              </a:buClr>
              <a:buSzPct val="85000"/>
              <a:buNone/>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Ɵ</a:t>
            </a:r>
            <a:r>
              <a:rPr lang="en-US" altLang="zh-CN"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ib</a:t>
            </a:r>
            <a:r>
              <a:rPr lang="en-US" altLang="zh-CN" b="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err="1"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j</a:t>
            </a:r>
            <a:r>
              <a:rPr lang="en-US" altLang="zh-CN" b="1" baseline="-25000" dirty="0" err="1"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b="1"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D/2</a:t>
            </a:r>
            <a:endParaRPr lang="zh-CN" altLang="en-US"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 name="TextBox 23"/>
          <p:cNvSpPr txBox="1"/>
          <p:nvPr/>
        </p:nvSpPr>
        <p:spPr>
          <a:xfrm>
            <a:off x="4595899" y="2247522"/>
            <a:ext cx="324036"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d</a:t>
            </a:r>
            <a:endParaRPr lang="zh-CN" altLang="en-US" sz="2400" b="1" dirty="0">
              <a:latin typeface="Times New Roman" panose="02020603050405020304" pitchFamily="18" charset="0"/>
              <a:cs typeface="Times New Roman" panose="02020603050405020304" pitchFamily="18" charset="0"/>
            </a:endParaRPr>
          </a:p>
        </p:txBody>
      </p:sp>
      <p:sp>
        <p:nvSpPr>
          <p:cNvPr id="31" name="TextBox 23"/>
          <p:cNvSpPr txBox="1"/>
          <p:nvPr/>
        </p:nvSpPr>
        <p:spPr>
          <a:xfrm>
            <a:off x="6135322" y="2209276"/>
            <a:ext cx="867591"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d</a:t>
            </a:r>
            <a:r>
              <a:rPr lang="en-US" altLang="zh-CN" sz="2400" b="1" dirty="0" smtClean="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en-US" dirty="0" smtClean="0"/>
              <a:t>2</a:t>
            </a:r>
            <a:r>
              <a:rPr dirty="0" smtClean="0"/>
              <a:t>）</a:t>
            </a:r>
            <a:r>
              <a:rPr lang="zh-CN" altLang="en-US" dirty="0"/>
              <a:t>双向报文交换</a:t>
            </a:r>
            <a:endParaRPr lang="zh-CN" altLang="en-US" dirty="0"/>
          </a:p>
        </p:txBody>
      </p:sp>
      <p:grpSp>
        <p:nvGrpSpPr>
          <p:cNvPr id="35" name="组合 34"/>
          <p:cNvGrpSpPr/>
          <p:nvPr/>
        </p:nvGrpSpPr>
        <p:grpSpPr>
          <a:xfrm>
            <a:off x="1487488" y="1494076"/>
            <a:ext cx="4176464" cy="1872208"/>
            <a:chOff x="5015880" y="1844824"/>
            <a:chExt cx="3312368" cy="1368152"/>
          </a:xfrm>
        </p:grpSpPr>
        <p:cxnSp>
          <p:nvCxnSpPr>
            <p:cNvPr id="14" name="直接连接符 13"/>
            <p:cNvCxnSpPr/>
            <p:nvPr/>
          </p:nvCxnSpPr>
          <p:spPr>
            <a:xfrm>
              <a:off x="5015880" y="1844824"/>
              <a:ext cx="33123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015880" y="3212976"/>
              <a:ext cx="33123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5591944" y="1844824"/>
              <a:ext cx="576064" cy="13681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6168008" y="1844824"/>
              <a:ext cx="1080120" cy="13681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248128" y="1844824"/>
              <a:ext cx="0" cy="136815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994166" y="3135451"/>
            <a:ext cx="324036"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i</a:t>
            </a:r>
            <a:endParaRPr lang="zh-CN" altLang="en-US" sz="2400" b="1"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994166" y="1263243"/>
            <a:ext cx="324036"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j</a:t>
            </a:r>
            <a:endParaRPr lang="zh-CN" altLang="en-US" sz="2400" b="1" dirty="0">
              <a:latin typeface="Times New Roman" panose="02020603050405020304" pitchFamily="18" charset="0"/>
              <a:cs typeface="Times New Roman" panose="02020603050405020304" pitchFamily="18" charset="0"/>
            </a:endParaRPr>
          </a:p>
        </p:txBody>
      </p:sp>
      <p:sp>
        <p:nvSpPr>
          <p:cNvPr id="37" name="矩形 36"/>
          <p:cNvSpPr/>
          <p:nvPr/>
        </p:nvSpPr>
        <p:spPr>
          <a:xfrm>
            <a:off x="1970077" y="3510300"/>
            <a:ext cx="512320" cy="369332"/>
          </a:xfrm>
          <a:prstGeom prst="rect">
            <a:avLst/>
          </a:prstGeom>
        </p:spPr>
        <p:txBody>
          <a:bodyPr wrap="none">
            <a:spAutoFit/>
          </a:bodyPr>
          <a:lstStyle/>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a:latin typeface="Times New Roman" panose="02020603050405020304" pitchFamily="18" charset="0"/>
                <a:ea typeface="微软雅黑" panose="020B0503020204020204" pitchFamily="34" charset="-122"/>
                <a:cs typeface="Times New Roman" panose="02020603050405020304" pitchFamily="18" charset="0"/>
              </a:rPr>
              <a:t>ia</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b="1" dirty="0"/>
          </a:p>
        </p:txBody>
      </p:sp>
      <p:sp>
        <p:nvSpPr>
          <p:cNvPr id="38" name="矩形 37"/>
          <p:cNvSpPr/>
          <p:nvPr/>
        </p:nvSpPr>
        <p:spPr>
          <a:xfrm>
            <a:off x="2692347" y="1052736"/>
            <a:ext cx="524503" cy="369332"/>
          </a:xfrm>
          <a:prstGeom prst="rect">
            <a:avLst/>
          </a:prstGeom>
        </p:spPr>
        <p:txBody>
          <a:bodyPr wrap="none">
            <a:spAutoFit/>
          </a:bodyPr>
          <a:lstStyle/>
          <a:p>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err="1">
                <a:latin typeface="Times New Roman" panose="02020603050405020304" pitchFamily="18" charset="0"/>
                <a:ea typeface="微软雅黑" panose="020B0503020204020204" pitchFamily="34" charset="-122"/>
                <a:cs typeface="Times New Roman" panose="02020603050405020304" pitchFamily="18" charset="0"/>
              </a:rPr>
              <a:t>ja</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b="1" dirty="0"/>
          </a:p>
        </p:txBody>
      </p:sp>
      <p:sp>
        <p:nvSpPr>
          <p:cNvPr id="39" name="矩形 38"/>
          <p:cNvSpPr/>
          <p:nvPr/>
        </p:nvSpPr>
        <p:spPr>
          <a:xfrm>
            <a:off x="4102748" y="3356992"/>
            <a:ext cx="462627" cy="369332"/>
          </a:xfrm>
          <a:prstGeom prst="rect">
            <a:avLst/>
          </a:prstGeom>
        </p:spPr>
        <p:txBody>
          <a:bodyPr wrap="none">
            <a:spAutoFit/>
          </a:bodyPr>
          <a:lstStyle/>
          <a:p>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err="1">
                <a:latin typeface="Times New Roman" panose="02020603050405020304" pitchFamily="18" charset="0"/>
                <a:ea typeface="微软雅黑" panose="020B0503020204020204" pitchFamily="34" charset="-122"/>
                <a:cs typeface="Times New Roman" panose="02020603050405020304" pitchFamily="18" charset="0"/>
              </a:rPr>
              <a:t>ib</a:t>
            </a:r>
            <a:endParaRPr lang="zh-CN" altLang="en-US" b="1" dirty="0"/>
          </a:p>
        </p:txBody>
      </p:sp>
      <p:sp>
        <p:nvSpPr>
          <p:cNvPr id="40" name="矩形 39"/>
          <p:cNvSpPr/>
          <p:nvPr/>
        </p:nvSpPr>
        <p:spPr>
          <a:xfrm>
            <a:off x="4036504" y="1062028"/>
            <a:ext cx="474810" cy="369332"/>
          </a:xfrm>
          <a:prstGeom prst="rect">
            <a:avLst/>
          </a:prstGeom>
        </p:spPr>
        <p:txBody>
          <a:bodyPr wrap="none">
            <a:spAutoFit/>
          </a:bodyPr>
          <a:lstStyle/>
          <a:p>
            <a:r>
              <a:rPr lang="en-US" altLang="zh-CN" b="1" dirty="0" err="1" smtClean="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jb</a:t>
            </a:r>
            <a:endParaRPr lang="zh-CN" altLang="en-US" b="1" dirty="0"/>
          </a:p>
        </p:txBody>
      </p:sp>
      <p:cxnSp>
        <p:nvCxnSpPr>
          <p:cNvPr id="42" name="直接连接符 41"/>
          <p:cNvCxnSpPr/>
          <p:nvPr/>
        </p:nvCxnSpPr>
        <p:spPr>
          <a:xfrm>
            <a:off x="7320136" y="1494076"/>
            <a:ext cx="41764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320136" y="3366284"/>
            <a:ext cx="41764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V="1">
            <a:off x="8046478" y="1494076"/>
            <a:ext cx="726342" cy="18722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9281347" y="1494076"/>
            <a:ext cx="1361890" cy="18722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643238" y="1494076"/>
            <a:ext cx="0" cy="1872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826814" y="3135451"/>
            <a:ext cx="324036"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i</a:t>
            </a:r>
            <a:endParaRPr lang="zh-CN" altLang="en-US" sz="2400" b="1" dirty="0">
              <a:latin typeface="Times New Roman" panose="02020603050405020304" pitchFamily="18" charset="0"/>
              <a:cs typeface="Times New Roman" panose="02020603050405020304" pitchFamily="18" charset="0"/>
            </a:endParaRPr>
          </a:p>
        </p:txBody>
      </p:sp>
      <p:sp>
        <p:nvSpPr>
          <p:cNvPr id="48" name="TextBox 47"/>
          <p:cNvSpPr txBox="1"/>
          <p:nvPr/>
        </p:nvSpPr>
        <p:spPr>
          <a:xfrm>
            <a:off x="6826814" y="1263243"/>
            <a:ext cx="324036"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j</a:t>
            </a:r>
            <a:endParaRPr lang="zh-CN" altLang="en-US" sz="2400" b="1" dirty="0">
              <a:latin typeface="Times New Roman" panose="02020603050405020304" pitchFamily="18" charset="0"/>
              <a:cs typeface="Times New Roman" panose="02020603050405020304" pitchFamily="18" charset="0"/>
            </a:endParaRPr>
          </a:p>
        </p:txBody>
      </p:sp>
      <p:sp>
        <p:nvSpPr>
          <p:cNvPr id="49" name="矩形 48"/>
          <p:cNvSpPr/>
          <p:nvPr/>
        </p:nvSpPr>
        <p:spPr>
          <a:xfrm>
            <a:off x="7802725" y="3510300"/>
            <a:ext cx="512320" cy="369332"/>
          </a:xfrm>
          <a:prstGeom prst="rect">
            <a:avLst/>
          </a:prstGeom>
        </p:spPr>
        <p:txBody>
          <a:bodyPr wrap="none">
            <a:spAutoFit/>
          </a:bodyPr>
          <a:lstStyle/>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a:latin typeface="Times New Roman" panose="02020603050405020304" pitchFamily="18" charset="0"/>
                <a:ea typeface="微软雅黑" panose="020B0503020204020204" pitchFamily="34" charset="-122"/>
                <a:cs typeface="Times New Roman" panose="02020603050405020304" pitchFamily="18" charset="0"/>
              </a:rPr>
              <a:t>ia</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b="1" dirty="0"/>
          </a:p>
        </p:txBody>
      </p:sp>
      <p:sp>
        <p:nvSpPr>
          <p:cNvPr id="50" name="矩形 49"/>
          <p:cNvSpPr/>
          <p:nvPr/>
        </p:nvSpPr>
        <p:spPr>
          <a:xfrm>
            <a:off x="8524995" y="1052736"/>
            <a:ext cx="524503" cy="369332"/>
          </a:xfrm>
          <a:prstGeom prst="rect">
            <a:avLst/>
          </a:prstGeom>
        </p:spPr>
        <p:txBody>
          <a:bodyPr wrap="none">
            <a:spAutoFit/>
          </a:bodyPr>
          <a:lstStyle/>
          <a:p>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err="1">
                <a:latin typeface="Times New Roman" panose="02020603050405020304" pitchFamily="18" charset="0"/>
                <a:ea typeface="微软雅黑" panose="020B0503020204020204" pitchFamily="34" charset="-122"/>
                <a:cs typeface="Times New Roman" panose="02020603050405020304" pitchFamily="18" charset="0"/>
              </a:rPr>
              <a:t>ja</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b="1" dirty="0"/>
          </a:p>
        </p:txBody>
      </p:sp>
      <p:sp>
        <p:nvSpPr>
          <p:cNvPr id="51" name="矩形 50"/>
          <p:cNvSpPr/>
          <p:nvPr/>
        </p:nvSpPr>
        <p:spPr>
          <a:xfrm>
            <a:off x="10421450" y="3356992"/>
            <a:ext cx="462627" cy="369332"/>
          </a:xfrm>
          <a:prstGeom prst="rect">
            <a:avLst/>
          </a:prstGeom>
        </p:spPr>
        <p:txBody>
          <a:bodyPr wrap="none">
            <a:spAutoFit/>
          </a:bodyPr>
          <a:lstStyle/>
          <a:p>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err="1">
                <a:latin typeface="Times New Roman" panose="02020603050405020304" pitchFamily="18" charset="0"/>
                <a:ea typeface="微软雅黑" panose="020B0503020204020204" pitchFamily="34" charset="-122"/>
                <a:cs typeface="Times New Roman" panose="02020603050405020304" pitchFamily="18" charset="0"/>
              </a:rPr>
              <a:t>ib</a:t>
            </a:r>
            <a:endParaRPr lang="zh-CN" altLang="en-US" b="1" dirty="0"/>
          </a:p>
        </p:txBody>
      </p:sp>
      <p:sp>
        <p:nvSpPr>
          <p:cNvPr id="52" name="矩形 51"/>
          <p:cNvSpPr/>
          <p:nvPr/>
        </p:nvSpPr>
        <p:spPr>
          <a:xfrm>
            <a:off x="10355206" y="1062028"/>
            <a:ext cx="458780" cy="369332"/>
          </a:xfrm>
          <a:prstGeom prst="rect">
            <a:avLst/>
          </a:prstGeom>
        </p:spPr>
        <p:txBody>
          <a:bodyPr wrap="none">
            <a:spAutoFit/>
          </a:bodyPr>
          <a:lstStyle/>
          <a:p>
            <a:r>
              <a:rPr lang="en-US" altLang="zh-CN" b="1" dirty="0" err="1" smtClean="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jc</a:t>
            </a:r>
            <a:endParaRPr lang="zh-CN" altLang="en-US" b="1" dirty="0"/>
          </a:p>
        </p:txBody>
      </p:sp>
      <p:sp>
        <p:nvSpPr>
          <p:cNvPr id="53" name="TextBox 52"/>
          <p:cNvSpPr txBox="1"/>
          <p:nvPr/>
        </p:nvSpPr>
        <p:spPr>
          <a:xfrm>
            <a:off x="767408" y="3995806"/>
            <a:ext cx="10987405" cy="2215991"/>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charset="0"/>
              <a:buChar char=""/>
            </a:pP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一般节点 </a:t>
            </a:r>
            <a:r>
              <a:rPr lang="en-US" altLang="zh-CN" sz="2800" dirty="0" smtClean="0">
                <a:latin typeface="Times New Roman" panose="02020603050405020304" pitchFamily="18" charset="0"/>
                <a:ea typeface="微软雅黑" panose="020B0503020204020204" pitchFamily="34" charset="-122"/>
                <a:cs typeface="Times New Roman" panose="02020603050405020304" pitchFamily="18" charset="0"/>
              </a:rPr>
              <a:t>j </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收到报文后都会延迟一段时间再向节点 </a:t>
            </a:r>
            <a:r>
              <a:rPr lang="en-US" altLang="zh-CN" sz="2800" dirty="0" err="1" smtClean="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8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回复，则有 ：</a:t>
            </a:r>
            <a:endParaRPr lang="en-US" altLang="zh-CN" sz="28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0" lvl="0" indent="0" algn="just" eaLnBrk="1" hangingPunct="1">
              <a:lnSpc>
                <a:spcPct val="150000"/>
              </a:lnSpc>
              <a:spcBef>
                <a:spcPct val="0"/>
              </a:spcBef>
              <a:buClr>
                <a:srgbClr val="FF3300"/>
              </a:buClr>
              <a:buSzPct val="85000"/>
              <a:buNone/>
            </a:pPr>
            <a:r>
              <a:rPr lang="en-US" altLang="zh-CN" sz="2800" b="1"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err="1"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800" b="1" baseline="-25000" dirty="0" err="1"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ja</a:t>
            </a:r>
            <a:r>
              <a:rPr lang="en-US" altLang="zh-CN" sz="2800" b="1"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T</a:t>
            </a:r>
            <a:r>
              <a:rPr lang="en-US" altLang="zh-CN" sz="2800" b="1" baseline="-25000"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ia </a:t>
            </a:r>
            <a:r>
              <a:rPr lang="en-US" altLang="zh-CN" sz="2800" b="1"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d +</a:t>
            </a:r>
            <a:r>
              <a:rPr lang="zh-CN" altLang="en-US" sz="2800" b="1"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Ɵ            </a:t>
            </a:r>
            <a:r>
              <a:rPr lang="en-US" altLang="zh-CN" sz="2800" b="1" dirty="0" err="1"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800" b="1" baseline="-25000" dirty="0" err="1"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ib</a:t>
            </a:r>
            <a:r>
              <a:rPr lang="en-US" altLang="zh-CN" sz="2800" b="1"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err="1"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800" b="1" baseline="-25000" dirty="0" err="1"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jb</a:t>
            </a:r>
            <a:r>
              <a:rPr lang="en-US" altLang="zh-CN" sz="2800" b="1" baseline="-25000"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d </a:t>
            </a:r>
            <a:r>
              <a:rPr lang="en-US" altLang="zh-CN" sz="2800" b="1"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Ɵ </a:t>
            </a:r>
            <a:endParaRPr lang="en-US" altLang="zh-CN" sz="2800" b="1"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0" algn="just" eaLnBrk="1" hangingPunct="1">
              <a:lnSpc>
                <a:spcPct val="150000"/>
              </a:lnSpc>
              <a:spcBef>
                <a:spcPct val="0"/>
              </a:spcBef>
              <a:buClr>
                <a:srgbClr val="FF3300"/>
              </a:buClr>
              <a:buSzPct val="85000"/>
              <a:buFont typeface="Wingdings" panose="05000000000000000000" charset="0"/>
              <a:buChar char=""/>
            </a:pPr>
            <a:r>
              <a:rPr lang="zh-CN" altLang="en-US" sz="2800" dirty="0" smtClean="0">
                <a:latin typeface="Times New Roman" panose="02020603050405020304" pitchFamily="18" charset="0"/>
                <a:ea typeface="微软雅黑" panose="020B0503020204020204" pitchFamily="34" charset="-122"/>
                <a:cs typeface="Times New Roman" panose="02020603050405020304" pitchFamily="18" charset="0"/>
              </a:rPr>
              <a:t>由以上两式推得：</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Ɵ</a:t>
            </a:r>
            <a:r>
              <a:rPr lang="en-US" altLang="zh-CN"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36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3600" b="1" dirty="0" err="1"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3600" b="1" baseline="-25000" dirty="0" err="1"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ja</a:t>
            </a:r>
            <a:r>
              <a:rPr lang="en-US" altLang="zh-CN" sz="3600" b="1" baseline="-250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3600" b="1"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ia</a:t>
            </a:r>
            <a:r>
              <a:rPr lang="zh-CN" altLang="en-US" sz="36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36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3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3600" b="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3600" b="1" baseline="-250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ib</a:t>
            </a:r>
            <a:r>
              <a:rPr lang="en-US" altLang="zh-CN" sz="3600" b="1"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3600" b="1" dirty="0" err="1"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3600" b="1" baseline="-25000" dirty="0" err="1"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jb</a:t>
            </a:r>
            <a:r>
              <a:rPr lang="zh-CN" altLang="en-US" sz="36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6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3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 name="矩形 26"/>
          <p:cNvSpPr/>
          <p:nvPr/>
        </p:nvSpPr>
        <p:spPr>
          <a:xfrm>
            <a:off x="9048328" y="1052736"/>
            <a:ext cx="474810" cy="369332"/>
          </a:xfrm>
          <a:prstGeom prst="rect">
            <a:avLst/>
          </a:prstGeom>
        </p:spPr>
        <p:txBody>
          <a:bodyPr wrap="none">
            <a:spAutoFit/>
          </a:bodyPr>
          <a:lstStyle/>
          <a:p>
            <a:r>
              <a:rPr lang="en-US" altLang="zh-CN" b="1" dirty="0" err="1" smtClean="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jb</a:t>
            </a:r>
            <a:endParaRPr lang="zh-CN" altLang="en-US" b="1" dirty="0"/>
          </a:p>
        </p:txBody>
      </p:sp>
      <p:sp>
        <p:nvSpPr>
          <p:cNvPr id="28" name="TextBox 23"/>
          <p:cNvSpPr txBox="1"/>
          <p:nvPr/>
        </p:nvSpPr>
        <p:spPr>
          <a:xfrm>
            <a:off x="7963684" y="2185399"/>
            <a:ext cx="324036"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d</a:t>
            </a:r>
            <a:endParaRPr lang="zh-CN" altLang="en-US" sz="2400" b="1" dirty="0">
              <a:latin typeface="Times New Roman" panose="02020603050405020304" pitchFamily="18" charset="0"/>
              <a:cs typeface="Times New Roman" panose="02020603050405020304" pitchFamily="18" charset="0"/>
            </a:endParaRPr>
          </a:p>
        </p:txBody>
      </p:sp>
      <p:sp>
        <p:nvSpPr>
          <p:cNvPr id="29" name="TextBox 23"/>
          <p:cNvSpPr txBox="1"/>
          <p:nvPr/>
        </p:nvSpPr>
        <p:spPr>
          <a:xfrm>
            <a:off x="9921410" y="2061502"/>
            <a:ext cx="867591"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d</a:t>
            </a:r>
            <a:r>
              <a:rPr lang="en-US" altLang="zh-CN" sz="2400" b="1" dirty="0" smtClean="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p:txBody>
      </p:sp>
      <p:sp>
        <p:nvSpPr>
          <p:cNvPr id="30" name="TextBox 23"/>
          <p:cNvSpPr txBox="1"/>
          <p:nvPr/>
        </p:nvSpPr>
        <p:spPr>
          <a:xfrm>
            <a:off x="2158361" y="2247522"/>
            <a:ext cx="324036"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d</a:t>
            </a:r>
            <a:endParaRPr lang="zh-CN" altLang="en-US" sz="2400" b="1" dirty="0">
              <a:latin typeface="Times New Roman" panose="02020603050405020304" pitchFamily="18" charset="0"/>
              <a:cs typeface="Times New Roman" panose="02020603050405020304" pitchFamily="18" charset="0"/>
            </a:endParaRPr>
          </a:p>
        </p:txBody>
      </p:sp>
      <p:sp>
        <p:nvSpPr>
          <p:cNvPr id="31" name="TextBox 23"/>
          <p:cNvSpPr txBox="1"/>
          <p:nvPr/>
        </p:nvSpPr>
        <p:spPr>
          <a:xfrm>
            <a:off x="3697784" y="2209276"/>
            <a:ext cx="867591"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d</a:t>
            </a:r>
            <a:r>
              <a:rPr lang="en-US" altLang="zh-CN" sz="2400" b="1" dirty="0" smtClean="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en-US" dirty="0" smtClean="0"/>
              <a:t>2</a:t>
            </a:r>
            <a:r>
              <a:rPr dirty="0" smtClean="0"/>
              <a:t>）</a:t>
            </a:r>
            <a:r>
              <a:rPr lang="zh-CN" altLang="en-US" dirty="0"/>
              <a:t>双向报文交换</a:t>
            </a:r>
            <a:endParaRPr lang="zh-CN" altLang="en-US" dirty="0"/>
          </a:p>
        </p:txBody>
      </p:sp>
      <p:grpSp>
        <p:nvGrpSpPr>
          <p:cNvPr id="35" name="组合 34"/>
          <p:cNvGrpSpPr/>
          <p:nvPr/>
        </p:nvGrpSpPr>
        <p:grpSpPr>
          <a:xfrm>
            <a:off x="1487488" y="1494076"/>
            <a:ext cx="4176464" cy="1872208"/>
            <a:chOff x="5015880" y="1844824"/>
            <a:chExt cx="3312368" cy="1368152"/>
          </a:xfrm>
        </p:grpSpPr>
        <p:cxnSp>
          <p:nvCxnSpPr>
            <p:cNvPr id="14" name="直接连接符 13"/>
            <p:cNvCxnSpPr/>
            <p:nvPr/>
          </p:nvCxnSpPr>
          <p:spPr>
            <a:xfrm>
              <a:off x="5015880" y="1844824"/>
              <a:ext cx="33123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015880" y="3212976"/>
              <a:ext cx="33123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5591944" y="1844824"/>
              <a:ext cx="576064" cy="13681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6168008" y="1844824"/>
              <a:ext cx="1080120" cy="13681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248128" y="1844824"/>
              <a:ext cx="0" cy="136815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994166" y="3135451"/>
            <a:ext cx="324036"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i</a:t>
            </a:r>
            <a:endParaRPr lang="zh-CN" altLang="en-US" sz="2400" b="1"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994166" y="1263243"/>
            <a:ext cx="324036"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j</a:t>
            </a:r>
            <a:endParaRPr lang="zh-CN" altLang="en-US" sz="2400" b="1" dirty="0">
              <a:latin typeface="Times New Roman" panose="02020603050405020304" pitchFamily="18" charset="0"/>
              <a:cs typeface="Times New Roman" panose="02020603050405020304" pitchFamily="18" charset="0"/>
            </a:endParaRPr>
          </a:p>
        </p:txBody>
      </p:sp>
      <p:sp>
        <p:nvSpPr>
          <p:cNvPr id="37" name="矩形 36"/>
          <p:cNvSpPr/>
          <p:nvPr/>
        </p:nvSpPr>
        <p:spPr>
          <a:xfrm>
            <a:off x="1970077" y="3510300"/>
            <a:ext cx="512320" cy="369332"/>
          </a:xfrm>
          <a:prstGeom prst="rect">
            <a:avLst/>
          </a:prstGeom>
        </p:spPr>
        <p:txBody>
          <a:bodyPr wrap="none">
            <a:spAutoFit/>
          </a:bodyPr>
          <a:lstStyle/>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a:latin typeface="Times New Roman" panose="02020603050405020304" pitchFamily="18" charset="0"/>
                <a:ea typeface="微软雅黑" panose="020B0503020204020204" pitchFamily="34" charset="-122"/>
                <a:cs typeface="Times New Roman" panose="02020603050405020304" pitchFamily="18" charset="0"/>
              </a:rPr>
              <a:t>ia</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b="1" dirty="0"/>
          </a:p>
        </p:txBody>
      </p:sp>
      <p:sp>
        <p:nvSpPr>
          <p:cNvPr id="38" name="矩形 37"/>
          <p:cNvSpPr/>
          <p:nvPr/>
        </p:nvSpPr>
        <p:spPr>
          <a:xfrm>
            <a:off x="2692347" y="1052736"/>
            <a:ext cx="524503" cy="369332"/>
          </a:xfrm>
          <a:prstGeom prst="rect">
            <a:avLst/>
          </a:prstGeom>
        </p:spPr>
        <p:txBody>
          <a:bodyPr wrap="none">
            <a:spAutoFit/>
          </a:bodyPr>
          <a:lstStyle/>
          <a:p>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err="1">
                <a:latin typeface="Times New Roman" panose="02020603050405020304" pitchFamily="18" charset="0"/>
                <a:ea typeface="微软雅黑" panose="020B0503020204020204" pitchFamily="34" charset="-122"/>
                <a:cs typeface="Times New Roman" panose="02020603050405020304" pitchFamily="18" charset="0"/>
              </a:rPr>
              <a:t>ja</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b="1" dirty="0"/>
          </a:p>
        </p:txBody>
      </p:sp>
      <p:sp>
        <p:nvSpPr>
          <p:cNvPr id="39" name="矩形 38"/>
          <p:cNvSpPr/>
          <p:nvPr/>
        </p:nvSpPr>
        <p:spPr>
          <a:xfrm>
            <a:off x="4102748" y="3356992"/>
            <a:ext cx="462627" cy="369332"/>
          </a:xfrm>
          <a:prstGeom prst="rect">
            <a:avLst/>
          </a:prstGeom>
        </p:spPr>
        <p:txBody>
          <a:bodyPr wrap="none">
            <a:spAutoFit/>
          </a:bodyPr>
          <a:lstStyle/>
          <a:p>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err="1">
                <a:latin typeface="Times New Roman" panose="02020603050405020304" pitchFamily="18" charset="0"/>
                <a:ea typeface="微软雅黑" panose="020B0503020204020204" pitchFamily="34" charset="-122"/>
                <a:cs typeface="Times New Roman" panose="02020603050405020304" pitchFamily="18" charset="0"/>
              </a:rPr>
              <a:t>ib</a:t>
            </a:r>
            <a:endParaRPr lang="zh-CN" altLang="en-US" b="1" dirty="0"/>
          </a:p>
        </p:txBody>
      </p:sp>
      <p:sp>
        <p:nvSpPr>
          <p:cNvPr id="40" name="矩形 39"/>
          <p:cNvSpPr/>
          <p:nvPr/>
        </p:nvSpPr>
        <p:spPr>
          <a:xfrm>
            <a:off x="4036504" y="1062028"/>
            <a:ext cx="474810" cy="369332"/>
          </a:xfrm>
          <a:prstGeom prst="rect">
            <a:avLst/>
          </a:prstGeom>
        </p:spPr>
        <p:txBody>
          <a:bodyPr wrap="none">
            <a:spAutoFit/>
          </a:bodyPr>
          <a:lstStyle/>
          <a:p>
            <a:r>
              <a:rPr lang="en-US" altLang="zh-CN" b="1" dirty="0" err="1" smtClean="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jb</a:t>
            </a:r>
            <a:endParaRPr lang="zh-CN" altLang="en-US" b="1" dirty="0"/>
          </a:p>
        </p:txBody>
      </p:sp>
      <p:cxnSp>
        <p:nvCxnSpPr>
          <p:cNvPr id="42" name="直接连接符 41"/>
          <p:cNvCxnSpPr/>
          <p:nvPr/>
        </p:nvCxnSpPr>
        <p:spPr>
          <a:xfrm>
            <a:off x="7320136" y="1494076"/>
            <a:ext cx="41764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320136" y="3366284"/>
            <a:ext cx="41764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V="1">
            <a:off x="8046478" y="1494076"/>
            <a:ext cx="726342" cy="18722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9281347" y="1494076"/>
            <a:ext cx="1361890" cy="18722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643238" y="1494076"/>
            <a:ext cx="0" cy="1872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826814" y="3135451"/>
            <a:ext cx="324036"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i</a:t>
            </a:r>
            <a:endParaRPr lang="zh-CN" altLang="en-US" sz="2400" b="1" dirty="0">
              <a:latin typeface="Times New Roman" panose="02020603050405020304" pitchFamily="18" charset="0"/>
              <a:cs typeface="Times New Roman" panose="02020603050405020304" pitchFamily="18" charset="0"/>
            </a:endParaRPr>
          </a:p>
        </p:txBody>
      </p:sp>
      <p:sp>
        <p:nvSpPr>
          <p:cNvPr id="48" name="TextBox 47"/>
          <p:cNvSpPr txBox="1"/>
          <p:nvPr/>
        </p:nvSpPr>
        <p:spPr>
          <a:xfrm>
            <a:off x="6826814" y="1263243"/>
            <a:ext cx="324036"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j</a:t>
            </a:r>
            <a:endParaRPr lang="zh-CN" altLang="en-US" sz="2400" b="1" dirty="0">
              <a:latin typeface="Times New Roman" panose="02020603050405020304" pitchFamily="18" charset="0"/>
              <a:cs typeface="Times New Roman" panose="02020603050405020304" pitchFamily="18" charset="0"/>
            </a:endParaRPr>
          </a:p>
        </p:txBody>
      </p:sp>
      <p:sp>
        <p:nvSpPr>
          <p:cNvPr id="49" name="矩形 48"/>
          <p:cNvSpPr/>
          <p:nvPr/>
        </p:nvSpPr>
        <p:spPr>
          <a:xfrm>
            <a:off x="7802725" y="3510300"/>
            <a:ext cx="512320" cy="369332"/>
          </a:xfrm>
          <a:prstGeom prst="rect">
            <a:avLst/>
          </a:prstGeom>
        </p:spPr>
        <p:txBody>
          <a:bodyPr wrap="none">
            <a:spAutoFit/>
          </a:bodyPr>
          <a:lstStyle/>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a:latin typeface="Times New Roman" panose="02020603050405020304" pitchFamily="18" charset="0"/>
                <a:ea typeface="微软雅黑" panose="020B0503020204020204" pitchFamily="34" charset="-122"/>
                <a:cs typeface="Times New Roman" panose="02020603050405020304" pitchFamily="18" charset="0"/>
              </a:rPr>
              <a:t>ia</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b="1" dirty="0"/>
          </a:p>
        </p:txBody>
      </p:sp>
      <p:sp>
        <p:nvSpPr>
          <p:cNvPr id="50" name="矩形 49"/>
          <p:cNvSpPr/>
          <p:nvPr/>
        </p:nvSpPr>
        <p:spPr>
          <a:xfrm>
            <a:off x="8524995" y="1052736"/>
            <a:ext cx="524503" cy="369332"/>
          </a:xfrm>
          <a:prstGeom prst="rect">
            <a:avLst/>
          </a:prstGeom>
        </p:spPr>
        <p:txBody>
          <a:bodyPr wrap="none">
            <a:spAutoFit/>
          </a:bodyPr>
          <a:lstStyle/>
          <a:p>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err="1">
                <a:latin typeface="Times New Roman" panose="02020603050405020304" pitchFamily="18" charset="0"/>
                <a:ea typeface="微软雅黑" panose="020B0503020204020204" pitchFamily="34" charset="-122"/>
                <a:cs typeface="Times New Roman" panose="02020603050405020304" pitchFamily="18" charset="0"/>
              </a:rPr>
              <a:t>ja</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b="1" dirty="0"/>
          </a:p>
        </p:txBody>
      </p:sp>
      <p:sp>
        <p:nvSpPr>
          <p:cNvPr id="51" name="矩形 50"/>
          <p:cNvSpPr/>
          <p:nvPr/>
        </p:nvSpPr>
        <p:spPr>
          <a:xfrm>
            <a:off x="10421450" y="3356992"/>
            <a:ext cx="462627" cy="369332"/>
          </a:xfrm>
          <a:prstGeom prst="rect">
            <a:avLst/>
          </a:prstGeom>
        </p:spPr>
        <p:txBody>
          <a:bodyPr wrap="none">
            <a:spAutoFit/>
          </a:bodyPr>
          <a:lstStyle/>
          <a:p>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err="1">
                <a:latin typeface="Times New Roman" panose="02020603050405020304" pitchFamily="18" charset="0"/>
                <a:ea typeface="微软雅黑" panose="020B0503020204020204" pitchFamily="34" charset="-122"/>
                <a:cs typeface="Times New Roman" panose="02020603050405020304" pitchFamily="18" charset="0"/>
              </a:rPr>
              <a:t>ib</a:t>
            </a:r>
            <a:endParaRPr lang="zh-CN" altLang="en-US" b="1" dirty="0"/>
          </a:p>
        </p:txBody>
      </p:sp>
      <p:sp>
        <p:nvSpPr>
          <p:cNvPr id="53" name="TextBox 52"/>
          <p:cNvSpPr txBox="1"/>
          <p:nvPr/>
        </p:nvSpPr>
        <p:spPr>
          <a:xfrm>
            <a:off x="767408" y="4064332"/>
            <a:ext cx="10987405" cy="2221314"/>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charset="0"/>
              <a:buChar char=""/>
            </a:pPr>
            <a:r>
              <a:rPr lang="zh-CN" altLang="en-US" dirty="0">
                <a:latin typeface="微软雅黑" panose="020B0503020204020204" pitchFamily="34" charset="-122"/>
                <a:ea typeface="微软雅黑" panose="020B0503020204020204" pitchFamily="34" charset="-122"/>
              </a:rPr>
              <a:t>双向报文交换是</a:t>
            </a:r>
            <a:r>
              <a:rPr lang="zh-CN" altLang="en-US" b="1" dirty="0">
                <a:solidFill>
                  <a:srgbClr val="FF0000"/>
                </a:solidFill>
                <a:latin typeface="微软雅黑" panose="020B0503020204020204" pitchFamily="34" charset="-122"/>
                <a:ea typeface="微软雅黑" panose="020B0503020204020204" pitchFamily="34" charset="-122"/>
              </a:rPr>
              <a:t>应用很广泛的一种时间校正技术，精度比较高</a:t>
            </a:r>
            <a:r>
              <a:rPr lang="zh-CN" altLang="en-US" dirty="0">
                <a:latin typeface="微软雅黑" panose="020B0503020204020204" pitchFamily="34" charset="-122"/>
                <a:ea typeface="微软雅黑" panose="020B0503020204020204" pitchFamily="34" charset="-122"/>
              </a:rPr>
              <a:t>。</a:t>
            </a:r>
            <a:r>
              <a:rPr lang="zh-CN" altLang="en-US" b="1" dirty="0">
                <a:solidFill>
                  <a:srgbClr val="0000FF"/>
                </a:solidFill>
                <a:latin typeface="微软雅黑" panose="020B0503020204020204" pitchFamily="34" charset="-122"/>
                <a:ea typeface="微软雅黑" panose="020B0503020204020204" pitchFamily="34" charset="-122"/>
              </a:rPr>
              <a:t>但是网络负载比较大，耗能较高</a:t>
            </a:r>
            <a:r>
              <a:rPr lang="zh-CN" altLang="en-US" dirty="0">
                <a:latin typeface="微软雅黑" panose="020B0503020204020204" pitchFamily="34" charset="-122"/>
                <a:ea typeface="微软雅黑" panose="020B0503020204020204" pitchFamily="34" charset="-122"/>
              </a:rPr>
              <a:t>，而且需要周期性地执行同步过程。</a:t>
            </a:r>
            <a:endParaRPr lang="zh-CN" altLang="en-US" dirty="0">
              <a:latin typeface="微软雅黑" panose="020B0503020204020204" pitchFamily="34" charset="-122"/>
              <a:ea typeface="微软雅黑" panose="020B0503020204020204" pitchFamily="34" charset="-122"/>
            </a:endParaRPr>
          </a:p>
        </p:txBody>
      </p:sp>
      <p:sp>
        <p:nvSpPr>
          <p:cNvPr id="27" name="矩形 26"/>
          <p:cNvSpPr/>
          <p:nvPr/>
        </p:nvSpPr>
        <p:spPr>
          <a:xfrm>
            <a:off x="10355206" y="1062028"/>
            <a:ext cx="458780" cy="369332"/>
          </a:xfrm>
          <a:prstGeom prst="rect">
            <a:avLst/>
          </a:prstGeom>
        </p:spPr>
        <p:txBody>
          <a:bodyPr wrap="none">
            <a:spAutoFit/>
          </a:bodyPr>
          <a:lstStyle/>
          <a:p>
            <a:r>
              <a:rPr lang="en-US" altLang="zh-CN" b="1" dirty="0" err="1" smtClean="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jc</a:t>
            </a:r>
            <a:endParaRPr lang="zh-CN" altLang="en-US" b="1" dirty="0"/>
          </a:p>
        </p:txBody>
      </p:sp>
      <p:sp>
        <p:nvSpPr>
          <p:cNvPr id="28" name="矩形 27"/>
          <p:cNvSpPr/>
          <p:nvPr/>
        </p:nvSpPr>
        <p:spPr>
          <a:xfrm>
            <a:off x="9048328" y="1052736"/>
            <a:ext cx="474810" cy="369332"/>
          </a:xfrm>
          <a:prstGeom prst="rect">
            <a:avLst/>
          </a:prstGeom>
        </p:spPr>
        <p:txBody>
          <a:bodyPr wrap="none">
            <a:spAutoFit/>
          </a:bodyPr>
          <a:lstStyle/>
          <a:p>
            <a:r>
              <a:rPr lang="en-US" altLang="zh-CN" b="1" dirty="0" err="1" smtClean="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jb</a:t>
            </a:r>
            <a:endParaRPr lang="zh-CN" altLang="en-US" b="1" dirty="0"/>
          </a:p>
        </p:txBody>
      </p:sp>
      <p:sp>
        <p:nvSpPr>
          <p:cNvPr id="29" name="TextBox 23"/>
          <p:cNvSpPr txBox="1"/>
          <p:nvPr/>
        </p:nvSpPr>
        <p:spPr>
          <a:xfrm>
            <a:off x="7963684" y="2185399"/>
            <a:ext cx="324036"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d</a:t>
            </a:r>
            <a:endParaRPr lang="zh-CN" altLang="en-US" sz="2400" b="1" dirty="0">
              <a:latin typeface="Times New Roman" panose="02020603050405020304" pitchFamily="18" charset="0"/>
              <a:cs typeface="Times New Roman" panose="02020603050405020304" pitchFamily="18" charset="0"/>
            </a:endParaRPr>
          </a:p>
        </p:txBody>
      </p:sp>
      <p:sp>
        <p:nvSpPr>
          <p:cNvPr id="30" name="TextBox 23"/>
          <p:cNvSpPr txBox="1"/>
          <p:nvPr/>
        </p:nvSpPr>
        <p:spPr>
          <a:xfrm>
            <a:off x="9921410" y="2061502"/>
            <a:ext cx="867591"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d</a:t>
            </a:r>
            <a:r>
              <a:rPr lang="en-US" altLang="zh-CN" sz="2400" b="1" dirty="0" smtClean="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p:txBody>
      </p:sp>
      <p:sp>
        <p:nvSpPr>
          <p:cNvPr id="31" name="TextBox 23"/>
          <p:cNvSpPr txBox="1"/>
          <p:nvPr/>
        </p:nvSpPr>
        <p:spPr>
          <a:xfrm>
            <a:off x="2158361" y="2247522"/>
            <a:ext cx="324036"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d</a:t>
            </a:r>
            <a:endParaRPr lang="zh-CN" altLang="en-US" sz="2400" b="1" dirty="0">
              <a:latin typeface="Times New Roman" panose="02020603050405020304" pitchFamily="18" charset="0"/>
              <a:cs typeface="Times New Roman" panose="02020603050405020304" pitchFamily="18" charset="0"/>
            </a:endParaRPr>
          </a:p>
        </p:txBody>
      </p:sp>
      <p:sp>
        <p:nvSpPr>
          <p:cNvPr id="32" name="TextBox 23"/>
          <p:cNvSpPr txBox="1"/>
          <p:nvPr/>
        </p:nvSpPr>
        <p:spPr>
          <a:xfrm>
            <a:off x="3697784" y="2209276"/>
            <a:ext cx="867591"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d</a:t>
            </a:r>
            <a:r>
              <a:rPr lang="en-US" altLang="zh-CN" sz="2400" b="1" dirty="0" smtClean="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en-US" dirty="0" smtClean="0"/>
              <a:t>3</a:t>
            </a:r>
            <a:r>
              <a:rPr dirty="0" smtClean="0"/>
              <a:t>）</a:t>
            </a:r>
            <a:r>
              <a:rPr lang="zh-CN" altLang="en-US" dirty="0"/>
              <a:t>广播参考报文</a:t>
            </a:r>
            <a:endParaRPr lang="zh-CN" altLang="en-US" dirty="0"/>
          </a:p>
        </p:txBody>
      </p:sp>
      <p:sp>
        <p:nvSpPr>
          <p:cNvPr id="8" name="TextBox 7"/>
          <p:cNvSpPr txBox="1"/>
          <p:nvPr/>
        </p:nvSpPr>
        <p:spPr>
          <a:xfrm>
            <a:off x="984885" y="980728"/>
            <a:ext cx="7343363" cy="461581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charset="0"/>
              <a:buChar char=""/>
            </a:pPr>
            <a:r>
              <a:rPr lang="zh-CN" altLang="en-US" sz="2800" dirty="0">
                <a:latin typeface="微软雅黑" panose="020B0503020204020204" pitchFamily="34" charset="-122"/>
                <a:ea typeface="微软雅黑" panose="020B0503020204020204" pitchFamily="34" charset="-122"/>
              </a:rPr>
              <a:t>它是利用第三个节点</a:t>
            </a:r>
            <a:r>
              <a:rPr lang="en-US" altLang="zh-CN" sz="2800" dirty="0" smtClean="0">
                <a:latin typeface="微软雅黑" panose="020B0503020204020204" pitchFamily="34" charset="-122"/>
                <a:ea typeface="微软雅黑" panose="020B0503020204020204" pitchFamily="34" charset="-122"/>
              </a:rPr>
              <a:t>k</a:t>
            </a:r>
            <a:r>
              <a:rPr lang="zh-CN" altLang="en-US" sz="2800" dirty="0" smtClean="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发送时间同步的参考广播报文给相邻的</a:t>
            </a:r>
            <a:r>
              <a:rPr lang="zh-CN" altLang="en-US" sz="2800" dirty="0" smtClean="0">
                <a:latin typeface="微软雅黑" panose="020B0503020204020204" pitchFamily="34" charset="-122"/>
                <a:ea typeface="微软雅黑" panose="020B0503020204020204" pitchFamily="34" charset="-122"/>
              </a:rPr>
              <a:t>节点 </a:t>
            </a:r>
            <a:r>
              <a:rPr lang="en-US" altLang="zh-CN" sz="2800" dirty="0" err="1" smtClean="0">
                <a:latin typeface="微软雅黑" panose="020B0503020204020204" pitchFamily="34" charset="-122"/>
                <a:ea typeface="微软雅黑" panose="020B0503020204020204" pitchFamily="34" charset="-122"/>
              </a:rPr>
              <a:t>i</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和节点 </a:t>
            </a:r>
            <a:r>
              <a:rPr lang="en-US" altLang="zh-CN" sz="2800" dirty="0" smtClean="0">
                <a:latin typeface="微软雅黑" panose="020B0503020204020204" pitchFamily="34" charset="-122"/>
                <a:ea typeface="微软雅黑" panose="020B0503020204020204" pitchFamily="34" charset="-122"/>
              </a:rPr>
              <a:t>j</a:t>
            </a:r>
            <a:r>
              <a:rPr lang="zh-CN" altLang="en-US" sz="2800" dirty="0">
                <a:latin typeface="微软雅黑" panose="020B0503020204020204" pitchFamily="34" charset="-122"/>
                <a:ea typeface="微软雅黑" panose="020B0503020204020204" pitchFamily="34" charset="-122"/>
              </a:rPr>
              <a:t>。假设这个参考广播报文到达节点</a:t>
            </a:r>
            <a:r>
              <a:rPr lang="en-US" altLang="zh-CN" sz="2800" dirty="0">
                <a:latin typeface="微软雅黑" panose="020B0503020204020204" pitchFamily="34" charset="-122"/>
                <a:ea typeface="微软雅黑" panose="020B0503020204020204" pitchFamily="34" charset="-122"/>
              </a:rPr>
              <a:t> i </a:t>
            </a:r>
            <a:r>
              <a:rPr lang="zh-CN" altLang="en-US" sz="2800" dirty="0">
                <a:latin typeface="微软雅黑" panose="020B0503020204020204" pitchFamily="34" charset="-122"/>
                <a:ea typeface="微软雅黑" panose="020B0503020204020204" pitchFamily="34" charset="-122"/>
              </a:rPr>
              <a:t>和节点</a:t>
            </a:r>
            <a:r>
              <a:rPr lang="en-US" altLang="zh-CN" sz="2800" dirty="0">
                <a:latin typeface="微软雅黑" panose="020B0503020204020204" pitchFamily="34" charset="-122"/>
                <a:ea typeface="微软雅黑" panose="020B0503020204020204" pitchFamily="34" charset="-122"/>
              </a:rPr>
              <a:t> j </a:t>
            </a:r>
            <a:r>
              <a:rPr lang="zh-CN" altLang="en-US" sz="2800" dirty="0">
                <a:latin typeface="微软雅黑" panose="020B0503020204020204" pitchFamily="34" charset="-122"/>
                <a:ea typeface="微软雅黑" panose="020B0503020204020204" pitchFamily="34" charset="-122"/>
              </a:rPr>
              <a:t>的时间延迟相等 </a:t>
            </a:r>
            <a:r>
              <a:rPr lang="en-US" altLang="zh-CN" sz="2800" b="1"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800" b="1" baseline="-25000"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ia </a:t>
            </a:r>
            <a:r>
              <a:rPr lang="en-US" altLang="zh-CN" sz="2800" b="1"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err="1"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800" b="1" baseline="-25000" dirty="0" err="1"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ja</a:t>
            </a:r>
            <a:r>
              <a:rPr lang="zh-CN" altLang="en-US" sz="2800" b="1"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dirty="0" smtClean="0">
                <a:latin typeface="微软雅黑" panose="020B0503020204020204" pitchFamily="34" charset="-122"/>
                <a:ea typeface="微软雅黑" panose="020B0503020204020204" pitchFamily="34" charset="-122"/>
              </a:rPr>
              <a:t>。节点 </a:t>
            </a:r>
            <a:r>
              <a:rPr lang="en-US" altLang="zh-CN" sz="2800" dirty="0" smtClean="0">
                <a:latin typeface="微软雅黑" panose="020B0503020204020204" pitchFamily="34" charset="-122"/>
                <a:ea typeface="微软雅黑" panose="020B0503020204020204" pitchFamily="34" charset="-122"/>
              </a:rPr>
              <a:t>j </a:t>
            </a:r>
            <a:r>
              <a:rPr lang="zh-CN" altLang="en-US" sz="2800" dirty="0" smtClean="0">
                <a:latin typeface="微软雅黑" panose="020B0503020204020204" pitchFamily="34" charset="-122"/>
                <a:ea typeface="微软雅黑" panose="020B0503020204020204" pitchFamily="34" charset="-122"/>
              </a:rPr>
              <a:t>收到</a:t>
            </a:r>
            <a:r>
              <a:rPr lang="zh-CN" altLang="en-US" sz="2800" dirty="0">
                <a:latin typeface="微软雅黑" panose="020B0503020204020204" pitchFamily="34" charset="-122"/>
                <a:ea typeface="微软雅黑" panose="020B0503020204020204" pitchFamily="34" charset="-122"/>
              </a:rPr>
              <a:t>参考广播报文后，立即发送包含</a:t>
            </a:r>
            <a:r>
              <a:rPr lang="zh-CN" altLang="en-US" sz="2800" dirty="0" smtClean="0">
                <a:latin typeface="微软雅黑" panose="020B0503020204020204" pitchFamily="34" charset="-122"/>
                <a:ea typeface="微软雅黑" panose="020B0503020204020204" pitchFamily="34" charset="-122"/>
              </a:rPr>
              <a:t>有</a:t>
            </a:r>
            <a:r>
              <a:rPr lang="en-US" altLang="zh-CN" sz="2800" b="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800" b="1" baseline="-250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ja</a:t>
            </a:r>
            <a:r>
              <a:rPr lang="zh-CN" altLang="en-US" sz="2800" dirty="0" smtClean="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信息的报文给</a:t>
            </a:r>
            <a:r>
              <a:rPr lang="zh-CN" altLang="en-US" sz="2800" dirty="0" smtClean="0">
                <a:latin typeface="微软雅黑" panose="020B0503020204020204" pitchFamily="34" charset="-122"/>
                <a:ea typeface="微软雅黑" panose="020B0503020204020204" pitchFamily="34" charset="-122"/>
              </a:rPr>
              <a:t>节点 </a:t>
            </a:r>
            <a:r>
              <a:rPr lang="en-US" altLang="zh-CN" sz="2800" dirty="0" smtClean="0">
                <a:latin typeface="微软雅黑" panose="020B0503020204020204" pitchFamily="34" charset="-122"/>
                <a:ea typeface="微软雅黑" panose="020B0503020204020204" pitchFamily="34" charset="-122"/>
              </a:rPr>
              <a:t>i</a:t>
            </a:r>
            <a:r>
              <a:rPr lang="zh-CN" altLang="en-US" sz="2800" dirty="0">
                <a:latin typeface="微软雅黑" panose="020B0503020204020204" pitchFamily="34" charset="-122"/>
                <a:ea typeface="微软雅黑" panose="020B0503020204020204" pitchFamily="34" charset="-122"/>
              </a:rPr>
              <a:t>，于是节点</a:t>
            </a:r>
            <a:r>
              <a:rPr lang="en-US" altLang="zh-CN" sz="2800" dirty="0">
                <a:latin typeface="微软雅黑" panose="020B0503020204020204" pitchFamily="34" charset="-122"/>
                <a:ea typeface="微软雅黑" panose="020B0503020204020204" pitchFamily="34" charset="-122"/>
              </a:rPr>
              <a:t> i </a:t>
            </a:r>
            <a:r>
              <a:rPr lang="zh-CN" altLang="en-US" sz="2800" dirty="0">
                <a:latin typeface="微软雅黑" panose="020B0503020204020204" pitchFamily="34" charset="-122"/>
                <a:ea typeface="微软雅黑" panose="020B0503020204020204" pitchFamily="34" charset="-122"/>
              </a:rPr>
              <a:t>就可以计算收到两条报文的时间间隔</a:t>
            </a:r>
            <a:r>
              <a:rPr lang="en-US" altLang="zh-CN" sz="2800" dirty="0">
                <a:latin typeface="微软雅黑" panose="020B0503020204020204" pitchFamily="34" charset="-122"/>
                <a:ea typeface="微软雅黑" panose="020B0503020204020204" pitchFamily="34" charset="-122"/>
              </a:rPr>
              <a:t>D</a:t>
            </a:r>
            <a:r>
              <a:rPr lang="zh-CN" altLang="en-US" sz="2800" dirty="0" smtClean="0">
                <a:latin typeface="微软雅黑" panose="020B0503020204020204" pitchFamily="34" charset="-122"/>
                <a:ea typeface="微软雅黑" panose="020B0503020204020204" pitchFamily="34" charset="-122"/>
              </a:rPr>
              <a:t>为 </a:t>
            </a:r>
            <a:r>
              <a:rPr lang="en-US" altLang="zh-CN" sz="2800" b="1" dirty="0" err="1"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800" b="1" baseline="-25000" dirty="0" err="1"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ib</a:t>
            </a:r>
            <a:r>
              <a:rPr lang="en-US" altLang="zh-CN" sz="2800" b="1"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-T</a:t>
            </a:r>
            <a:r>
              <a:rPr lang="en-US" altLang="zh-CN" sz="2800" b="1" baseline="-25000"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ia</a:t>
            </a:r>
            <a:endParaRPr lang="zh-CN" altLang="en-US" sz="2800" dirty="0">
              <a:latin typeface="微软雅黑" panose="020B0503020204020204" pitchFamily="34" charset="-122"/>
              <a:ea typeface="微软雅黑" panose="020B0503020204020204" pitchFamily="34" charset="-122"/>
            </a:endParaRPr>
          </a:p>
        </p:txBody>
      </p:sp>
      <p:grpSp>
        <p:nvGrpSpPr>
          <p:cNvPr id="9" name="组合 8"/>
          <p:cNvGrpSpPr/>
          <p:nvPr/>
        </p:nvGrpSpPr>
        <p:grpSpPr>
          <a:xfrm>
            <a:off x="9120336" y="1494076"/>
            <a:ext cx="2952328" cy="3231069"/>
            <a:chOff x="5015880" y="1844824"/>
            <a:chExt cx="2662884" cy="2361166"/>
          </a:xfrm>
        </p:grpSpPr>
        <p:cxnSp>
          <p:nvCxnSpPr>
            <p:cNvPr id="10" name="直接连接符 9"/>
            <p:cNvCxnSpPr/>
            <p:nvPr/>
          </p:nvCxnSpPr>
          <p:spPr>
            <a:xfrm>
              <a:off x="5015880" y="1844824"/>
              <a:ext cx="26628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5015880" y="3212975"/>
              <a:ext cx="2662884"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5145777" y="1844824"/>
              <a:ext cx="1022232" cy="23611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6168008" y="1844824"/>
              <a:ext cx="1080120" cy="13681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248128" y="1844824"/>
              <a:ext cx="0" cy="136815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8627014" y="3135451"/>
            <a:ext cx="324036"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i</a:t>
            </a:r>
            <a:endParaRPr lang="zh-CN" altLang="en-US" sz="2400" b="1"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8627014" y="1263243"/>
            <a:ext cx="324036"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j</a:t>
            </a:r>
            <a:endParaRPr lang="zh-CN" altLang="en-US" sz="2400" b="1" dirty="0">
              <a:latin typeface="Times New Roman" panose="02020603050405020304" pitchFamily="18" charset="0"/>
              <a:cs typeface="Times New Roman" panose="02020603050405020304" pitchFamily="18" charset="0"/>
            </a:endParaRPr>
          </a:p>
        </p:txBody>
      </p:sp>
      <p:sp>
        <p:nvSpPr>
          <p:cNvPr id="17" name="矩形 16"/>
          <p:cNvSpPr/>
          <p:nvPr/>
        </p:nvSpPr>
        <p:spPr>
          <a:xfrm>
            <a:off x="10272464" y="3356992"/>
            <a:ext cx="512320" cy="369332"/>
          </a:xfrm>
          <a:prstGeom prst="rect">
            <a:avLst/>
          </a:prstGeom>
        </p:spPr>
        <p:txBody>
          <a:bodyPr wrap="none">
            <a:spAutoFit/>
          </a:bodyPr>
          <a:lstStyle/>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a:latin typeface="Times New Roman" panose="02020603050405020304" pitchFamily="18" charset="0"/>
                <a:ea typeface="微软雅黑" panose="020B0503020204020204" pitchFamily="34" charset="-122"/>
                <a:cs typeface="Times New Roman" panose="02020603050405020304" pitchFamily="18" charset="0"/>
              </a:rPr>
              <a:t>ia</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b="1" dirty="0"/>
          </a:p>
        </p:txBody>
      </p:sp>
      <p:sp>
        <p:nvSpPr>
          <p:cNvPr id="18" name="矩形 17"/>
          <p:cNvSpPr/>
          <p:nvPr/>
        </p:nvSpPr>
        <p:spPr>
          <a:xfrm>
            <a:off x="10128448" y="1052736"/>
            <a:ext cx="524503" cy="369332"/>
          </a:xfrm>
          <a:prstGeom prst="rect">
            <a:avLst/>
          </a:prstGeom>
        </p:spPr>
        <p:txBody>
          <a:bodyPr wrap="none">
            <a:spAutoFit/>
          </a:bodyPr>
          <a:lstStyle/>
          <a:p>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err="1">
                <a:latin typeface="Times New Roman" panose="02020603050405020304" pitchFamily="18" charset="0"/>
                <a:ea typeface="微软雅黑" panose="020B0503020204020204" pitchFamily="34" charset="-122"/>
                <a:cs typeface="Times New Roman" panose="02020603050405020304" pitchFamily="18" charset="0"/>
              </a:rPr>
              <a:t>ja</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b="1" dirty="0"/>
          </a:p>
        </p:txBody>
      </p:sp>
      <p:sp>
        <p:nvSpPr>
          <p:cNvPr id="19" name="矩形 18"/>
          <p:cNvSpPr/>
          <p:nvPr/>
        </p:nvSpPr>
        <p:spPr>
          <a:xfrm>
            <a:off x="11424592" y="3419708"/>
            <a:ext cx="462627" cy="369332"/>
          </a:xfrm>
          <a:prstGeom prst="rect">
            <a:avLst/>
          </a:prstGeom>
        </p:spPr>
        <p:txBody>
          <a:bodyPr wrap="none">
            <a:spAutoFit/>
          </a:bodyPr>
          <a:lstStyle/>
          <a:p>
            <a:r>
              <a:rPr lang="en-US" altLang="zh-CN" b="1" dirty="0" err="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err="1">
                <a:latin typeface="Times New Roman" panose="02020603050405020304" pitchFamily="18" charset="0"/>
                <a:ea typeface="微软雅黑" panose="020B0503020204020204" pitchFamily="34" charset="-122"/>
                <a:cs typeface="Times New Roman" panose="02020603050405020304" pitchFamily="18" charset="0"/>
              </a:rPr>
              <a:t>ib</a:t>
            </a:r>
            <a:endParaRPr lang="zh-CN" altLang="en-US" b="1" dirty="0"/>
          </a:p>
        </p:txBody>
      </p:sp>
      <p:sp>
        <p:nvSpPr>
          <p:cNvPr id="20" name="矩形 19"/>
          <p:cNvSpPr/>
          <p:nvPr/>
        </p:nvSpPr>
        <p:spPr>
          <a:xfrm>
            <a:off x="11472605" y="1062028"/>
            <a:ext cx="474810" cy="369332"/>
          </a:xfrm>
          <a:prstGeom prst="rect">
            <a:avLst/>
          </a:prstGeom>
        </p:spPr>
        <p:txBody>
          <a:bodyPr wrap="none">
            <a:spAutoFit/>
          </a:bodyPr>
          <a:lstStyle/>
          <a:p>
            <a:r>
              <a:rPr lang="en-US" altLang="zh-CN" b="1" dirty="0" err="1" smtClean="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25000" dirty="0" err="1" smtClean="0">
                <a:latin typeface="Times New Roman" panose="02020603050405020304" pitchFamily="18" charset="0"/>
                <a:ea typeface="微软雅黑" panose="020B0503020204020204" pitchFamily="34" charset="-122"/>
                <a:cs typeface="Times New Roman" panose="02020603050405020304" pitchFamily="18" charset="0"/>
              </a:rPr>
              <a:t>jb</a:t>
            </a:r>
            <a:endParaRPr lang="zh-CN" altLang="en-US" b="1" dirty="0"/>
          </a:p>
        </p:txBody>
      </p:sp>
      <p:cxnSp>
        <p:nvCxnSpPr>
          <p:cNvPr id="22" name="直接连接符 21"/>
          <p:cNvCxnSpPr/>
          <p:nvPr/>
        </p:nvCxnSpPr>
        <p:spPr>
          <a:xfrm flipV="1">
            <a:off x="9120336" y="4725144"/>
            <a:ext cx="295232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416480" y="1484784"/>
            <a:ext cx="0" cy="1872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9264352" y="3356992"/>
            <a:ext cx="1126347" cy="13588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652284" y="4437112"/>
            <a:ext cx="324036"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k</a:t>
            </a:r>
            <a:endParaRPr lang="zh-CN" altLang="en-US" sz="2400" b="1" dirty="0">
              <a:latin typeface="Times New Roman" panose="02020603050405020304" pitchFamily="18" charset="0"/>
              <a:cs typeface="Times New Roman" panose="02020603050405020304" pitchFamily="18" charset="0"/>
            </a:endParaRPr>
          </a:p>
        </p:txBody>
      </p:sp>
      <p:sp>
        <p:nvSpPr>
          <p:cNvPr id="2" name="矩形 1"/>
          <p:cNvSpPr/>
          <p:nvPr/>
        </p:nvSpPr>
        <p:spPr>
          <a:xfrm>
            <a:off x="1112256" y="5542354"/>
            <a:ext cx="9539791" cy="738664"/>
          </a:xfrm>
          <a:prstGeom prst="rect">
            <a:avLst/>
          </a:prstGeom>
        </p:spPr>
        <p:txBody>
          <a:bodyPr wrap="none">
            <a:spAutoFit/>
          </a:bodyPr>
          <a:lstStyle/>
          <a:p>
            <a:pPr lvl="0" algn="just">
              <a:lnSpc>
                <a:spcPct val="150000"/>
              </a:lnSpc>
              <a:spcBef>
                <a:spcPct val="0"/>
              </a:spcBef>
              <a:buClr>
                <a:srgbClr val="FF3300"/>
              </a:buClr>
              <a:buSzPct val="85000"/>
              <a:buFont typeface="Wingdings" panose="05000000000000000000" charset="0"/>
              <a:buChar char=""/>
            </a:pPr>
            <a:r>
              <a:rPr lang="zh-CN" altLang="en-US" sz="2800" dirty="0" smtClean="0">
                <a:latin typeface="微软雅黑" panose="020B0503020204020204" pitchFamily="34" charset="-122"/>
                <a:ea typeface="微软雅黑" panose="020B0503020204020204" pitchFamily="34" charset="-122"/>
              </a:rPr>
              <a:t> 广播</a:t>
            </a:r>
            <a:r>
              <a:rPr lang="zh-CN" altLang="en-US" sz="2800" dirty="0">
                <a:latin typeface="微软雅黑" panose="020B0503020204020204" pitchFamily="34" charset="-122"/>
                <a:ea typeface="微软雅黑" panose="020B0503020204020204" pitchFamily="34" charset="-122"/>
              </a:rPr>
              <a:t>参考报文的方法</a:t>
            </a:r>
            <a:r>
              <a:rPr lang="zh-CN" altLang="en-US" sz="2800" b="1" dirty="0">
                <a:solidFill>
                  <a:srgbClr val="FF0000"/>
                </a:solidFill>
                <a:latin typeface="微软雅黑" panose="020B0503020204020204" pitchFamily="34" charset="-122"/>
                <a:ea typeface="微软雅黑" panose="020B0503020204020204" pitchFamily="34" charset="-122"/>
              </a:rPr>
              <a:t>只能使节点间的时钟保持相对同步</a:t>
            </a:r>
            <a:r>
              <a:rPr lang="zh-CN" altLang="en-US"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en-US" dirty="0" smtClean="0"/>
              <a:t>4</a:t>
            </a:r>
            <a:r>
              <a:rPr dirty="0" smtClean="0"/>
              <a:t>）</a:t>
            </a:r>
            <a:r>
              <a:rPr lang="zh-CN" altLang="en-US" dirty="0"/>
              <a:t>参数拟合技术</a:t>
            </a:r>
            <a:endParaRPr lang="zh-CN" altLang="en-US" dirty="0"/>
          </a:p>
        </p:txBody>
      </p:sp>
      <mc:AlternateContent xmlns:mc="http://schemas.openxmlformats.org/markup-compatibility/2006">
        <mc:Choice xmlns:a14="http://schemas.microsoft.com/office/drawing/2010/main" Requires="a14">
          <p:sp>
            <p:nvSpPr>
              <p:cNvPr id="8" name="TextBox 7"/>
              <p:cNvSpPr txBox="1"/>
              <p:nvPr/>
            </p:nvSpPr>
            <p:spPr>
              <a:xfrm>
                <a:off x="984885" y="1119505"/>
                <a:ext cx="10987405" cy="526297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charset="0"/>
                  <a:buChar char=""/>
                </a:pPr>
                <a:r>
                  <a:rPr lang="zh-CN" altLang="en-US" sz="2800" dirty="0" smtClean="0">
                    <a:latin typeface="微软雅黑" panose="020B0503020204020204" pitchFamily="34" charset="-122"/>
                    <a:ea typeface="微软雅黑" panose="020B0503020204020204" pitchFamily="34" charset="-122"/>
                  </a:rPr>
                  <a:t>参数拟合技术可以同时计算出节点时钟之间的频率偏移和相位偏移。假设两时钟的时间之间满足式  </a:t>
                </a:r>
                <a14:m>
                  <m:oMath xmlns:m="http://schemas.openxmlformats.org/officeDocument/2006/math">
                    <m:r>
                      <a:rPr lang="en-US" altLang="zh-CN" sz="2800" b="1" i="1" smtClean="0">
                        <a:solidFill>
                          <a:srgbClr val="0000FF"/>
                        </a:solidFill>
                        <a:latin typeface="Cambria Math" panose="02040503050406030204"/>
                        <a:ea typeface="微软雅黑" panose="020B0503020204020204" pitchFamily="34" charset="-122"/>
                      </a:rPr>
                      <m:t>𝑻</m:t>
                    </m:r>
                    <m:r>
                      <a:rPr lang="en-US" altLang="zh-CN" sz="2800" b="1" i="1" baseline="-25000" smtClean="0">
                        <a:solidFill>
                          <a:srgbClr val="0000FF"/>
                        </a:solidFill>
                        <a:latin typeface="Cambria Math" panose="02040503050406030204"/>
                        <a:ea typeface="微软雅黑" panose="020B0503020204020204" pitchFamily="34" charset="-122"/>
                      </a:rPr>
                      <m:t>𝒋</m:t>
                    </m:r>
                    <m:r>
                      <a:rPr lang="en-US" altLang="zh-CN" sz="2800" b="1" i="1" smtClean="0">
                        <a:solidFill>
                          <a:srgbClr val="0000FF"/>
                        </a:solidFill>
                        <a:latin typeface="Cambria Math" panose="02040503050406030204"/>
                        <a:ea typeface="微软雅黑" panose="020B0503020204020204" pitchFamily="34" charset="-122"/>
                      </a:rPr>
                      <m:t>=</m:t>
                    </m:r>
                    <m:r>
                      <a:rPr lang="el-GR" altLang="zh-CN" sz="2800" b="1" i="1">
                        <a:solidFill>
                          <a:srgbClr val="0000FF"/>
                        </a:solidFill>
                        <a:latin typeface="Cambria Math" panose="02040503050406030204"/>
                        <a:ea typeface="微软雅黑" panose="020B0503020204020204" pitchFamily="34" charset="-122"/>
                      </a:rPr>
                      <m:t>𝝀</m:t>
                    </m:r>
                    <m:r>
                      <a:rPr lang="en-US" altLang="zh-CN" sz="2800" b="1" i="1" smtClean="0">
                        <a:solidFill>
                          <a:srgbClr val="0000FF"/>
                        </a:solidFill>
                        <a:latin typeface="Cambria Math" panose="02040503050406030204"/>
                        <a:ea typeface="微软雅黑" panose="020B0503020204020204" pitchFamily="34" charset="-122"/>
                      </a:rPr>
                      <m:t>𝑻</m:t>
                    </m:r>
                    <m:r>
                      <a:rPr lang="en-US" altLang="zh-CN" sz="2800" b="1" i="1" baseline="-25000" smtClean="0">
                        <a:solidFill>
                          <a:srgbClr val="0000FF"/>
                        </a:solidFill>
                        <a:latin typeface="Cambria Math" panose="02040503050406030204"/>
                        <a:ea typeface="微软雅黑" panose="020B0503020204020204" pitchFamily="34" charset="-122"/>
                      </a:rPr>
                      <m:t>𝒊</m:t>
                    </m:r>
                    <m:r>
                      <a:rPr lang="en-US" altLang="zh-CN" sz="2800" b="1" i="1" smtClean="0">
                        <a:solidFill>
                          <a:srgbClr val="0000FF"/>
                        </a:solidFill>
                        <a:latin typeface="Cambria Math" panose="02040503050406030204"/>
                        <a:ea typeface="微软雅黑" panose="020B0503020204020204" pitchFamily="34" charset="-122"/>
                      </a:rPr>
                      <m:t>+</m:t>
                    </m:r>
                    <m:r>
                      <a:rPr lang="el-GR" altLang="zh-CN" sz="2800" b="1" i="1" smtClean="0">
                        <a:solidFill>
                          <a:srgbClr val="0000FF"/>
                        </a:solidFill>
                        <a:latin typeface="Cambria Math" panose="02040503050406030204"/>
                        <a:ea typeface="微软雅黑" panose="020B0503020204020204" pitchFamily="34" charset="-122"/>
                      </a:rPr>
                      <m:t>𝝉</m:t>
                    </m:r>
                  </m:oMath>
                </a14:m>
                <a:r>
                  <a:rPr lang="zh-CN" altLang="en-US" sz="2800" b="1" dirty="0" smtClean="0">
                    <a:solidFill>
                      <a:srgbClr val="0000FF"/>
                    </a:solidFill>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其中，</a:t>
                </a:r>
                <a:r>
                  <a:rPr lang="en-US" altLang="zh-CN" sz="2800" b="1" i="1" dirty="0">
                    <a:sym typeface="Symbol" panose="05050102010706020507"/>
                  </a:rPr>
                  <a:t></a:t>
                </a:r>
                <a:r>
                  <a:rPr lang="en-US" altLang="zh-CN" sz="2800" b="1" dirty="0"/>
                  <a:t> </a:t>
                </a:r>
                <a:r>
                  <a:rPr lang="zh-CN" altLang="zh-CN" sz="2800" b="1" dirty="0"/>
                  <a:t>和</a:t>
                </a:r>
                <a:r>
                  <a:rPr lang="en-US" altLang="zh-CN" sz="2800" b="1" i="1" dirty="0">
                    <a:sym typeface="Symbol" panose="05050102010706020507"/>
                  </a:rPr>
                  <a:t></a:t>
                </a:r>
                <a:r>
                  <a:rPr lang="en-US" altLang="zh-CN" sz="2800" b="1" dirty="0"/>
                  <a:t> </a:t>
                </a:r>
                <a:r>
                  <a:rPr lang="zh-CN" altLang="en-US" sz="2800" dirty="0" smtClean="0">
                    <a:latin typeface="微软雅黑" panose="020B0503020204020204" pitchFamily="34" charset="-122"/>
                    <a:ea typeface="微软雅黑" panose="020B0503020204020204" pitchFamily="34" charset="-122"/>
                  </a:rPr>
                  <a:t>分别</a:t>
                </a:r>
                <a:r>
                  <a:rPr lang="zh-CN" altLang="en-US" sz="2800" dirty="0">
                    <a:latin typeface="微软雅黑" panose="020B0503020204020204" pitchFamily="34" charset="-122"/>
                    <a:ea typeface="微软雅黑" panose="020B0503020204020204" pitchFamily="34" charset="-122"/>
                  </a:rPr>
                  <a:t>是两个时钟时间之间的相对频率偏移和相位偏移</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lvl="0" algn="just" eaLnBrk="1" hangingPunct="1">
                  <a:lnSpc>
                    <a:spcPct val="200000"/>
                  </a:lnSpc>
                  <a:spcBef>
                    <a:spcPct val="0"/>
                  </a:spcBef>
                  <a:buClr>
                    <a:srgbClr val="FF3300"/>
                  </a:buClr>
                  <a:buSzPct val="85000"/>
                  <a:buFont typeface="Wingdings" panose="05000000000000000000" charset="0"/>
                  <a:buChar char=""/>
                </a:pPr>
                <a:r>
                  <a:rPr lang="zh-CN" altLang="en-US" sz="2800" b="1" dirty="0" smtClean="0">
                    <a:solidFill>
                      <a:srgbClr val="FF0000"/>
                    </a:solidFill>
                    <a:latin typeface="微软雅黑" panose="020B0503020204020204" pitchFamily="34" charset="-122"/>
                    <a:ea typeface="微软雅黑" panose="020B0503020204020204" pitchFamily="34" charset="-122"/>
                  </a:rPr>
                  <a:t>采用</a:t>
                </a:r>
                <a:r>
                  <a:rPr lang="zh-CN" altLang="en-US" sz="2800" b="1" dirty="0">
                    <a:solidFill>
                      <a:srgbClr val="FF0000"/>
                    </a:solidFill>
                    <a:latin typeface="微软雅黑" panose="020B0503020204020204" pitchFamily="34" charset="-122"/>
                    <a:ea typeface="微软雅黑" panose="020B0503020204020204" pitchFamily="34" charset="-122"/>
                  </a:rPr>
                  <a:t>上述</a:t>
                </a:r>
                <a:r>
                  <a:rPr lang="en-US" altLang="zh-CN" sz="2800" b="1" dirty="0">
                    <a:solidFill>
                      <a:srgbClr val="FF0000"/>
                    </a:solidFill>
                    <a:latin typeface="微软雅黑" panose="020B0503020204020204" pitchFamily="34" charset="-122"/>
                    <a:ea typeface="微软雅黑" panose="020B0503020204020204" pitchFamily="34" charset="-122"/>
                  </a:rPr>
                  <a:t>3</a:t>
                </a:r>
                <a:r>
                  <a:rPr lang="zh-CN" altLang="en-US" sz="2800" b="1" dirty="0">
                    <a:solidFill>
                      <a:srgbClr val="FF0000"/>
                    </a:solidFill>
                    <a:latin typeface="微软雅黑" panose="020B0503020204020204" pitchFamily="34" charset="-122"/>
                    <a:ea typeface="微软雅黑" panose="020B0503020204020204" pitchFamily="34" charset="-122"/>
                  </a:rPr>
                  <a:t>种方法测量节点间时间偏差</a:t>
                </a:r>
                <a:r>
                  <a:rPr lang="zh-CN" altLang="en-US" sz="2800" dirty="0">
                    <a:latin typeface="微软雅黑" panose="020B0503020204020204" pitchFamily="34" charset="-122"/>
                    <a:ea typeface="微软雅黑" panose="020B0503020204020204" pitchFamily="34" charset="-122"/>
                  </a:rPr>
                  <a:t>，在测量得到多组数据样本后，就可以利用参数拟合技术计算时间的频偏和相偏</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lvl="0" algn="just" eaLnBrk="1" hangingPunct="1">
                  <a:lnSpc>
                    <a:spcPct val="200000"/>
                  </a:lnSpc>
                  <a:spcBef>
                    <a:spcPct val="0"/>
                  </a:spcBef>
                  <a:buClr>
                    <a:srgbClr val="FF3300"/>
                  </a:buClr>
                  <a:buSzPct val="85000"/>
                  <a:buFont typeface="Wingdings" panose="05000000000000000000" charset="0"/>
                  <a:buChar char=""/>
                </a:pPr>
                <a:r>
                  <a:rPr lang="zh-CN" altLang="en-US" sz="2800" dirty="0" smtClean="0">
                    <a:latin typeface="微软雅黑" panose="020B0503020204020204" pitchFamily="34" charset="-122"/>
                    <a:ea typeface="微软雅黑" panose="020B0503020204020204" pitchFamily="34" charset="-122"/>
                  </a:rPr>
                  <a:t>参数</a:t>
                </a:r>
                <a:r>
                  <a:rPr lang="zh-CN" altLang="en-US" sz="2800" dirty="0">
                    <a:latin typeface="微软雅黑" panose="020B0503020204020204" pitchFamily="34" charset="-122"/>
                    <a:ea typeface="微软雅黑" panose="020B0503020204020204" pitchFamily="34" charset="-122"/>
                  </a:rPr>
                  <a:t>拟合技术有</a:t>
                </a:r>
                <a:r>
                  <a:rPr lang="zh-CN" altLang="en-US" sz="2800" b="1" dirty="0">
                    <a:solidFill>
                      <a:srgbClr val="FF0000"/>
                    </a:solidFill>
                    <a:latin typeface="微软雅黑" panose="020B0503020204020204" pitchFamily="34" charset="-122"/>
                    <a:ea typeface="微软雅黑" panose="020B0503020204020204" pitchFamily="34" charset="-122"/>
                  </a:rPr>
                  <a:t>线性回归、锁相环</a:t>
                </a:r>
                <a:r>
                  <a:rPr lang="zh-CN" altLang="en-US" sz="2800" dirty="0">
                    <a:latin typeface="微软雅黑" panose="020B0503020204020204" pitchFamily="34" charset="-122"/>
                    <a:ea typeface="微软雅黑" panose="020B0503020204020204" pitchFamily="34" charset="-122"/>
                  </a:rPr>
                  <a:t>两种实现方法。</a:t>
                </a:r>
                <a:endParaRPr lang="zh-CN" altLang="en-US" sz="2800" dirty="0">
                  <a:latin typeface="微软雅黑" panose="020B0503020204020204" pitchFamily="34" charset="-122"/>
                  <a:ea typeface="微软雅黑" panose="020B0503020204020204" pitchFamily="34" charset="-122"/>
                </a:endParaRPr>
              </a:p>
            </p:txBody>
          </p:sp>
        </mc:Choice>
        <mc:Fallback>
          <p:sp>
            <p:nvSpPr>
              <p:cNvPr id="8" name="TextBox 7"/>
              <p:cNvSpPr txBox="1">
                <a:spLocks noRot="1" noChangeAspect="1" noMove="1" noResize="1" noEditPoints="1" noAdjustHandles="1" noChangeArrowheads="1" noChangeShapeType="1" noTextEdit="1"/>
              </p:cNvSpPr>
              <p:nvPr/>
            </p:nvSpPr>
            <p:spPr>
              <a:xfrm>
                <a:off x="984885" y="1119505"/>
                <a:ext cx="10987405" cy="5262979"/>
              </a:xfrm>
              <a:prstGeom prst="rect">
                <a:avLst/>
              </a:prstGeom>
              <a:blipFill rotWithShape="1">
                <a:blip r:embed="rId1"/>
                <a:stretch>
                  <a:fillRect r="-1046" b="2"/>
                </a:stretch>
              </a:blipFill>
              <a:ln w="9525">
                <a:noFill/>
              </a:ln>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dirty="0" smtClean="0"/>
              <a:t>（</a:t>
            </a:r>
            <a:r>
              <a:rPr lang="en-US" dirty="0" smtClean="0"/>
              <a:t>3</a:t>
            </a:r>
            <a:r>
              <a:rPr dirty="0" smtClean="0"/>
              <a:t>）</a:t>
            </a:r>
            <a:r>
              <a:rPr lang="zh-CN" altLang="en-US" dirty="0"/>
              <a:t>时钟同步的误差来源</a:t>
            </a:r>
            <a:endParaRPr lang="zh-CN" altLang="en-US" dirty="0"/>
          </a:p>
        </p:txBody>
      </p:sp>
      <p:sp>
        <p:nvSpPr>
          <p:cNvPr id="8" name="TextBox 7"/>
          <p:cNvSpPr txBox="1"/>
          <p:nvPr/>
        </p:nvSpPr>
        <p:spPr>
          <a:xfrm>
            <a:off x="984885" y="1119505"/>
            <a:ext cx="10655731" cy="203132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charset="0"/>
              <a:buChar char=""/>
            </a:pPr>
            <a:r>
              <a:rPr lang="zh-CN" altLang="en-US" sz="2800" b="1" dirty="0" smtClean="0">
                <a:solidFill>
                  <a:srgbClr val="0000FF"/>
                </a:solidFill>
                <a:latin typeface="微软雅黑" panose="020B0503020204020204" pitchFamily="34" charset="-122"/>
                <a:ea typeface="微软雅黑" panose="020B0503020204020204" pitchFamily="34" charset="-122"/>
              </a:rPr>
              <a:t>节点</a:t>
            </a:r>
            <a:r>
              <a:rPr lang="zh-CN" altLang="en-US" sz="2800" b="1" dirty="0">
                <a:solidFill>
                  <a:srgbClr val="0000FF"/>
                </a:solidFill>
                <a:latin typeface="微软雅黑" panose="020B0503020204020204" pitchFamily="34" charset="-122"/>
                <a:ea typeface="微软雅黑" panose="020B0503020204020204" pitchFamily="34" charset="-122"/>
              </a:rPr>
              <a:t>通过交互同步信令估算相应的参数</a:t>
            </a:r>
            <a:r>
              <a:rPr lang="zh-CN" altLang="en-US" sz="2800" dirty="0">
                <a:latin typeface="微软雅黑" panose="020B0503020204020204" pitchFamily="34" charset="-122"/>
                <a:ea typeface="微软雅黑" panose="020B0503020204020204" pitchFamily="34" charset="-122"/>
              </a:rPr>
              <a:t>，然而同步信令在网络上传输会产生</a:t>
            </a:r>
            <a:r>
              <a:rPr lang="zh-CN" altLang="en-US" sz="2800" b="1" dirty="0">
                <a:solidFill>
                  <a:srgbClr val="FF0000"/>
                </a:solidFill>
                <a:latin typeface="微软雅黑" panose="020B0503020204020204" pitchFamily="34" charset="-122"/>
                <a:ea typeface="微软雅黑" panose="020B0503020204020204" pitchFamily="34" charset="-122"/>
              </a:rPr>
              <a:t>不确定的时延</a:t>
            </a:r>
            <a:r>
              <a:rPr lang="zh-CN" altLang="en-US" sz="2800" dirty="0">
                <a:latin typeface="微软雅黑" panose="020B0503020204020204" pitchFamily="34" charset="-122"/>
                <a:ea typeface="微软雅黑" panose="020B0503020204020204" pitchFamily="34" charset="-122"/>
              </a:rPr>
              <a:t>，该时延的不确定性是影响同步精度的关键因素</a:t>
            </a:r>
            <a:r>
              <a:rPr lang="zh-CN" altLang="en-US" sz="2800" dirty="0" smtClean="0">
                <a:latin typeface="微软雅黑" panose="020B0503020204020204" pitchFamily="34" charset="-122"/>
                <a:ea typeface="微软雅黑" panose="020B0503020204020204" pitchFamily="34" charset="-122"/>
              </a:rPr>
              <a:t>。</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pic>
        <p:nvPicPr>
          <p:cNvPr id="4" name="Picture 1"/>
          <p:cNvPicPr>
            <a:picLocks noChangeAspect="1" noChangeArrowheads="1"/>
          </p:cNvPicPr>
          <p:nvPr/>
        </p:nvPicPr>
        <p:blipFill>
          <a:blip r:embed="rId1"/>
          <a:srcRect/>
          <a:stretch>
            <a:fillRect/>
          </a:stretch>
        </p:blipFill>
        <p:spPr bwMode="auto">
          <a:xfrm>
            <a:off x="2279576" y="3645024"/>
            <a:ext cx="7704856" cy="2460288"/>
          </a:xfrm>
          <a:prstGeom prst="rect">
            <a:avLst/>
          </a:prstGeom>
          <a:ln>
            <a:noFill/>
          </a:ln>
        </p:spPr>
        <p:style>
          <a:lnRef idx="2">
            <a:schemeClr val="accent1"/>
          </a:lnRef>
          <a:fillRef idx="1">
            <a:schemeClr val="lt1"/>
          </a:fillRef>
          <a:effectRef idx="0">
            <a:schemeClr val="accent1"/>
          </a:effectRef>
          <a:fontRef idx="minor">
            <a:schemeClr val="dk1"/>
          </a:fontRef>
        </p:style>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dirty="0" smtClean="0"/>
              <a:t>（</a:t>
            </a:r>
            <a:r>
              <a:rPr lang="en-US" dirty="0" smtClean="0"/>
              <a:t>3</a:t>
            </a:r>
            <a:r>
              <a:rPr dirty="0" smtClean="0"/>
              <a:t>）</a:t>
            </a:r>
            <a:r>
              <a:rPr lang="zh-CN" altLang="en-US" dirty="0"/>
              <a:t>时钟同步的误差来源</a:t>
            </a:r>
            <a:endParaRPr lang="zh-CN" altLang="en-US" dirty="0"/>
          </a:p>
        </p:txBody>
      </p:sp>
      <p:sp>
        <p:nvSpPr>
          <p:cNvPr id="8" name="TextBox 7"/>
          <p:cNvSpPr txBox="1"/>
          <p:nvPr/>
        </p:nvSpPr>
        <p:spPr>
          <a:xfrm>
            <a:off x="984885" y="980728"/>
            <a:ext cx="10655731" cy="203132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charset="0"/>
              <a:buChar char=""/>
            </a:pPr>
            <a:r>
              <a:rPr lang="zh-CN" altLang="en-US" sz="2800" dirty="0" smtClean="0">
                <a:latin typeface="微软雅黑" panose="020B0503020204020204" pitchFamily="34" charset="-122"/>
                <a:ea typeface="微软雅黑" panose="020B0503020204020204" pitchFamily="34" charset="-122"/>
              </a:rPr>
              <a:t>正确</a:t>
            </a:r>
            <a:r>
              <a:rPr lang="zh-CN" altLang="en-US" sz="2800" dirty="0">
                <a:latin typeface="微软雅黑" panose="020B0503020204020204" pitchFamily="34" charset="-122"/>
                <a:ea typeface="微软雅黑" panose="020B0503020204020204" pitchFamily="34" charset="-122"/>
              </a:rPr>
              <a:t>估计同步信息的时延对提高同步精度意义</a:t>
            </a:r>
            <a:r>
              <a:rPr lang="zh-CN" altLang="en-US" sz="2800" dirty="0" smtClean="0">
                <a:latin typeface="微软雅黑" panose="020B0503020204020204" pitchFamily="34" charset="-122"/>
                <a:ea typeface="微软雅黑" panose="020B0503020204020204" pitchFamily="34" charset="-122"/>
              </a:rPr>
              <a:t>重大</a:t>
            </a:r>
            <a:endParaRPr lang="en-US" altLang="zh-CN" sz="2800" dirty="0" smtClean="0">
              <a:latin typeface="微软雅黑" panose="020B0503020204020204" pitchFamily="34" charset="-122"/>
              <a:ea typeface="微软雅黑" panose="020B0503020204020204" pitchFamily="34" charset="-122"/>
            </a:endParaRPr>
          </a:p>
          <a:p>
            <a:pPr lvl="0" algn="just" eaLnBrk="1" hangingPunct="1">
              <a:lnSpc>
                <a:spcPct val="150000"/>
              </a:lnSpc>
              <a:spcBef>
                <a:spcPct val="0"/>
              </a:spcBef>
              <a:buClr>
                <a:srgbClr val="FF3300"/>
              </a:buClr>
              <a:buSzPct val="85000"/>
              <a:buFont typeface="Wingdings" panose="05000000000000000000" charset="0"/>
              <a:buChar char=""/>
            </a:pPr>
            <a:r>
              <a:rPr lang="zh-CN" altLang="en-US" sz="2800" dirty="0" smtClean="0">
                <a:latin typeface="微软雅黑" panose="020B0503020204020204" pitchFamily="34" charset="-122"/>
                <a:ea typeface="微软雅黑" panose="020B0503020204020204" pitchFamily="34" charset="-122"/>
              </a:rPr>
              <a:t>同步</a:t>
            </a:r>
            <a:r>
              <a:rPr lang="zh-CN" altLang="en-US" sz="2800" dirty="0">
                <a:latin typeface="微软雅黑" panose="020B0503020204020204" pitchFamily="34" charset="-122"/>
                <a:ea typeface="微软雅黑" panose="020B0503020204020204" pitchFamily="34" charset="-122"/>
              </a:rPr>
              <a:t>信息的时延包括以下几部分：</a:t>
            </a:r>
            <a:r>
              <a:rPr lang="zh-CN" altLang="en-US" sz="2800" b="1" dirty="0">
                <a:solidFill>
                  <a:srgbClr val="FF0000"/>
                </a:solidFill>
                <a:latin typeface="微软雅黑" panose="020B0503020204020204" pitchFamily="34" charset="-122"/>
                <a:ea typeface="微软雅黑" panose="020B0503020204020204" pitchFamily="34" charset="-122"/>
              </a:rPr>
              <a:t>协议发送时延、接入时延、发送时延、传播时延、接收时延、接收处理</a:t>
            </a:r>
            <a:r>
              <a:rPr lang="zh-CN" altLang="en-US" sz="2800" b="1" dirty="0" smtClean="0">
                <a:solidFill>
                  <a:srgbClr val="FF0000"/>
                </a:solidFill>
                <a:latin typeface="微软雅黑" panose="020B0503020204020204" pitchFamily="34" charset="-122"/>
                <a:ea typeface="微软雅黑" panose="020B0503020204020204" pitchFamily="34" charset="-122"/>
              </a:rPr>
              <a:t>时延</a:t>
            </a:r>
            <a:r>
              <a:rPr lang="zh-CN" altLang="en-US" sz="2800" b="1" dirty="0">
                <a:solidFill>
                  <a:srgbClr val="FF0000"/>
                </a:solidFill>
                <a:latin typeface="微软雅黑" panose="020B0503020204020204" pitchFamily="34" charset="-122"/>
                <a:ea typeface="微软雅黑" panose="020B0503020204020204" pitchFamily="34" charset="-122"/>
              </a:rPr>
              <a:t>。</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pic>
        <p:nvPicPr>
          <p:cNvPr id="5" name="Picture 1"/>
          <p:cNvPicPr>
            <a:picLocks noChangeAspect="1" noChangeArrowheads="1"/>
          </p:cNvPicPr>
          <p:nvPr/>
        </p:nvPicPr>
        <p:blipFill>
          <a:blip r:embed="rId1"/>
          <a:srcRect/>
          <a:stretch>
            <a:fillRect/>
          </a:stretch>
        </p:blipFill>
        <p:spPr bwMode="auto">
          <a:xfrm>
            <a:off x="2263924" y="3645024"/>
            <a:ext cx="7704856" cy="2460288"/>
          </a:xfrm>
          <a:prstGeom prst="rect">
            <a:avLst/>
          </a:prstGeom>
          <a:ln>
            <a:noFill/>
          </a:ln>
        </p:spPr>
        <p:style>
          <a:lnRef idx="2">
            <a:schemeClr val="accent1"/>
          </a:lnRef>
          <a:fillRef idx="1">
            <a:schemeClr val="lt1"/>
          </a:fillRef>
          <a:effectRef idx="0">
            <a:schemeClr val="accent1"/>
          </a:effectRef>
          <a:fontRef idx="minor">
            <a:schemeClr val="dk1"/>
          </a:fontRef>
        </p:style>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dirty="0" smtClean="0"/>
              <a:t>（</a:t>
            </a:r>
            <a:r>
              <a:rPr lang="en-US" dirty="0" smtClean="0"/>
              <a:t>3</a:t>
            </a:r>
            <a:r>
              <a:rPr dirty="0" smtClean="0"/>
              <a:t>）</a:t>
            </a:r>
            <a:r>
              <a:rPr lang="zh-CN" altLang="en-US" dirty="0"/>
              <a:t>时钟同步的误差来源</a:t>
            </a:r>
            <a:endParaRPr lang="zh-CN" altLang="en-US" dirty="0"/>
          </a:p>
        </p:txBody>
      </p:sp>
      <p:sp>
        <p:nvSpPr>
          <p:cNvPr id="8" name="TextBox 7"/>
          <p:cNvSpPr txBox="1"/>
          <p:nvPr/>
        </p:nvSpPr>
        <p:spPr>
          <a:xfrm>
            <a:off x="984885" y="904240"/>
            <a:ext cx="10655731" cy="339868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30000"/>
              </a:lnSpc>
              <a:spcBef>
                <a:spcPct val="0"/>
              </a:spcBef>
              <a:buClr>
                <a:srgbClr val="FF3300"/>
              </a:buClr>
              <a:buSzPct val="85000"/>
              <a:buFont typeface="Wingdings" panose="05000000000000000000" charset="0"/>
              <a:buChar char=""/>
            </a:pPr>
            <a:r>
              <a:rPr lang="zh-CN" altLang="en-US" sz="2800" b="1" dirty="0" smtClean="0">
                <a:solidFill>
                  <a:srgbClr val="0000FF"/>
                </a:solidFill>
                <a:latin typeface="微软雅黑" panose="020B0503020204020204" pitchFamily="34" charset="-122"/>
                <a:ea typeface="微软雅黑" panose="020B0503020204020204" pitchFamily="34" charset="-122"/>
              </a:rPr>
              <a:t>协议</a:t>
            </a:r>
            <a:r>
              <a:rPr lang="zh-CN" altLang="en-US" sz="2800" b="1" dirty="0">
                <a:solidFill>
                  <a:srgbClr val="0000FF"/>
                </a:solidFill>
                <a:latin typeface="微软雅黑" panose="020B0503020204020204" pitchFamily="34" charset="-122"/>
                <a:ea typeface="微软雅黑" panose="020B0503020204020204" pitchFamily="34" charset="-122"/>
              </a:rPr>
              <a:t>发送</a:t>
            </a:r>
            <a:r>
              <a:rPr lang="zh-CN" altLang="en-US" sz="2800" b="1" dirty="0" smtClean="0">
                <a:solidFill>
                  <a:srgbClr val="0000FF"/>
                </a:solidFill>
                <a:latin typeface="微软雅黑" panose="020B0503020204020204" pitchFamily="34" charset="-122"/>
                <a:ea typeface="微软雅黑" panose="020B0503020204020204" pitchFamily="34" charset="-122"/>
              </a:rPr>
              <a:t>时延：</a:t>
            </a:r>
            <a:r>
              <a:rPr lang="zh-CN" altLang="en-US" sz="2800" dirty="0" smtClean="0">
                <a:latin typeface="微软雅黑" panose="020B0503020204020204" pitchFamily="34" charset="-122"/>
                <a:ea typeface="微软雅黑" panose="020B0503020204020204" pitchFamily="34" charset="-122"/>
              </a:rPr>
              <a:t>网络层到链路层的发送时延；</a:t>
            </a:r>
            <a:endParaRPr lang="en-US" altLang="zh-CN" sz="2800" dirty="0" smtClean="0">
              <a:latin typeface="微软雅黑" panose="020B0503020204020204" pitchFamily="34" charset="-122"/>
              <a:ea typeface="微软雅黑" panose="020B0503020204020204" pitchFamily="34" charset="-122"/>
            </a:endParaRPr>
          </a:p>
          <a:p>
            <a:pPr lvl="0" algn="just" eaLnBrk="1" hangingPunct="1">
              <a:lnSpc>
                <a:spcPct val="130000"/>
              </a:lnSpc>
              <a:spcBef>
                <a:spcPct val="0"/>
              </a:spcBef>
              <a:buClr>
                <a:srgbClr val="FF3300"/>
              </a:buClr>
              <a:buSzPct val="85000"/>
              <a:buFont typeface="Wingdings" panose="05000000000000000000" charset="0"/>
              <a:buChar char=""/>
            </a:pPr>
            <a:r>
              <a:rPr lang="zh-CN" altLang="en-US" sz="2800" b="1" dirty="0">
                <a:solidFill>
                  <a:srgbClr val="0000FF"/>
                </a:solidFill>
                <a:latin typeface="微软雅黑" panose="020B0503020204020204" pitchFamily="34" charset="-122"/>
                <a:ea typeface="微软雅黑" panose="020B0503020204020204" pitchFamily="34" charset="-122"/>
              </a:rPr>
              <a:t>接入时延：</a:t>
            </a:r>
            <a:r>
              <a:rPr lang="zh-CN" altLang="en-US" sz="2800" dirty="0" smtClean="0">
                <a:latin typeface="微软雅黑" panose="020B0503020204020204" pitchFamily="34" charset="-122"/>
                <a:ea typeface="微软雅黑" panose="020B0503020204020204" pitchFamily="34" charset="-122"/>
              </a:rPr>
              <a:t>链路层等待信道空闲的时间，</a:t>
            </a:r>
            <a:r>
              <a:rPr lang="zh-CN" altLang="en-US" sz="2800" b="1" dirty="0" smtClean="0">
                <a:solidFill>
                  <a:srgbClr val="FF0000"/>
                </a:solidFill>
                <a:latin typeface="微软雅黑" panose="020B0503020204020204" pitchFamily="34" charset="-122"/>
                <a:ea typeface="微软雅黑" panose="020B0503020204020204" pitchFamily="34" charset="-122"/>
              </a:rPr>
              <a:t>受网络流量影响大</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lvl="0" algn="just" eaLnBrk="1" hangingPunct="1">
              <a:lnSpc>
                <a:spcPct val="130000"/>
              </a:lnSpc>
              <a:spcBef>
                <a:spcPct val="0"/>
              </a:spcBef>
              <a:buClr>
                <a:srgbClr val="FF3300"/>
              </a:buClr>
              <a:buSzPct val="85000"/>
              <a:buFont typeface="Wingdings" panose="05000000000000000000" charset="0"/>
              <a:buChar char=""/>
            </a:pPr>
            <a:r>
              <a:rPr lang="zh-CN" altLang="en-US" sz="2800" b="1" dirty="0">
                <a:solidFill>
                  <a:srgbClr val="0000FF"/>
                </a:solidFill>
                <a:latin typeface="微软雅黑" panose="020B0503020204020204" pitchFamily="34" charset="-122"/>
                <a:ea typeface="微软雅黑" panose="020B0503020204020204" pitchFamily="34" charset="-122"/>
              </a:rPr>
              <a:t>发送时延：</a:t>
            </a:r>
            <a:r>
              <a:rPr lang="zh-CN" altLang="en-US" sz="2800" dirty="0" smtClean="0">
                <a:latin typeface="微软雅黑" panose="020B0503020204020204" pitchFamily="34" charset="-122"/>
                <a:ea typeface="微软雅黑" panose="020B0503020204020204" pitchFamily="34" charset="-122"/>
              </a:rPr>
              <a:t>物理层发送数据包的时间，受包长及速率影响；</a:t>
            </a:r>
            <a:endParaRPr lang="en-US" altLang="zh-CN" sz="2800" dirty="0" smtClean="0">
              <a:latin typeface="微软雅黑" panose="020B0503020204020204" pitchFamily="34" charset="-122"/>
              <a:ea typeface="微软雅黑" panose="020B0503020204020204" pitchFamily="34" charset="-122"/>
            </a:endParaRPr>
          </a:p>
          <a:p>
            <a:pPr lvl="0" algn="just" eaLnBrk="1" hangingPunct="1">
              <a:lnSpc>
                <a:spcPct val="130000"/>
              </a:lnSpc>
              <a:spcBef>
                <a:spcPct val="0"/>
              </a:spcBef>
              <a:buClr>
                <a:srgbClr val="FF3300"/>
              </a:buClr>
              <a:buSzPct val="85000"/>
              <a:buFont typeface="Wingdings" panose="05000000000000000000" charset="0"/>
              <a:buChar char=""/>
            </a:pPr>
            <a:r>
              <a:rPr lang="zh-CN" altLang="en-US" sz="2800" b="1" dirty="0">
                <a:solidFill>
                  <a:srgbClr val="0000FF"/>
                </a:solidFill>
                <a:latin typeface="微软雅黑" panose="020B0503020204020204" pitchFamily="34" charset="-122"/>
                <a:ea typeface="微软雅黑" panose="020B0503020204020204" pitchFamily="34" charset="-122"/>
              </a:rPr>
              <a:t>传播时延：</a:t>
            </a:r>
            <a:r>
              <a:rPr lang="zh-CN" altLang="en-US" sz="2800" dirty="0" smtClean="0">
                <a:latin typeface="微软雅黑" panose="020B0503020204020204" pitchFamily="34" charset="-122"/>
                <a:ea typeface="微软雅黑" panose="020B0503020204020204" pitchFamily="34" charset="-122"/>
              </a:rPr>
              <a:t>在介质中的传播时间；</a:t>
            </a:r>
            <a:endParaRPr lang="en-US" altLang="zh-CN" sz="2800" dirty="0" smtClean="0">
              <a:latin typeface="微软雅黑" panose="020B0503020204020204" pitchFamily="34" charset="-122"/>
              <a:ea typeface="微软雅黑" panose="020B0503020204020204" pitchFamily="34" charset="-122"/>
            </a:endParaRPr>
          </a:p>
          <a:p>
            <a:pPr lvl="0" algn="just" eaLnBrk="1" hangingPunct="1">
              <a:lnSpc>
                <a:spcPct val="130000"/>
              </a:lnSpc>
              <a:spcBef>
                <a:spcPct val="0"/>
              </a:spcBef>
              <a:buClr>
                <a:srgbClr val="FF3300"/>
              </a:buClr>
              <a:buSzPct val="85000"/>
              <a:buFont typeface="Wingdings" panose="05000000000000000000" charset="0"/>
              <a:buChar char=""/>
            </a:pPr>
            <a:r>
              <a:rPr lang="zh-CN" altLang="en-US" sz="2800" b="1" dirty="0">
                <a:solidFill>
                  <a:srgbClr val="0000FF"/>
                </a:solidFill>
                <a:latin typeface="微软雅黑" panose="020B0503020204020204" pitchFamily="34" charset="-122"/>
                <a:ea typeface="微软雅黑" panose="020B0503020204020204" pitchFamily="34" charset="-122"/>
              </a:rPr>
              <a:t>接收时延：</a:t>
            </a:r>
            <a:r>
              <a:rPr lang="zh-CN" altLang="en-US" sz="2800" dirty="0" smtClean="0">
                <a:latin typeface="微软雅黑" panose="020B0503020204020204" pitchFamily="34" charset="-122"/>
                <a:ea typeface="微软雅黑" panose="020B0503020204020204" pitchFamily="34" charset="-122"/>
              </a:rPr>
              <a:t>接收数据包的时间，</a:t>
            </a:r>
            <a:r>
              <a:rPr lang="zh-CN" altLang="en-US" sz="2800" b="1" dirty="0" smtClean="0">
                <a:solidFill>
                  <a:srgbClr val="FF0000"/>
                </a:solidFill>
                <a:latin typeface="微软雅黑" panose="020B0503020204020204" pitchFamily="34" charset="-122"/>
                <a:ea typeface="微软雅黑" panose="020B0503020204020204" pitchFamily="34" charset="-122"/>
              </a:rPr>
              <a:t>与发送时延有重叠</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lvl="0" algn="just" eaLnBrk="1" hangingPunct="1">
              <a:lnSpc>
                <a:spcPct val="130000"/>
              </a:lnSpc>
              <a:spcBef>
                <a:spcPct val="0"/>
              </a:spcBef>
              <a:buClr>
                <a:srgbClr val="FF3300"/>
              </a:buClr>
              <a:buSzPct val="85000"/>
              <a:buFont typeface="Wingdings" panose="05000000000000000000" charset="0"/>
              <a:buChar char=""/>
            </a:pPr>
            <a:r>
              <a:rPr lang="zh-CN" altLang="en-US" sz="2800" b="1" dirty="0">
                <a:solidFill>
                  <a:srgbClr val="0000FF"/>
                </a:solidFill>
                <a:latin typeface="微软雅黑" panose="020B0503020204020204" pitchFamily="34" charset="-122"/>
                <a:ea typeface="微软雅黑" panose="020B0503020204020204" pitchFamily="34" charset="-122"/>
              </a:rPr>
              <a:t>接收处理时延：</a:t>
            </a:r>
            <a:r>
              <a:rPr lang="zh-CN" altLang="en-US" sz="2800" dirty="0" smtClean="0">
                <a:latin typeface="微软雅黑" panose="020B0503020204020204" pitchFamily="34" charset="-122"/>
                <a:ea typeface="微软雅黑" panose="020B0503020204020204" pitchFamily="34" charset="-122"/>
              </a:rPr>
              <a:t>解包并通知相应程序。</a:t>
            </a:r>
            <a:endParaRPr lang="zh-CN" altLang="en-US" sz="2800" dirty="0">
              <a:latin typeface="微软雅黑" panose="020B0503020204020204" pitchFamily="34" charset="-122"/>
              <a:ea typeface="微软雅黑" panose="020B0503020204020204" pitchFamily="34" charset="-122"/>
            </a:endParaRPr>
          </a:p>
        </p:txBody>
      </p:sp>
      <p:pic>
        <p:nvPicPr>
          <p:cNvPr id="4" name="Picture 1"/>
          <p:cNvPicPr>
            <a:picLocks noChangeAspect="1" noChangeArrowheads="1"/>
          </p:cNvPicPr>
          <p:nvPr/>
        </p:nvPicPr>
        <p:blipFill>
          <a:blip r:embed="rId1"/>
          <a:srcRect/>
          <a:stretch>
            <a:fillRect/>
          </a:stretch>
        </p:blipFill>
        <p:spPr bwMode="auto">
          <a:xfrm>
            <a:off x="1919536" y="4428268"/>
            <a:ext cx="7704856" cy="2460288"/>
          </a:xfrm>
          <a:prstGeom prst="rect">
            <a:avLst/>
          </a:prstGeom>
          <a:ln>
            <a:noFill/>
          </a:ln>
        </p:spPr>
        <p:style>
          <a:lnRef idx="2">
            <a:schemeClr val="accent1"/>
          </a:lnRef>
          <a:fillRef idx="1">
            <a:schemeClr val="lt1"/>
          </a:fillRef>
          <a:effectRef idx="0">
            <a:schemeClr val="accent1"/>
          </a:effectRef>
          <a:fontRef idx="minor">
            <a:schemeClr val="dk1"/>
          </a:fontRef>
        </p:style>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sym typeface="+mn-ea"/>
              </a:rPr>
              <a:t>1、传感器网络节点定位问题</a:t>
            </a:r>
            <a:endParaRPr lang="zh-CN" altLang="en-US"/>
          </a:p>
        </p:txBody>
      </p:sp>
      <p:sp>
        <p:nvSpPr>
          <p:cNvPr id="7" name="TextBox 6"/>
          <p:cNvSpPr txBox="1"/>
          <p:nvPr/>
        </p:nvSpPr>
        <p:spPr>
          <a:xfrm>
            <a:off x="1056640" y="1064925"/>
            <a:ext cx="10583976" cy="452431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sym typeface="+mn-ea"/>
              </a:rPr>
              <a:t>在传感器网络中，</a:t>
            </a:r>
            <a:r>
              <a:rPr lang="zh-CN" altLang="en-US" b="1" dirty="0">
                <a:solidFill>
                  <a:srgbClr val="FF0000"/>
                </a:solidFill>
                <a:latin typeface="微软雅黑" panose="020B0503020204020204" pitchFamily="34" charset="-122"/>
                <a:ea typeface="微软雅黑" panose="020B0503020204020204" pitchFamily="34" charset="-122"/>
                <a:sym typeface="+mn-ea"/>
              </a:rPr>
              <a:t>没有统一的最优的定位算法</a:t>
            </a:r>
            <a:r>
              <a:rPr lang="zh-CN" altLang="en-US" dirty="0">
                <a:latin typeface="微软雅黑" panose="020B0503020204020204" pitchFamily="34" charset="-122"/>
                <a:ea typeface="微软雅黑" panose="020B0503020204020204" pitchFamily="34" charset="-122"/>
                <a:sym typeface="+mn-ea"/>
              </a:rPr>
              <a:t>，只有针对特定环境比较适合的定位算法。按照下面的标准对定位算法进行分类：</a:t>
            </a:r>
            <a:endParaRPr lang="zh-CN" altLang="en-US" dirty="0">
              <a:latin typeface="微软雅黑" panose="020B0503020204020204" pitchFamily="34" charset="-122"/>
              <a:ea typeface="微软雅黑" panose="020B0503020204020204" pitchFamily="34" charset="-122"/>
              <a:sym typeface="+mn-ea"/>
            </a:endParaRPr>
          </a:p>
          <a:p>
            <a:pPr marL="400050" lvl="1" indent="0" algn="just" eaLnBrk="1" hangingPunct="1">
              <a:lnSpc>
                <a:spcPct val="150000"/>
              </a:lnSpc>
              <a:spcBef>
                <a:spcPct val="0"/>
              </a:spcBef>
              <a:buClr>
                <a:srgbClr val="FF3300"/>
              </a:buClr>
              <a:buSzPct val="85000"/>
              <a:buFont typeface="Wingdings" panose="05000000000000000000" charset="0"/>
              <a:buNone/>
            </a:pPr>
            <a:r>
              <a:rPr lang="en-US" altLang="zh-CN" sz="3200" dirty="0">
                <a:solidFill>
                  <a:srgbClr val="0000FF"/>
                </a:solidFill>
                <a:latin typeface="微软雅黑" panose="020B0503020204020204" pitchFamily="34" charset="-122"/>
                <a:ea typeface="微软雅黑" panose="020B0503020204020204" pitchFamily="34" charset="-122"/>
                <a:sym typeface="+mn-ea"/>
              </a:rPr>
              <a:t>1</a:t>
            </a:r>
            <a:r>
              <a:rPr lang="zh-CN" altLang="en-US" sz="3200" dirty="0">
                <a:solidFill>
                  <a:srgbClr val="0000FF"/>
                </a:solidFill>
                <a:latin typeface="微软雅黑" panose="020B0503020204020204" pitchFamily="34" charset="-122"/>
                <a:ea typeface="微软雅黑" panose="020B0503020204020204" pitchFamily="34" charset="-122"/>
                <a:sym typeface="+mn-ea"/>
              </a:rPr>
              <a:t>）基于测距的定位和无需测距的定位</a:t>
            </a:r>
            <a:endParaRPr lang="zh-CN" altLang="en-US" sz="3200" dirty="0">
              <a:solidFill>
                <a:srgbClr val="0000FF"/>
              </a:solidFill>
              <a:latin typeface="微软雅黑" panose="020B0503020204020204" pitchFamily="34" charset="-122"/>
              <a:ea typeface="微软雅黑" panose="020B0503020204020204" pitchFamily="34" charset="-122"/>
              <a:sym typeface="+mn-ea"/>
            </a:endParaRPr>
          </a:p>
          <a:p>
            <a:pPr marL="400050" lvl="1" indent="0" algn="just" eaLnBrk="1" hangingPunct="1">
              <a:lnSpc>
                <a:spcPct val="150000"/>
              </a:lnSpc>
              <a:spcBef>
                <a:spcPct val="0"/>
              </a:spcBef>
              <a:buClr>
                <a:srgbClr val="FF3300"/>
              </a:buClr>
              <a:buSzPct val="85000"/>
              <a:buFont typeface="Wingdings" panose="05000000000000000000" charset="0"/>
              <a:buNone/>
            </a:pPr>
            <a:r>
              <a:rPr lang="en-US" altLang="zh-CN" sz="3200" dirty="0">
                <a:solidFill>
                  <a:srgbClr val="0000FF"/>
                </a:solidFill>
                <a:latin typeface="微软雅黑" panose="020B0503020204020204" pitchFamily="34" charset="-122"/>
                <a:ea typeface="微软雅黑" panose="020B0503020204020204" pitchFamily="34" charset="-122"/>
                <a:sym typeface="+mn-ea"/>
              </a:rPr>
              <a:t>2</a:t>
            </a:r>
            <a:r>
              <a:rPr lang="zh-CN" altLang="en-US" sz="3200" dirty="0">
                <a:solidFill>
                  <a:srgbClr val="0000FF"/>
                </a:solidFill>
                <a:latin typeface="微软雅黑" panose="020B0503020204020204" pitchFamily="34" charset="-122"/>
                <a:ea typeface="微软雅黑" panose="020B0503020204020204" pitchFamily="34" charset="-122"/>
                <a:sym typeface="+mn-ea"/>
              </a:rPr>
              <a:t>）绝对定位与相对定位</a:t>
            </a:r>
            <a:endParaRPr lang="zh-CN" altLang="en-US" sz="3200" dirty="0">
              <a:solidFill>
                <a:srgbClr val="0000FF"/>
              </a:solidFill>
              <a:latin typeface="微软雅黑" panose="020B0503020204020204" pitchFamily="34" charset="-122"/>
              <a:ea typeface="微软雅黑" panose="020B0503020204020204" pitchFamily="34" charset="-122"/>
              <a:sym typeface="+mn-ea"/>
            </a:endParaRPr>
          </a:p>
          <a:p>
            <a:pPr marL="400050" lvl="1" indent="0" algn="just" eaLnBrk="1" hangingPunct="1">
              <a:lnSpc>
                <a:spcPct val="150000"/>
              </a:lnSpc>
              <a:spcBef>
                <a:spcPct val="0"/>
              </a:spcBef>
              <a:buClr>
                <a:srgbClr val="FF3300"/>
              </a:buClr>
              <a:buSzPct val="85000"/>
              <a:buFont typeface="Wingdings" panose="05000000000000000000" charset="0"/>
              <a:buNone/>
            </a:pPr>
            <a:r>
              <a:rPr lang="en-US" altLang="zh-CN" sz="3200" dirty="0">
                <a:solidFill>
                  <a:srgbClr val="0000FF"/>
                </a:solidFill>
                <a:latin typeface="微软雅黑" panose="020B0503020204020204" pitchFamily="34" charset="-122"/>
                <a:ea typeface="微软雅黑" panose="020B0503020204020204" pitchFamily="34" charset="-122"/>
                <a:sym typeface="+mn-ea"/>
              </a:rPr>
              <a:t>3</a:t>
            </a:r>
            <a:r>
              <a:rPr lang="zh-CN" altLang="en-US" sz="3200" dirty="0">
                <a:solidFill>
                  <a:srgbClr val="0000FF"/>
                </a:solidFill>
                <a:latin typeface="微软雅黑" panose="020B0503020204020204" pitchFamily="34" charset="-122"/>
                <a:ea typeface="微软雅黑" panose="020B0503020204020204" pitchFamily="34" charset="-122"/>
                <a:sym typeface="+mn-ea"/>
              </a:rPr>
              <a:t>）集中式计算、分布式计算与递增式计算</a:t>
            </a:r>
            <a:endParaRPr lang="zh-CN" altLang="en-US" sz="3200" dirty="0">
              <a:solidFill>
                <a:srgbClr val="0000FF"/>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2</a:t>
            </a:r>
            <a:r>
              <a:rPr lang="zh-CN" altLang="en-US" dirty="0" smtClean="0"/>
              <a:t>、时间同步</a:t>
            </a:r>
            <a:r>
              <a:rPr lang="zh-CN" altLang="en-US" dirty="0"/>
              <a:t>协议</a:t>
            </a:r>
            <a:endParaRPr lang="zh-CN" altLang="en-US" dirty="0"/>
          </a:p>
        </p:txBody>
      </p:sp>
      <p:sp>
        <p:nvSpPr>
          <p:cNvPr id="8" name="TextBox 7"/>
          <p:cNvSpPr txBox="1"/>
          <p:nvPr/>
        </p:nvSpPr>
        <p:spPr>
          <a:xfrm>
            <a:off x="984885" y="1119505"/>
            <a:ext cx="10655731" cy="501675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charset="0"/>
              <a:buChar char=""/>
            </a:pPr>
            <a:r>
              <a:rPr lang="zh-CN" altLang="en-US" b="1" dirty="0">
                <a:solidFill>
                  <a:srgbClr val="0000FF"/>
                </a:solidFill>
                <a:latin typeface="微软雅黑" panose="020B0503020204020204" pitchFamily="34" charset="-122"/>
                <a:ea typeface="微软雅黑" panose="020B0503020204020204" pitchFamily="34" charset="-122"/>
              </a:rPr>
              <a:t>时间同步的</a:t>
            </a:r>
            <a:r>
              <a:rPr lang="zh-CN" altLang="en-US" b="1" dirty="0" smtClean="0">
                <a:solidFill>
                  <a:srgbClr val="0000FF"/>
                </a:solidFill>
                <a:latin typeface="微软雅黑" panose="020B0503020204020204" pitchFamily="34" charset="-122"/>
                <a:ea typeface="微软雅黑" panose="020B0503020204020204" pitchFamily="34" charset="-122"/>
              </a:rPr>
              <a:t>类别</a:t>
            </a:r>
            <a:r>
              <a:rPr lang="zh-CN" altLang="en-US" dirty="0" smtClean="0">
                <a:latin typeface="微软雅黑" panose="020B0503020204020204" pitchFamily="34" charset="-122"/>
                <a:ea typeface="微软雅黑" panose="020B0503020204020204" pitchFamily="34" charset="-122"/>
              </a:rPr>
              <a:t>：时间同步</a:t>
            </a:r>
            <a:r>
              <a:rPr lang="zh-CN" altLang="en-US" dirty="0">
                <a:latin typeface="微软雅黑" panose="020B0503020204020204" pitchFamily="34" charset="-122"/>
                <a:ea typeface="微软雅黑" panose="020B0503020204020204" pitchFamily="34" charset="-122"/>
              </a:rPr>
              <a:t>一般理解为使许多节点的时钟显示相同的时间，实际上有很多种不同类型的同步</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lvl="0" algn="just" eaLnBrk="1" hangingPunct="1">
              <a:lnSpc>
                <a:spcPct val="200000"/>
              </a:lnSpc>
              <a:spcBef>
                <a:spcPct val="0"/>
              </a:spcBef>
              <a:buClr>
                <a:srgbClr val="FF3300"/>
              </a:buClr>
              <a:buSzPct val="85000"/>
              <a:buFont typeface="Wingdings" panose="05000000000000000000" charset="0"/>
              <a:buChar char=""/>
            </a:pPr>
            <a:r>
              <a:rPr lang="zh-CN" altLang="en-US" dirty="0" smtClean="0">
                <a:latin typeface="微软雅黑" panose="020B0503020204020204" pitchFamily="34" charset="-122"/>
                <a:ea typeface="微软雅黑" panose="020B0503020204020204" pitchFamily="34" charset="-122"/>
              </a:rPr>
              <a:t>在</a:t>
            </a:r>
            <a:r>
              <a:rPr lang="zh-CN" altLang="en-US" dirty="0">
                <a:latin typeface="微软雅黑" panose="020B0503020204020204" pitchFamily="34" charset="-122"/>
                <a:ea typeface="微软雅黑" panose="020B0503020204020204" pitchFamily="34" charset="-122"/>
              </a:rPr>
              <a:t>为给定的应用选择同步算法时，要在最大程度满足应用的同时</a:t>
            </a:r>
            <a:r>
              <a:rPr lang="zh-CN" altLang="en-US" b="1" dirty="0">
                <a:solidFill>
                  <a:srgbClr val="FF0000"/>
                </a:solidFill>
                <a:latin typeface="微软雅黑" panose="020B0503020204020204" pitchFamily="34" charset="-122"/>
                <a:ea typeface="微软雅黑" panose="020B0503020204020204" pitchFamily="34" charset="-122"/>
              </a:rPr>
              <a:t>尽可能将计算、存储，尤其是能量开销降到最低</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dirty="0" smtClean="0"/>
              <a:t>（</a:t>
            </a:r>
            <a:r>
              <a:rPr lang="en-US" altLang="zh-CN" dirty="0" smtClean="0"/>
              <a:t>1</a:t>
            </a:r>
            <a:r>
              <a:rPr lang="zh-CN" altLang="en-US" dirty="0"/>
              <a:t>）时钟速率同步与偏移同步</a:t>
            </a:r>
            <a:endParaRPr lang="zh-CN" altLang="en-US" dirty="0"/>
          </a:p>
        </p:txBody>
      </p:sp>
      <p:sp>
        <p:nvSpPr>
          <p:cNvPr id="8" name="TextBox 7"/>
          <p:cNvSpPr txBox="1"/>
          <p:nvPr/>
        </p:nvSpPr>
        <p:spPr>
          <a:xfrm>
            <a:off x="984885" y="1119505"/>
            <a:ext cx="10727739" cy="54476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charset="0"/>
              <a:buChar char=""/>
            </a:pPr>
            <a:r>
              <a:rPr lang="zh-CN" altLang="en-US" b="1" dirty="0">
                <a:solidFill>
                  <a:srgbClr val="0000FF"/>
                </a:solidFill>
                <a:latin typeface="微软雅黑" panose="020B0503020204020204" pitchFamily="34" charset="-122"/>
                <a:ea typeface="微软雅黑" panose="020B0503020204020204" pitchFamily="34" charset="-122"/>
              </a:rPr>
              <a:t>速率同步是指各个传感器节点测量所得的时间间隔相等</a:t>
            </a:r>
            <a:r>
              <a:rPr lang="zh-CN" altLang="en-US" dirty="0" smtClean="0">
                <a:latin typeface="微软雅黑" panose="020B0503020204020204" pitchFamily="34" charset="-122"/>
                <a:ea typeface="微软雅黑" panose="020B0503020204020204" pitchFamily="34" charset="-122"/>
              </a:rPr>
              <a:t>。在</a:t>
            </a:r>
            <a:r>
              <a:rPr lang="zh-CN" altLang="en-US" dirty="0">
                <a:latin typeface="微软雅黑" panose="020B0503020204020204" pitchFamily="34" charset="-122"/>
                <a:ea typeface="微软雅黑" panose="020B0503020204020204" pitchFamily="34" charset="-122"/>
              </a:rPr>
              <a:t>目标跟踪、定位等应用中，节点时钟速率同步是最低的同步要求。</a:t>
            </a:r>
            <a:endParaRPr lang="zh-CN" altLang="en-US" dirty="0">
              <a:latin typeface="微软雅黑" panose="020B0503020204020204" pitchFamily="34" charset="-122"/>
              <a:ea typeface="微软雅黑" panose="020B0503020204020204" pitchFamily="34" charset="-122"/>
            </a:endParaRPr>
          </a:p>
          <a:p>
            <a:pPr lvl="0" algn="just" eaLnBrk="1" hangingPunct="1">
              <a:lnSpc>
                <a:spcPct val="150000"/>
              </a:lnSpc>
              <a:spcBef>
                <a:spcPct val="0"/>
              </a:spcBef>
              <a:buClr>
                <a:srgbClr val="FF3300"/>
              </a:buClr>
              <a:buSzPct val="85000"/>
              <a:buFont typeface="Wingdings" panose="05000000000000000000" charset="0"/>
              <a:buChar char=""/>
            </a:pPr>
            <a:r>
              <a:rPr lang="zh-CN" altLang="en-US" b="1" dirty="0">
                <a:solidFill>
                  <a:srgbClr val="0000FF"/>
                </a:solidFill>
                <a:latin typeface="微软雅黑" panose="020B0503020204020204" pitchFamily="34" charset="-122"/>
                <a:ea typeface="微软雅黑" panose="020B0503020204020204" pitchFamily="34" charset="-122"/>
              </a:rPr>
              <a:t>偏移同步是指传感器节点在当前时刻</a:t>
            </a:r>
            <a:r>
              <a:rPr lang="en-US" altLang="zh-CN" b="1" dirty="0">
                <a:solidFill>
                  <a:srgbClr val="0000FF"/>
                </a:solidFill>
                <a:latin typeface="微软雅黑" panose="020B0503020204020204" pitchFamily="34" charset="-122"/>
                <a:ea typeface="微软雅黑" panose="020B0503020204020204" pitchFamily="34" charset="-122"/>
              </a:rPr>
              <a:t>t</a:t>
            </a:r>
            <a:r>
              <a:rPr lang="zh-CN" altLang="en-US" b="1" dirty="0">
                <a:solidFill>
                  <a:srgbClr val="0000FF"/>
                </a:solidFill>
                <a:latin typeface="微软雅黑" panose="020B0503020204020204" pitchFamily="34" charset="-122"/>
                <a:ea typeface="微软雅黑" panose="020B0503020204020204" pitchFamily="34" charset="-122"/>
              </a:rPr>
              <a:t>的时钟时间显示相等</a:t>
            </a:r>
            <a:r>
              <a:rPr lang="zh-CN" altLang="en-US" dirty="0">
                <a:latin typeface="微软雅黑" panose="020B0503020204020204" pitchFamily="34" charset="-122"/>
                <a:ea typeface="微软雅黑" panose="020B0503020204020204" pitchFamily="34" charset="-122"/>
              </a:rPr>
              <a:t>，即在</a:t>
            </a:r>
            <a:r>
              <a:rPr lang="zh-CN" altLang="en-US" dirty="0" smtClean="0">
                <a:latin typeface="微软雅黑" panose="020B0503020204020204" pitchFamily="34" charset="-122"/>
                <a:ea typeface="微软雅黑" panose="020B0503020204020204" pitchFamily="34" charset="-122"/>
              </a:rPr>
              <a:t>时刻 </a:t>
            </a:r>
            <a:r>
              <a:rPr lang="en-US" altLang="zh-CN" dirty="0" smtClean="0">
                <a:latin typeface="微软雅黑" panose="020B0503020204020204" pitchFamily="34" charset="-122"/>
                <a:ea typeface="微软雅黑" panose="020B0503020204020204" pitchFamily="34" charset="-122"/>
              </a:rPr>
              <a:t>t </a:t>
            </a:r>
            <a:r>
              <a:rPr lang="zh-CN" altLang="en-US" dirty="0" smtClean="0">
                <a:latin typeface="微软雅黑" panose="020B0503020204020204" pitchFamily="34" charset="-122"/>
                <a:ea typeface="微软雅黑" panose="020B0503020204020204" pitchFamily="34" charset="-122"/>
              </a:rPr>
              <a:t>传感器</a:t>
            </a:r>
            <a:r>
              <a:rPr lang="zh-CN" altLang="en-US" dirty="0">
                <a:latin typeface="微软雅黑" panose="020B0503020204020204" pitchFamily="34" charset="-122"/>
                <a:ea typeface="微软雅黑" panose="020B0503020204020204" pitchFamily="34" charset="-122"/>
              </a:rPr>
              <a:t>节点的时钟读出时间同为</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，而不管时钟速率是否</a:t>
            </a:r>
            <a:r>
              <a:rPr lang="zh-CN" altLang="en-US" dirty="0" smtClean="0">
                <a:latin typeface="微软雅黑" panose="020B0503020204020204" pitchFamily="34" charset="-122"/>
                <a:ea typeface="微软雅黑" panose="020B0503020204020204" pitchFamily="34" charset="-122"/>
              </a:rPr>
              <a:t>同步。</a:t>
            </a:r>
            <a:r>
              <a:rPr lang="zh-CN" altLang="en-US" b="1" dirty="0">
                <a:solidFill>
                  <a:srgbClr val="FF0000"/>
                </a:solidFill>
                <a:latin typeface="微软雅黑" panose="020B0503020204020204" pitchFamily="34" charset="-122"/>
                <a:ea typeface="微软雅黑" panose="020B0503020204020204" pitchFamily="34" charset="-122"/>
              </a:rPr>
              <a:t>偏移同步对传感器网络中不同节点间的时戳结合是必须</a:t>
            </a:r>
            <a:r>
              <a:rPr lang="zh-CN" altLang="en-US" b="1" dirty="0" smtClean="0">
                <a:solidFill>
                  <a:srgbClr val="FF0000"/>
                </a:solidFill>
                <a:latin typeface="微软雅黑" panose="020B0503020204020204" pitchFamily="34" charset="-122"/>
                <a:ea typeface="微软雅黑" panose="020B0503020204020204" pitchFamily="34" charset="-122"/>
              </a:rPr>
              <a:t>的</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dirty="0" smtClean="0"/>
              <a:t>（</a:t>
            </a:r>
            <a:r>
              <a:rPr lang="en-US" altLang="zh-CN" dirty="0" smtClean="0"/>
              <a:t>2</a:t>
            </a:r>
            <a:r>
              <a:rPr lang="zh-CN" altLang="en-US" dirty="0" smtClean="0"/>
              <a:t>）</a:t>
            </a:r>
            <a:r>
              <a:rPr lang="zh-CN" altLang="en-US" dirty="0"/>
              <a:t>同步期限：长期同步与按需同步</a:t>
            </a:r>
            <a:endParaRPr lang="zh-CN" altLang="en-US" dirty="0"/>
          </a:p>
        </p:txBody>
      </p:sp>
      <p:sp>
        <p:nvSpPr>
          <p:cNvPr id="8" name="TextBox 7"/>
          <p:cNvSpPr txBox="1"/>
          <p:nvPr/>
        </p:nvSpPr>
        <p:spPr>
          <a:xfrm>
            <a:off x="984885" y="1119505"/>
            <a:ext cx="10727739" cy="526297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charset="0"/>
              <a:buChar char=""/>
            </a:pPr>
            <a:r>
              <a:rPr lang="zh-CN" altLang="en-US" b="1" dirty="0" smtClean="0">
                <a:solidFill>
                  <a:srgbClr val="FF0000"/>
                </a:solidFill>
                <a:latin typeface="微软雅黑" panose="020B0503020204020204" pitchFamily="34" charset="-122"/>
                <a:ea typeface="微软雅黑" panose="020B0503020204020204" pitchFamily="34" charset="-122"/>
              </a:rPr>
              <a:t>同步</a:t>
            </a:r>
            <a:r>
              <a:rPr lang="zh-CN" altLang="en-US" b="1" dirty="0">
                <a:solidFill>
                  <a:srgbClr val="FF0000"/>
                </a:solidFill>
                <a:latin typeface="微软雅黑" panose="020B0503020204020204" pitchFamily="34" charset="-122"/>
                <a:ea typeface="微软雅黑" panose="020B0503020204020204" pitchFamily="34" charset="-122"/>
              </a:rPr>
              <a:t>期限是指同步要保持的时间长短</a:t>
            </a:r>
            <a:r>
              <a:rPr lang="zh-CN" altLang="en-US" dirty="0">
                <a:solidFill>
                  <a:srgbClr val="FF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在长期同步的情况下，维持同步的代价是很大的，随着时间的推移，节点间误差逐渐增加，可能还需要周期性地再同步。</a:t>
            </a:r>
            <a:endParaRPr lang="zh-CN" altLang="en-US" dirty="0">
              <a:latin typeface="微软雅黑" panose="020B0503020204020204" pitchFamily="34" charset="-122"/>
              <a:ea typeface="微软雅黑" panose="020B0503020204020204" pitchFamily="34" charset="-122"/>
            </a:endParaRPr>
          </a:p>
          <a:p>
            <a:pPr lvl="0" algn="just" eaLnBrk="1" hangingPunct="1">
              <a:lnSpc>
                <a:spcPct val="150000"/>
              </a:lnSpc>
              <a:spcBef>
                <a:spcPct val="0"/>
              </a:spcBef>
              <a:buClr>
                <a:srgbClr val="FF3300"/>
              </a:buClr>
              <a:buSzPct val="85000"/>
              <a:buFont typeface="Wingdings" panose="05000000000000000000" charset="0"/>
              <a:buChar char=""/>
            </a:pPr>
            <a:r>
              <a:rPr lang="zh-CN" altLang="en-US" b="1" dirty="0">
                <a:solidFill>
                  <a:srgbClr val="0000FF"/>
                </a:solidFill>
                <a:latin typeface="微软雅黑" panose="020B0503020204020204" pitchFamily="34" charset="-122"/>
                <a:ea typeface="微软雅黑" panose="020B0503020204020204" pitchFamily="34" charset="-122"/>
              </a:rPr>
              <a:t>按需同步是指传感器节点的时间在相关事件发生前后进行同步</a:t>
            </a:r>
            <a:r>
              <a:rPr lang="zh-CN" altLang="en-US" dirty="0">
                <a:latin typeface="微软雅黑" panose="020B0503020204020204" pitchFamily="34" charset="-122"/>
                <a:ea typeface="微软雅黑" panose="020B0503020204020204" pitchFamily="34" charset="-122"/>
              </a:rPr>
              <a:t>，它不需要大量的维护同步的通信开销，节省了通信带宽和节点能量。对一些传感器网络的应用，按需同步效率更高。</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dirty="0" smtClean="0"/>
              <a:t>（</a:t>
            </a:r>
            <a:r>
              <a:rPr lang="en-US" altLang="zh-CN" dirty="0" smtClean="0"/>
              <a:t>3</a:t>
            </a:r>
            <a:r>
              <a:rPr lang="zh-CN" altLang="en-US" dirty="0"/>
              <a:t>）同步范围：全网同步与局部</a:t>
            </a:r>
            <a:r>
              <a:rPr lang="zh-CN" altLang="en-US" dirty="0" smtClean="0"/>
              <a:t>同步</a:t>
            </a:r>
            <a:endParaRPr lang="zh-CN" altLang="en-US" dirty="0"/>
          </a:p>
        </p:txBody>
      </p:sp>
      <p:sp>
        <p:nvSpPr>
          <p:cNvPr id="8" name="TextBox 7"/>
          <p:cNvSpPr txBox="1"/>
          <p:nvPr/>
        </p:nvSpPr>
        <p:spPr>
          <a:xfrm>
            <a:off x="984885" y="1119505"/>
            <a:ext cx="10727739" cy="486819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charset="0"/>
              <a:buChar char=""/>
            </a:pPr>
            <a:r>
              <a:rPr lang="zh-CN" altLang="en-US" b="1" dirty="0">
                <a:solidFill>
                  <a:srgbClr val="0000FF"/>
                </a:solidFill>
                <a:latin typeface="微软雅黑" panose="020B0503020204020204" pitchFamily="34" charset="-122"/>
                <a:ea typeface="微软雅黑" panose="020B0503020204020204" pitchFamily="34" charset="-122"/>
              </a:rPr>
              <a:t>同步范围是定义网络中哪些节点式需要同步的。</a:t>
            </a:r>
            <a:r>
              <a:rPr lang="zh-CN" altLang="en-US" dirty="0">
                <a:latin typeface="微软雅黑" panose="020B0503020204020204" pitchFamily="34" charset="-122"/>
                <a:ea typeface="微软雅黑" panose="020B0503020204020204" pitchFamily="34" charset="-122"/>
              </a:rPr>
              <a:t>在有些情况下，范围可能纯粹是地理上的距离。而在其他情况下，</a:t>
            </a:r>
            <a:r>
              <a:rPr lang="zh-CN" altLang="en-US" b="1" dirty="0">
                <a:solidFill>
                  <a:srgbClr val="0000FF"/>
                </a:solidFill>
                <a:latin typeface="微软雅黑" panose="020B0503020204020204" pitchFamily="34" charset="-122"/>
                <a:ea typeface="微软雅黑" panose="020B0503020204020204" pitchFamily="34" charset="-122"/>
              </a:rPr>
              <a:t>逻辑距离更有用</a:t>
            </a:r>
            <a:r>
              <a:rPr lang="zh-CN" altLang="en-US" dirty="0">
                <a:latin typeface="微软雅黑" panose="020B0503020204020204" pitchFamily="34" charset="-122"/>
                <a:ea typeface="微软雅黑" panose="020B0503020204020204" pitchFamily="34" charset="-122"/>
              </a:rPr>
              <a:t>，如网络中的跳数</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lvl="0" algn="just" eaLnBrk="1" hangingPunct="1">
              <a:lnSpc>
                <a:spcPct val="200000"/>
              </a:lnSpc>
              <a:spcBef>
                <a:spcPct val="0"/>
              </a:spcBef>
              <a:buClr>
                <a:srgbClr val="FF3300"/>
              </a:buClr>
              <a:buSzPct val="85000"/>
              <a:buFont typeface="Wingdings" panose="05000000000000000000" charset="0"/>
              <a:buChar char=""/>
            </a:pPr>
            <a:r>
              <a:rPr lang="zh-CN" altLang="en-US" dirty="0" smtClean="0">
                <a:latin typeface="微软雅黑" panose="020B0503020204020204" pitchFamily="34" charset="-122"/>
                <a:ea typeface="微软雅黑" panose="020B0503020204020204" pitchFamily="34" charset="-122"/>
              </a:rPr>
              <a:t>根据</a:t>
            </a:r>
            <a:r>
              <a:rPr lang="zh-CN" altLang="en-US" dirty="0">
                <a:latin typeface="微软雅黑" panose="020B0503020204020204" pitchFamily="34" charset="-122"/>
                <a:ea typeface="微软雅黑" panose="020B0503020204020204" pitchFamily="34" charset="-122"/>
              </a:rPr>
              <a:t>不同的应用，范围可能是网络中</a:t>
            </a:r>
            <a:r>
              <a:rPr lang="zh-CN" altLang="en-US" b="1" dirty="0">
                <a:solidFill>
                  <a:srgbClr val="FF0000"/>
                </a:solidFill>
                <a:latin typeface="微软雅黑" panose="020B0503020204020204" pitchFamily="34" charset="-122"/>
                <a:ea typeface="微软雅黑" panose="020B0503020204020204" pitchFamily="34" charset="-122"/>
              </a:rPr>
              <a:t>所有节点或者部分节点</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dirty="0" smtClean="0"/>
              <a:t>（</a:t>
            </a:r>
            <a:r>
              <a:rPr lang="en-US" altLang="zh-CN" dirty="0" smtClean="0"/>
              <a:t>4</a:t>
            </a:r>
            <a:r>
              <a:rPr lang="zh-CN" altLang="en-US" dirty="0"/>
              <a:t>）内同步和外同步</a:t>
            </a:r>
            <a:endParaRPr lang="zh-CN" altLang="en-US" dirty="0"/>
          </a:p>
        </p:txBody>
      </p:sp>
      <p:sp>
        <p:nvSpPr>
          <p:cNvPr id="8" name="TextBox 7"/>
          <p:cNvSpPr txBox="1"/>
          <p:nvPr/>
        </p:nvSpPr>
        <p:spPr>
          <a:xfrm>
            <a:off x="984885" y="1119505"/>
            <a:ext cx="10727739" cy="526297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charset="0"/>
              <a:buChar char=""/>
            </a:pPr>
            <a:r>
              <a:rPr lang="zh-CN" altLang="en-US" sz="2800" b="1" dirty="0">
                <a:solidFill>
                  <a:srgbClr val="0000FF"/>
                </a:solidFill>
                <a:latin typeface="微软雅黑" panose="020B0503020204020204" pitchFamily="34" charset="-122"/>
                <a:ea typeface="微软雅黑" panose="020B0503020204020204" pitchFamily="34" charset="-122"/>
              </a:rPr>
              <a:t>时间同步简单的意思就是得到正确的时间，一般这个正确时间就是</a:t>
            </a:r>
            <a:r>
              <a:rPr lang="en-US" altLang="zh-CN" sz="2800" b="1" dirty="0" smtClean="0">
                <a:solidFill>
                  <a:srgbClr val="0000FF"/>
                </a:solidFill>
                <a:latin typeface="微软雅黑" panose="020B0503020204020204" pitchFamily="34" charset="-122"/>
                <a:ea typeface="微软雅黑" panose="020B0503020204020204" pitchFamily="34" charset="-122"/>
              </a:rPr>
              <a:t>UTC</a:t>
            </a:r>
            <a:r>
              <a:rPr lang="zh-CN" altLang="en-US" sz="2800" b="1" dirty="0" smtClean="0">
                <a:solidFill>
                  <a:srgbClr val="0000FF"/>
                </a:solidFill>
                <a:latin typeface="微软雅黑" panose="020B0503020204020204" pitchFamily="34" charset="-122"/>
                <a:ea typeface="微软雅黑" panose="020B0503020204020204" pitchFamily="34" charset="-122"/>
              </a:rPr>
              <a:t>（世界标准时间）。</a:t>
            </a:r>
            <a:r>
              <a:rPr lang="zh-CN" altLang="en-US" sz="2800" dirty="0">
                <a:latin typeface="微软雅黑" panose="020B0503020204020204" pitchFamily="34" charset="-122"/>
                <a:ea typeface="微软雅黑" panose="020B0503020204020204" pitchFamily="34" charset="-122"/>
              </a:rPr>
              <a:t>然而，一些应用只需要记录事件发生的先后顺序以及时间间隔，并不需要事件发生的绝对时间。这种情况下，只需要</a:t>
            </a:r>
            <a:r>
              <a:rPr lang="zh-CN" altLang="en-US" sz="2800" b="1" dirty="0">
                <a:solidFill>
                  <a:srgbClr val="FF0000"/>
                </a:solidFill>
                <a:latin typeface="微软雅黑" panose="020B0503020204020204" pitchFamily="34" charset="-122"/>
                <a:ea typeface="微软雅黑" panose="020B0503020204020204" pitchFamily="34" charset="-122"/>
              </a:rPr>
              <a:t>内同步（相对同步），</a:t>
            </a:r>
            <a:r>
              <a:rPr lang="zh-CN" altLang="en-US" sz="2800" dirty="0">
                <a:latin typeface="微软雅黑" panose="020B0503020204020204" pitchFamily="34" charset="-122"/>
                <a:ea typeface="微软雅黑" panose="020B0503020204020204" pitchFamily="34" charset="-122"/>
              </a:rPr>
              <a:t>网络必须内部一致，不需要它们与外界标准时间保持一致性。</a:t>
            </a:r>
            <a:endParaRPr lang="zh-CN" altLang="en-US" sz="2800" dirty="0">
              <a:latin typeface="微软雅黑" panose="020B0503020204020204" pitchFamily="34" charset="-122"/>
              <a:ea typeface="微软雅黑" panose="020B0503020204020204" pitchFamily="34" charset="-122"/>
            </a:endParaRPr>
          </a:p>
          <a:p>
            <a:pPr lvl="0" algn="just" eaLnBrk="1" hangingPunct="1">
              <a:lnSpc>
                <a:spcPct val="150000"/>
              </a:lnSpc>
              <a:spcBef>
                <a:spcPct val="0"/>
              </a:spcBef>
              <a:buClr>
                <a:srgbClr val="FF3300"/>
              </a:buClr>
              <a:buSzPct val="85000"/>
              <a:buFont typeface="Wingdings" panose="05000000000000000000" charset="0"/>
              <a:buChar char=""/>
            </a:pPr>
            <a:r>
              <a:rPr lang="zh-CN" altLang="en-US" sz="2800" dirty="0">
                <a:latin typeface="微软雅黑" panose="020B0503020204020204" pitchFamily="34" charset="-122"/>
                <a:ea typeface="微软雅黑" panose="020B0503020204020204" pitchFamily="34" charset="-122"/>
              </a:rPr>
              <a:t>另一类应用要求</a:t>
            </a:r>
            <a:r>
              <a:rPr lang="zh-CN" altLang="en-US" sz="2800" b="1" dirty="0">
                <a:solidFill>
                  <a:srgbClr val="FF0000"/>
                </a:solidFill>
                <a:latin typeface="微软雅黑" panose="020B0503020204020204" pitchFamily="34" charset="-122"/>
                <a:ea typeface="微软雅黑" panose="020B0503020204020204" pitchFamily="34" charset="-122"/>
              </a:rPr>
              <a:t>外同步（绝对同步），</a:t>
            </a:r>
            <a:r>
              <a:rPr lang="zh-CN" altLang="en-US" sz="2800" dirty="0">
                <a:latin typeface="微软雅黑" panose="020B0503020204020204" pitchFamily="34" charset="-122"/>
                <a:ea typeface="微软雅黑" panose="020B0503020204020204" pitchFamily="34" charset="-122"/>
              </a:rPr>
              <a:t>即每个节点都要与外部时间标度（如</a:t>
            </a:r>
            <a:r>
              <a:rPr lang="en-US" altLang="zh-CN" sz="2800" dirty="0">
                <a:latin typeface="微软雅黑" panose="020B0503020204020204" pitchFamily="34" charset="-122"/>
                <a:ea typeface="微软雅黑" panose="020B0503020204020204" pitchFamily="34" charset="-122"/>
              </a:rPr>
              <a:t>UTC</a:t>
            </a:r>
            <a:r>
              <a:rPr lang="zh-CN" altLang="en-US" sz="2800" dirty="0">
                <a:latin typeface="微软雅黑" panose="020B0503020204020204" pitchFamily="34" charset="-122"/>
                <a:ea typeface="微软雅黑" panose="020B0503020204020204" pitchFamily="34" charset="-122"/>
              </a:rPr>
              <a:t>）保持同步。</a:t>
            </a:r>
            <a:r>
              <a:rPr lang="zh-CN" altLang="en-US" sz="2800" b="1" dirty="0">
                <a:solidFill>
                  <a:srgbClr val="0000FF"/>
                </a:solidFill>
                <a:latin typeface="微软雅黑" panose="020B0503020204020204" pitchFamily="34" charset="-122"/>
                <a:ea typeface="微软雅黑" panose="020B0503020204020204" pitchFamily="34" charset="-122"/>
              </a:rPr>
              <a:t>通常的环境监控或者需要数据存档的应用中，比较需要外同步，而且要求的同步期限比较长</a:t>
            </a:r>
            <a:r>
              <a:rPr lang="zh-CN" altLang="en-US" sz="2800" b="1" dirty="0">
                <a:latin typeface="微软雅黑" panose="020B0503020204020204" pitchFamily="34" charset="-122"/>
                <a:ea typeface="微软雅黑" panose="020B0503020204020204" pitchFamily="34" charset="-122"/>
              </a:rPr>
              <a:t>。</a:t>
            </a:r>
            <a:endParaRPr lang="zh-CN" altLang="en-US" sz="28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dirty="0" smtClean="0"/>
              <a:t>（</a:t>
            </a:r>
            <a:r>
              <a:rPr lang="en-US" altLang="zh-CN" dirty="0" smtClean="0"/>
              <a:t>5</a:t>
            </a:r>
            <a:r>
              <a:rPr lang="zh-CN" altLang="en-US" dirty="0"/>
              <a:t>）</a:t>
            </a:r>
            <a:r>
              <a:rPr lang="zh-CN" altLang="en-US" sz="3600" dirty="0"/>
              <a:t>发送者－接收者同步与接收者－接收者同步</a:t>
            </a:r>
            <a:endParaRPr lang="zh-CN" altLang="en-US" sz="3600" dirty="0"/>
          </a:p>
        </p:txBody>
      </p:sp>
      <p:sp>
        <p:nvSpPr>
          <p:cNvPr id="8" name="TextBox 7"/>
          <p:cNvSpPr txBox="1"/>
          <p:nvPr/>
        </p:nvSpPr>
        <p:spPr>
          <a:xfrm>
            <a:off x="984885" y="1119505"/>
            <a:ext cx="10727739" cy="389420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charset="0"/>
              <a:buChar char=""/>
            </a:pPr>
            <a:r>
              <a:rPr lang="zh-CN" altLang="en-US" sz="2800" b="1" dirty="0">
                <a:solidFill>
                  <a:srgbClr val="0000FF"/>
                </a:solidFill>
                <a:latin typeface="微软雅黑" panose="020B0503020204020204" pitchFamily="34" charset="-122"/>
                <a:ea typeface="微软雅黑" panose="020B0503020204020204" pitchFamily="34" charset="-122"/>
              </a:rPr>
              <a:t>在进行发送者－接收者同步时，</a:t>
            </a:r>
            <a:r>
              <a:rPr lang="zh-CN" altLang="en-US" sz="2800" dirty="0">
                <a:latin typeface="微软雅黑" panose="020B0503020204020204" pitchFamily="34" charset="-122"/>
                <a:ea typeface="微软雅黑" panose="020B0503020204020204" pitchFamily="34" charset="-122"/>
              </a:rPr>
              <a:t>发送者在报文中嵌入报文发送时间，而接收者在接收到报文后记录下接收时间，并利用这些时间信息计算出收发双方的时钟偏移，进而达到收发双方的时间同步</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lvl="0" algn="just" eaLnBrk="1" hangingPunct="1">
              <a:lnSpc>
                <a:spcPct val="150000"/>
              </a:lnSpc>
              <a:spcBef>
                <a:spcPct val="0"/>
              </a:spcBef>
              <a:buClr>
                <a:srgbClr val="FF3300"/>
              </a:buClr>
              <a:buSzPct val="85000"/>
              <a:buFont typeface="Wingdings" panose="05000000000000000000" charset="0"/>
              <a:buChar char=""/>
            </a:pPr>
            <a:r>
              <a:rPr lang="zh-CN" altLang="en-US" sz="2800" b="1" dirty="0" smtClean="0">
                <a:solidFill>
                  <a:srgbClr val="0000FF"/>
                </a:solidFill>
                <a:latin typeface="微软雅黑" panose="020B0503020204020204" pitchFamily="34" charset="-122"/>
                <a:ea typeface="微软雅黑" panose="020B0503020204020204" pitchFamily="34" charset="-122"/>
              </a:rPr>
              <a:t>接收者</a:t>
            </a:r>
            <a:r>
              <a:rPr lang="zh-CN" altLang="en-US" sz="2800" b="1" dirty="0">
                <a:solidFill>
                  <a:srgbClr val="0000FF"/>
                </a:solidFill>
                <a:latin typeface="微软雅黑" panose="020B0503020204020204" pitchFamily="34" charset="-122"/>
                <a:ea typeface="微软雅黑" panose="020B0503020204020204" pitchFamily="34" charset="-122"/>
              </a:rPr>
              <a:t>－接收者同步时，</a:t>
            </a:r>
            <a:r>
              <a:rPr lang="zh-CN" altLang="en-US" sz="2800" dirty="0">
                <a:latin typeface="微软雅黑" panose="020B0503020204020204" pitchFamily="34" charset="-122"/>
                <a:ea typeface="微软雅黑" panose="020B0503020204020204" pitchFamily="34" charset="-122"/>
              </a:rPr>
              <a:t>发送者发送一个同步报文到多个接收者，这些接收者通过对同一个报文时间的比较，计算出它们之间的时钟偏移，从而达到接收者一接收者同步。</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2、时间同步协议</a:t>
            </a:r>
            <a:endParaRPr lang="zh-CN" altLang="en-US" dirty="0"/>
          </a:p>
        </p:txBody>
      </p:sp>
      <p:sp>
        <p:nvSpPr>
          <p:cNvPr id="8" name="TextBox 7"/>
          <p:cNvSpPr txBox="1"/>
          <p:nvPr/>
        </p:nvSpPr>
        <p:spPr>
          <a:xfrm>
            <a:off x="984885" y="1119505"/>
            <a:ext cx="10655731" cy="461664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charset="0"/>
              <a:buChar char=""/>
            </a:pPr>
            <a:r>
              <a:rPr lang="zh-CN" altLang="en-US" sz="3600" b="1" dirty="0">
                <a:latin typeface="微软雅黑" panose="020B0503020204020204" pitchFamily="34" charset="-122"/>
                <a:ea typeface="微软雅黑" panose="020B0503020204020204" pitchFamily="34" charset="-122"/>
              </a:rPr>
              <a:t>典型的时间同步协议</a:t>
            </a:r>
            <a:endParaRPr lang="zh-CN" altLang="en-US" sz="3600" b="1" dirty="0">
              <a:latin typeface="微软雅黑" panose="020B0503020204020204" pitchFamily="34" charset="-122"/>
              <a:ea typeface="微软雅黑" panose="020B0503020204020204" pitchFamily="34" charset="-122"/>
            </a:endParaRPr>
          </a:p>
          <a:p>
            <a:pPr marL="0" lvl="0" indent="0" algn="just" eaLnBrk="1" hangingPunct="1">
              <a:lnSpc>
                <a:spcPct val="150000"/>
              </a:lnSpc>
              <a:spcBef>
                <a:spcPct val="0"/>
              </a:spcBef>
              <a:buClr>
                <a:srgbClr val="FF3300"/>
              </a:buClr>
              <a:buSzPct val="85000"/>
              <a:buNone/>
            </a:pPr>
            <a:r>
              <a:rPr lang="zh-CN" altLang="en-US" b="1" dirty="0">
                <a:solidFill>
                  <a:srgbClr val="0000FF"/>
                </a:solidFill>
                <a:latin typeface="微软雅黑" panose="020B0503020204020204" pitchFamily="34" charset="-122"/>
                <a:ea typeface="微软雅黑" panose="020B0503020204020204" pitchFamily="34" charset="-122"/>
              </a:rPr>
              <a:t>（</a:t>
            </a:r>
            <a:r>
              <a:rPr lang="en-US" altLang="zh-CN" b="1" dirty="0">
                <a:solidFill>
                  <a:srgbClr val="0000FF"/>
                </a:solidFill>
                <a:latin typeface="微软雅黑" panose="020B0503020204020204" pitchFamily="34" charset="-122"/>
                <a:ea typeface="微软雅黑" panose="020B0503020204020204" pitchFamily="34" charset="-122"/>
              </a:rPr>
              <a:t>1</a:t>
            </a:r>
            <a:r>
              <a:rPr lang="zh-CN" altLang="en-US" b="1" dirty="0">
                <a:solidFill>
                  <a:srgbClr val="0000FF"/>
                </a:solidFill>
                <a:latin typeface="微软雅黑" panose="020B0503020204020204" pitchFamily="34" charset="-122"/>
                <a:ea typeface="微软雅黑" panose="020B0503020204020204" pitchFamily="34" charset="-122"/>
              </a:rPr>
              <a:t>）</a:t>
            </a:r>
            <a:r>
              <a:rPr lang="en-US" altLang="zh-CN" b="1" dirty="0">
                <a:solidFill>
                  <a:srgbClr val="0000FF"/>
                </a:solidFill>
                <a:latin typeface="微软雅黑" panose="020B0503020204020204" pitchFamily="34" charset="-122"/>
                <a:ea typeface="微软雅黑" panose="020B0503020204020204" pitchFamily="34" charset="-122"/>
              </a:rPr>
              <a:t>LTS</a:t>
            </a:r>
            <a:r>
              <a:rPr lang="zh-CN" altLang="en-US" b="1" dirty="0">
                <a:solidFill>
                  <a:srgbClr val="0000FF"/>
                </a:solidFill>
                <a:latin typeface="微软雅黑" panose="020B0503020204020204" pitchFamily="34" charset="-122"/>
                <a:ea typeface="微软雅黑" panose="020B0503020204020204" pitchFamily="34" charset="-122"/>
              </a:rPr>
              <a:t>协议</a:t>
            </a:r>
            <a:endParaRPr lang="zh-CN" altLang="en-US" b="1" dirty="0">
              <a:solidFill>
                <a:srgbClr val="0000FF"/>
              </a:solidFill>
              <a:latin typeface="微软雅黑" panose="020B0503020204020204" pitchFamily="34" charset="-122"/>
              <a:ea typeface="微软雅黑" panose="020B0503020204020204" pitchFamily="34" charset="-122"/>
            </a:endParaRPr>
          </a:p>
          <a:p>
            <a:pPr marL="0" lvl="0" indent="0" algn="just" eaLnBrk="1" hangingPunct="1">
              <a:lnSpc>
                <a:spcPct val="150000"/>
              </a:lnSpc>
              <a:spcBef>
                <a:spcPct val="0"/>
              </a:spcBef>
              <a:buClr>
                <a:srgbClr val="FF3300"/>
              </a:buClr>
              <a:buSzPct val="85000"/>
              <a:buNone/>
            </a:pPr>
            <a:r>
              <a:rPr lang="zh-CN" altLang="en-US" b="1" dirty="0">
                <a:solidFill>
                  <a:srgbClr val="0000FF"/>
                </a:solidFill>
                <a:latin typeface="微软雅黑" panose="020B0503020204020204" pitchFamily="34" charset="-122"/>
                <a:ea typeface="微软雅黑" panose="020B0503020204020204" pitchFamily="34" charset="-122"/>
              </a:rPr>
              <a:t>（</a:t>
            </a:r>
            <a:r>
              <a:rPr lang="en-US" altLang="zh-CN" b="1" dirty="0">
                <a:solidFill>
                  <a:srgbClr val="0000FF"/>
                </a:solidFill>
                <a:latin typeface="微软雅黑" panose="020B0503020204020204" pitchFamily="34" charset="-122"/>
                <a:ea typeface="微软雅黑" panose="020B0503020204020204" pitchFamily="34" charset="-122"/>
              </a:rPr>
              <a:t>2</a:t>
            </a:r>
            <a:r>
              <a:rPr lang="zh-CN" altLang="en-US" b="1" dirty="0">
                <a:solidFill>
                  <a:srgbClr val="0000FF"/>
                </a:solidFill>
                <a:latin typeface="微软雅黑" panose="020B0503020204020204" pitchFamily="34" charset="-122"/>
                <a:ea typeface="微软雅黑" panose="020B0503020204020204" pitchFamily="34" charset="-122"/>
              </a:rPr>
              <a:t>）</a:t>
            </a:r>
            <a:r>
              <a:rPr lang="en-US" altLang="zh-CN" b="1" dirty="0">
                <a:solidFill>
                  <a:srgbClr val="0000FF"/>
                </a:solidFill>
                <a:latin typeface="微软雅黑" panose="020B0503020204020204" pitchFamily="34" charset="-122"/>
                <a:ea typeface="微软雅黑" panose="020B0503020204020204" pitchFamily="34" charset="-122"/>
              </a:rPr>
              <a:t>RBS</a:t>
            </a:r>
            <a:r>
              <a:rPr lang="zh-CN" altLang="en-US" b="1" dirty="0">
                <a:solidFill>
                  <a:srgbClr val="0000FF"/>
                </a:solidFill>
                <a:latin typeface="微软雅黑" panose="020B0503020204020204" pitchFamily="34" charset="-122"/>
                <a:ea typeface="微软雅黑" panose="020B0503020204020204" pitchFamily="34" charset="-122"/>
              </a:rPr>
              <a:t>协议</a:t>
            </a:r>
            <a:endParaRPr lang="zh-CN" altLang="en-US" b="1" dirty="0">
              <a:solidFill>
                <a:srgbClr val="0000FF"/>
              </a:solidFill>
              <a:latin typeface="微软雅黑" panose="020B0503020204020204" pitchFamily="34" charset="-122"/>
              <a:ea typeface="微软雅黑" panose="020B0503020204020204" pitchFamily="34" charset="-122"/>
            </a:endParaRPr>
          </a:p>
          <a:p>
            <a:pPr marL="0" lvl="0" indent="0" algn="just" eaLnBrk="1" hangingPunct="1">
              <a:lnSpc>
                <a:spcPct val="150000"/>
              </a:lnSpc>
              <a:spcBef>
                <a:spcPct val="0"/>
              </a:spcBef>
              <a:buClr>
                <a:srgbClr val="FF3300"/>
              </a:buClr>
              <a:buSzPct val="85000"/>
              <a:buNone/>
            </a:pPr>
            <a:r>
              <a:rPr lang="zh-CN" altLang="en-US" b="1" dirty="0">
                <a:solidFill>
                  <a:srgbClr val="0000FF"/>
                </a:solidFill>
                <a:latin typeface="微软雅黑" panose="020B0503020204020204" pitchFamily="34" charset="-122"/>
                <a:ea typeface="微软雅黑" panose="020B0503020204020204" pitchFamily="34" charset="-122"/>
              </a:rPr>
              <a:t>（</a:t>
            </a:r>
            <a:r>
              <a:rPr lang="en-US" altLang="zh-CN" b="1" dirty="0">
                <a:solidFill>
                  <a:srgbClr val="0000FF"/>
                </a:solidFill>
                <a:latin typeface="微软雅黑" panose="020B0503020204020204" pitchFamily="34" charset="-122"/>
                <a:ea typeface="微软雅黑" panose="020B0503020204020204" pitchFamily="34" charset="-122"/>
              </a:rPr>
              <a:t>3</a:t>
            </a:r>
            <a:r>
              <a:rPr lang="zh-CN" altLang="en-US" b="1" dirty="0">
                <a:solidFill>
                  <a:srgbClr val="0000FF"/>
                </a:solidFill>
                <a:latin typeface="微软雅黑" panose="020B0503020204020204" pitchFamily="34" charset="-122"/>
                <a:ea typeface="微软雅黑" panose="020B0503020204020204" pitchFamily="34" charset="-122"/>
              </a:rPr>
              <a:t>）</a:t>
            </a:r>
            <a:r>
              <a:rPr lang="en-US" altLang="zh-CN" b="1" dirty="0">
                <a:solidFill>
                  <a:srgbClr val="0000FF"/>
                </a:solidFill>
                <a:latin typeface="微软雅黑" panose="020B0503020204020204" pitchFamily="34" charset="-122"/>
                <a:ea typeface="微软雅黑" panose="020B0503020204020204" pitchFamily="34" charset="-122"/>
              </a:rPr>
              <a:t>TPSN</a:t>
            </a:r>
            <a:r>
              <a:rPr lang="zh-CN" altLang="en-US" b="1" dirty="0">
                <a:solidFill>
                  <a:srgbClr val="0000FF"/>
                </a:solidFill>
                <a:latin typeface="微软雅黑" panose="020B0503020204020204" pitchFamily="34" charset="-122"/>
                <a:ea typeface="微软雅黑" panose="020B0503020204020204" pitchFamily="34" charset="-122"/>
              </a:rPr>
              <a:t>协议</a:t>
            </a:r>
            <a:endParaRPr lang="zh-CN" altLang="en-US" b="1" dirty="0">
              <a:solidFill>
                <a:srgbClr val="0000FF"/>
              </a:solidFill>
              <a:latin typeface="微软雅黑" panose="020B0503020204020204" pitchFamily="34" charset="-122"/>
              <a:ea typeface="微软雅黑" panose="020B0503020204020204" pitchFamily="34" charset="-122"/>
            </a:endParaRPr>
          </a:p>
          <a:p>
            <a:pPr marL="0" lvl="0" indent="0" algn="just" eaLnBrk="1" hangingPunct="1">
              <a:lnSpc>
                <a:spcPct val="150000"/>
              </a:lnSpc>
              <a:spcBef>
                <a:spcPct val="0"/>
              </a:spcBef>
              <a:buClr>
                <a:srgbClr val="FF3300"/>
              </a:buClr>
              <a:buSzPct val="85000"/>
              <a:buNone/>
            </a:pPr>
            <a:r>
              <a:rPr lang="zh-CN" altLang="en-US" b="1" dirty="0">
                <a:solidFill>
                  <a:srgbClr val="0000FF"/>
                </a:solidFill>
                <a:latin typeface="微软雅黑" panose="020B0503020204020204" pitchFamily="34" charset="-122"/>
                <a:ea typeface="微软雅黑" panose="020B0503020204020204" pitchFamily="34" charset="-122"/>
              </a:rPr>
              <a:t>（</a:t>
            </a:r>
            <a:r>
              <a:rPr lang="en-US" altLang="zh-CN" b="1" dirty="0">
                <a:solidFill>
                  <a:srgbClr val="0000FF"/>
                </a:solidFill>
                <a:latin typeface="微软雅黑" panose="020B0503020204020204" pitchFamily="34" charset="-122"/>
                <a:ea typeface="微软雅黑" panose="020B0503020204020204" pitchFamily="34" charset="-122"/>
              </a:rPr>
              <a:t>4</a:t>
            </a:r>
            <a:r>
              <a:rPr lang="zh-CN" altLang="en-US" b="1" dirty="0">
                <a:solidFill>
                  <a:srgbClr val="0000FF"/>
                </a:solidFill>
                <a:latin typeface="微软雅黑" panose="020B0503020204020204" pitchFamily="34" charset="-122"/>
                <a:ea typeface="微软雅黑" panose="020B0503020204020204" pitchFamily="34" charset="-122"/>
              </a:rPr>
              <a:t>）</a:t>
            </a:r>
            <a:r>
              <a:rPr lang="en-US" altLang="zh-CN" b="1" dirty="0">
                <a:solidFill>
                  <a:srgbClr val="0000FF"/>
                </a:solidFill>
                <a:latin typeface="微软雅黑" panose="020B0503020204020204" pitchFamily="34" charset="-122"/>
                <a:ea typeface="微软雅黑" panose="020B0503020204020204" pitchFamily="34" charset="-122"/>
              </a:rPr>
              <a:t>DMTS</a:t>
            </a:r>
            <a:r>
              <a:rPr lang="zh-CN" altLang="en-US" b="1" dirty="0">
                <a:solidFill>
                  <a:srgbClr val="0000FF"/>
                </a:solidFill>
                <a:latin typeface="微软雅黑" panose="020B0503020204020204" pitchFamily="34" charset="-122"/>
                <a:ea typeface="微软雅黑" panose="020B0503020204020204" pitchFamily="34" charset="-122"/>
              </a:rPr>
              <a:t>协议</a:t>
            </a:r>
            <a:endParaRPr lang="zh-CN" altLang="en-US" b="1" dirty="0">
              <a:solidFill>
                <a:srgbClr val="0000FF"/>
              </a:solidFill>
              <a:latin typeface="微软雅黑" panose="020B0503020204020204" pitchFamily="34" charset="-122"/>
              <a:ea typeface="微软雅黑" panose="020B0503020204020204" pitchFamily="34" charset="-122"/>
            </a:endParaRPr>
          </a:p>
          <a:p>
            <a:pPr marL="0" lvl="0" indent="0" algn="just" eaLnBrk="1" hangingPunct="1">
              <a:lnSpc>
                <a:spcPct val="150000"/>
              </a:lnSpc>
              <a:spcBef>
                <a:spcPct val="0"/>
              </a:spcBef>
              <a:buClr>
                <a:srgbClr val="FF3300"/>
              </a:buClr>
              <a:buSzPct val="85000"/>
              <a:buNone/>
            </a:pPr>
            <a:r>
              <a:rPr lang="zh-CN" altLang="en-US" b="1" dirty="0">
                <a:solidFill>
                  <a:srgbClr val="0000FF"/>
                </a:solidFill>
                <a:latin typeface="微软雅黑" panose="020B0503020204020204" pitchFamily="34" charset="-122"/>
                <a:ea typeface="微软雅黑" panose="020B0503020204020204" pitchFamily="34" charset="-122"/>
              </a:rPr>
              <a:t>（</a:t>
            </a:r>
            <a:r>
              <a:rPr lang="en-US" altLang="zh-CN" b="1" dirty="0">
                <a:solidFill>
                  <a:srgbClr val="0000FF"/>
                </a:solidFill>
                <a:latin typeface="微软雅黑" panose="020B0503020204020204" pitchFamily="34" charset="-122"/>
                <a:ea typeface="微软雅黑" panose="020B0503020204020204" pitchFamily="34" charset="-122"/>
              </a:rPr>
              <a:t>5</a:t>
            </a:r>
            <a:r>
              <a:rPr lang="zh-CN" altLang="en-US" b="1" dirty="0">
                <a:solidFill>
                  <a:srgbClr val="0000FF"/>
                </a:solidFill>
                <a:latin typeface="微软雅黑" panose="020B0503020204020204" pitchFamily="34" charset="-122"/>
                <a:ea typeface="微软雅黑" panose="020B0503020204020204" pitchFamily="34" charset="-122"/>
              </a:rPr>
              <a:t>）</a:t>
            </a:r>
            <a:r>
              <a:rPr lang="en-US" altLang="zh-CN" b="1" dirty="0">
                <a:solidFill>
                  <a:srgbClr val="0000FF"/>
                </a:solidFill>
                <a:latin typeface="微软雅黑" panose="020B0503020204020204" pitchFamily="34" charset="-122"/>
                <a:ea typeface="微软雅黑" panose="020B0503020204020204" pitchFamily="34" charset="-122"/>
              </a:rPr>
              <a:t>FTSP</a:t>
            </a:r>
            <a:r>
              <a:rPr lang="zh-CN" altLang="en-US" b="1" dirty="0" smtClean="0">
                <a:solidFill>
                  <a:srgbClr val="0000FF"/>
                </a:solidFill>
                <a:latin typeface="微软雅黑" panose="020B0503020204020204" pitchFamily="34" charset="-122"/>
                <a:ea typeface="微软雅黑" panose="020B0503020204020204" pitchFamily="34" charset="-122"/>
              </a:rPr>
              <a:t>协议</a:t>
            </a:r>
            <a:endParaRPr lang="zh-CN" altLang="en-US"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dirty="0" smtClean="0"/>
              <a:t>（</a:t>
            </a:r>
            <a:r>
              <a:rPr lang="en-US" altLang="zh-CN" dirty="0" smtClean="0"/>
              <a:t>1</a:t>
            </a:r>
            <a:r>
              <a:rPr lang="zh-CN" altLang="en-US" dirty="0" smtClean="0"/>
              <a:t>）</a:t>
            </a:r>
            <a:r>
              <a:rPr lang="en-US" altLang="zh-CN" dirty="0"/>
              <a:t>LTS</a:t>
            </a:r>
            <a:r>
              <a:rPr lang="zh-CN" altLang="en-US" dirty="0"/>
              <a:t>协议</a:t>
            </a:r>
            <a:endParaRPr lang="zh-CN" altLang="en-US" dirty="0"/>
          </a:p>
        </p:txBody>
      </p:sp>
      <p:sp>
        <p:nvSpPr>
          <p:cNvPr id="8" name="TextBox 7"/>
          <p:cNvSpPr txBox="1"/>
          <p:nvPr/>
        </p:nvSpPr>
        <p:spPr>
          <a:xfrm>
            <a:off x="984885" y="980728"/>
            <a:ext cx="10727739" cy="590931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charset="0"/>
              <a:buChar char=""/>
            </a:pPr>
            <a:r>
              <a:rPr lang="en-US" altLang="zh-CN" sz="2800" b="1" dirty="0">
                <a:solidFill>
                  <a:srgbClr val="0000FF"/>
                </a:solidFill>
                <a:latin typeface="微软雅黑" panose="020B0503020204020204" pitchFamily="34" charset="-122"/>
                <a:ea typeface="微软雅黑" panose="020B0503020204020204" pitchFamily="34" charset="-122"/>
              </a:rPr>
              <a:t>LTS</a:t>
            </a:r>
            <a:r>
              <a:rPr lang="zh-CN" altLang="en-US" sz="2800" b="1" dirty="0">
                <a:solidFill>
                  <a:srgbClr val="0000FF"/>
                </a:solidFill>
                <a:latin typeface="微软雅黑" panose="020B0503020204020204" pitchFamily="34" charset="-122"/>
                <a:ea typeface="微软雅黑" panose="020B0503020204020204" pitchFamily="34" charset="-122"/>
              </a:rPr>
              <a:t>（</a:t>
            </a:r>
            <a:r>
              <a:rPr lang="en-US" altLang="zh-CN" sz="2800" b="1" dirty="0">
                <a:solidFill>
                  <a:srgbClr val="0000FF"/>
                </a:solidFill>
                <a:latin typeface="微软雅黑" panose="020B0503020204020204" pitchFamily="34" charset="-122"/>
                <a:ea typeface="微软雅黑" panose="020B0503020204020204" pitchFamily="34" charset="-122"/>
              </a:rPr>
              <a:t>Lightweight Tree-based Synchronization</a:t>
            </a:r>
            <a:r>
              <a:rPr lang="zh-CN" altLang="en-US" sz="2800" b="1" dirty="0">
                <a:solidFill>
                  <a:srgbClr val="0000FF"/>
                </a:solidFill>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同步</a:t>
            </a:r>
            <a:r>
              <a:rPr lang="zh-CN" altLang="en-US" sz="2800" dirty="0" smtClean="0">
                <a:latin typeface="微软雅黑" panose="020B0503020204020204" pitchFamily="34" charset="-122"/>
                <a:ea typeface="微软雅黑" panose="020B0503020204020204" pitchFamily="34" charset="-122"/>
              </a:rPr>
              <a:t>算法是</a:t>
            </a:r>
            <a:r>
              <a:rPr lang="zh-CN" altLang="en-US" sz="2800" b="1" dirty="0" smtClean="0">
                <a:solidFill>
                  <a:srgbClr val="FF0000"/>
                </a:solidFill>
                <a:latin typeface="微软雅黑" panose="020B0503020204020204" pitchFamily="34" charset="-122"/>
                <a:ea typeface="微软雅黑" panose="020B0503020204020204" pitchFamily="34" charset="-122"/>
              </a:rPr>
              <a:t>基于</a:t>
            </a:r>
            <a:r>
              <a:rPr lang="zh-CN" altLang="en-US" sz="2800" b="1" dirty="0">
                <a:solidFill>
                  <a:srgbClr val="FF0000"/>
                </a:solidFill>
                <a:latin typeface="微软雅黑" panose="020B0503020204020204" pitchFamily="34" charset="-122"/>
                <a:ea typeface="微软雅黑" panose="020B0503020204020204" pitchFamily="34" charset="-122"/>
              </a:rPr>
              <a:t>成对机制的发送者与接收者之间的轻量级全网</a:t>
            </a:r>
            <a:r>
              <a:rPr lang="zh-CN" altLang="en-US" sz="2800" b="1" dirty="0" smtClean="0">
                <a:solidFill>
                  <a:srgbClr val="FF0000"/>
                </a:solidFill>
                <a:latin typeface="微软雅黑" panose="020B0503020204020204" pitchFamily="34" charset="-122"/>
                <a:ea typeface="微软雅黑" panose="020B0503020204020204" pitchFamily="34" charset="-122"/>
              </a:rPr>
              <a:t>时间同步</a:t>
            </a:r>
            <a:r>
              <a:rPr lang="zh-CN" altLang="en-US" sz="2800" dirty="0" smtClean="0">
                <a:latin typeface="微软雅黑" panose="020B0503020204020204" pitchFamily="34" charset="-122"/>
                <a:ea typeface="微软雅黑" panose="020B0503020204020204" pitchFamily="34" charset="-122"/>
              </a:rPr>
              <a:t>，其设计</a:t>
            </a:r>
            <a:r>
              <a:rPr lang="zh-CN" altLang="en-US" sz="2800" dirty="0">
                <a:latin typeface="微软雅黑" panose="020B0503020204020204" pitchFamily="34" charset="-122"/>
                <a:ea typeface="微软雅黑" panose="020B0503020204020204" pitchFamily="34" charset="-122"/>
              </a:rPr>
              <a:t>目标就是适用于低成本、低复杂度的传感器节点时间同步，侧重</a:t>
            </a:r>
            <a:r>
              <a:rPr lang="zh-CN" altLang="en-US" sz="2800" b="1" dirty="0">
                <a:solidFill>
                  <a:srgbClr val="FF0000"/>
                </a:solidFill>
                <a:latin typeface="微软雅黑" panose="020B0503020204020204" pitchFamily="34" charset="-122"/>
                <a:ea typeface="微软雅黑" panose="020B0503020204020204" pitchFamily="34" charset="-122"/>
              </a:rPr>
              <a:t>最小化同步的能量开销</a:t>
            </a:r>
            <a:r>
              <a:rPr lang="zh-CN" altLang="en-US" sz="2800" dirty="0">
                <a:latin typeface="微软雅黑" panose="020B0503020204020204" pitchFamily="34" charset="-122"/>
                <a:ea typeface="微软雅黑" panose="020B0503020204020204" pitchFamily="34" charset="-122"/>
              </a:rPr>
              <a:t>，同时具有鲁棒性和自配置的</a:t>
            </a:r>
            <a:r>
              <a:rPr lang="zh-CN" altLang="en-US" sz="2800" dirty="0" smtClean="0">
                <a:latin typeface="微软雅黑" panose="020B0503020204020204" pitchFamily="34" charset="-122"/>
                <a:ea typeface="微软雅黑" panose="020B0503020204020204" pitchFamily="34" charset="-122"/>
              </a:rPr>
              <a:t>特点。</a:t>
            </a:r>
            <a:endParaRPr lang="en-US" altLang="zh-CN" sz="2800" dirty="0" smtClean="0">
              <a:latin typeface="微软雅黑" panose="020B0503020204020204" pitchFamily="34" charset="-122"/>
              <a:ea typeface="微软雅黑" panose="020B0503020204020204" pitchFamily="34" charset="-122"/>
            </a:endParaRPr>
          </a:p>
          <a:p>
            <a:pPr lvl="0" algn="just" eaLnBrk="1" hangingPunct="1">
              <a:lnSpc>
                <a:spcPct val="150000"/>
              </a:lnSpc>
              <a:spcBef>
                <a:spcPct val="0"/>
              </a:spcBef>
              <a:buClr>
                <a:srgbClr val="FF3300"/>
              </a:buClr>
              <a:buSzPct val="85000"/>
              <a:buFont typeface="Wingdings" panose="05000000000000000000" charset="0"/>
              <a:buChar char=""/>
            </a:pPr>
            <a:r>
              <a:rPr lang="zh-CN" altLang="en-US" sz="2800" dirty="0" smtClean="0">
                <a:latin typeface="微软雅黑" panose="020B0503020204020204" pitchFamily="34" charset="-122"/>
                <a:ea typeface="微软雅黑" panose="020B0503020204020204" pitchFamily="34" charset="-122"/>
              </a:rPr>
              <a:t>该协议把</a:t>
            </a:r>
            <a:r>
              <a:rPr lang="zh-CN" altLang="en-US" sz="2800" dirty="0">
                <a:latin typeface="微软雅黑" panose="020B0503020204020204" pitchFamily="34" charset="-122"/>
                <a:ea typeface="微软雅黑" panose="020B0503020204020204" pitchFamily="34" charset="-122"/>
              </a:rPr>
              <a:t>时间同步模块划分为</a:t>
            </a: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个组成部件</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lvl="1" algn="just" eaLnBrk="1" hangingPunct="1">
              <a:lnSpc>
                <a:spcPct val="200000"/>
              </a:lnSpc>
              <a:spcBef>
                <a:spcPct val="0"/>
              </a:spcBef>
              <a:buClr>
                <a:srgbClr val="FF3300"/>
              </a:buClr>
              <a:buSzPct val="85000"/>
              <a:buFont typeface="Wingdings" panose="05000000000000000000" pitchFamily="2" charset="2"/>
              <a:buChar char="u"/>
            </a:pPr>
            <a:r>
              <a:rPr lang="zh-CN" altLang="en-US" b="1" dirty="0" smtClean="0">
                <a:solidFill>
                  <a:srgbClr val="0000FF"/>
                </a:solidFill>
                <a:latin typeface="微软雅黑" panose="020B0503020204020204" pitchFamily="34" charset="-122"/>
                <a:ea typeface="微软雅黑" panose="020B0503020204020204" pitchFamily="34" charset="-122"/>
              </a:rPr>
              <a:t>重</a:t>
            </a:r>
            <a:r>
              <a:rPr lang="zh-CN" altLang="en-US" b="1" dirty="0">
                <a:solidFill>
                  <a:srgbClr val="0000FF"/>
                </a:solidFill>
                <a:latin typeface="微软雅黑" panose="020B0503020204020204" pitchFamily="34" charset="-122"/>
                <a:ea typeface="微软雅黑" panose="020B0503020204020204" pitchFamily="34" charset="-122"/>
              </a:rPr>
              <a:t>同步</a:t>
            </a:r>
            <a:r>
              <a:rPr lang="zh-CN" altLang="en-US" b="1" dirty="0" smtClean="0">
                <a:solidFill>
                  <a:srgbClr val="0000FF"/>
                </a:solidFill>
                <a:latin typeface="微软雅黑" panose="020B0503020204020204" pitchFamily="34" charset="-122"/>
                <a:ea typeface="微软雅黑" panose="020B0503020204020204" pitchFamily="34" charset="-122"/>
              </a:rPr>
              <a:t>监测</a:t>
            </a:r>
            <a:endParaRPr lang="en-US" altLang="zh-CN" b="1" dirty="0" smtClean="0">
              <a:latin typeface="微软雅黑" panose="020B0503020204020204" pitchFamily="34" charset="-122"/>
              <a:ea typeface="微软雅黑" panose="020B0503020204020204" pitchFamily="34" charset="-122"/>
            </a:endParaRPr>
          </a:p>
          <a:p>
            <a:pPr lvl="1" algn="just" eaLnBrk="1" hangingPunct="1">
              <a:lnSpc>
                <a:spcPct val="200000"/>
              </a:lnSpc>
              <a:spcBef>
                <a:spcPct val="0"/>
              </a:spcBef>
              <a:buClr>
                <a:srgbClr val="FF3300"/>
              </a:buClr>
              <a:buSzPct val="85000"/>
              <a:buFont typeface="Wingdings" panose="05000000000000000000" pitchFamily="2" charset="2"/>
              <a:buChar char="u"/>
            </a:pPr>
            <a:r>
              <a:rPr lang="zh-CN" altLang="en-US" b="1" dirty="0" smtClean="0">
                <a:solidFill>
                  <a:srgbClr val="0000FF"/>
                </a:solidFill>
                <a:latin typeface="微软雅黑" panose="020B0503020204020204" pitchFamily="34" charset="-122"/>
                <a:ea typeface="微软雅黑" panose="020B0503020204020204" pitchFamily="34" charset="-122"/>
              </a:rPr>
              <a:t>远程</a:t>
            </a:r>
            <a:r>
              <a:rPr lang="zh-CN" altLang="en-US" b="1" dirty="0">
                <a:solidFill>
                  <a:srgbClr val="0000FF"/>
                </a:solidFill>
                <a:latin typeface="微软雅黑" panose="020B0503020204020204" pitchFamily="34" charset="-122"/>
                <a:ea typeface="微软雅黑" panose="020B0503020204020204" pitchFamily="34" charset="-122"/>
              </a:rPr>
              <a:t>时钟</a:t>
            </a:r>
            <a:r>
              <a:rPr lang="zh-CN" altLang="en-US" b="1" dirty="0" smtClean="0">
                <a:solidFill>
                  <a:srgbClr val="0000FF"/>
                </a:solidFill>
                <a:latin typeface="微软雅黑" panose="020B0503020204020204" pitchFamily="34" charset="-122"/>
                <a:ea typeface="微软雅黑" panose="020B0503020204020204" pitchFamily="34" charset="-122"/>
              </a:rPr>
              <a:t>估计</a:t>
            </a:r>
            <a:endParaRPr lang="en-US" altLang="zh-CN" b="1" dirty="0" smtClean="0">
              <a:solidFill>
                <a:srgbClr val="0000FF"/>
              </a:solidFill>
              <a:latin typeface="微软雅黑" panose="020B0503020204020204" pitchFamily="34" charset="-122"/>
              <a:ea typeface="微软雅黑" panose="020B0503020204020204" pitchFamily="34" charset="-122"/>
            </a:endParaRPr>
          </a:p>
          <a:p>
            <a:pPr lvl="1" algn="just" eaLnBrk="1" hangingPunct="1">
              <a:lnSpc>
                <a:spcPct val="200000"/>
              </a:lnSpc>
              <a:spcBef>
                <a:spcPct val="0"/>
              </a:spcBef>
              <a:buClr>
                <a:srgbClr val="FF3300"/>
              </a:buClr>
              <a:buSzPct val="85000"/>
              <a:buFont typeface="Wingdings" panose="05000000000000000000" pitchFamily="2" charset="2"/>
              <a:buChar char="u"/>
            </a:pPr>
            <a:r>
              <a:rPr lang="zh-CN" altLang="en-US" b="1" dirty="0" smtClean="0">
                <a:solidFill>
                  <a:srgbClr val="0000FF"/>
                </a:solidFill>
                <a:latin typeface="微软雅黑" panose="020B0503020204020204" pitchFamily="34" charset="-122"/>
                <a:ea typeface="微软雅黑" panose="020B0503020204020204" pitchFamily="34" charset="-122"/>
              </a:rPr>
              <a:t>时钟修正</a:t>
            </a:r>
            <a:endParaRPr lang="en-US" altLang="zh-CN" b="1"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dirty="0" smtClean="0"/>
              <a:t>（</a:t>
            </a:r>
            <a:r>
              <a:rPr lang="en-US" altLang="zh-CN" dirty="0" smtClean="0"/>
              <a:t>1</a:t>
            </a:r>
            <a:r>
              <a:rPr lang="zh-CN" altLang="en-US" dirty="0" smtClean="0"/>
              <a:t>）</a:t>
            </a:r>
            <a:r>
              <a:rPr lang="en-US" altLang="zh-CN" dirty="0"/>
              <a:t>LTS</a:t>
            </a:r>
            <a:r>
              <a:rPr lang="zh-CN" altLang="en-US" dirty="0"/>
              <a:t>协议</a:t>
            </a:r>
            <a:endParaRPr lang="zh-CN" altLang="en-US" dirty="0"/>
          </a:p>
        </p:txBody>
      </p:sp>
      <p:sp>
        <p:nvSpPr>
          <p:cNvPr id="8" name="TextBox 7"/>
          <p:cNvSpPr txBox="1"/>
          <p:nvPr/>
        </p:nvSpPr>
        <p:spPr>
          <a:xfrm>
            <a:off x="911424" y="980728"/>
            <a:ext cx="10727739" cy="552151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80000"/>
              </a:lnSpc>
              <a:spcBef>
                <a:spcPct val="0"/>
              </a:spcBef>
              <a:buClr>
                <a:srgbClr val="FF3300"/>
              </a:buClr>
              <a:buSzPct val="85000"/>
              <a:buFont typeface="Wingdings" panose="05000000000000000000" charset="0"/>
              <a:buChar char=""/>
            </a:pPr>
            <a:r>
              <a:rPr lang="zh-CN" altLang="en-US" sz="2800" b="1" dirty="0" smtClean="0">
                <a:solidFill>
                  <a:srgbClr val="FF0000"/>
                </a:solidFill>
                <a:latin typeface="微软雅黑" panose="020B0503020204020204" pitchFamily="34" charset="-122"/>
                <a:ea typeface="微软雅黑" panose="020B0503020204020204" pitchFamily="34" charset="-122"/>
              </a:rPr>
              <a:t>重</a:t>
            </a:r>
            <a:r>
              <a:rPr lang="zh-CN" altLang="en-US" sz="2800" b="1" dirty="0">
                <a:solidFill>
                  <a:srgbClr val="FF0000"/>
                </a:solidFill>
                <a:latin typeface="微软雅黑" panose="020B0503020204020204" pitchFamily="34" charset="-122"/>
                <a:ea typeface="微软雅黑" panose="020B0503020204020204" pitchFamily="34" charset="-122"/>
              </a:rPr>
              <a:t>同步时间监测用来确定节点进行时间同步的时刻</a:t>
            </a:r>
            <a:r>
              <a:rPr lang="zh-CN" altLang="en-US" sz="2800" dirty="0">
                <a:latin typeface="微软雅黑" panose="020B0503020204020204" pitchFamily="34" charset="-122"/>
                <a:ea typeface="微软雅黑" panose="020B0503020204020204" pitchFamily="34" charset="-122"/>
              </a:rPr>
              <a:t>。两种方式确定重同步时刻：</a:t>
            </a:r>
            <a:r>
              <a:rPr lang="zh-CN" altLang="en-US" sz="2800" b="1" dirty="0">
                <a:solidFill>
                  <a:srgbClr val="0000FF"/>
                </a:solidFill>
                <a:latin typeface="微软雅黑" panose="020B0503020204020204" pitchFamily="34" charset="-122"/>
                <a:ea typeface="微软雅黑" panose="020B0503020204020204" pitchFamily="34" charset="-122"/>
              </a:rPr>
              <a:t>一种是基于初始同步的时间</a:t>
            </a:r>
            <a:r>
              <a:rPr lang="zh-CN" altLang="en-US" sz="2800" dirty="0">
                <a:latin typeface="微软雅黑" panose="020B0503020204020204" pitchFamily="34" charset="-122"/>
                <a:ea typeface="微软雅黑" panose="020B0503020204020204" pitchFamily="34" charset="-122"/>
              </a:rPr>
              <a:t>，以</a:t>
            </a:r>
            <a:r>
              <a:rPr lang="en-US" altLang="zh-CN" sz="2800" dirty="0" err="1">
                <a:latin typeface="微软雅黑" panose="020B0503020204020204" pitchFamily="34" charset="-122"/>
                <a:ea typeface="微软雅黑" panose="020B0503020204020204" pitchFamily="34" charset="-122"/>
              </a:rPr>
              <a:t>kR</a:t>
            </a:r>
            <a:r>
              <a:rPr lang="zh-CN" altLang="en-US" sz="2800" dirty="0">
                <a:latin typeface="微软雅黑" panose="020B0503020204020204" pitchFamily="34" charset="-122"/>
                <a:ea typeface="微软雅黑" panose="020B0503020204020204" pitchFamily="34" charset="-122"/>
              </a:rPr>
              <a:t>固定周期进行重同步，</a:t>
            </a:r>
            <a:r>
              <a:rPr lang="en-US" altLang="zh-CN" sz="2800" dirty="0">
                <a:latin typeface="微软雅黑" panose="020B0503020204020204" pitchFamily="34" charset="-122"/>
                <a:ea typeface="微软雅黑" panose="020B0503020204020204" pitchFamily="34" charset="-122"/>
              </a:rPr>
              <a:t>R</a:t>
            </a:r>
            <a:r>
              <a:rPr lang="zh-CN" altLang="en-US" sz="2800" dirty="0">
                <a:latin typeface="微软雅黑" panose="020B0503020204020204" pitchFamily="34" charset="-122"/>
                <a:ea typeface="微软雅黑" panose="020B0503020204020204" pitchFamily="34" charset="-122"/>
              </a:rPr>
              <a:t>是单个时间同步周期的长度，</a:t>
            </a:r>
            <a:r>
              <a:rPr lang="en-US" altLang="zh-CN" sz="2800" dirty="0">
                <a:latin typeface="微软雅黑" panose="020B0503020204020204" pitchFamily="34" charset="-122"/>
                <a:ea typeface="微软雅黑" panose="020B0503020204020204" pitchFamily="34" charset="-122"/>
              </a:rPr>
              <a:t>k</a:t>
            </a:r>
            <a:r>
              <a:rPr lang="zh-CN" altLang="en-US" sz="2800" dirty="0">
                <a:latin typeface="微软雅黑" panose="020B0503020204020204" pitchFamily="34" charset="-122"/>
                <a:ea typeface="微软雅黑" panose="020B0503020204020204" pitchFamily="34" charset="-122"/>
              </a:rPr>
              <a:t>是大于</a:t>
            </a: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的实数，用来防止两个同步周期的重叠；</a:t>
            </a:r>
            <a:r>
              <a:rPr lang="zh-CN" altLang="en-US" sz="2800" b="1" dirty="0">
                <a:solidFill>
                  <a:srgbClr val="0000FF"/>
                </a:solidFill>
                <a:latin typeface="微软雅黑" panose="020B0503020204020204" pitchFamily="34" charset="-122"/>
                <a:ea typeface="微软雅黑" panose="020B0503020204020204" pitchFamily="34" charset="-122"/>
              </a:rPr>
              <a:t>另一种是一个特定节点在</a:t>
            </a:r>
            <a:r>
              <a:rPr lang="en-US" altLang="zh-CN" sz="2800" b="1" dirty="0" err="1">
                <a:solidFill>
                  <a:srgbClr val="0000FF"/>
                </a:solidFill>
                <a:latin typeface="微软雅黑" panose="020B0503020204020204" pitchFamily="34" charset="-122"/>
                <a:ea typeface="微软雅黑" panose="020B0503020204020204" pitchFamily="34" charset="-122"/>
              </a:rPr>
              <a:t>kR</a:t>
            </a:r>
            <a:r>
              <a:rPr lang="zh-CN" altLang="en-US" sz="2800" b="1" dirty="0">
                <a:solidFill>
                  <a:srgbClr val="0000FF"/>
                </a:solidFill>
                <a:latin typeface="微软雅黑" panose="020B0503020204020204" pitchFamily="34" charset="-122"/>
                <a:ea typeface="微软雅黑" panose="020B0503020204020204" pitchFamily="34" charset="-122"/>
              </a:rPr>
              <a:t>时间后发送初始同步消息给其他节点</a:t>
            </a:r>
            <a:r>
              <a:rPr lang="zh-CN" altLang="en-US" sz="2800" dirty="0">
                <a:latin typeface="微软雅黑" panose="020B0503020204020204" pitchFamily="34" charset="-122"/>
                <a:ea typeface="微软雅黑" panose="020B0503020204020204" pitchFamily="34" charset="-122"/>
              </a:rPr>
              <a:t>，节点在收到消息后启动时间同步</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lvl="0" algn="just" eaLnBrk="1" hangingPunct="1">
              <a:lnSpc>
                <a:spcPct val="180000"/>
              </a:lnSpc>
              <a:spcBef>
                <a:spcPct val="0"/>
              </a:spcBef>
              <a:buClr>
                <a:srgbClr val="FF3300"/>
              </a:buClr>
              <a:buSzPct val="85000"/>
              <a:buFont typeface="Wingdings" panose="05000000000000000000" charset="0"/>
              <a:buChar char=""/>
            </a:pPr>
            <a:r>
              <a:rPr lang="zh-CN" altLang="en-US" sz="2800" b="1" dirty="0" smtClean="0">
                <a:solidFill>
                  <a:srgbClr val="FF0000"/>
                </a:solidFill>
                <a:latin typeface="微软雅黑" panose="020B0503020204020204" pitchFamily="34" charset="-122"/>
                <a:ea typeface="微软雅黑" panose="020B0503020204020204" pitchFamily="34" charset="-122"/>
              </a:rPr>
              <a:t>远程</a:t>
            </a:r>
            <a:r>
              <a:rPr lang="zh-CN" altLang="en-US" sz="2800" b="1" dirty="0">
                <a:solidFill>
                  <a:srgbClr val="FF0000"/>
                </a:solidFill>
                <a:latin typeface="微软雅黑" panose="020B0503020204020204" pitchFamily="34" charset="-122"/>
                <a:ea typeface="微软雅黑" panose="020B0503020204020204" pitchFamily="34" charset="-122"/>
              </a:rPr>
              <a:t>时钟估计部件</a:t>
            </a:r>
            <a:r>
              <a:rPr lang="zh-CN" altLang="en-US" sz="2800" dirty="0">
                <a:latin typeface="微软雅黑" panose="020B0503020204020204" pitchFamily="34" charset="-122"/>
                <a:ea typeface="微软雅黑" panose="020B0503020204020204" pitchFamily="34" charset="-122"/>
              </a:rPr>
              <a:t>用来决定网络中另一个节点的本地时钟</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lvl="0" algn="just" eaLnBrk="1" hangingPunct="1">
              <a:lnSpc>
                <a:spcPct val="180000"/>
              </a:lnSpc>
              <a:spcBef>
                <a:spcPct val="0"/>
              </a:spcBef>
              <a:buClr>
                <a:srgbClr val="FF3300"/>
              </a:buClr>
              <a:buSzPct val="85000"/>
              <a:buFont typeface="Wingdings" panose="05000000000000000000" charset="0"/>
              <a:buChar char=""/>
            </a:pPr>
            <a:r>
              <a:rPr lang="zh-CN" altLang="en-US" sz="2800" b="1" dirty="0" smtClean="0">
                <a:solidFill>
                  <a:srgbClr val="FF0000"/>
                </a:solidFill>
                <a:latin typeface="微软雅黑" panose="020B0503020204020204" pitchFamily="34" charset="-122"/>
                <a:ea typeface="微软雅黑" panose="020B0503020204020204" pitchFamily="34" charset="-122"/>
              </a:rPr>
              <a:t>时钟修正部件</a:t>
            </a:r>
            <a:r>
              <a:rPr lang="zh-CN" altLang="en-US" sz="2800" dirty="0" smtClean="0">
                <a:latin typeface="微软雅黑" panose="020B0503020204020204" pitchFamily="34" charset="-122"/>
                <a:ea typeface="微软雅黑" panose="020B0503020204020204" pitchFamily="34" charset="-122"/>
              </a:rPr>
              <a:t>用于更正节点的本地时间。</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dirty="0" smtClean="0"/>
              <a:t>（</a:t>
            </a:r>
            <a:r>
              <a:rPr lang="en-US" altLang="zh-CN" dirty="0" smtClean="0"/>
              <a:t>1</a:t>
            </a:r>
            <a:r>
              <a:rPr lang="zh-CN" altLang="en-US" dirty="0" smtClean="0"/>
              <a:t>）</a:t>
            </a:r>
            <a:r>
              <a:rPr lang="en-US" altLang="zh-CN" dirty="0"/>
              <a:t>LTS</a:t>
            </a:r>
            <a:r>
              <a:rPr lang="zh-CN" altLang="en-US" dirty="0"/>
              <a:t>协议</a:t>
            </a:r>
            <a:endParaRPr lang="zh-CN" altLang="en-US" dirty="0"/>
          </a:p>
        </p:txBody>
      </p:sp>
      <p:sp>
        <p:nvSpPr>
          <p:cNvPr id="8" name="TextBox 7"/>
          <p:cNvSpPr txBox="1"/>
          <p:nvPr/>
        </p:nvSpPr>
        <p:spPr>
          <a:xfrm>
            <a:off x="984885" y="980728"/>
            <a:ext cx="10727739" cy="526297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charset="0"/>
              <a:buChar char=""/>
            </a:pPr>
            <a:r>
              <a:rPr lang="en-US" altLang="zh-CN" sz="2800" dirty="0">
                <a:latin typeface="微软雅黑" panose="020B0503020204020204" pitchFamily="34" charset="-122"/>
                <a:ea typeface="微软雅黑" panose="020B0503020204020204" pitchFamily="34" charset="-122"/>
              </a:rPr>
              <a:t>LTS</a:t>
            </a:r>
            <a:r>
              <a:rPr lang="zh-CN" altLang="en-US" sz="2800" dirty="0">
                <a:latin typeface="微软雅黑" panose="020B0503020204020204" pitchFamily="34" charset="-122"/>
                <a:ea typeface="微软雅黑" panose="020B0503020204020204" pitchFamily="34" charset="-122"/>
              </a:rPr>
              <a:t>算法在成对同步的基础上进行了改进</a:t>
            </a:r>
            <a:r>
              <a:rPr lang="zh-CN" altLang="en-US" sz="2800" dirty="0" smtClean="0">
                <a:latin typeface="微软雅黑" panose="020B0503020204020204" pitchFamily="34" charset="-122"/>
                <a:ea typeface="微软雅黑" panose="020B0503020204020204" pitchFamily="34" charset="-122"/>
              </a:rPr>
              <a:t>，包括</a:t>
            </a:r>
            <a:r>
              <a:rPr lang="zh-CN" altLang="en-US" sz="2800" dirty="0">
                <a:latin typeface="微软雅黑" panose="020B0503020204020204" pitchFamily="34" charset="-122"/>
                <a:ea typeface="微软雅黑" panose="020B0503020204020204" pitchFamily="34" charset="-122"/>
              </a:rPr>
              <a:t>两种同步</a:t>
            </a:r>
            <a:r>
              <a:rPr lang="zh-CN" altLang="en-US" sz="2800" dirty="0" smtClean="0">
                <a:latin typeface="微软雅黑" panose="020B0503020204020204" pitchFamily="34" charset="-122"/>
                <a:ea typeface="微软雅黑" panose="020B0503020204020204" pitchFamily="34" charset="-122"/>
              </a:rPr>
              <a:t>方式：</a:t>
            </a:r>
            <a:endParaRPr lang="en-US" altLang="zh-CN" sz="2800" dirty="0" smtClean="0">
              <a:latin typeface="微软雅黑" panose="020B0503020204020204" pitchFamily="34" charset="-122"/>
              <a:ea typeface="微软雅黑" panose="020B0503020204020204" pitchFamily="34" charset="-122"/>
            </a:endParaRPr>
          </a:p>
          <a:p>
            <a:pPr lvl="0" algn="just" eaLnBrk="1" hangingPunct="1">
              <a:lnSpc>
                <a:spcPct val="200000"/>
              </a:lnSpc>
              <a:spcBef>
                <a:spcPct val="0"/>
              </a:spcBef>
              <a:buClr>
                <a:srgbClr val="FF3300"/>
              </a:buClr>
              <a:buSzPct val="85000"/>
              <a:buFont typeface="Wingdings" panose="05000000000000000000" charset="0"/>
              <a:buChar char=""/>
            </a:pPr>
            <a:r>
              <a:rPr lang="zh-CN" altLang="en-US" sz="2800" b="1" dirty="0" smtClean="0">
                <a:solidFill>
                  <a:srgbClr val="0000FF"/>
                </a:solidFill>
                <a:latin typeface="微软雅黑" panose="020B0503020204020204" pitchFamily="34" charset="-122"/>
                <a:ea typeface="微软雅黑" panose="020B0503020204020204" pitchFamily="34" charset="-122"/>
              </a:rPr>
              <a:t>第一</a:t>
            </a:r>
            <a:r>
              <a:rPr lang="zh-CN" altLang="en-US" sz="2800" b="1" dirty="0">
                <a:solidFill>
                  <a:srgbClr val="0000FF"/>
                </a:solidFill>
                <a:latin typeface="微软雅黑" panose="020B0503020204020204" pitchFamily="34" charset="-122"/>
                <a:ea typeface="微软雅黑" panose="020B0503020204020204" pitchFamily="34" charset="-122"/>
              </a:rPr>
              <a:t>种是集中式</a:t>
            </a:r>
            <a:r>
              <a:rPr lang="zh-CN" altLang="en-US" sz="2800" dirty="0">
                <a:latin typeface="微软雅黑" panose="020B0503020204020204" pitchFamily="34" charset="-122"/>
                <a:ea typeface="微软雅黑" panose="020B0503020204020204" pitchFamily="34" charset="-122"/>
              </a:rPr>
              <a:t>，首先构建一个低深度的生成树，以根节点作为参考</a:t>
            </a:r>
            <a:r>
              <a:rPr lang="zh-CN" altLang="en-US" sz="2800" dirty="0" smtClean="0">
                <a:latin typeface="微软雅黑" panose="020B0503020204020204" pitchFamily="34" charset="-122"/>
                <a:ea typeface="微软雅黑" panose="020B0503020204020204" pitchFamily="34" charset="-122"/>
              </a:rPr>
              <a:t>节点，根</a:t>
            </a:r>
            <a:r>
              <a:rPr lang="zh-CN" altLang="en-US" sz="2800" dirty="0">
                <a:latin typeface="微软雅黑" panose="020B0503020204020204" pitchFamily="34" charset="-122"/>
                <a:ea typeface="微软雅黑" panose="020B0503020204020204" pitchFamily="34" charset="-122"/>
              </a:rPr>
              <a:t>节点与其下一层的叶子节点成对同步，叶子节点再与其下一层的孩子节点成对同步，直到所有节点完成同步。因为</a:t>
            </a:r>
            <a:r>
              <a:rPr lang="zh-CN" altLang="en-US" sz="2800" b="1" dirty="0">
                <a:solidFill>
                  <a:srgbClr val="FF0000"/>
                </a:solidFill>
                <a:latin typeface="微软雅黑" panose="020B0503020204020204" pitchFamily="34" charset="-122"/>
                <a:ea typeface="微软雅黑" panose="020B0503020204020204" pitchFamily="34" charset="-122"/>
              </a:rPr>
              <a:t>同步时间和同步精度误差与生成树的深度有关</a:t>
            </a:r>
            <a:r>
              <a:rPr lang="zh-CN" altLang="en-US" sz="2800" dirty="0">
                <a:latin typeface="微软雅黑" panose="020B0503020204020204" pitchFamily="34" charset="-122"/>
                <a:ea typeface="微软雅黑" panose="020B0503020204020204" pitchFamily="34" charset="-122"/>
              </a:rPr>
              <a:t>，所以</a:t>
            </a:r>
            <a:r>
              <a:rPr lang="zh-CN" altLang="en-US" sz="2800" b="1" dirty="0">
                <a:solidFill>
                  <a:srgbClr val="FF0000"/>
                </a:solidFill>
                <a:latin typeface="微软雅黑" panose="020B0503020204020204" pitchFamily="34" charset="-122"/>
                <a:ea typeface="微软雅黑" panose="020B0503020204020204" pitchFamily="34" charset="-122"/>
              </a:rPr>
              <a:t>深度越小，同步时间越短</a:t>
            </a:r>
            <a:r>
              <a:rPr lang="zh-CN" altLang="en-US" sz="2800" dirty="0">
                <a:latin typeface="微软雅黑" panose="020B0503020204020204" pitchFamily="34" charset="-122"/>
                <a:ea typeface="微软雅黑" panose="020B0503020204020204" pitchFamily="34" charset="-122"/>
              </a:rPr>
              <a:t>，同步精度误差越小。</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ags/tag1.xml><?xml version="1.0" encoding="utf-8"?>
<p:tagLst xmlns:p="http://schemas.openxmlformats.org/presentationml/2006/main">
  <p:tag name="TIMING" val="|5.4"/>
</p:tagLst>
</file>

<file path=ppt/tags/tag2.xml><?xml version="1.0" encoding="utf-8"?>
<p:tagLst xmlns:p="http://schemas.openxmlformats.org/presentationml/2006/main">
  <p:tag name="TIMING" val="|5.4"/>
</p:tagLst>
</file>

<file path=ppt/tags/tag3.xml><?xml version="1.0" encoding="utf-8"?>
<p:tagLst xmlns:p="http://schemas.openxmlformats.org/presentationml/2006/main">
  <p:tag name="TIMING" val="|5.4"/>
</p:tagLst>
</file>

<file path=ppt/tags/tag4.xml><?xml version="1.0" encoding="utf-8"?>
<p:tagLst xmlns:p="http://schemas.openxmlformats.org/presentationml/2006/main">
  <p:tag name="TIMING" val="|5.4"/>
</p:tagLst>
</file>

<file path=ppt/tags/tag5.xml><?xml version="1.0" encoding="utf-8"?>
<p:tagLst xmlns:p="http://schemas.openxmlformats.org/presentationml/2006/main">
  <p:tag name="TIMING" val="|5.4"/>
</p:tagLst>
</file>

<file path=ppt/tags/tag6.xml><?xml version="1.0" encoding="utf-8"?>
<p:tagLst xmlns:p="http://schemas.openxmlformats.org/presentationml/2006/main">
  <p:tag name="TIMING" val="|5.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16507</Words>
  <Application>WPS 演示</Application>
  <PresentationFormat>宽屏</PresentationFormat>
  <Paragraphs>1162</Paragraphs>
  <Slides>126</Slides>
  <Notes>15</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31</vt:i4>
      </vt:variant>
      <vt:variant>
        <vt:lpstr>幻灯片标题</vt:lpstr>
      </vt:variant>
      <vt:variant>
        <vt:i4>126</vt:i4>
      </vt:variant>
    </vt:vector>
  </HeadingPairs>
  <TitlesOfParts>
    <vt:vector size="178" baseType="lpstr">
      <vt:lpstr>Arial</vt:lpstr>
      <vt:lpstr>宋体</vt:lpstr>
      <vt:lpstr>Wingdings</vt:lpstr>
      <vt:lpstr>微软雅黑</vt:lpstr>
      <vt:lpstr>Arial Unicode MS</vt:lpstr>
      <vt:lpstr>华文细黑</vt:lpstr>
      <vt:lpstr>黑体</vt:lpstr>
      <vt:lpstr>Calibri</vt:lpstr>
      <vt:lpstr>Impact</vt:lpstr>
      <vt:lpstr>Wingdings</vt:lpstr>
      <vt:lpstr>Verdana</vt:lpstr>
      <vt:lpstr>楷体_GB2312</vt:lpstr>
      <vt:lpstr>Arial Unicode MS</vt:lpstr>
      <vt:lpstr>Tahoma</vt:lpstr>
      <vt:lpstr>Times New Roman</vt:lpstr>
      <vt:lpstr>Cambria Math</vt:lpstr>
      <vt:lpstr>Symbol</vt:lpstr>
      <vt:lpstr>Symbol</vt:lpstr>
      <vt:lpstr>Cambria Math</vt:lpstr>
      <vt:lpstr>Bell MT</vt:lpstr>
      <vt:lpstr>Office 主题</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1、传感器网络节点定位问题</vt:lpstr>
      <vt:lpstr>1、传感器网络节点定位问题</vt:lpstr>
      <vt:lpstr>1、传感器网络节点定位问题</vt:lpstr>
      <vt:lpstr>1、传感器网络节点定位问题</vt:lpstr>
      <vt:lpstr>1、传感器网络节点定位问题</vt:lpstr>
      <vt:lpstr>1、传感器网络节点定位问题</vt:lpstr>
      <vt:lpstr>1）基于测距的定位和无需测距的定位</vt:lpstr>
      <vt:lpstr>1）基于测距的定位和无需测距的定位</vt:lpstr>
      <vt:lpstr>2）绝对定位与相对定位</vt:lpstr>
      <vt:lpstr>3）集中式计算、分布式计算与递增式计算</vt:lpstr>
      <vt:lpstr>3）集中式计算、分布式计算与递增式计算</vt:lpstr>
      <vt:lpstr>2、基于测距的定位技术</vt:lpstr>
      <vt:lpstr>测距中用到的基本术语</vt:lpstr>
      <vt:lpstr>2、基于测距的定位技术</vt:lpstr>
      <vt:lpstr>(1) 到达时间 (ToA)</vt:lpstr>
      <vt:lpstr>(1) 到达时间 (ToA)</vt:lpstr>
      <vt:lpstr>(1) 到达时间 (ToA)</vt:lpstr>
      <vt:lpstr>(2) 到达时间差(TDoA)</vt:lpstr>
      <vt:lpstr>(2) 到达时间差(TDoA)</vt:lpstr>
      <vt:lpstr>(2) 到达时间差(TDoA)</vt:lpstr>
      <vt:lpstr>(2) 到达时间差(TDoA)</vt:lpstr>
      <vt:lpstr>(2) 到达时间差(TDoA)</vt:lpstr>
      <vt:lpstr>(3) 接收信号强度指示(RSSI)</vt:lpstr>
      <vt:lpstr>(4) 到达角(AoA)</vt:lpstr>
      <vt:lpstr>3、WSN的定位机制与性能评价标准</vt:lpstr>
      <vt:lpstr>(1) 三边定位法</vt:lpstr>
      <vt:lpstr>(2) 多边极大似然估计法</vt:lpstr>
      <vt:lpstr>(2) 多边极大似然估计法</vt:lpstr>
      <vt:lpstr>(3) 三角测量法</vt:lpstr>
      <vt:lpstr> 性能评价标准</vt:lpstr>
      <vt:lpstr> 4、现有无线传感器网络定位方法</vt:lpstr>
      <vt:lpstr>卫星定位</vt:lpstr>
      <vt:lpstr>(1) Cricket定位系统</vt:lpstr>
      <vt:lpstr>(1) Cricket定位系统</vt:lpstr>
      <vt:lpstr>(2) 质心定位算法</vt:lpstr>
      <vt:lpstr>(2) 质心定位算法</vt:lpstr>
      <vt:lpstr>(3) TOA和TDOA</vt:lpstr>
      <vt:lpstr>(4) AOA定位算法</vt:lpstr>
      <vt:lpstr>(4) AOA定位算法</vt:lpstr>
      <vt:lpstr>(5) RSSI定位方法</vt:lpstr>
      <vt:lpstr>(5) RSSI定位方法</vt:lpstr>
      <vt:lpstr>(5) RSSI定位方法-雷达图</vt:lpstr>
      <vt:lpstr>(5) RSSI定位方法-无线信号指纹库</vt:lpstr>
      <vt:lpstr>(6) DV-Hop算法</vt:lpstr>
      <vt:lpstr>(6) DV-Hop算法</vt:lpstr>
      <vt:lpstr>1) 计算未知节点与每个信标节点的最小跳数。</vt:lpstr>
      <vt:lpstr>2) 计算未知节点与信标节点的实际跳段距离</vt:lpstr>
      <vt:lpstr>2) 计算未知节点与信标节点的实际跳段距离</vt:lpstr>
      <vt:lpstr>3) 利用多边测量法计算自身的位置</vt:lpstr>
      <vt:lpstr>DV-Hop算法的优缺点</vt:lpstr>
      <vt:lpstr>(7) Amorphous定位方法</vt:lpstr>
      <vt:lpstr>(7) Amorphous定位方法</vt:lpstr>
      <vt:lpstr>(7) Amorphous定位方法</vt:lpstr>
      <vt:lpstr>(8) APIT定位方法</vt:lpstr>
      <vt:lpstr>定位系统的典型应用</vt:lpstr>
      <vt:lpstr>PowerPoint 演示文稿</vt:lpstr>
      <vt:lpstr>PowerPoint 演示文稿</vt:lpstr>
      <vt:lpstr>1、无线传感器网络跟踪技术概述</vt:lpstr>
      <vt:lpstr>1、无线传感器网络跟踪技术概述</vt:lpstr>
      <vt:lpstr>1、无线传感器网络跟踪技术概述</vt:lpstr>
      <vt:lpstr>2、无线传感器网络目标跟踪基本过程</vt:lpstr>
      <vt:lpstr>（1）检测阶段</vt:lpstr>
      <vt:lpstr>（2）定位阶段</vt:lpstr>
      <vt:lpstr>（3）通告阶段</vt:lpstr>
      <vt:lpstr>目标跟踪实质</vt:lpstr>
      <vt:lpstr>面向目标跟踪的无线传感器网络结构体系图</vt:lpstr>
      <vt:lpstr>PowerPoint 演示文稿</vt:lpstr>
      <vt:lpstr>PowerPoint 演示文稿</vt:lpstr>
      <vt:lpstr>传感器网络时间同步的意义</vt:lpstr>
      <vt:lpstr>传感器网络时间同步的意义</vt:lpstr>
      <vt:lpstr>1、时间同步模型</vt:lpstr>
      <vt:lpstr>1、时钟模型</vt:lpstr>
      <vt:lpstr>（1）节点本地时钟模型</vt:lpstr>
      <vt:lpstr>（2）节点逻辑时钟模型</vt:lpstr>
      <vt:lpstr>2、通信模型</vt:lpstr>
      <vt:lpstr>1）单向报文传递</vt:lpstr>
      <vt:lpstr>2）双向报文交换</vt:lpstr>
      <vt:lpstr>2）双向报文交换</vt:lpstr>
      <vt:lpstr>2）双向报文交换</vt:lpstr>
      <vt:lpstr>2）双向报文交换</vt:lpstr>
      <vt:lpstr>2）双向报文交换</vt:lpstr>
      <vt:lpstr>3）广播参考报文</vt:lpstr>
      <vt:lpstr>4）参数拟合技术</vt:lpstr>
      <vt:lpstr>（3）时钟同步的误差来源</vt:lpstr>
      <vt:lpstr>（3）时钟同步的误差来源</vt:lpstr>
      <vt:lpstr>（3）时钟同步的误差来源</vt:lpstr>
      <vt:lpstr>2、时间同步协议</vt:lpstr>
      <vt:lpstr>（1）时钟速率同步与偏移同步</vt:lpstr>
      <vt:lpstr>（2）同步期限：长期同步与按需同步</vt:lpstr>
      <vt:lpstr>（3）同步范围：全网同步与局部同步</vt:lpstr>
      <vt:lpstr>（4）内同步和外同步</vt:lpstr>
      <vt:lpstr>（5）发送者－接收者同步与接收者－接收者同步</vt:lpstr>
      <vt:lpstr>2、时间同步协议</vt:lpstr>
      <vt:lpstr>（1）LTS协议</vt:lpstr>
      <vt:lpstr>（1）LTS协议</vt:lpstr>
      <vt:lpstr>（1）LTS协议</vt:lpstr>
      <vt:lpstr>（1）LTS协议</vt:lpstr>
      <vt:lpstr>（2）RBS协议</vt:lpstr>
      <vt:lpstr>（2）RBS协议</vt:lpstr>
      <vt:lpstr>（2）RBS协议</vt:lpstr>
      <vt:lpstr>（2）RBS协议</vt:lpstr>
      <vt:lpstr>（2）RBS协议</vt:lpstr>
      <vt:lpstr>（2）RBS协议</vt:lpstr>
      <vt:lpstr>（3）TPSN协议</vt:lpstr>
      <vt:lpstr>（3）TPSN协议</vt:lpstr>
      <vt:lpstr>（3）TPSN协议</vt:lpstr>
      <vt:lpstr>（3）TPSN协议</vt:lpstr>
      <vt:lpstr>TPSN协议优缺点</vt:lpstr>
      <vt:lpstr>（4）DMTS协议</vt:lpstr>
      <vt:lpstr>（4）DMTS协议</vt:lpstr>
      <vt:lpstr>（4）DMTS协议</vt:lpstr>
      <vt:lpstr>DMTS协议具体过程</vt:lpstr>
      <vt:lpstr>（4）DMTS协议</vt:lpstr>
      <vt:lpstr>（5）FTSP</vt:lpstr>
      <vt:lpstr>FTSP具体过程：</vt:lpstr>
      <vt:lpstr>FTSP具体过程：</vt:lpstr>
      <vt:lpstr>FTSP具体过程：</vt:lpstr>
      <vt:lpstr>FTSP优点</vt:lpstr>
      <vt:lpstr>FTSP优点</vt:lpstr>
      <vt:lpstr>（5）FTSP</vt:lpstr>
      <vt:lpstr>几种协议的比较</vt:lpstr>
      <vt:lpstr>PowerPoint 演示文稿</vt:lpstr>
      <vt:lpstr>习  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海波</cp:lastModifiedBy>
  <cp:revision>4706</cp:revision>
  <dcterms:created xsi:type="dcterms:W3CDTF">2012-10-07T00:28:00Z</dcterms:created>
  <dcterms:modified xsi:type="dcterms:W3CDTF">2021-05-31T11:18:09Z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A92574A06A574C2181366ED8D876541C</vt:lpwstr>
  </property>
</Properties>
</file>