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3"/>
  </p:notesMasterIdLst>
  <p:handoutMasterIdLst>
    <p:handoutMasterId r:id="rId111"/>
  </p:handoutMasterIdLst>
  <p:sldIdLst>
    <p:sldId id="1543" r:id="rId3"/>
    <p:sldId id="1544" r:id="rId4"/>
    <p:sldId id="1545" r:id="rId5"/>
    <p:sldId id="1546" r:id="rId6"/>
    <p:sldId id="1597" r:id="rId7"/>
    <p:sldId id="1682" r:id="rId8"/>
    <p:sldId id="1683" r:id="rId9"/>
    <p:sldId id="1684" r:id="rId10"/>
    <p:sldId id="1685" r:id="rId11"/>
    <p:sldId id="1686" r:id="rId12"/>
    <p:sldId id="1687" r:id="rId13"/>
    <p:sldId id="1688" r:id="rId14"/>
    <p:sldId id="1689" r:id="rId15"/>
    <p:sldId id="1690" r:id="rId16"/>
    <p:sldId id="1692" r:id="rId17"/>
    <p:sldId id="1691" r:id="rId18"/>
    <p:sldId id="1693" r:id="rId19"/>
    <p:sldId id="1694" r:id="rId20"/>
    <p:sldId id="1695" r:id="rId21"/>
    <p:sldId id="1696" r:id="rId22"/>
    <p:sldId id="1697" r:id="rId23"/>
    <p:sldId id="1698" r:id="rId24"/>
    <p:sldId id="1699" r:id="rId25"/>
    <p:sldId id="1700" r:id="rId26"/>
    <p:sldId id="1702" r:id="rId27"/>
    <p:sldId id="1703" r:id="rId28"/>
    <p:sldId id="1704" r:id="rId29"/>
    <p:sldId id="1705" r:id="rId30"/>
    <p:sldId id="1706" r:id="rId31"/>
    <p:sldId id="1707" r:id="rId32"/>
    <p:sldId id="1710" r:id="rId33"/>
    <p:sldId id="1708" r:id="rId34"/>
    <p:sldId id="1709" r:id="rId35"/>
    <p:sldId id="1711" r:id="rId36"/>
    <p:sldId id="1712" r:id="rId37"/>
    <p:sldId id="1713" r:id="rId38"/>
    <p:sldId id="1714" r:id="rId39"/>
    <p:sldId id="1715" r:id="rId40"/>
    <p:sldId id="1716" r:id="rId41"/>
    <p:sldId id="1717" r:id="rId42"/>
    <p:sldId id="1718" r:id="rId43"/>
    <p:sldId id="1719" r:id="rId44"/>
    <p:sldId id="1720" r:id="rId45"/>
    <p:sldId id="1721" r:id="rId46"/>
    <p:sldId id="1722" r:id="rId47"/>
    <p:sldId id="1723" r:id="rId48"/>
    <p:sldId id="1725" r:id="rId49"/>
    <p:sldId id="1724" r:id="rId50"/>
    <p:sldId id="1726" r:id="rId51"/>
    <p:sldId id="1727" r:id="rId52"/>
    <p:sldId id="1728" r:id="rId53"/>
    <p:sldId id="1729" r:id="rId54"/>
    <p:sldId id="1730" r:id="rId55"/>
    <p:sldId id="1731" r:id="rId56"/>
    <p:sldId id="1732" r:id="rId57"/>
    <p:sldId id="1733" r:id="rId58"/>
    <p:sldId id="1734" r:id="rId59"/>
    <p:sldId id="1735" r:id="rId60"/>
    <p:sldId id="1736" r:id="rId61"/>
    <p:sldId id="1737" r:id="rId62"/>
    <p:sldId id="1738" r:id="rId64"/>
    <p:sldId id="1739" r:id="rId65"/>
    <p:sldId id="1740" r:id="rId66"/>
    <p:sldId id="1741" r:id="rId67"/>
    <p:sldId id="1770" r:id="rId68"/>
    <p:sldId id="1742" r:id="rId69"/>
    <p:sldId id="1771" r:id="rId70"/>
    <p:sldId id="1746" r:id="rId71"/>
    <p:sldId id="1744" r:id="rId72"/>
    <p:sldId id="1772" r:id="rId73"/>
    <p:sldId id="1773" r:id="rId74"/>
    <p:sldId id="1774" r:id="rId75"/>
    <p:sldId id="1775" r:id="rId76"/>
    <p:sldId id="1747" r:id="rId77"/>
    <p:sldId id="1748" r:id="rId78"/>
    <p:sldId id="1749" r:id="rId79"/>
    <p:sldId id="1750" r:id="rId80"/>
    <p:sldId id="1751" r:id="rId81"/>
    <p:sldId id="1752" r:id="rId82"/>
    <p:sldId id="1753" r:id="rId83"/>
    <p:sldId id="1754" r:id="rId84"/>
    <p:sldId id="1755" r:id="rId85"/>
    <p:sldId id="1756" r:id="rId86"/>
    <p:sldId id="1757" r:id="rId87"/>
    <p:sldId id="1758" r:id="rId88"/>
    <p:sldId id="1759" r:id="rId89"/>
    <p:sldId id="1760" r:id="rId90"/>
    <p:sldId id="1761" r:id="rId91"/>
    <p:sldId id="1762" r:id="rId92"/>
    <p:sldId id="1782" r:id="rId93"/>
    <p:sldId id="1783" r:id="rId94"/>
    <p:sldId id="1784" r:id="rId95"/>
    <p:sldId id="1785" r:id="rId96"/>
    <p:sldId id="1763" r:id="rId97"/>
    <p:sldId id="1786" r:id="rId98"/>
    <p:sldId id="1764" r:id="rId99"/>
    <p:sldId id="1765" r:id="rId100"/>
    <p:sldId id="1766" r:id="rId101"/>
    <p:sldId id="1767" r:id="rId102"/>
    <p:sldId id="1768" r:id="rId103"/>
    <p:sldId id="1769" r:id="rId104"/>
    <p:sldId id="771" r:id="rId105"/>
    <p:sldId id="1776" r:id="rId106"/>
    <p:sldId id="1777" r:id="rId107"/>
    <p:sldId id="1778" r:id="rId108"/>
    <p:sldId id="1781" r:id="rId109"/>
    <p:sldId id="1780" r:id="rId1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0000FF"/>
    <a:srgbClr val="FF0000"/>
    <a:srgbClr val="FFFFFF"/>
    <a:srgbClr val="006699"/>
    <a:srgbClr val="E20000"/>
    <a:srgbClr val="FF3300"/>
    <a:srgbClr val="E46C0A"/>
    <a:srgbClr val="990000"/>
    <a:srgbClr val="88A7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922" autoAdjust="0"/>
    <p:restoredTop sz="94660" autoAdjust="0"/>
  </p:normalViewPr>
  <p:slideViewPr>
    <p:cSldViewPr>
      <p:cViewPr varScale="1">
        <p:scale>
          <a:sx n="84" d="100"/>
          <a:sy n="84" d="100"/>
        </p:scale>
        <p:origin x="125" y="53"/>
      </p:cViewPr>
      <p:guideLst>
        <p:guide orient="horz" pos="2080"/>
        <p:guide pos="38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3312" y="-108"/>
      </p:cViewPr>
      <p:guideLst>
        <p:guide orient="horz" pos="2773"/>
        <p:guide pos="2171"/>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notesMaster" Target="notesMasters/notesMaster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4" Type="http://schemas.openxmlformats.org/officeDocument/2006/relationships/tableStyles" Target="tableStyles.xml"/><Relationship Id="rId113" Type="http://schemas.openxmlformats.org/officeDocument/2006/relationships/viewProps" Target="viewProps.xml"/><Relationship Id="rId112" Type="http://schemas.openxmlformats.org/officeDocument/2006/relationships/presProps" Target="presProps.xml"/><Relationship Id="rId111" Type="http://schemas.openxmlformats.org/officeDocument/2006/relationships/handoutMaster" Target="handoutMasters/handoutMaster1.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DF6E4F5-AFD9-452D-978C-A65E37BD2A75}" type="datetimeFigureOut">
              <a:rPr lang="en-US" smtClean="0"/>
            </a:fld>
            <a:endParaRPr 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970C2A1-C45C-4D11-8087-34234E5428BA}"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779D53-1687-4629-A7C4-5F633C48289A}" type="datetimeFigureOut">
              <a:rPr lang="en-US" smtClean="0"/>
            </a:fld>
            <a:endParaRPr 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F48F07-6AC5-47AF-9B36-9B4E83AB260F}"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通信安全不同于信息安全，它是建立在信号层面的安全，不涉及具体的数据信息内容</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a:defRPr/>
            </a:pPr>
            <a:fld id="{5ADA52B7-FDCE-4A66-B899-60363867A990}" type="datetime1">
              <a:rPr lang="zh-CN" altLang="en-US" smtClean="0"/>
            </a:fld>
            <a:endParaRPr lang="zh-CN" altLang="en-US" sz="1200" dirty="0"/>
          </a:p>
        </p:txBody>
      </p:sp>
      <p:sp>
        <p:nvSpPr>
          <p:cNvPr id="5" name="灯片编号占位符 4"/>
          <p:cNvSpPr>
            <a:spLocks noGrp="1"/>
          </p:cNvSpPr>
          <p:nvPr>
            <p:ph type="sldNum" sz="quarter" idx="11"/>
          </p:nvPr>
        </p:nvSpPr>
        <p:spPr/>
        <p:txBody>
          <a:bodyPr/>
          <a:lstStyle/>
          <a:p>
            <a:pPr>
              <a:defRPr/>
            </a:pPr>
            <a:fld id="{22284C9B-5151-4DDF-B08D-42B273192CED}" type="slidenum">
              <a:rPr lang="zh-CN" altLang="en-US" smtClean="0"/>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1_首页">
    <p:bg>
      <p:bgPr>
        <a:blipFill dpi="0" rotWithShape="1">
          <a:blip r:embed="rId2" cstate="print">
            <a:lum/>
          </a:blip>
          <a:srcRect/>
          <a:stretch>
            <a:fillRect t="-28000" b="-28000"/>
          </a:stretch>
        </a:blip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endParaRPr lang="zh-CN" altLang="en-US"/>
          </a:p>
        </p:txBody>
      </p:sp>
    </p:spTree>
  </p:cSld>
  <p:clrMapOvr>
    <a:masterClrMapping/>
  </p:clrMapOvr>
  <p:transition spd="slow">
    <p:comb/>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24417" y="260350"/>
            <a:ext cx="11243733" cy="504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642938"/>
            <a:ext cx="10972800" cy="7747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a:xfrm>
            <a:off x="609600" y="6356351"/>
            <a:ext cx="2844800" cy="365125"/>
          </a:xfrm>
          <a:prstGeom prst="rect">
            <a:avLst/>
          </a:prstGeom>
        </p:spPr>
        <p:txBody>
          <a:bodyPr/>
          <a:lstStyle>
            <a:lvl1pPr>
              <a:defRPr/>
            </a:lvl1pPr>
          </a:lstStyle>
          <a:p>
            <a:pPr>
              <a:defRPr/>
            </a:pPr>
            <a:fld id="{1D95D038-90B5-4DEF-9180-08039166D58B}" type="datetimeFigureOut">
              <a:rPr lang="zh-CN" altLang="en-US"/>
            </a:fld>
            <a:endParaRPr lang="zh-CN" altLang="en-US"/>
          </a:p>
        </p:txBody>
      </p:sp>
      <p:sp>
        <p:nvSpPr>
          <p:cNvPr id="6" name="页脚占位符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a:xfrm>
            <a:off x="8737600" y="6356351"/>
            <a:ext cx="2844800" cy="365125"/>
          </a:xfrm>
          <a:prstGeom prst="rect">
            <a:avLst/>
          </a:prstGeom>
        </p:spPr>
        <p:txBody>
          <a:bodyPr/>
          <a:lstStyle>
            <a:lvl1pPr>
              <a:defRPr/>
            </a:lvl1pPr>
          </a:lstStyle>
          <a:p>
            <a:pPr>
              <a:defRPr/>
            </a:pPr>
            <a:fld id="{296A8F90-5A3D-4E69-965A-0EC4E86D6E8D}"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600" y="274639"/>
            <a:ext cx="10972800" cy="585152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cover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
        <p:nvSpPr>
          <p:cNvPr id="10" name="TextBox 3"/>
          <p:cNvSpPr txBox="1"/>
          <p:nvPr userDrawn="1"/>
        </p:nvSpPr>
        <p:spPr>
          <a:xfrm>
            <a:off x="2280569" y="692254"/>
            <a:ext cx="1451475" cy="369332"/>
          </a:xfrm>
          <a:prstGeom prst="rect">
            <a:avLst/>
          </a:prstGeom>
          <a:noFill/>
        </p:spPr>
        <p:txBody>
          <a:bodyPr wrap="square">
            <a:spAutoFit/>
          </a:bodyPr>
          <a:lstStyle/>
          <a:p>
            <a:pPr algn="l">
              <a:defRPr/>
            </a:pPr>
            <a:r>
              <a:rPr lang="zh-CN" altLang="en-US" sz="1800" b="0" dirty="0" smtClean="0">
                <a:solidFill>
                  <a:schemeClr val="tx1">
                    <a:lumMod val="65000"/>
                    <a:lumOff val="35000"/>
                  </a:schemeClr>
                </a:solidFill>
                <a:latin typeface="微软雅黑" panose="020B0503020204020204" pitchFamily="34" charset="-122"/>
                <a:ea typeface="微软雅黑" panose="020B0503020204020204" pitchFamily="34" charset="-122"/>
              </a:rPr>
              <a:t>目录页</a:t>
            </a:r>
            <a:endParaRPr lang="zh-CN" altLang="en-US" sz="1800" b="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1" name="矩形 24"/>
          <p:cNvSpPr>
            <a:spLocks noChangeArrowheads="1"/>
          </p:cNvSpPr>
          <p:nvPr userDrawn="1"/>
        </p:nvSpPr>
        <p:spPr bwMode="auto">
          <a:xfrm>
            <a:off x="1056757" y="704309"/>
            <a:ext cx="1079839" cy="492443"/>
          </a:xfrm>
          <a:prstGeom prst="rect">
            <a:avLst/>
          </a:prstGeom>
          <a:noFill/>
          <a:ln w="9525">
            <a:noFill/>
            <a:miter lim="800000"/>
          </a:ln>
        </p:spPr>
        <p:txBody>
          <a:bodyPr wrap="square" lIns="0" tIns="0" rIns="0" bIns="0">
            <a:spAutoFit/>
          </a:bodyPr>
          <a:lstStyle/>
          <a:p>
            <a:pPr algn="ctr"/>
            <a:r>
              <a:rPr lang="en-US" altLang="zh-CN" sz="1600" b="0" dirty="0" smtClean="0">
                <a:solidFill>
                  <a:schemeClr val="bg1"/>
                </a:solidFill>
                <a:ea typeface="微软雅黑" panose="020B0503020204020204" pitchFamily="34" charset="-122"/>
                <a:cs typeface="Arial Unicode MS" panose="020B0604020202020204" pitchFamily="34" charset="-122"/>
              </a:rPr>
              <a:t>CONTENTS</a:t>
            </a:r>
            <a:endParaRPr lang="en-US" altLang="zh-CN" sz="1600" b="0" dirty="0" smtClean="0">
              <a:solidFill>
                <a:schemeClr val="bg1"/>
              </a:solidFill>
              <a:ea typeface="微软雅黑" panose="020B0503020204020204" pitchFamily="34" charset="-122"/>
              <a:cs typeface="Arial Unicode MS" panose="020B0604020202020204" pitchFamily="34" charset="-122"/>
            </a:endParaRPr>
          </a:p>
          <a:p>
            <a:pPr algn="ctr"/>
            <a:r>
              <a:rPr lang="en-US" altLang="zh-CN" sz="1600" b="0" dirty="0" smtClean="0">
                <a:solidFill>
                  <a:schemeClr val="bg1"/>
                </a:solidFill>
                <a:ea typeface="微软雅黑" panose="020B0503020204020204" pitchFamily="34" charset="-122"/>
                <a:cs typeface="Arial Unicode MS" panose="020B0604020202020204" pitchFamily="34" charset="-122"/>
              </a:rPr>
              <a:t> PAGE</a:t>
            </a:r>
            <a:endParaRPr lang="en-US" altLang="zh-CN" sz="1600" b="0" dirty="0">
              <a:solidFill>
                <a:schemeClr val="bg1"/>
              </a:solidFill>
              <a:ea typeface="微软雅黑" panose="020B0503020204020204" pitchFamily="34" charset="-122"/>
              <a:cs typeface="Arial Unicode MS" panose="020B0604020202020204" pitchFamily="34" charset="-122"/>
            </a:endParaRPr>
          </a:p>
        </p:txBody>
      </p:sp>
      <p:grpSp>
        <p:nvGrpSpPr>
          <p:cNvPr id="4" name="Group 4"/>
          <p:cNvGrpSpPr/>
          <p:nvPr userDrawn="1"/>
        </p:nvGrpSpPr>
        <p:grpSpPr bwMode="auto">
          <a:xfrm>
            <a:off x="3504508" y="1707158"/>
            <a:ext cx="6911975" cy="1092200"/>
            <a:chOff x="0" y="0"/>
            <a:chExt cx="4354" cy="688"/>
          </a:xfrm>
        </p:grpSpPr>
        <p:sp>
          <p:nvSpPr>
            <p:cNvPr id="5" name="Rectangle 5"/>
            <p:cNvSpPr>
              <a:spLocks noChangeArrowheads="1"/>
            </p:cNvSpPr>
            <p:nvPr/>
          </p:nvSpPr>
          <p:spPr bwMode="auto">
            <a:xfrm>
              <a:off x="0" y="54"/>
              <a:ext cx="4354" cy="453"/>
            </a:xfrm>
            <a:prstGeom prst="rect">
              <a:avLst/>
            </a:prstGeom>
            <a:gradFill rotWithShape="1">
              <a:gsLst>
                <a:gs pos="0">
                  <a:srgbClr val="DDDDDD"/>
                </a:gs>
                <a:gs pos="100000">
                  <a:srgbClr val="FFFF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i="1" kern="0">
                <a:solidFill>
                  <a:srgbClr val="000000"/>
                </a:solidFill>
                <a:latin typeface="Arial" panose="020B0604020202020204" pitchFamily="34" charset="0"/>
                <a:ea typeface="华文细黑" panose="02010600040101010101" pitchFamily="2" charset="-122"/>
              </a:endParaRPr>
            </a:p>
          </p:txBody>
        </p:sp>
        <p:sp>
          <p:nvSpPr>
            <p:cNvPr id="6" name="Rectangle 6"/>
            <p:cNvSpPr>
              <a:spLocks noChangeArrowheads="1"/>
            </p:cNvSpPr>
            <p:nvPr/>
          </p:nvSpPr>
          <p:spPr bwMode="auto">
            <a:xfrm>
              <a:off x="181" y="0"/>
              <a:ext cx="1497" cy="326"/>
            </a:xfrm>
            <a:prstGeom prst="rect">
              <a:avLst/>
            </a:prstGeom>
            <a:gradFill rotWithShape="1">
              <a:gsLst>
                <a:gs pos="0">
                  <a:srgbClr val="333399"/>
                </a:gs>
                <a:gs pos="100000">
                  <a:srgbClr val="BBE0E3"/>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i="1" kern="0">
                <a:solidFill>
                  <a:srgbClr val="000000"/>
                </a:solidFill>
                <a:latin typeface="Arial" panose="020B0604020202020204" pitchFamily="34" charset="0"/>
                <a:ea typeface="华文细黑" panose="02010600040101010101" pitchFamily="2" charset="-122"/>
              </a:endParaRPr>
            </a:p>
          </p:txBody>
        </p:sp>
        <p:sp>
          <p:nvSpPr>
            <p:cNvPr id="7" name="AutoShape 9"/>
            <p:cNvSpPr>
              <a:spLocks noChangeArrowheads="1"/>
            </p:cNvSpPr>
            <p:nvPr/>
          </p:nvSpPr>
          <p:spPr bwMode="auto">
            <a:xfrm>
              <a:off x="0" y="507"/>
              <a:ext cx="4354"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kern="0">
                <a:solidFill>
                  <a:srgbClr val="000000"/>
                </a:solidFill>
                <a:latin typeface="Arial" panose="020B0604020202020204" pitchFamily="34" charset="0"/>
              </a:endParaRPr>
            </a:p>
          </p:txBody>
        </p:sp>
        <p:sp>
          <p:nvSpPr>
            <p:cNvPr id="8" name="AutoShape 10"/>
            <p:cNvSpPr>
              <a:spLocks noChangeArrowheads="1"/>
            </p:cNvSpPr>
            <p:nvPr/>
          </p:nvSpPr>
          <p:spPr bwMode="auto">
            <a:xfrm>
              <a:off x="181" y="320"/>
              <a:ext cx="1497"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kern="0">
                <a:solidFill>
                  <a:srgbClr val="000000"/>
                </a:solidFill>
                <a:latin typeface="Arial" panose="020B0604020202020204" pitchFamily="34" charset="0"/>
              </a:endParaRPr>
            </a:p>
          </p:txBody>
        </p:sp>
      </p:grpSp>
      <p:grpSp>
        <p:nvGrpSpPr>
          <p:cNvPr id="9" name="Group 11"/>
          <p:cNvGrpSpPr/>
          <p:nvPr userDrawn="1"/>
        </p:nvGrpSpPr>
        <p:grpSpPr bwMode="auto">
          <a:xfrm>
            <a:off x="3504508" y="2772370"/>
            <a:ext cx="6911975" cy="1092200"/>
            <a:chOff x="0" y="0"/>
            <a:chExt cx="4354" cy="688"/>
          </a:xfrm>
        </p:grpSpPr>
        <p:sp>
          <p:nvSpPr>
            <p:cNvPr id="12" name="Rectangle 12"/>
            <p:cNvSpPr>
              <a:spLocks noChangeArrowheads="1"/>
            </p:cNvSpPr>
            <p:nvPr/>
          </p:nvSpPr>
          <p:spPr bwMode="auto">
            <a:xfrm>
              <a:off x="0" y="54"/>
              <a:ext cx="4354" cy="453"/>
            </a:xfrm>
            <a:prstGeom prst="rect">
              <a:avLst/>
            </a:prstGeom>
            <a:gradFill rotWithShape="1">
              <a:gsLst>
                <a:gs pos="0">
                  <a:srgbClr val="DDDDDD"/>
                </a:gs>
                <a:gs pos="100000">
                  <a:srgbClr val="FFFF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i="1" kern="0">
                <a:solidFill>
                  <a:srgbClr val="000000"/>
                </a:solidFill>
                <a:latin typeface="Arial" panose="020B0604020202020204" pitchFamily="34" charset="0"/>
                <a:ea typeface="华文细黑" panose="02010600040101010101" pitchFamily="2" charset="-122"/>
              </a:endParaRPr>
            </a:p>
          </p:txBody>
        </p:sp>
        <p:sp>
          <p:nvSpPr>
            <p:cNvPr id="13" name="Rectangle 13"/>
            <p:cNvSpPr>
              <a:spLocks noChangeArrowheads="1"/>
            </p:cNvSpPr>
            <p:nvPr/>
          </p:nvSpPr>
          <p:spPr bwMode="auto">
            <a:xfrm>
              <a:off x="181" y="0"/>
              <a:ext cx="1497" cy="326"/>
            </a:xfrm>
            <a:prstGeom prst="rect">
              <a:avLst/>
            </a:prstGeom>
            <a:gradFill rotWithShape="1">
              <a:gsLst>
                <a:gs pos="0">
                  <a:srgbClr val="333399"/>
                </a:gs>
                <a:gs pos="100000">
                  <a:srgbClr val="BBE0E3"/>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i="1" kern="0">
                <a:solidFill>
                  <a:srgbClr val="000000"/>
                </a:solidFill>
                <a:latin typeface="Arial" panose="020B0604020202020204" pitchFamily="34" charset="0"/>
                <a:ea typeface="华文细黑" panose="02010600040101010101" pitchFamily="2" charset="-122"/>
              </a:endParaRPr>
            </a:p>
          </p:txBody>
        </p:sp>
        <p:sp>
          <p:nvSpPr>
            <p:cNvPr id="14" name="AutoShape 16"/>
            <p:cNvSpPr>
              <a:spLocks noChangeArrowheads="1"/>
            </p:cNvSpPr>
            <p:nvPr/>
          </p:nvSpPr>
          <p:spPr bwMode="auto">
            <a:xfrm>
              <a:off x="0" y="507"/>
              <a:ext cx="4354"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kern="0">
                <a:solidFill>
                  <a:srgbClr val="000000"/>
                </a:solidFill>
                <a:latin typeface="Arial" panose="020B0604020202020204" pitchFamily="34" charset="0"/>
              </a:endParaRPr>
            </a:p>
          </p:txBody>
        </p:sp>
        <p:sp>
          <p:nvSpPr>
            <p:cNvPr id="15" name="AutoShape 17"/>
            <p:cNvSpPr>
              <a:spLocks noChangeArrowheads="1"/>
            </p:cNvSpPr>
            <p:nvPr/>
          </p:nvSpPr>
          <p:spPr bwMode="auto">
            <a:xfrm>
              <a:off x="181" y="320"/>
              <a:ext cx="1497"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kern="0">
                <a:solidFill>
                  <a:srgbClr val="000000"/>
                </a:solidFill>
                <a:latin typeface="Arial" panose="020B0604020202020204" pitchFamily="34" charset="0"/>
              </a:endParaRPr>
            </a:p>
          </p:txBody>
        </p:sp>
      </p:grpSp>
      <p:grpSp>
        <p:nvGrpSpPr>
          <p:cNvPr id="16" name="Group 18"/>
          <p:cNvGrpSpPr/>
          <p:nvPr userDrawn="1"/>
        </p:nvGrpSpPr>
        <p:grpSpPr bwMode="auto">
          <a:xfrm>
            <a:off x="3504508" y="3810595"/>
            <a:ext cx="6911975" cy="1092200"/>
            <a:chOff x="0" y="0"/>
            <a:chExt cx="4354" cy="688"/>
          </a:xfrm>
        </p:grpSpPr>
        <p:sp>
          <p:nvSpPr>
            <p:cNvPr id="17" name="Rectangle 19"/>
            <p:cNvSpPr>
              <a:spLocks noChangeArrowheads="1"/>
            </p:cNvSpPr>
            <p:nvPr/>
          </p:nvSpPr>
          <p:spPr bwMode="auto">
            <a:xfrm>
              <a:off x="0" y="54"/>
              <a:ext cx="4354" cy="453"/>
            </a:xfrm>
            <a:prstGeom prst="rect">
              <a:avLst/>
            </a:prstGeom>
            <a:gradFill rotWithShape="1">
              <a:gsLst>
                <a:gs pos="0">
                  <a:srgbClr val="DDDDDD"/>
                </a:gs>
                <a:gs pos="100000">
                  <a:srgbClr val="FFFF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i="1" kern="0">
                <a:solidFill>
                  <a:srgbClr val="000000"/>
                </a:solidFill>
                <a:latin typeface="Arial" panose="020B0604020202020204" pitchFamily="34" charset="0"/>
                <a:ea typeface="华文细黑" panose="02010600040101010101" pitchFamily="2" charset="-122"/>
              </a:endParaRPr>
            </a:p>
          </p:txBody>
        </p:sp>
        <p:sp>
          <p:nvSpPr>
            <p:cNvPr id="18" name="Rectangle 20"/>
            <p:cNvSpPr>
              <a:spLocks noChangeArrowheads="1"/>
            </p:cNvSpPr>
            <p:nvPr/>
          </p:nvSpPr>
          <p:spPr bwMode="auto">
            <a:xfrm>
              <a:off x="181" y="0"/>
              <a:ext cx="1497" cy="326"/>
            </a:xfrm>
            <a:prstGeom prst="rect">
              <a:avLst/>
            </a:prstGeom>
            <a:gradFill rotWithShape="1">
              <a:gsLst>
                <a:gs pos="0">
                  <a:srgbClr val="333399"/>
                </a:gs>
                <a:gs pos="100000">
                  <a:srgbClr val="BBE0E3"/>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i="1" kern="0">
                <a:solidFill>
                  <a:srgbClr val="000000"/>
                </a:solidFill>
                <a:latin typeface="Arial" panose="020B0604020202020204" pitchFamily="34" charset="0"/>
                <a:ea typeface="华文细黑" panose="02010600040101010101" pitchFamily="2" charset="-122"/>
              </a:endParaRPr>
            </a:p>
          </p:txBody>
        </p:sp>
        <p:sp>
          <p:nvSpPr>
            <p:cNvPr id="19" name="AutoShape 23"/>
            <p:cNvSpPr>
              <a:spLocks noChangeArrowheads="1"/>
            </p:cNvSpPr>
            <p:nvPr/>
          </p:nvSpPr>
          <p:spPr bwMode="auto">
            <a:xfrm>
              <a:off x="0" y="507"/>
              <a:ext cx="4354"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kern="0">
                <a:solidFill>
                  <a:srgbClr val="000000"/>
                </a:solidFill>
                <a:latin typeface="Arial" panose="020B0604020202020204" pitchFamily="34" charset="0"/>
              </a:endParaRPr>
            </a:p>
          </p:txBody>
        </p:sp>
        <p:sp>
          <p:nvSpPr>
            <p:cNvPr id="20" name="AutoShape 24"/>
            <p:cNvSpPr>
              <a:spLocks noChangeArrowheads="1"/>
            </p:cNvSpPr>
            <p:nvPr/>
          </p:nvSpPr>
          <p:spPr bwMode="auto">
            <a:xfrm>
              <a:off x="181" y="320"/>
              <a:ext cx="1497"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kern="0">
                <a:solidFill>
                  <a:srgbClr val="000000"/>
                </a:solidFill>
                <a:latin typeface="Arial" panose="020B0604020202020204" pitchFamily="34" charset="0"/>
              </a:endParaRPr>
            </a:p>
          </p:txBody>
        </p:sp>
      </p:grpSp>
      <p:grpSp>
        <p:nvGrpSpPr>
          <p:cNvPr id="21" name="Group 25"/>
          <p:cNvGrpSpPr/>
          <p:nvPr userDrawn="1"/>
        </p:nvGrpSpPr>
        <p:grpSpPr bwMode="auto">
          <a:xfrm>
            <a:off x="3504508" y="4875808"/>
            <a:ext cx="6911975" cy="1092200"/>
            <a:chOff x="0" y="0"/>
            <a:chExt cx="4354" cy="688"/>
          </a:xfrm>
        </p:grpSpPr>
        <p:sp>
          <p:nvSpPr>
            <p:cNvPr id="22" name="Rectangle 26"/>
            <p:cNvSpPr>
              <a:spLocks noChangeArrowheads="1"/>
            </p:cNvSpPr>
            <p:nvPr/>
          </p:nvSpPr>
          <p:spPr bwMode="auto">
            <a:xfrm>
              <a:off x="0" y="54"/>
              <a:ext cx="4354" cy="453"/>
            </a:xfrm>
            <a:prstGeom prst="rect">
              <a:avLst/>
            </a:prstGeom>
            <a:gradFill rotWithShape="1">
              <a:gsLst>
                <a:gs pos="0">
                  <a:srgbClr val="DDDDDD"/>
                </a:gs>
                <a:gs pos="100000">
                  <a:srgbClr val="FFFF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i="1" kern="0">
                <a:solidFill>
                  <a:srgbClr val="000000"/>
                </a:solidFill>
                <a:latin typeface="Arial" panose="020B0604020202020204" pitchFamily="34" charset="0"/>
                <a:ea typeface="华文细黑" panose="02010600040101010101" pitchFamily="2" charset="-122"/>
              </a:endParaRPr>
            </a:p>
          </p:txBody>
        </p:sp>
        <p:sp>
          <p:nvSpPr>
            <p:cNvPr id="23" name="Rectangle 27"/>
            <p:cNvSpPr>
              <a:spLocks noChangeArrowheads="1"/>
            </p:cNvSpPr>
            <p:nvPr/>
          </p:nvSpPr>
          <p:spPr bwMode="auto">
            <a:xfrm>
              <a:off x="181" y="0"/>
              <a:ext cx="1497" cy="326"/>
            </a:xfrm>
            <a:prstGeom prst="rect">
              <a:avLst/>
            </a:prstGeom>
            <a:gradFill rotWithShape="1">
              <a:gsLst>
                <a:gs pos="0">
                  <a:srgbClr val="333399"/>
                </a:gs>
                <a:gs pos="100000">
                  <a:srgbClr val="BBE0E3"/>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i="1" kern="0">
                <a:solidFill>
                  <a:srgbClr val="000000"/>
                </a:solidFill>
                <a:latin typeface="Arial" panose="020B0604020202020204" pitchFamily="34" charset="0"/>
                <a:ea typeface="华文细黑" panose="02010600040101010101" pitchFamily="2" charset="-122"/>
              </a:endParaRPr>
            </a:p>
          </p:txBody>
        </p:sp>
        <p:sp>
          <p:nvSpPr>
            <p:cNvPr id="24" name="AutoShape 30"/>
            <p:cNvSpPr>
              <a:spLocks noChangeArrowheads="1"/>
            </p:cNvSpPr>
            <p:nvPr/>
          </p:nvSpPr>
          <p:spPr bwMode="auto">
            <a:xfrm>
              <a:off x="0" y="507"/>
              <a:ext cx="4354"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kern="0">
                <a:solidFill>
                  <a:srgbClr val="000000"/>
                </a:solidFill>
                <a:latin typeface="Arial" panose="020B0604020202020204" pitchFamily="34" charset="0"/>
              </a:endParaRPr>
            </a:p>
          </p:txBody>
        </p:sp>
        <p:sp>
          <p:nvSpPr>
            <p:cNvPr id="25" name="AutoShape 31"/>
            <p:cNvSpPr>
              <a:spLocks noChangeArrowheads="1"/>
            </p:cNvSpPr>
            <p:nvPr/>
          </p:nvSpPr>
          <p:spPr bwMode="auto">
            <a:xfrm>
              <a:off x="181" y="320"/>
              <a:ext cx="1497"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kern="0">
                <a:solidFill>
                  <a:srgbClr val="000000"/>
                </a:solidFill>
                <a:latin typeface="Arial" panose="020B0604020202020204" pitchFamily="34" charset="0"/>
              </a:endParaRPr>
            </a:p>
          </p:txBody>
        </p:sp>
      </p:grpSp>
      <p:sp>
        <p:nvSpPr>
          <p:cNvPr id="26" name="TextBox 1"/>
          <p:cNvSpPr txBox="1"/>
          <p:nvPr userDrawn="1"/>
        </p:nvSpPr>
        <p:spPr>
          <a:xfrm>
            <a:off x="4195069" y="1700811"/>
            <a:ext cx="1728787" cy="523220"/>
          </a:xfrm>
          <a:prstGeom prst="rect">
            <a:avLst/>
          </a:prstGeom>
          <a:noFill/>
        </p:spPr>
        <p:txBody>
          <a:bodyPr>
            <a:spAutoFit/>
          </a:bodyPr>
          <a:lstStyle/>
          <a:p>
            <a:pPr fontAlgn="base">
              <a:spcBef>
                <a:spcPct val="0"/>
              </a:spcBef>
              <a:spcAft>
                <a:spcPct val="0"/>
              </a:spcAft>
              <a:defRPr/>
            </a:pPr>
            <a:r>
              <a:rPr lang="zh-CN" altLang="en-US" sz="2800" b="1"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第一部分</a:t>
            </a:r>
            <a:endParaRPr lang="zh-CN" altLang="en-US" sz="28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7" name="TextBox 65"/>
          <p:cNvSpPr txBox="1"/>
          <p:nvPr userDrawn="1"/>
        </p:nvSpPr>
        <p:spPr>
          <a:xfrm>
            <a:off x="4204597" y="2770788"/>
            <a:ext cx="1728787" cy="523220"/>
          </a:xfrm>
          <a:prstGeom prst="rect">
            <a:avLst/>
          </a:prstGeom>
          <a:noFill/>
        </p:spPr>
        <p:txBody>
          <a:bodyPr>
            <a:spAutoFit/>
          </a:bodyPr>
          <a:lstStyle/>
          <a:p>
            <a:pPr fontAlgn="base">
              <a:spcBef>
                <a:spcPct val="0"/>
              </a:spcBef>
              <a:spcAft>
                <a:spcPct val="0"/>
              </a:spcAft>
              <a:defRPr/>
            </a:pPr>
            <a:r>
              <a:rPr lang="zh-CN" altLang="en-US" sz="2800" b="1"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第二部分</a:t>
            </a:r>
            <a:endParaRPr lang="zh-CN" altLang="en-US" sz="28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8" name="TextBox 66"/>
          <p:cNvSpPr txBox="1"/>
          <p:nvPr userDrawn="1"/>
        </p:nvSpPr>
        <p:spPr>
          <a:xfrm>
            <a:off x="4204597" y="3818537"/>
            <a:ext cx="1728787" cy="523220"/>
          </a:xfrm>
          <a:prstGeom prst="rect">
            <a:avLst/>
          </a:prstGeom>
          <a:noFill/>
        </p:spPr>
        <p:txBody>
          <a:bodyPr>
            <a:spAutoFit/>
          </a:bodyPr>
          <a:lstStyle/>
          <a:p>
            <a:pPr fontAlgn="base">
              <a:spcBef>
                <a:spcPct val="0"/>
              </a:spcBef>
              <a:spcAft>
                <a:spcPct val="0"/>
              </a:spcAft>
              <a:defRPr/>
            </a:pPr>
            <a:r>
              <a:rPr lang="zh-CN" altLang="en-US" sz="2800" b="1"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第三部分</a:t>
            </a:r>
            <a:endParaRPr lang="zh-CN" altLang="en-US" sz="28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9" name="TextBox 67"/>
          <p:cNvSpPr txBox="1"/>
          <p:nvPr userDrawn="1"/>
        </p:nvSpPr>
        <p:spPr>
          <a:xfrm>
            <a:off x="4204597" y="4878988"/>
            <a:ext cx="1728787" cy="523220"/>
          </a:xfrm>
          <a:prstGeom prst="rect">
            <a:avLst/>
          </a:prstGeom>
          <a:noFill/>
        </p:spPr>
        <p:txBody>
          <a:bodyPr>
            <a:spAutoFit/>
          </a:bodyPr>
          <a:lstStyle/>
          <a:p>
            <a:pPr fontAlgn="base">
              <a:spcBef>
                <a:spcPct val="0"/>
              </a:spcBef>
              <a:spcAft>
                <a:spcPct val="0"/>
              </a:spcAft>
              <a:defRPr/>
            </a:pPr>
            <a:r>
              <a:rPr lang="zh-CN" altLang="en-US" sz="2800" b="1"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第四部分</a:t>
            </a:r>
            <a:endParaRPr lang="zh-CN" altLang="en-US" sz="28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0" name="TextBox 64"/>
          <p:cNvSpPr txBox="1"/>
          <p:nvPr userDrawn="1"/>
        </p:nvSpPr>
        <p:spPr>
          <a:xfrm>
            <a:off x="6647761" y="1924645"/>
            <a:ext cx="3457575" cy="400050"/>
          </a:xfrm>
          <a:prstGeom prst="rect">
            <a:avLst/>
          </a:prstGeom>
          <a:noFill/>
        </p:spPr>
        <p:txBody>
          <a:bodyPr>
            <a:spAutoFit/>
          </a:bodyPr>
          <a:lstStyle/>
          <a:p>
            <a:pPr fontAlgn="base">
              <a:spcBef>
                <a:spcPct val="0"/>
              </a:spcBef>
              <a:spcAft>
                <a:spcPct val="0"/>
              </a:spcAft>
              <a:defRPr/>
            </a:pPr>
            <a:r>
              <a:rPr lang="zh-CN" altLang="zh-CN" sz="2000" b="1" dirty="0">
                <a:solidFill>
                  <a:schemeClr val="tx1">
                    <a:lumMod val="65000"/>
                    <a:lumOff val="35000"/>
                  </a:schemeClr>
                </a:solidFill>
                <a:latin typeface="微软雅黑" panose="020B0503020204020204" pitchFamily="34" charset="-122"/>
                <a:ea typeface="微软雅黑" panose="020B0503020204020204" pitchFamily="34" charset="-122"/>
              </a:rPr>
              <a:t>资源与人力资源</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1" name="TextBox 69"/>
          <p:cNvSpPr txBox="1"/>
          <p:nvPr userDrawn="1"/>
        </p:nvSpPr>
        <p:spPr>
          <a:xfrm>
            <a:off x="6662049" y="2989858"/>
            <a:ext cx="3457575" cy="400110"/>
          </a:xfrm>
          <a:prstGeom prst="rect">
            <a:avLst/>
          </a:prstGeom>
          <a:noFill/>
        </p:spPr>
        <p:txBody>
          <a:bodyPr>
            <a:spAutoFit/>
          </a:bodyPr>
          <a:lstStyle/>
          <a:p>
            <a:pPr fontAlgn="base">
              <a:spcBef>
                <a:spcPct val="0"/>
              </a:spcBef>
              <a:spcAft>
                <a:spcPct val="0"/>
              </a:spcAft>
              <a:defRPr/>
            </a:pPr>
            <a:r>
              <a:rPr lang="zh-CN" altLang="zh-CN" sz="2000" b="1" dirty="0">
                <a:solidFill>
                  <a:schemeClr val="tx1">
                    <a:lumMod val="65000"/>
                    <a:lumOff val="35000"/>
                  </a:schemeClr>
                </a:solidFill>
                <a:latin typeface="微软雅黑" panose="020B0503020204020204" pitchFamily="34" charset="-122"/>
                <a:ea typeface="微软雅黑" panose="020B0503020204020204" pitchFamily="34" charset="-122"/>
              </a:rPr>
              <a:t>人事管理与人力资源管理</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2" name="TextBox 70"/>
          <p:cNvSpPr txBox="1"/>
          <p:nvPr userDrawn="1"/>
        </p:nvSpPr>
        <p:spPr>
          <a:xfrm>
            <a:off x="6662043" y="4056658"/>
            <a:ext cx="3744912" cy="400110"/>
          </a:xfrm>
          <a:prstGeom prst="rect">
            <a:avLst/>
          </a:prstGeom>
          <a:noFill/>
        </p:spPr>
        <p:txBody>
          <a:bodyPr>
            <a:spAutoFit/>
          </a:bodyPr>
          <a:lstStyle/>
          <a:p>
            <a:pPr fontAlgn="base">
              <a:spcBef>
                <a:spcPct val="0"/>
              </a:spcBef>
              <a:spcAft>
                <a:spcPct val="0"/>
              </a:spcAft>
              <a:defRPr/>
            </a:pPr>
            <a:r>
              <a:rPr lang="zh-CN" altLang="zh-CN" sz="2000" b="1" dirty="0">
                <a:solidFill>
                  <a:schemeClr val="tx1">
                    <a:lumMod val="65000"/>
                    <a:lumOff val="35000"/>
                  </a:schemeClr>
                </a:solidFill>
                <a:latin typeface="微软雅黑" panose="020B0503020204020204" pitchFamily="34" charset="-122"/>
                <a:ea typeface="微软雅黑" panose="020B0503020204020204" pitchFamily="34" charset="-122"/>
              </a:rPr>
              <a:t>中国人力资源管理的四个阶段</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3" name="TextBox 71"/>
          <p:cNvSpPr txBox="1"/>
          <p:nvPr userDrawn="1"/>
        </p:nvSpPr>
        <p:spPr>
          <a:xfrm>
            <a:off x="6662045" y="5104408"/>
            <a:ext cx="3455987" cy="400050"/>
          </a:xfrm>
          <a:prstGeom prst="rect">
            <a:avLst/>
          </a:prstGeom>
          <a:noFill/>
        </p:spPr>
        <p:txBody>
          <a:bodyPr>
            <a:spAutoFit/>
          </a:bodyPr>
          <a:lstStyle/>
          <a:p>
            <a:pPr fontAlgn="base">
              <a:spcBef>
                <a:spcPct val="0"/>
              </a:spcBef>
              <a:spcAft>
                <a:spcPct val="0"/>
              </a:spcAft>
              <a:defRPr/>
            </a:pPr>
            <a:r>
              <a:rPr lang="zh-CN" altLang="zh-CN" sz="2000" b="1" dirty="0">
                <a:solidFill>
                  <a:schemeClr val="tx1">
                    <a:lumMod val="65000"/>
                    <a:lumOff val="35000"/>
                  </a:schemeClr>
                </a:solidFill>
                <a:latin typeface="微软雅黑" panose="020B0503020204020204" pitchFamily="34" charset="-122"/>
                <a:ea typeface="微软雅黑" panose="020B0503020204020204" pitchFamily="34" charset="-122"/>
              </a:rPr>
              <a:t>人力资源从业概述</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4" name="TextBox 68"/>
          <p:cNvSpPr txBox="1"/>
          <p:nvPr userDrawn="1"/>
        </p:nvSpPr>
        <p:spPr>
          <a:xfrm>
            <a:off x="2235113" y="2672365"/>
            <a:ext cx="923330" cy="2973387"/>
          </a:xfrm>
          <a:prstGeom prst="rect">
            <a:avLst/>
          </a:prstGeom>
          <a:noFill/>
        </p:spPr>
        <p:txBody>
          <a:bodyPr vert="eaVert">
            <a:spAutoFit/>
          </a:bodyPr>
          <a:lstStyle/>
          <a:p>
            <a:pPr fontAlgn="base">
              <a:spcBef>
                <a:spcPct val="0"/>
              </a:spcBef>
              <a:spcAft>
                <a:spcPct val="0"/>
              </a:spcAft>
              <a:defRPr/>
            </a:pPr>
            <a:r>
              <a:rPr lang="zh-CN" altLang="en-US" sz="4800" b="1" dirty="0" smtClean="0">
                <a:solidFill>
                  <a:srgbClr val="0066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主要内容</a:t>
            </a:r>
            <a:endParaRPr lang="zh-CN" altLang="en-US" sz="4800" b="1" dirty="0">
              <a:solidFill>
                <a:srgbClr val="0066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arn(inVertical)">
                                      <p:cBhvr>
                                        <p:cTn id="7" dur="500"/>
                                        <p:tgtEl>
                                          <p:spTgt spid="34"/>
                                        </p:tgtEl>
                                      </p:cBhvr>
                                    </p:animEffect>
                                  </p:childTnLst>
                                </p:cTn>
                              </p:par>
                            </p:childTnLst>
                          </p:cTn>
                        </p:par>
                        <p:par>
                          <p:cTn id="8" fill="hold">
                            <p:stCondLst>
                              <p:cond delay="500"/>
                            </p:stCondLst>
                            <p:childTnLst>
                              <p:par>
                                <p:cTn id="9" presetID="2" presetClass="entr" presetSubtype="1"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ppt_x"/>
                                          </p:val>
                                        </p:tav>
                                        <p:tav tm="100000">
                                          <p:val>
                                            <p:strVal val="#ppt_x"/>
                                          </p:val>
                                        </p:tav>
                                      </p:tavLst>
                                    </p:anim>
                                    <p:anim calcmode="lin" valueType="num">
                                      <p:cBhvr additive="base">
                                        <p:cTn id="20" dur="500" fill="hold"/>
                                        <p:tgtEl>
                                          <p:spTgt spid="30"/>
                                        </p:tgtEl>
                                        <p:attrNameLst>
                                          <p:attrName>ppt_y</p:attrName>
                                        </p:attrNameLst>
                                      </p:cBhvr>
                                      <p:tavLst>
                                        <p:tav tm="0">
                                          <p:val>
                                            <p:strVal val="0-#ppt_h/2"/>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0-#ppt_w/2"/>
                                          </p:val>
                                        </p:tav>
                                        <p:tav tm="100000">
                                          <p:val>
                                            <p:strVal val="#ppt_x"/>
                                          </p:val>
                                        </p:tav>
                                      </p:tavLst>
                                    </p:anim>
                                    <p:anim calcmode="lin" valueType="num">
                                      <p:cBhvr additive="base">
                                        <p:cTn id="24" dur="500" fill="hold"/>
                                        <p:tgtEl>
                                          <p:spTgt spid="9"/>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0-#ppt_w/2"/>
                                          </p:val>
                                        </p:tav>
                                        <p:tav tm="100000">
                                          <p:val>
                                            <p:strVal val="#ppt_x"/>
                                          </p:val>
                                        </p:tav>
                                      </p:tavLst>
                                    </p:anim>
                                    <p:anim calcmode="lin" valueType="num">
                                      <p:cBhvr additive="base">
                                        <p:cTn id="28" dur="500" fill="hold"/>
                                        <p:tgtEl>
                                          <p:spTgt spid="27"/>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additive="base">
                                        <p:cTn id="31" dur="500" fill="hold"/>
                                        <p:tgtEl>
                                          <p:spTgt spid="31"/>
                                        </p:tgtEl>
                                        <p:attrNameLst>
                                          <p:attrName>ppt_x</p:attrName>
                                        </p:attrNameLst>
                                      </p:cBhvr>
                                      <p:tavLst>
                                        <p:tav tm="0">
                                          <p:val>
                                            <p:strVal val="0-#ppt_w/2"/>
                                          </p:val>
                                        </p:tav>
                                        <p:tav tm="100000">
                                          <p:val>
                                            <p:strVal val="#ppt_x"/>
                                          </p:val>
                                        </p:tav>
                                      </p:tavLst>
                                    </p:anim>
                                    <p:anim calcmode="lin" valueType="num">
                                      <p:cBhvr additive="base">
                                        <p:cTn id="32" dur="500" fill="hold"/>
                                        <p:tgtEl>
                                          <p:spTgt spid="31"/>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1+#ppt_w/2"/>
                                          </p:val>
                                        </p:tav>
                                        <p:tav tm="100000">
                                          <p:val>
                                            <p:strVal val="#ppt_x"/>
                                          </p:val>
                                        </p:tav>
                                      </p:tavLst>
                                    </p:anim>
                                    <p:anim calcmode="lin" valueType="num">
                                      <p:cBhvr additive="base">
                                        <p:cTn id="36" dur="500" fill="hold"/>
                                        <p:tgtEl>
                                          <p:spTgt spid="16"/>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additive="base">
                                        <p:cTn id="39" dur="500" fill="hold"/>
                                        <p:tgtEl>
                                          <p:spTgt spid="28"/>
                                        </p:tgtEl>
                                        <p:attrNameLst>
                                          <p:attrName>ppt_x</p:attrName>
                                        </p:attrNameLst>
                                      </p:cBhvr>
                                      <p:tavLst>
                                        <p:tav tm="0">
                                          <p:val>
                                            <p:strVal val="1+#ppt_w/2"/>
                                          </p:val>
                                        </p:tav>
                                        <p:tav tm="100000">
                                          <p:val>
                                            <p:strVal val="#ppt_x"/>
                                          </p:val>
                                        </p:tav>
                                      </p:tavLst>
                                    </p:anim>
                                    <p:anim calcmode="lin" valueType="num">
                                      <p:cBhvr additive="base">
                                        <p:cTn id="40" dur="500" fill="hold"/>
                                        <p:tgtEl>
                                          <p:spTgt spid="28"/>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 calcmode="lin" valueType="num">
                                      <p:cBhvr additive="base">
                                        <p:cTn id="43" dur="500" fill="hold"/>
                                        <p:tgtEl>
                                          <p:spTgt spid="32"/>
                                        </p:tgtEl>
                                        <p:attrNameLst>
                                          <p:attrName>ppt_x</p:attrName>
                                        </p:attrNameLst>
                                      </p:cBhvr>
                                      <p:tavLst>
                                        <p:tav tm="0">
                                          <p:val>
                                            <p:strVal val="1+#ppt_w/2"/>
                                          </p:val>
                                        </p:tav>
                                        <p:tav tm="100000">
                                          <p:val>
                                            <p:strVal val="#ppt_x"/>
                                          </p:val>
                                        </p:tav>
                                      </p:tavLst>
                                    </p:anim>
                                    <p:anim calcmode="lin" valueType="num">
                                      <p:cBhvr additive="base">
                                        <p:cTn id="44" dur="500" fill="hold"/>
                                        <p:tgtEl>
                                          <p:spTgt spid="32"/>
                                        </p:tgtEl>
                                        <p:attrNameLst>
                                          <p:attrName>ppt_y</p:attrName>
                                        </p:attrNameLst>
                                      </p:cBhvr>
                                      <p:tavLst>
                                        <p:tav tm="0">
                                          <p:val>
                                            <p:strVal val="#ppt_y"/>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1"/>
                                        </p:tgtEl>
                                        <p:attrNameLst>
                                          <p:attrName>style.visibility</p:attrName>
                                        </p:attrNameLst>
                                      </p:cBhvr>
                                      <p:to>
                                        <p:strVal val="visible"/>
                                      </p:to>
                                    </p:set>
                                    <p:anim calcmode="lin" valueType="num">
                                      <p:cBhvr additive="base">
                                        <p:cTn id="47" dur="500" fill="hold"/>
                                        <p:tgtEl>
                                          <p:spTgt spid="21"/>
                                        </p:tgtEl>
                                        <p:attrNameLst>
                                          <p:attrName>ppt_x</p:attrName>
                                        </p:attrNameLst>
                                      </p:cBhvr>
                                      <p:tavLst>
                                        <p:tav tm="0">
                                          <p:val>
                                            <p:strVal val="#ppt_x"/>
                                          </p:val>
                                        </p:tav>
                                        <p:tav tm="100000">
                                          <p:val>
                                            <p:strVal val="#ppt_x"/>
                                          </p:val>
                                        </p:tav>
                                      </p:tavLst>
                                    </p:anim>
                                    <p:anim calcmode="lin" valueType="num">
                                      <p:cBhvr additive="base">
                                        <p:cTn id="48" dur="500" fill="hold"/>
                                        <p:tgtEl>
                                          <p:spTgt spid="21"/>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500" fill="hold"/>
                                        <p:tgtEl>
                                          <p:spTgt spid="29"/>
                                        </p:tgtEl>
                                        <p:attrNameLst>
                                          <p:attrName>ppt_x</p:attrName>
                                        </p:attrNameLst>
                                      </p:cBhvr>
                                      <p:tavLst>
                                        <p:tav tm="0">
                                          <p:val>
                                            <p:strVal val="#ppt_x"/>
                                          </p:val>
                                        </p:tav>
                                        <p:tav tm="100000">
                                          <p:val>
                                            <p:strVal val="#ppt_x"/>
                                          </p:val>
                                        </p:tav>
                                      </p:tavLst>
                                    </p:anim>
                                    <p:anim calcmode="lin" valueType="num">
                                      <p:cBhvr additive="base">
                                        <p:cTn id="52" dur="500" fill="hold"/>
                                        <p:tgtEl>
                                          <p:spTgt spid="29"/>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anim calcmode="lin" valueType="num">
                                      <p:cBhvr additive="base">
                                        <p:cTn id="55" dur="500" fill="hold"/>
                                        <p:tgtEl>
                                          <p:spTgt spid="33"/>
                                        </p:tgtEl>
                                        <p:attrNameLst>
                                          <p:attrName>ppt_x</p:attrName>
                                        </p:attrNameLst>
                                      </p:cBhvr>
                                      <p:tavLst>
                                        <p:tav tm="0">
                                          <p:val>
                                            <p:strVal val="#ppt_x"/>
                                          </p:val>
                                        </p:tav>
                                        <p:tav tm="100000">
                                          <p:val>
                                            <p:strVal val="#ppt_x"/>
                                          </p:val>
                                        </p:tav>
                                      </p:tavLst>
                                    </p:anim>
                                    <p:anim calcmode="lin" valueType="num">
                                      <p:cBhvr additive="base">
                                        <p:cTn id="56"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30" grpId="0"/>
      <p:bldP spid="31" grpId="0"/>
      <p:bldP spid="32" grpId="0"/>
      <p:bldP spid="33" grpId="0"/>
      <p:bldP spid="34"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5" name="TextBox 3"/>
          <p:cNvSpPr txBox="1"/>
          <p:nvPr userDrawn="1"/>
        </p:nvSpPr>
        <p:spPr>
          <a:xfrm>
            <a:off x="2280573" y="692256"/>
            <a:ext cx="3167527" cy="369332"/>
          </a:xfrm>
          <a:prstGeom prst="rect">
            <a:avLst/>
          </a:prstGeom>
          <a:noFill/>
        </p:spPr>
        <p:txBody>
          <a:bodyPr wrap="square">
            <a:spAutoFit/>
          </a:bodyPr>
          <a:lstStyle/>
          <a:p>
            <a:pPr algn="l">
              <a:defRPr/>
            </a:pPr>
            <a:r>
              <a:rPr lang="zh-CN" altLang="en-US" sz="1800" b="0" dirty="0" smtClean="0">
                <a:solidFill>
                  <a:schemeClr val="tx1">
                    <a:lumMod val="65000"/>
                    <a:lumOff val="35000"/>
                  </a:schemeClr>
                </a:solidFill>
                <a:latin typeface="微软雅黑" panose="020B0503020204020204" pitchFamily="34" charset="-122"/>
                <a:ea typeface="微软雅黑" panose="020B0503020204020204" pitchFamily="34" charset="-122"/>
              </a:rPr>
              <a:t>人事管理与人力资源管理</a:t>
            </a:r>
            <a:endParaRPr lang="zh-CN" altLang="en-US" sz="1800" b="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 name="矩形 24"/>
          <p:cNvSpPr>
            <a:spLocks noChangeArrowheads="1"/>
          </p:cNvSpPr>
          <p:nvPr userDrawn="1"/>
        </p:nvSpPr>
        <p:spPr bwMode="auto">
          <a:xfrm>
            <a:off x="1056757" y="565810"/>
            <a:ext cx="1079839" cy="630942"/>
          </a:xfrm>
          <a:prstGeom prst="rect">
            <a:avLst/>
          </a:prstGeom>
          <a:noFill/>
          <a:ln w="9525">
            <a:noFill/>
            <a:miter lim="800000"/>
          </a:ln>
        </p:spPr>
        <p:txBody>
          <a:bodyPr wrap="square" lIns="0" tIns="0" rIns="0" bIns="0">
            <a:spAutoFit/>
          </a:bodyPr>
          <a:lstStyle/>
          <a:p>
            <a:pPr algn="ctr">
              <a:lnSpc>
                <a:spcPct val="150000"/>
              </a:lnSpc>
            </a:pPr>
            <a:r>
              <a:rPr lang="zh-CN" altLang="en-US" sz="1800" b="1" dirty="0" smtClean="0">
                <a:solidFill>
                  <a:schemeClr val="bg1"/>
                </a:solidFill>
                <a:ea typeface="微软雅黑" panose="020B0503020204020204" pitchFamily="34" charset="-122"/>
                <a:cs typeface="Arial Unicode MS" panose="020B0604020202020204" pitchFamily="34" charset="-122"/>
              </a:rPr>
              <a:t>第二章</a:t>
            </a:r>
            <a:endParaRPr lang="en-US" altLang="zh-CN" sz="1800" b="1" dirty="0" smtClean="0">
              <a:solidFill>
                <a:schemeClr val="bg1"/>
              </a:solidFill>
              <a:ea typeface="微软雅黑" panose="020B0503020204020204" pitchFamily="34" charset="-122"/>
              <a:cs typeface="Arial Unicode MS" panose="020B0604020202020204" pitchFamily="34" charset="-122"/>
            </a:endParaRPr>
          </a:p>
          <a:p>
            <a:pPr algn="ctr"/>
            <a:r>
              <a:rPr lang="zh-CN" altLang="en-US" sz="1400" b="0" dirty="0" smtClean="0">
                <a:solidFill>
                  <a:schemeClr val="bg1"/>
                </a:solidFill>
                <a:ea typeface="微软雅黑" panose="020B0503020204020204" pitchFamily="34" charset="-122"/>
                <a:cs typeface="Arial Unicode MS" panose="020B0604020202020204" pitchFamily="34" charset="-122"/>
              </a:rPr>
              <a:t>正文</a:t>
            </a:r>
            <a:endParaRPr lang="en-US" altLang="zh-CN" sz="1400" b="0" dirty="0">
              <a:solidFill>
                <a:schemeClr val="bg1"/>
              </a:solidFill>
              <a:ea typeface="微软雅黑" panose="020B0503020204020204" pitchFamily="34" charset="-122"/>
              <a:cs typeface="Arial Unicode MS" panose="020B0604020202020204" pitchFamily="34" charset="-122"/>
            </a:endParaRPr>
          </a:p>
        </p:txBody>
      </p:sp>
      <p:sp>
        <p:nvSpPr>
          <p:cNvPr id="7" name="矩形 6"/>
          <p:cNvSpPr/>
          <p:nvPr userDrawn="1"/>
        </p:nvSpPr>
        <p:spPr>
          <a:xfrm>
            <a:off x="5088151" y="692254"/>
            <a:ext cx="2267661" cy="36933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b="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2.2 </a:t>
            </a:r>
            <a:r>
              <a:rPr lang="en-US" altLang="zh-CN" sz="1800" b="0" dirty="0" smtClean="0">
                <a:solidFill>
                  <a:schemeClr val="bg1"/>
                </a:solidFill>
                <a:ea typeface="微软雅黑" panose="020B0503020204020204" pitchFamily="34" charset="-122"/>
                <a:cs typeface="Arial Unicode MS" panose="020B0604020202020204" pitchFamily="34" charset="-122"/>
              </a:rPr>
              <a:t> </a:t>
            </a:r>
            <a:r>
              <a:rPr lang="zh-CN" altLang="en-US" sz="1800" b="0" baseline="0" dirty="0" smtClean="0">
                <a:solidFill>
                  <a:schemeClr val="bg1"/>
                </a:solidFill>
                <a:ea typeface="微软雅黑" panose="020B0503020204020204" pitchFamily="34" charset="-122"/>
                <a:cs typeface="Arial Unicode MS" panose="020B0604020202020204" pitchFamily="34" charset="-122"/>
              </a:rPr>
              <a:t>人力资源管理</a:t>
            </a:r>
            <a:endParaRPr lang="en-US" altLang="zh-CN" sz="1400" b="0" dirty="0" smtClean="0">
              <a:solidFill>
                <a:schemeClr val="bg1"/>
              </a:solidFill>
              <a:ea typeface="微软雅黑" panose="020B0503020204020204" pitchFamily="34" charset="-122"/>
              <a:cs typeface="Arial Unicode MS" panose="020B0604020202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尾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33"/>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609600" y="6356358"/>
            <a:ext cx="2844800" cy="365125"/>
          </a:xfrm>
          <a:prstGeom prst="rect">
            <a:avLst/>
          </a:prstGeom>
        </p:spPr>
        <p:txBody>
          <a:bodyPr/>
          <a:lstStyle>
            <a:lvl1pPr>
              <a:defRPr/>
            </a:lvl1pPr>
          </a:lstStyle>
          <a:p>
            <a:pPr>
              <a:defRPr/>
            </a:pPr>
            <a:fld id="{DFCBD113-544D-42C8-A1A8-4157321161CD}" type="datetimeFigureOut">
              <a:rPr lang="zh-CN" altLang="en-US"/>
            </a:fld>
            <a:endParaRPr lang="zh-CN" altLang="en-US"/>
          </a:p>
        </p:txBody>
      </p:sp>
      <p:sp>
        <p:nvSpPr>
          <p:cNvPr id="5" name="页脚占位符 4"/>
          <p:cNvSpPr>
            <a:spLocks noGrp="1"/>
          </p:cNvSpPr>
          <p:nvPr>
            <p:ph type="ftr" sz="quarter" idx="11"/>
          </p:nvPr>
        </p:nvSpPr>
        <p:spPr>
          <a:xfrm>
            <a:off x="4165600" y="6356358"/>
            <a:ext cx="3860800" cy="365125"/>
          </a:xfrm>
          <a:prstGeom prst="rect">
            <a:avLst/>
          </a:prstGeom>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xfrm>
            <a:off x="8737600" y="6356358"/>
            <a:ext cx="2844800" cy="365125"/>
          </a:xfrm>
          <a:prstGeom prst="rect">
            <a:avLst/>
          </a:prstGeom>
        </p:spPr>
        <p:txBody>
          <a:bodyPr/>
          <a:lstStyle>
            <a:lvl1pPr>
              <a:defRPr/>
            </a:lvl1pPr>
          </a:lstStyle>
          <a:p>
            <a:pPr>
              <a:defRPr/>
            </a:pPr>
            <a:fld id="{13CA4149-6E4A-4024-A1F5-EA955721A5AF}" type="slidenum">
              <a:rPr lang="zh-CN" altLang="en-US"/>
            </a:fld>
            <a:endParaRPr lang="zh-CN" altLang="en-US"/>
          </a:p>
        </p:txBody>
      </p:sp>
    </p:spTree>
  </p:cSld>
  <p:clrMapOvr>
    <a:masterClrMapping/>
  </p:clrMapOvr>
  <p:transition spd="med">
    <p:split orient="vert"/>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5" name="对角圆角矩形 4"/>
          <p:cNvSpPr/>
          <p:nvPr userDrawn="1"/>
        </p:nvSpPr>
        <p:spPr>
          <a:xfrm>
            <a:off x="952464" y="71414"/>
            <a:ext cx="8023856" cy="714356"/>
          </a:xfrm>
          <a:prstGeom prst="round2DiagRect">
            <a:avLst>
              <a:gd name="adj1" fmla="val 20943"/>
              <a:gd name="adj2" fmla="val 0"/>
            </a:avLst>
          </a:prstGeom>
          <a:solidFill>
            <a:srgbClr val="CD1F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360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1056640" y="88900"/>
            <a:ext cx="10583976" cy="679450"/>
          </a:xfrm>
          <a:prstGeom prst="rect">
            <a:avLst/>
          </a:prstGeom>
        </p:spPr>
        <p:txBody>
          <a:bodyPr/>
          <a:lstStyle>
            <a:lvl1pPr algn="l">
              <a:defRPr sz="3600">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4400" y="1071245"/>
            <a:ext cx="10730230" cy="4611370"/>
          </a:xfrm>
          <a:prstGeom prst="rect">
            <a:avLst/>
          </a:prstGeom>
        </p:spPr>
        <p:txBody>
          <a:bodyPr/>
          <a:lstStyle>
            <a:lvl1pPr algn="just">
              <a:defRPr>
                <a:latin typeface="微软雅黑" panose="020B0503020204020204" pitchFamily="34" charset="-122"/>
                <a:ea typeface="微软雅黑" panose="020B0503020204020204" pitchFamily="34" charset="-122"/>
              </a:defRPr>
            </a:lvl1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页脚占位符 3"/>
          <p:cNvSpPr>
            <a:spLocks noGrp="1"/>
          </p:cNvSpPr>
          <p:nvPr>
            <p:ph type="ftr" sz="quarter" idx="10"/>
          </p:nvPr>
        </p:nvSpPr>
        <p:spPr>
          <a:xfrm>
            <a:off x="624417" y="6524625"/>
            <a:ext cx="10261600" cy="273050"/>
          </a:xfrm>
          <a:prstGeom prst="rect">
            <a:avLst/>
          </a:prstGeom>
        </p:spPr>
        <p:txBody>
          <a:bodyPr vert="horz" wrap="square" lIns="91440" tIns="45720" rIns="91440" bIns="45720" numCol="1" anchor="t" anchorCtr="0" compatLnSpc="1"/>
          <a:lstStyle>
            <a:lvl1pPr eaLnBrk="0" hangingPunct="0">
              <a:defRPr>
                <a:ea typeface="宋体" panose="02010600030101010101" pitchFamily="2" charset="-122"/>
              </a:defRPr>
            </a:lvl1pPr>
          </a:lstStyle>
          <a:p>
            <a:pPr>
              <a:defRPr/>
            </a:pP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
        <p:nvSpPr>
          <p:cNvPr id="5" name="对角圆角矩形 4"/>
          <p:cNvSpPr/>
          <p:nvPr userDrawn="1"/>
        </p:nvSpPr>
        <p:spPr>
          <a:xfrm>
            <a:off x="952464" y="71414"/>
            <a:ext cx="8023856" cy="714356"/>
          </a:xfrm>
          <a:prstGeom prst="round2DiagRect">
            <a:avLst>
              <a:gd name="adj1" fmla="val 20943"/>
              <a:gd name="adj2" fmla="val 0"/>
            </a:avLst>
          </a:prstGeom>
          <a:solidFill>
            <a:srgbClr val="CD1F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360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1056640" y="88900"/>
            <a:ext cx="10583976" cy="679450"/>
          </a:xfrm>
          <a:prstGeom prst="rect">
            <a:avLst/>
          </a:prstGeom>
        </p:spPr>
        <p:txBody>
          <a:bodyPr/>
          <a:lstStyle>
            <a:lvl1pPr algn="l">
              <a:defRPr sz="3600">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4" name="页脚占位符 3"/>
          <p:cNvSpPr>
            <a:spLocks noGrp="1"/>
          </p:cNvSpPr>
          <p:nvPr>
            <p:ph type="ftr" sz="quarter" idx="10"/>
          </p:nvPr>
        </p:nvSpPr>
        <p:spPr>
          <a:xfrm>
            <a:off x="624417" y="6524625"/>
            <a:ext cx="10261600" cy="273050"/>
          </a:xfrm>
          <a:prstGeom prst="rect">
            <a:avLst/>
          </a:prstGeom>
        </p:spPr>
        <p:txBody>
          <a:bodyPr vert="horz" wrap="square" lIns="91440" tIns="45720" rIns="91440" bIns="45720" numCol="1" anchor="t" anchorCtr="0" compatLnSpc="1"/>
          <a:lstStyle>
            <a:lvl1pPr eaLnBrk="0" hangingPunct="0">
              <a:defRPr>
                <a:ea typeface="宋体" panose="02010600030101010101" pitchFamily="2" charset="-122"/>
              </a:defRPr>
            </a:lvl1pPr>
          </a:lstStyle>
          <a:p>
            <a:pPr>
              <a:defRPr/>
            </a:pP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52464" y="44624"/>
            <a:ext cx="10688152" cy="839788"/>
          </a:xfrm>
          <a:prstGeom prst="rect">
            <a:avLst/>
          </a:prstGeom>
        </p:spPr>
        <p:txBody>
          <a:bodyPr/>
          <a:lstStyle>
            <a:lvl1pPr marL="0" algn="l" defTabSz="914400" rtl="0" eaLnBrk="1" latinLnBrk="0" hangingPunct="1">
              <a:defRPr lang="zh-CN" altLang="en-US" sz="4000" b="1" kern="0" cap="all" dirty="0">
                <a:ln w="9000" cmpd="sng">
                  <a:solidFill>
                    <a:srgbClr val="8064A2">
                      <a:shade val="50000"/>
                      <a:satMod val="120000"/>
                    </a:srgbClr>
                  </a:solidFill>
                  <a:prstDash val="solid"/>
                </a:ln>
                <a:solidFill>
                  <a:prstClr val="black"/>
                </a:solidFill>
                <a:effectLst>
                  <a:reflection blurRad="12700" stA="28000" endPos="45000" dist="1000" dir="5400000" sy="-100000" algn="bl" rotWithShape="0"/>
                </a:effectLst>
                <a:latin typeface="微软雅黑" panose="020B0503020204020204" pitchFamily="34" charset="-122"/>
                <a:ea typeface="微软雅黑" panose="020B0503020204020204" pitchFamily="34"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4" y="1071546"/>
            <a:ext cx="10729192" cy="4611687"/>
          </a:xfrm>
          <a:prstGeom prst="rect">
            <a:avLst/>
          </a:prstGeom>
        </p:spPr>
        <p:txBody>
          <a:bodyPr/>
          <a:lstStyle>
            <a:lvl1pPr algn="just">
              <a:defRPr>
                <a:latin typeface="微软雅黑" panose="020B0503020204020204" pitchFamily="34" charset="-122"/>
                <a:ea typeface="微软雅黑" panose="020B0503020204020204" pitchFamily="34" charset="-122"/>
              </a:defRPr>
            </a:lvl1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页脚占位符 3"/>
          <p:cNvSpPr>
            <a:spLocks noGrp="1"/>
          </p:cNvSpPr>
          <p:nvPr>
            <p:ph type="ftr" sz="quarter" idx="10"/>
          </p:nvPr>
        </p:nvSpPr>
        <p:spPr>
          <a:xfrm>
            <a:off x="624417" y="6524625"/>
            <a:ext cx="10261600" cy="273050"/>
          </a:xfrm>
          <a:prstGeom prst="rect">
            <a:avLst/>
          </a:prstGeom>
        </p:spPr>
        <p:txBody>
          <a:bodyPr vert="horz" wrap="square" lIns="91440" tIns="45720" rIns="91440" bIns="45720" numCol="1" anchor="t" anchorCtr="0" compatLnSpc="1"/>
          <a:lstStyle>
            <a:lvl1pPr eaLnBrk="0" hangingPunct="0">
              <a:defRPr>
                <a:ea typeface="宋体" panose="02010600030101010101" pitchFamily="2" charset="-122"/>
              </a:defRPr>
            </a:lvl1pPr>
          </a:lstStyle>
          <a:p>
            <a:pPr>
              <a:defRPr/>
            </a:pP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52464" y="44624"/>
            <a:ext cx="10688152" cy="839788"/>
          </a:xfrm>
          <a:prstGeom prst="rect">
            <a:avLst/>
          </a:prstGeom>
        </p:spPr>
        <p:txBody>
          <a:bodyPr/>
          <a:lstStyle>
            <a:lvl1pPr marL="0" algn="ctr" defTabSz="914400" rtl="0" eaLnBrk="1" latinLnBrk="0" hangingPunct="1">
              <a:defRPr lang="zh-CN" altLang="en-US" sz="4000" b="1" kern="0" cap="all" dirty="0">
                <a:ln w="9000" cmpd="sng">
                  <a:solidFill>
                    <a:srgbClr val="8064A2">
                      <a:shade val="50000"/>
                      <a:satMod val="120000"/>
                    </a:srgbClr>
                  </a:solidFill>
                  <a:prstDash val="solid"/>
                </a:ln>
                <a:solidFill>
                  <a:prstClr val="black"/>
                </a:solidFill>
                <a:effectLst>
                  <a:reflection blurRad="12700" stA="28000" endPos="45000" dist="1000" dir="5400000" sy="-100000" algn="bl" rotWithShape="0"/>
                </a:effectLst>
                <a:latin typeface="微软雅黑" panose="020B0503020204020204" pitchFamily="34" charset="-122"/>
                <a:ea typeface="微软雅黑" panose="020B0503020204020204" pitchFamily="34" charset="-122"/>
                <a:cs typeface="+mn-cs"/>
              </a:defRPr>
            </a:lvl1pPr>
          </a:lstStyle>
          <a:p>
            <a:r>
              <a:rPr lang="zh-CN" altLang="en-US" dirty="0" smtClean="0"/>
              <a:t>单击此处编辑母版标题样式</a:t>
            </a:r>
            <a:endParaRPr lang="zh-CN" altLang="en-US" dirty="0"/>
          </a:p>
        </p:txBody>
      </p:sp>
      <p:sp>
        <p:nvSpPr>
          <p:cNvPr id="4" name="页脚占位符 3"/>
          <p:cNvSpPr>
            <a:spLocks noGrp="1"/>
          </p:cNvSpPr>
          <p:nvPr>
            <p:ph type="ftr" sz="quarter" idx="10"/>
          </p:nvPr>
        </p:nvSpPr>
        <p:spPr>
          <a:xfrm>
            <a:off x="624417" y="6524625"/>
            <a:ext cx="10261600" cy="273050"/>
          </a:xfrm>
          <a:prstGeom prst="rect">
            <a:avLst/>
          </a:prstGeom>
        </p:spPr>
        <p:txBody>
          <a:bodyPr vert="horz" wrap="square" lIns="91440" tIns="45720" rIns="91440" bIns="45720" numCol="1" anchor="t" anchorCtr="0" compatLnSpc="1"/>
          <a:lstStyle>
            <a:lvl1pPr eaLnBrk="0" hangingPunct="0">
              <a:defRPr>
                <a:ea typeface="宋体" panose="02010600030101010101" pitchFamily="2" charset="-122"/>
              </a:defRPr>
            </a:lvl1pPr>
          </a:lstStyle>
          <a:p>
            <a:pPr>
              <a:defRPr/>
            </a:pP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弦形 5"/>
          <p:cNvSpPr/>
          <p:nvPr userDrawn="1"/>
        </p:nvSpPr>
        <p:spPr>
          <a:xfrm rot="6746465">
            <a:off x="5734413" y="6451453"/>
            <a:ext cx="720000" cy="719625"/>
          </a:xfrm>
          <a:prstGeom prst="chord">
            <a:avLst>
              <a:gd name="adj1" fmla="val 3577158"/>
              <a:gd name="adj2" fmla="val 15329001"/>
            </a:avLst>
          </a:prstGeom>
          <a:solidFill>
            <a:srgbClr val="3B79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00" dirty="0"/>
          </a:p>
        </p:txBody>
      </p:sp>
      <p:cxnSp>
        <p:nvCxnSpPr>
          <p:cNvPr id="7" name="直接连接符 6"/>
          <p:cNvCxnSpPr/>
          <p:nvPr userDrawn="1"/>
        </p:nvCxnSpPr>
        <p:spPr>
          <a:xfrm>
            <a:off x="6554163" y="6741368"/>
            <a:ext cx="5634665" cy="0"/>
          </a:xfrm>
          <a:prstGeom prst="line">
            <a:avLst/>
          </a:prstGeom>
          <a:ln w="22479">
            <a:solidFill>
              <a:srgbClr val="3B79CE"/>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6741368"/>
            <a:ext cx="5634665" cy="0"/>
          </a:xfrm>
          <a:prstGeom prst="line">
            <a:avLst/>
          </a:prstGeom>
          <a:ln w="22479">
            <a:solidFill>
              <a:srgbClr val="3B79CE"/>
            </a:solidFill>
          </a:ln>
        </p:spPr>
        <p:style>
          <a:lnRef idx="1">
            <a:schemeClr val="accent1"/>
          </a:lnRef>
          <a:fillRef idx="0">
            <a:schemeClr val="accent1"/>
          </a:fillRef>
          <a:effectRef idx="0">
            <a:schemeClr val="accent1"/>
          </a:effectRef>
          <a:fontRef idx="minor">
            <a:schemeClr val="tx1"/>
          </a:fontRef>
        </p:style>
      </p:cxnSp>
      <p:sp>
        <p:nvSpPr>
          <p:cNvPr id="10" name="弧形 9"/>
          <p:cNvSpPr/>
          <p:nvPr userDrawn="1"/>
        </p:nvSpPr>
        <p:spPr>
          <a:xfrm>
            <a:off x="5626604" y="6343232"/>
            <a:ext cx="935617" cy="936104"/>
          </a:xfrm>
          <a:prstGeom prst="arc">
            <a:avLst>
              <a:gd name="adj1" fmla="val 11317002"/>
              <a:gd name="adj2" fmla="val 21097504"/>
            </a:avLst>
          </a:prstGeom>
          <a:ln w="22479">
            <a:solidFill>
              <a:srgbClr val="3B79C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800"/>
          </a:p>
        </p:txBody>
      </p:sp>
      <p:sp>
        <p:nvSpPr>
          <p:cNvPr id="11" name="TextBox 15"/>
          <p:cNvSpPr txBox="1"/>
          <p:nvPr userDrawn="1"/>
        </p:nvSpPr>
        <p:spPr>
          <a:xfrm>
            <a:off x="5894212" y="6531996"/>
            <a:ext cx="425116" cy="338554"/>
          </a:xfrm>
          <a:prstGeom prst="rect">
            <a:avLst/>
          </a:prstGeom>
          <a:noFill/>
        </p:spPr>
        <p:txBody>
          <a:bodyPr wrap="none" rtlCol="0">
            <a:spAutoFit/>
          </a:bodyPr>
          <a:lstStyle/>
          <a:p>
            <a:pPr algn="ctr"/>
            <a:fld id="{2EEF1883-7A0E-4F66-9932-E581691AD397}" type="slidenum">
              <a:rPr lang="zh-CN" altLang="en-US" sz="1600" smtClean="0">
                <a:solidFill>
                  <a:schemeClr val="bg1"/>
                </a:solidFill>
              </a:rPr>
            </a:fld>
            <a:endParaRPr lang="zh-CN" altLang="en-US" sz="1600" b="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userDrawn="1"/>
        </p:nvCxnSpPr>
        <p:spPr>
          <a:xfrm>
            <a:off x="952464" y="928670"/>
            <a:ext cx="10715700" cy="1588"/>
          </a:xfrm>
          <a:prstGeom prst="line">
            <a:avLst/>
          </a:prstGeom>
          <a:ln w="101600" cmpd="thickThin"/>
        </p:spPr>
        <p:style>
          <a:lnRef idx="1">
            <a:schemeClr val="accent1"/>
          </a:lnRef>
          <a:fillRef idx="0">
            <a:schemeClr val="accent1"/>
          </a:fillRef>
          <a:effectRef idx="0">
            <a:schemeClr val="accent1"/>
          </a:effectRef>
          <a:fontRef idx="minor">
            <a:schemeClr val="tx1"/>
          </a:fontRef>
        </p:style>
      </p:cxnSp>
      <p:pic>
        <p:nvPicPr>
          <p:cNvPr id="12" name="Picture 1" descr="C:\Users\Puhb\Pictures\川农图片\川农图标.jpg"/>
          <p:cNvPicPr>
            <a:picLocks noChangeAspect="1" noChangeArrowheads="1"/>
          </p:cNvPicPr>
          <p:nvPr userDrawn="1"/>
        </p:nvPicPr>
        <p:blipFill>
          <a:blip r:embed="rId14" cstate="print">
            <a:duotone>
              <a:schemeClr val="accent5">
                <a:shade val="45000"/>
                <a:satMod val="135000"/>
              </a:schemeClr>
              <a:prstClr val="white"/>
            </a:duotone>
          </a:blip>
          <a:srcRect/>
          <a:stretch>
            <a:fillRect/>
          </a:stretch>
        </p:blipFill>
        <p:spPr bwMode="auto">
          <a:xfrm>
            <a:off x="119336" y="116632"/>
            <a:ext cx="785818" cy="785818"/>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0.xml"/><Relationship Id="rId1" Type="http://schemas.openxmlformats.org/officeDocument/2006/relationships/image" Target="../media/image12.jpe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tags" Target="../tags/tag1.xml"/><Relationship Id="rId2" Type="http://schemas.openxmlformats.org/officeDocument/2006/relationships/image" Target="../media/image5.jpeg"/><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tags" Target="../tags/tag3.xml"/><Relationship Id="rId2" Type="http://schemas.openxmlformats.org/officeDocument/2006/relationships/image" Target="../media/image5.jpeg"/><Relationship Id="rId1" Type="http://schemas.openxmlformats.org/officeDocument/2006/relationships/image" Target="../media/image4.jpeg"/></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tags" Target="../tags/tag4.xml"/><Relationship Id="rId2" Type="http://schemas.openxmlformats.org/officeDocument/2006/relationships/image" Target="../media/image5.jpeg"/><Relationship Id="rId1" Type="http://schemas.openxmlformats.org/officeDocument/2006/relationships/image" Target="../media/image4.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tags" Target="../tags/tag2.xml"/><Relationship Id="rId2" Type="http://schemas.openxmlformats.org/officeDocument/2006/relationships/image" Target="../media/image5.jpeg"/><Relationship Id="rId1" Type="http://schemas.openxmlformats.org/officeDocument/2006/relationships/image" Target="../media/image4.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tags" Target="../tags/tag5.xml"/><Relationship Id="rId2" Type="http://schemas.openxmlformats.org/officeDocument/2006/relationships/image" Target="../media/image5.jpeg"/><Relationship Id="rId1" Type="http://schemas.openxmlformats.org/officeDocument/2006/relationships/image" Target="../media/image4.jpeg"/></Relationships>
</file>

<file path=ppt/slides/_rels/slide59.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tags" Target="../tags/tag6.xml"/><Relationship Id="rId2" Type="http://schemas.openxmlformats.org/officeDocument/2006/relationships/image" Target="../media/image5.jpeg"/><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tags" Target="../tags/tag8.xml"/><Relationship Id="rId2" Type="http://schemas.openxmlformats.org/officeDocument/2006/relationships/image" Target="../media/image5.jpeg"/><Relationship Id="rId1" Type="http://schemas.openxmlformats.org/officeDocument/2006/relationships/image" Target="../media/image4.jpeg"/></Relationships>
</file>

<file path=ppt/slides/_rels/slide88.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tags" Target="../tags/tag9.xml"/><Relationship Id="rId2" Type="http://schemas.openxmlformats.org/officeDocument/2006/relationships/image" Target="../media/image5.jpeg"/><Relationship Id="rId1" Type="http://schemas.openxmlformats.org/officeDocument/2006/relationships/image" Target="../media/image4.jpe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5.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11.png"/><Relationship Id="rId1" Type="http://schemas.openxmlformats.org/officeDocument/2006/relationships/image" Target="../media/image10.jpe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6000" b="-6000"/>
          </a:stretch>
        </a:blipFill>
        <a:effectLst/>
      </p:bgPr>
    </p:bg>
    <p:spTree>
      <p:nvGrpSpPr>
        <p:cNvPr id="1" name=""/>
        <p:cNvGrpSpPr/>
        <p:nvPr/>
      </p:nvGrpSpPr>
      <p:grpSpPr>
        <a:xfrm>
          <a:off x="0" y="0"/>
          <a:ext cx="0" cy="0"/>
          <a:chOff x="0" y="0"/>
          <a:chExt cx="0" cy="0"/>
        </a:xfrm>
      </p:grpSpPr>
      <p:sp>
        <p:nvSpPr>
          <p:cNvPr id="2" name="Rectangle 2"/>
          <p:cNvSpPr txBox="1"/>
          <p:nvPr/>
        </p:nvSpPr>
        <p:spPr>
          <a:xfrm>
            <a:off x="551384" y="416729"/>
            <a:ext cx="11668164" cy="3093494"/>
          </a:xfrm>
          <a:prstGeom prst="rect">
            <a:avLst/>
          </a:prstGeom>
        </p:spPr>
        <p:txBody>
          <a:bodyPr/>
          <a:lstStyle/>
          <a:p>
            <a:pPr marL="914400" lvl="0" indent="-914400">
              <a:lnSpc>
                <a:spcPct val="150000"/>
              </a:lnSpc>
              <a:spcBef>
                <a:spcPct val="20000"/>
              </a:spcBef>
              <a:defRPr/>
            </a:pPr>
            <a:endParaRPr lang="zh-CN" altLang="en-US" sz="3600" dirty="0" smtClean="0">
              <a:solidFill>
                <a:srgbClr val="FFFF00"/>
              </a:solidFill>
              <a:effectLst>
                <a:glow rad="139700">
                  <a:srgbClr val="FF0000"/>
                </a:glow>
              </a:effectLst>
              <a:latin typeface="黑体" panose="02010600030101010101" pitchFamily="49" charset="-122"/>
              <a:ea typeface="黑体" panose="02010600030101010101" pitchFamily="49" charset="-122"/>
              <a:sym typeface="Calibri" panose="020F0502020204030204" pitchFamily="34" charset="0"/>
            </a:endParaRPr>
          </a:p>
          <a:p>
            <a:pPr marL="914400" lvl="0" indent="-914400">
              <a:lnSpc>
                <a:spcPct val="150000"/>
              </a:lnSpc>
              <a:spcBef>
                <a:spcPct val="20000"/>
              </a:spcBef>
              <a:defRPr/>
            </a:pPr>
            <a:r>
              <a:rPr lang="zh-CN" altLang="en-US" sz="3600" dirty="0" smtClean="0">
                <a:solidFill>
                  <a:srgbClr val="FFFF00"/>
                </a:solidFill>
                <a:effectLst>
                  <a:glow rad="139700">
                    <a:srgbClr val="FF0000"/>
                  </a:glow>
                </a:effectLst>
                <a:latin typeface="黑体" panose="02010600030101010101" pitchFamily="49" charset="-122"/>
                <a:ea typeface="黑体" panose="02010600030101010101" pitchFamily="49" charset="-122"/>
                <a:sym typeface="Calibri" panose="020F0502020204030204" pitchFamily="34" charset="0"/>
              </a:rPr>
              <a:t>无线传感器网络及其应用</a:t>
            </a:r>
            <a:endParaRPr lang="zh-CN" altLang="en-US" sz="3600" dirty="0" smtClean="0">
              <a:solidFill>
                <a:srgbClr val="FFFF00"/>
              </a:solidFill>
              <a:effectLst>
                <a:glow rad="139700">
                  <a:srgbClr val="FF0000"/>
                </a:glow>
              </a:effectLst>
              <a:latin typeface="黑体" panose="02010600030101010101" pitchFamily="49" charset="-122"/>
              <a:ea typeface="黑体" panose="02010600030101010101" pitchFamily="49" charset="-122"/>
              <a:sym typeface="Calibri" panose="020F0502020204030204" pitchFamily="34" charset="0"/>
            </a:endParaRPr>
          </a:p>
          <a:p>
            <a:pPr marL="914400" indent="-914400" algn="ctr">
              <a:lnSpc>
                <a:spcPct val="150000"/>
              </a:lnSpc>
              <a:spcBef>
                <a:spcPct val="20000"/>
              </a:spcBef>
              <a:defRPr/>
            </a:pPr>
            <a:r>
              <a:rPr lang="zh-CN" altLang="en-US" sz="6600" dirty="0" smtClean="0">
                <a:solidFill>
                  <a:srgbClr val="FFFF00"/>
                </a:solidFill>
                <a:effectLst>
                  <a:glow rad="139700">
                    <a:srgbClr val="FF0000"/>
                  </a:glow>
                </a:effectLst>
                <a:latin typeface="黑体" panose="02010600030101010101" pitchFamily="49" charset="-122"/>
                <a:ea typeface="黑体" panose="02010600030101010101" pitchFamily="49" charset="-122"/>
                <a:sym typeface="Calibri" panose="020F0502020204030204" pitchFamily="34" charset="0"/>
              </a:rPr>
              <a:t>第</a:t>
            </a:r>
            <a:r>
              <a:rPr lang="en-US" altLang="zh-CN" sz="6600" dirty="0" smtClean="0">
                <a:solidFill>
                  <a:srgbClr val="FFFF00"/>
                </a:solidFill>
                <a:effectLst>
                  <a:glow rad="139700">
                    <a:srgbClr val="FF0000"/>
                  </a:glow>
                </a:effectLst>
                <a:latin typeface="黑体" panose="02010600030101010101" pitchFamily="49" charset="-122"/>
                <a:ea typeface="黑体" panose="02010600030101010101" pitchFamily="49" charset="-122"/>
                <a:sym typeface="Calibri" panose="020F0502020204030204" pitchFamily="34" charset="0"/>
              </a:rPr>
              <a:t>5</a:t>
            </a:r>
            <a:r>
              <a:rPr lang="zh-CN" altLang="zh-CN" sz="6600" dirty="0" smtClean="0">
                <a:solidFill>
                  <a:srgbClr val="FFFF00"/>
                </a:solidFill>
                <a:effectLst>
                  <a:glow rad="139700">
                    <a:srgbClr val="FF0000"/>
                  </a:glow>
                </a:effectLst>
                <a:latin typeface="黑体" panose="02010600030101010101" pitchFamily="49" charset="-122"/>
                <a:ea typeface="黑体" panose="02010600030101010101" pitchFamily="49" charset="-122"/>
                <a:sym typeface="Calibri" panose="020F0502020204030204" pitchFamily="34" charset="0"/>
              </a:rPr>
              <a:t>章</a:t>
            </a:r>
            <a:r>
              <a:rPr lang="en-US" altLang="zh-CN" sz="6600" dirty="0" smtClean="0">
                <a:solidFill>
                  <a:srgbClr val="FFFF00"/>
                </a:solidFill>
                <a:effectLst>
                  <a:glow rad="139700">
                    <a:srgbClr val="FF0000"/>
                  </a:glow>
                </a:effectLst>
                <a:latin typeface="黑体" panose="02010600030101010101" pitchFamily="49" charset="-122"/>
                <a:ea typeface="黑体" panose="02010600030101010101" pitchFamily="49" charset="-122"/>
                <a:sym typeface="Calibri" panose="020F0502020204030204" pitchFamily="34" charset="0"/>
              </a:rPr>
              <a:t>  </a:t>
            </a:r>
            <a:r>
              <a:rPr lang="zh-CN" altLang="en-US" sz="6600" dirty="0" smtClean="0">
                <a:solidFill>
                  <a:srgbClr val="FFFF00"/>
                </a:solidFill>
                <a:effectLst>
                  <a:glow rad="139700">
                    <a:srgbClr val="FF0000"/>
                  </a:glow>
                </a:effectLst>
                <a:latin typeface="黑体" panose="02010600030101010101" pitchFamily="49" charset="-122"/>
                <a:ea typeface="黑体" panose="02010600030101010101" pitchFamily="49" charset="-122"/>
                <a:sym typeface="Calibri" panose="020F0502020204030204" pitchFamily="34" charset="0"/>
              </a:rPr>
              <a:t>无线</a:t>
            </a:r>
            <a:r>
              <a:rPr lang="zh-CN" altLang="en-US" sz="6600" dirty="0">
                <a:solidFill>
                  <a:srgbClr val="FFFF00"/>
                </a:solidFill>
                <a:effectLst>
                  <a:glow rad="139700">
                    <a:srgbClr val="FF0000"/>
                  </a:glow>
                </a:effectLst>
                <a:latin typeface="黑体" panose="02010600030101010101" pitchFamily="49" charset="-122"/>
                <a:ea typeface="黑体" panose="02010600030101010101" pitchFamily="49" charset="-122"/>
                <a:sym typeface="Calibri" panose="020F0502020204030204" pitchFamily="34" charset="0"/>
              </a:rPr>
              <a:t>传感器网络安全</a:t>
            </a:r>
            <a:endParaRPr lang="zh-CN" altLang="en-US" sz="6600" dirty="0" smtClean="0">
              <a:solidFill>
                <a:srgbClr val="FFFF00"/>
              </a:solidFill>
              <a:effectLst>
                <a:glow rad="139700">
                  <a:srgbClr val="FF0000"/>
                </a:glow>
              </a:effectLst>
              <a:latin typeface="黑体" panose="02010600030101010101" pitchFamily="49" charset="-122"/>
              <a:ea typeface="黑体" panose="02010600030101010101" pitchFamily="49" charset="-122"/>
              <a:sym typeface="Calibri" panose="020F0502020204030204" pitchFamily="34" charset="0"/>
            </a:endParaRPr>
          </a:p>
        </p:txBody>
      </p:sp>
      <p:sp>
        <p:nvSpPr>
          <p:cNvPr id="3" name="Rectangle 3"/>
          <p:cNvSpPr txBox="1"/>
          <p:nvPr/>
        </p:nvSpPr>
        <p:spPr>
          <a:xfrm>
            <a:off x="2309786" y="4801874"/>
            <a:ext cx="8429683" cy="1052736"/>
          </a:xfrm>
          <a:prstGeom prst="rect">
            <a:avLst/>
          </a:prstGeom>
        </p:spPr>
        <p:txBody>
          <a:bodyPr/>
          <a:lstStyle/>
          <a:p>
            <a:pPr lvl="0" algn="ctr">
              <a:spcBef>
                <a:spcPct val="20000"/>
              </a:spcBef>
              <a:defRPr/>
            </a:pPr>
            <a:r>
              <a:rPr lang="zh-CN" altLang="en-US" sz="4400" dirty="0" smtClean="0">
                <a:solidFill>
                  <a:srgbClr val="FF3300"/>
                </a:solidFill>
                <a:effectLst>
                  <a:glow rad="76200">
                    <a:srgbClr val="FFFF00"/>
                  </a:glow>
                </a:effectLst>
                <a:latin typeface="微软雅黑" panose="020B0503020204020204" pitchFamily="34" charset="-122"/>
                <a:ea typeface="微软雅黑" panose="020B0503020204020204" pitchFamily="34" charset="-122"/>
                <a:sym typeface="Calibri" panose="020F0502020204030204" pitchFamily="34" charset="0"/>
              </a:rPr>
              <a:t>授课教师：蒲海波</a:t>
            </a:r>
            <a:endParaRPr lang="en-US" altLang="zh-CN" sz="4400" dirty="0" smtClean="0">
              <a:solidFill>
                <a:srgbClr val="FF3300"/>
              </a:solidFill>
              <a:effectLst>
                <a:glow rad="76200">
                  <a:srgbClr val="FFFF00"/>
                </a:glow>
              </a:effectLst>
              <a:latin typeface="微软雅黑" panose="020B0503020204020204" pitchFamily="34" charset="-122"/>
              <a:ea typeface="微软雅黑" panose="020B0503020204020204" pitchFamily="34" charset="-122"/>
              <a:sym typeface="Calibri" panose="020F0502020204030204" pitchFamily="34" charset="0"/>
            </a:endParaRPr>
          </a:p>
        </p:txBody>
      </p:sp>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a:t>
            </a:r>
            <a:r>
              <a:rPr lang="en-US" altLang="zh-CN" dirty="0" smtClean="0"/>
              <a:t>4</a:t>
            </a:r>
            <a:r>
              <a:rPr lang="zh-CN" altLang="en-US" dirty="0"/>
              <a:t>）新鲜性</a:t>
            </a:r>
            <a:endParaRPr lang="zh-CN" altLang="en-US" dirty="0"/>
          </a:p>
        </p:txBody>
      </p:sp>
      <p:sp>
        <p:nvSpPr>
          <p:cNvPr id="5" name="TextBox 4"/>
          <p:cNvSpPr txBox="1"/>
          <p:nvPr/>
        </p:nvSpPr>
        <p:spPr>
          <a:xfrm>
            <a:off x="1056640" y="980728"/>
            <a:ext cx="10583976" cy="5186869"/>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algn="just" eaLnBrk="1" hangingPunct="1">
              <a:lnSpc>
                <a:spcPct val="150000"/>
              </a:lnSpc>
              <a:spcBef>
                <a:spcPct val="0"/>
              </a:spcBef>
              <a:buClr>
                <a:srgbClr val="FF3300"/>
              </a:buClr>
              <a:buSzPct val="85000"/>
              <a:buFont typeface="Wingdings" panose="05000000000000000000" pitchFamily="2" charset="2"/>
              <a:buChar char="p"/>
            </a:pPr>
            <a:r>
              <a:rPr lang="zh-CN" altLang="en-US" sz="2800" b="1" dirty="0" smtClean="0">
                <a:solidFill>
                  <a:srgbClr val="FF0000"/>
                </a:solidFill>
                <a:latin typeface="微软雅黑" panose="020B0503020204020204" pitchFamily="34" charset="-122"/>
                <a:ea typeface="微软雅黑" panose="020B0503020204020204" pitchFamily="34" charset="-122"/>
                <a:sym typeface="+mn-ea"/>
              </a:rPr>
              <a:t>简单</a:t>
            </a:r>
            <a:r>
              <a:rPr lang="zh-CN" altLang="en-US" sz="2800" b="1" dirty="0">
                <a:solidFill>
                  <a:srgbClr val="FF0000"/>
                </a:solidFill>
                <a:latin typeface="微软雅黑" panose="020B0503020204020204" pitchFamily="34" charset="-122"/>
                <a:ea typeface="微软雅黑" panose="020B0503020204020204" pitchFamily="34" charset="-122"/>
                <a:sym typeface="+mn-ea"/>
              </a:rPr>
              <a:t>地说，新鲜性是指发送方传给接收者的数据是在最近时间内生成的最新数据</a:t>
            </a:r>
            <a:r>
              <a:rPr lang="zh-CN" altLang="en-US" sz="2800" dirty="0">
                <a:solidFill>
                  <a:srgbClr val="FF0000"/>
                </a:solidFill>
                <a:latin typeface="微软雅黑" panose="020B0503020204020204" pitchFamily="34" charset="-122"/>
                <a:ea typeface="微软雅黑" panose="020B0503020204020204" pitchFamily="34" charset="-122"/>
                <a:sym typeface="+mn-ea"/>
              </a:rPr>
              <a:t>。</a:t>
            </a:r>
            <a:r>
              <a:rPr lang="zh-CN" altLang="en-US" sz="2800" dirty="0">
                <a:latin typeface="微软雅黑" panose="020B0503020204020204" pitchFamily="34" charset="-122"/>
                <a:ea typeface="微软雅黑" panose="020B0503020204020204" pitchFamily="34" charset="-122"/>
                <a:sym typeface="+mn-ea"/>
              </a:rPr>
              <a:t>由于密钥可能需要进行更新，因此新鲜性还体现在密钥建立过程中，即通信双方所共享的密钥是最新的</a:t>
            </a:r>
            <a:r>
              <a:rPr lang="zh-CN" altLang="en-US" sz="2800" dirty="0" smtClean="0">
                <a:latin typeface="微软雅黑" panose="020B0503020204020204" pitchFamily="34" charset="-122"/>
                <a:ea typeface="微软雅黑" panose="020B0503020204020204" pitchFamily="34" charset="-122"/>
                <a:sym typeface="+mn-ea"/>
              </a:rPr>
              <a:t>。</a:t>
            </a:r>
            <a:endParaRPr lang="en-US" altLang="zh-CN" sz="2800" dirty="0" smtClean="0">
              <a:latin typeface="微软雅黑" panose="020B0503020204020204" pitchFamily="34" charset="-122"/>
              <a:ea typeface="微软雅黑" panose="020B0503020204020204" pitchFamily="34" charset="-122"/>
              <a:sym typeface="+mn-ea"/>
            </a:endParaRPr>
          </a:p>
          <a:p>
            <a:pPr algn="just" eaLnBrk="1" hangingPunct="1">
              <a:lnSpc>
                <a:spcPct val="150000"/>
              </a:lnSpc>
              <a:spcBef>
                <a:spcPct val="0"/>
              </a:spcBef>
              <a:buClr>
                <a:srgbClr val="FF3300"/>
              </a:buClr>
              <a:buSzPct val="85000"/>
              <a:buFont typeface="Wingdings" panose="05000000000000000000" pitchFamily="2" charset="2"/>
              <a:buChar char="p"/>
            </a:pPr>
            <a:r>
              <a:rPr lang="zh-CN" altLang="en-US" sz="2800" dirty="0" smtClean="0">
                <a:latin typeface="微软雅黑" panose="020B0503020204020204" pitchFamily="34" charset="-122"/>
                <a:ea typeface="微软雅黑" panose="020B0503020204020204" pitchFamily="34" charset="-122"/>
                <a:sym typeface="+mn-ea"/>
              </a:rPr>
              <a:t>在</a:t>
            </a:r>
            <a:r>
              <a:rPr lang="zh-CN" altLang="en-US" sz="2800" dirty="0">
                <a:latin typeface="微软雅黑" panose="020B0503020204020204" pitchFamily="34" charset="-122"/>
                <a:ea typeface="微软雅黑" panose="020B0503020204020204" pitchFamily="34" charset="-122"/>
                <a:sym typeface="+mn-ea"/>
              </a:rPr>
              <a:t>传感器网络中，基站和簇头需要处理很多节点发送过来的采集信息，</a:t>
            </a:r>
            <a:r>
              <a:rPr lang="zh-CN" altLang="en-US" sz="2800" b="1" dirty="0">
                <a:solidFill>
                  <a:srgbClr val="0000FF"/>
                </a:solidFill>
                <a:latin typeface="微软雅黑" panose="020B0503020204020204" pitchFamily="34" charset="-122"/>
                <a:ea typeface="微软雅黑" panose="020B0503020204020204" pitchFamily="34" charset="-122"/>
                <a:sym typeface="+mn-ea"/>
              </a:rPr>
              <a:t>为防止攻击者进行任何形式的重放攻击</a:t>
            </a:r>
            <a:r>
              <a:rPr lang="zh-CN" altLang="en-US" sz="2800" dirty="0">
                <a:latin typeface="微软雅黑" panose="020B0503020204020204" pitchFamily="34" charset="-122"/>
                <a:ea typeface="微软雅黑" panose="020B0503020204020204" pitchFamily="34" charset="-122"/>
                <a:sym typeface="+mn-ea"/>
              </a:rPr>
              <a:t>（将过时消息重复发送给接收者，耗费其资源使其不能提供正常服务），必须保证每条消息是新鲜的。</a:t>
            </a:r>
            <a:endParaRPr lang="en-US" altLang="zh-CN" sz="2800" dirty="0">
              <a:latin typeface="微软雅黑" panose="020B0503020204020204" pitchFamily="34" charset="-122"/>
              <a:ea typeface="微软雅黑" panose="020B0503020204020204" pitchFamily="34" charset="-122"/>
              <a:sym typeface="+mn-ea"/>
            </a:endParaRPr>
          </a:p>
          <a:p>
            <a:pPr lvl="0" algn="just" eaLnBrk="1" hangingPunct="1">
              <a:lnSpc>
                <a:spcPct val="150000"/>
              </a:lnSpc>
              <a:spcBef>
                <a:spcPct val="0"/>
              </a:spcBef>
              <a:buClr>
                <a:srgbClr val="FF3300"/>
              </a:buClr>
              <a:buSzPct val="85000"/>
              <a:buFont typeface="Wingdings" panose="05000000000000000000" pitchFamily="2" charset="2"/>
              <a:buChar char="p"/>
            </a:pPr>
            <a:endParaRPr lang="zh-CN" altLang="en-US" sz="2800" dirty="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l"/>
            <a:r>
              <a:rPr lang="zh-CN" altLang="en-US" dirty="0"/>
              <a:t>物联网所存在的安全问题</a:t>
            </a:r>
            <a:endParaRPr lang="zh-CN" altLang="en-US" dirty="0"/>
          </a:p>
        </p:txBody>
      </p:sp>
      <p:sp>
        <p:nvSpPr>
          <p:cNvPr id="15" name="TextBox 14"/>
          <p:cNvSpPr txBox="1"/>
          <p:nvPr/>
        </p:nvSpPr>
        <p:spPr>
          <a:xfrm>
            <a:off x="911424" y="836712"/>
            <a:ext cx="11161240" cy="6001643"/>
          </a:xfrm>
          <a:prstGeom prst="rect">
            <a:avLst/>
          </a:prstGeom>
          <a:noFill/>
          <a:ln w="9525">
            <a:noFill/>
          </a:ln>
        </p:spPr>
        <p:txBody>
          <a:bodyPr wrap="square">
            <a:spAutoFit/>
          </a:bodyPr>
          <a:lstStyle/>
          <a:p>
            <a:pPr marL="514350" indent="-514350">
              <a:lnSpc>
                <a:spcPct val="200000"/>
              </a:lnSpc>
              <a:buClr>
                <a:srgbClr val="FF3300"/>
              </a:buClr>
              <a:buSzPct val="85000"/>
              <a:buFont typeface="+mj-ea"/>
              <a:buAutoNum type="circleNumDbPlain"/>
            </a:pPr>
            <a:r>
              <a:rPr lang="zh-CN" altLang="en-US" sz="3200" b="1" dirty="0">
                <a:latin typeface="华文楷体" panose="02010600040101010101" pitchFamily="2" charset="-122"/>
                <a:ea typeface="华文楷体" panose="02010600040101010101" pitchFamily="2" charset="-122"/>
              </a:rPr>
              <a:t>物联网机器</a:t>
            </a:r>
            <a:r>
              <a:rPr lang="en-US" altLang="zh-CN" sz="3200" b="1" dirty="0">
                <a:latin typeface="华文楷体" panose="02010600040101010101" pitchFamily="2" charset="-122"/>
                <a:ea typeface="华文楷体" panose="02010600040101010101" pitchFamily="2" charset="-122"/>
              </a:rPr>
              <a:t>/</a:t>
            </a:r>
            <a:r>
              <a:rPr lang="zh-CN" altLang="en-US" sz="3200" b="1" dirty="0">
                <a:latin typeface="华文楷体" panose="02010600040101010101" pitchFamily="2" charset="-122"/>
                <a:ea typeface="华文楷体" panose="02010600040101010101" pitchFamily="2" charset="-122"/>
              </a:rPr>
              <a:t>感知节点的本地安全</a:t>
            </a:r>
            <a:r>
              <a:rPr lang="zh-CN" altLang="en-US" sz="3200" b="1" dirty="0" smtClean="0">
                <a:latin typeface="华文楷体" panose="02010600040101010101" pitchFamily="2" charset="-122"/>
                <a:ea typeface="华文楷体" panose="02010600040101010101" pitchFamily="2" charset="-122"/>
              </a:rPr>
              <a:t>问题：</a:t>
            </a:r>
            <a:r>
              <a:rPr lang="zh-CN" altLang="en-US" sz="3200" b="1" dirty="0" smtClean="0">
                <a:solidFill>
                  <a:srgbClr val="0000FF"/>
                </a:solidFill>
                <a:latin typeface="华文楷体" panose="02010600040101010101" pitchFamily="2" charset="-122"/>
                <a:ea typeface="华文楷体" panose="02010600040101010101" pitchFamily="2" charset="-122"/>
              </a:rPr>
              <a:t>节点暴露</a:t>
            </a:r>
            <a:endParaRPr lang="zh-CN" altLang="en-US" sz="3200" b="1" dirty="0">
              <a:solidFill>
                <a:srgbClr val="0000FF"/>
              </a:solidFill>
              <a:latin typeface="华文楷体" panose="02010600040101010101" pitchFamily="2" charset="-122"/>
              <a:ea typeface="华文楷体" panose="02010600040101010101" pitchFamily="2" charset="-122"/>
            </a:endParaRPr>
          </a:p>
          <a:p>
            <a:pPr marL="514350" indent="-514350">
              <a:lnSpc>
                <a:spcPct val="200000"/>
              </a:lnSpc>
              <a:buClr>
                <a:srgbClr val="FF3300"/>
              </a:buClr>
              <a:buSzPct val="85000"/>
              <a:buFont typeface="+mj-ea"/>
              <a:buAutoNum type="circleNumDbPlain"/>
            </a:pPr>
            <a:r>
              <a:rPr lang="zh-CN" altLang="en-US" sz="3200" b="1" dirty="0">
                <a:latin typeface="华文楷体" panose="02010600040101010101" pitchFamily="2" charset="-122"/>
                <a:ea typeface="华文楷体" panose="02010600040101010101" pitchFamily="2" charset="-122"/>
              </a:rPr>
              <a:t>感知网络的传输与信息安全</a:t>
            </a:r>
            <a:r>
              <a:rPr lang="zh-CN" altLang="en-US" sz="3200" b="1" dirty="0" smtClean="0">
                <a:latin typeface="华文楷体" panose="02010600040101010101" pitchFamily="2" charset="-122"/>
                <a:ea typeface="华文楷体" panose="02010600040101010101" pitchFamily="2" charset="-122"/>
              </a:rPr>
              <a:t>问题：</a:t>
            </a:r>
            <a:r>
              <a:rPr lang="zh-CN" altLang="en-US" sz="3200" b="1" dirty="0" smtClean="0">
                <a:solidFill>
                  <a:srgbClr val="0000FF"/>
                </a:solidFill>
                <a:latin typeface="华文楷体" panose="02010600040101010101" pitchFamily="2" charset="-122"/>
                <a:ea typeface="华文楷体" panose="02010600040101010101" pitchFamily="2" charset="-122"/>
              </a:rPr>
              <a:t>节点简单、应用多样</a:t>
            </a:r>
            <a:endParaRPr lang="zh-CN" altLang="en-US" sz="3200" b="1" dirty="0">
              <a:solidFill>
                <a:srgbClr val="0000FF"/>
              </a:solidFill>
              <a:latin typeface="华文楷体" panose="02010600040101010101" pitchFamily="2" charset="-122"/>
              <a:ea typeface="华文楷体" panose="02010600040101010101" pitchFamily="2" charset="-122"/>
            </a:endParaRPr>
          </a:p>
          <a:p>
            <a:pPr marL="514350" indent="-514350">
              <a:lnSpc>
                <a:spcPct val="200000"/>
              </a:lnSpc>
              <a:buClr>
                <a:srgbClr val="FF3300"/>
              </a:buClr>
              <a:buSzPct val="85000"/>
              <a:buFont typeface="+mj-ea"/>
              <a:buAutoNum type="circleNumDbPlain"/>
            </a:pPr>
            <a:r>
              <a:rPr lang="zh-CN" altLang="en-US" sz="3200" b="1" dirty="0">
                <a:latin typeface="华文楷体" panose="02010600040101010101" pitchFamily="2" charset="-122"/>
                <a:ea typeface="华文楷体" panose="02010600040101010101" pitchFamily="2" charset="-122"/>
              </a:rPr>
              <a:t>核心网络的传输与信息安全</a:t>
            </a:r>
            <a:r>
              <a:rPr lang="zh-CN" altLang="en-US" sz="3200" b="1" dirty="0" smtClean="0">
                <a:latin typeface="华文楷体" panose="02010600040101010101" pitchFamily="2" charset="-122"/>
                <a:ea typeface="华文楷体" panose="02010600040101010101" pitchFamily="2" charset="-122"/>
              </a:rPr>
              <a:t>问题：</a:t>
            </a:r>
            <a:r>
              <a:rPr lang="zh-CN" altLang="en-US" sz="3200" b="1" dirty="0" smtClean="0">
                <a:solidFill>
                  <a:srgbClr val="0000FF"/>
                </a:solidFill>
                <a:latin typeface="华文楷体" panose="02010600040101010101" pitchFamily="2" charset="-122"/>
                <a:ea typeface="华文楷体" panose="02010600040101010101" pitchFamily="2" charset="-122"/>
              </a:rPr>
              <a:t>数量众多、以物为核心</a:t>
            </a:r>
            <a:endParaRPr lang="zh-CN" altLang="en-US" sz="3200" b="1" dirty="0">
              <a:solidFill>
                <a:srgbClr val="0000FF"/>
              </a:solidFill>
              <a:latin typeface="华文楷体" panose="02010600040101010101" pitchFamily="2" charset="-122"/>
              <a:ea typeface="华文楷体" panose="02010600040101010101" pitchFamily="2" charset="-122"/>
            </a:endParaRPr>
          </a:p>
          <a:p>
            <a:pPr marL="514350" indent="-514350">
              <a:lnSpc>
                <a:spcPct val="200000"/>
              </a:lnSpc>
              <a:buClr>
                <a:srgbClr val="FF3300"/>
              </a:buClr>
              <a:buSzPct val="85000"/>
              <a:buFont typeface="+mj-ea"/>
              <a:buAutoNum type="circleNumDbPlain"/>
            </a:pPr>
            <a:r>
              <a:rPr lang="zh-CN" altLang="en-US" sz="3200" b="1" dirty="0">
                <a:latin typeface="华文楷体" panose="02010600040101010101" pitchFamily="2" charset="-122"/>
                <a:ea typeface="华文楷体" panose="02010600040101010101" pitchFamily="2" charset="-122"/>
              </a:rPr>
              <a:t>物联网业务的安全</a:t>
            </a:r>
            <a:r>
              <a:rPr lang="zh-CN" altLang="en-US" sz="3200" b="1" dirty="0" smtClean="0">
                <a:latin typeface="华文楷体" panose="02010600040101010101" pitchFamily="2" charset="-122"/>
                <a:ea typeface="华文楷体" panose="02010600040101010101" pitchFamily="2" charset="-122"/>
              </a:rPr>
              <a:t>问题：无统一的安全管理平台，</a:t>
            </a:r>
            <a:r>
              <a:rPr lang="zh-CN" altLang="en-US" sz="3200" b="1" dirty="0" smtClean="0">
                <a:solidFill>
                  <a:srgbClr val="FF0000"/>
                </a:solidFill>
                <a:latin typeface="华文楷体" panose="02010600040101010101" pitchFamily="2" charset="-122"/>
                <a:ea typeface="华文楷体" panose="02010600040101010101" pitchFamily="2" charset="-122"/>
              </a:rPr>
              <a:t>独立平台被各种物联网应用淹没</a:t>
            </a:r>
            <a:endParaRPr lang="zh-CN" altLang="en-US" sz="3200" b="1" dirty="0">
              <a:solidFill>
                <a:srgbClr val="FF0000"/>
              </a:solidFill>
              <a:latin typeface="华文楷体" panose="02010600040101010101" pitchFamily="2" charset="-122"/>
              <a:ea typeface="华文楷体" panose="02010600040101010101" pitchFamily="2" charset="-122"/>
            </a:endParaRPr>
          </a:p>
          <a:p>
            <a:pPr marL="514350" indent="-514350">
              <a:lnSpc>
                <a:spcPct val="200000"/>
              </a:lnSpc>
              <a:buClr>
                <a:srgbClr val="FF3300"/>
              </a:buClr>
              <a:buSzPct val="85000"/>
              <a:buFont typeface="+mj-ea"/>
              <a:buAutoNum type="circleNumDbPlain"/>
            </a:pPr>
            <a:r>
              <a:rPr lang="zh-CN" altLang="en-US" sz="3200" b="1" dirty="0">
                <a:latin typeface="华文楷体" panose="02010600040101010101" pitchFamily="2" charset="-122"/>
                <a:ea typeface="华文楷体" panose="02010600040101010101" pitchFamily="2" charset="-122"/>
              </a:rPr>
              <a:t>物联网的隐私保护</a:t>
            </a:r>
            <a:r>
              <a:rPr lang="zh-CN" altLang="en-US" sz="3200" b="1" dirty="0" smtClean="0">
                <a:latin typeface="华文楷体" panose="02010600040101010101" pitchFamily="2" charset="-122"/>
                <a:ea typeface="华文楷体" panose="02010600040101010101" pitchFamily="2" charset="-122"/>
              </a:rPr>
              <a:t>问题：     如</a:t>
            </a:r>
            <a:r>
              <a:rPr lang="zh-CN" altLang="en-US" sz="3200" b="1" dirty="0" smtClean="0">
                <a:solidFill>
                  <a:srgbClr val="0000FF"/>
                </a:solidFill>
                <a:latin typeface="华文楷体" panose="02010600040101010101" pitchFamily="2" charset="-122"/>
                <a:ea typeface="华文楷体" panose="02010600040101010101" pitchFamily="2" charset="-122"/>
              </a:rPr>
              <a:t>健康系统中的个人生理数据</a:t>
            </a:r>
            <a:endParaRPr lang="zh-CN" altLang="en-US" sz="3200" b="1" dirty="0">
              <a:solidFill>
                <a:srgbClr val="0000FF"/>
              </a:solidFill>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l"/>
            <a:r>
              <a:rPr lang="zh-CN" altLang="en-US" dirty="0"/>
              <a:t>物联网所存在的安全问题</a:t>
            </a:r>
            <a:endParaRPr lang="zh-CN" altLang="en-US" dirty="0"/>
          </a:p>
        </p:txBody>
      </p:sp>
      <p:sp>
        <p:nvSpPr>
          <p:cNvPr id="15" name="TextBox 14"/>
          <p:cNvSpPr txBox="1"/>
          <p:nvPr/>
        </p:nvSpPr>
        <p:spPr>
          <a:xfrm>
            <a:off x="911424" y="980728"/>
            <a:ext cx="10945216" cy="3899978"/>
          </a:xfrm>
          <a:prstGeom prst="rect">
            <a:avLst/>
          </a:prstGeom>
          <a:noFill/>
          <a:ln w="9525">
            <a:noFill/>
          </a:ln>
        </p:spPr>
        <p:txBody>
          <a:bodyPr wrap="square">
            <a:spAutoFit/>
          </a:bodyPr>
          <a:lstStyle/>
          <a:p>
            <a:pPr marL="514350" indent="-514350">
              <a:lnSpc>
                <a:spcPct val="200000"/>
              </a:lnSpc>
              <a:buClr>
                <a:srgbClr val="FF3300"/>
              </a:buClr>
              <a:buSzPct val="85000"/>
              <a:buFont typeface="Wingdings" panose="05000000000000000000" pitchFamily="2" charset="2"/>
              <a:buChar char="p"/>
            </a:pPr>
            <a:r>
              <a:rPr lang="zh-CN" altLang="en-US" sz="3200" b="1" dirty="0">
                <a:latin typeface="华文楷体" panose="02010600040101010101" pitchFamily="2" charset="-122"/>
                <a:ea typeface="华文楷体" panose="02010600040101010101" pitchFamily="2" charset="-122"/>
              </a:rPr>
              <a:t>传统的网络中，</a:t>
            </a:r>
            <a:r>
              <a:rPr lang="zh-CN" altLang="en-US" sz="3200" b="1" dirty="0" smtClean="0">
                <a:latin typeface="华文楷体" panose="02010600040101010101" pitchFamily="2" charset="-122"/>
                <a:ea typeface="华文楷体" panose="02010600040101010101" pitchFamily="2" charset="-122"/>
              </a:rPr>
              <a:t>网络层安全</a:t>
            </a:r>
            <a:r>
              <a:rPr lang="zh-CN" altLang="en-US" sz="3200" b="1" dirty="0">
                <a:latin typeface="华文楷体" panose="02010600040101010101" pitchFamily="2" charset="-122"/>
                <a:ea typeface="华文楷体" panose="02010600040101010101" pitchFamily="2" charset="-122"/>
              </a:rPr>
              <a:t>和业务层的安全是相互独立的；</a:t>
            </a:r>
            <a:endParaRPr lang="zh-CN" altLang="en-US" sz="3200" b="1" dirty="0">
              <a:latin typeface="华文楷体" panose="02010600040101010101" pitchFamily="2" charset="-122"/>
              <a:ea typeface="华文楷体" panose="02010600040101010101" pitchFamily="2" charset="-122"/>
            </a:endParaRPr>
          </a:p>
          <a:p>
            <a:pPr marL="514350" indent="-514350">
              <a:lnSpc>
                <a:spcPct val="200000"/>
              </a:lnSpc>
              <a:buClr>
                <a:srgbClr val="FF3300"/>
              </a:buClr>
              <a:buSzPct val="85000"/>
              <a:buFont typeface="Wingdings" panose="05000000000000000000" pitchFamily="2" charset="2"/>
              <a:buChar char="p"/>
            </a:pPr>
            <a:r>
              <a:rPr lang="zh-CN" altLang="en-US" sz="3200" b="1" dirty="0">
                <a:latin typeface="华文楷体" panose="02010600040101010101" pitchFamily="2" charset="-122"/>
                <a:ea typeface="华文楷体" panose="02010600040101010101" pitchFamily="2" charset="-122"/>
              </a:rPr>
              <a:t>物联网的特殊安全问题很大一部分是</a:t>
            </a:r>
            <a:r>
              <a:rPr lang="zh-CN" altLang="en-US" sz="3200" b="1" dirty="0">
                <a:solidFill>
                  <a:srgbClr val="FF0000"/>
                </a:solidFill>
                <a:latin typeface="华文楷体" panose="02010600040101010101" pitchFamily="2" charset="-122"/>
                <a:ea typeface="华文楷体" panose="02010600040101010101" pitchFamily="2" charset="-122"/>
              </a:rPr>
              <a:t>由于物联网是在现有移动网络基础上集成了传感网络和应用平台带来的，也就是说，网络层和业务层合二为一了</a:t>
            </a:r>
            <a:r>
              <a:rPr lang="zh-CN" altLang="en-US" sz="3200" b="1" dirty="0">
                <a:latin typeface="华文楷体" panose="02010600040101010101" pitchFamily="2" charset="-122"/>
                <a:ea typeface="华文楷体" panose="02010600040101010101" pitchFamily="2" charset="-122"/>
              </a:rPr>
              <a:t>。</a:t>
            </a:r>
            <a:endParaRPr lang="zh-CN" altLang="en-US" sz="32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65" name="矩形 30"/>
          <p:cNvSpPr>
            <a:spLocks noChangeArrowheads="1"/>
          </p:cNvSpPr>
          <p:nvPr/>
        </p:nvSpPr>
        <p:spPr bwMode="auto">
          <a:xfrm>
            <a:off x="3965" y="2636912"/>
            <a:ext cx="12192000" cy="1704480"/>
          </a:xfrm>
          <a:prstGeom prst="rect">
            <a:avLst/>
          </a:prstGeom>
          <a:solidFill>
            <a:schemeClr val="accent1">
              <a:lumMod val="75000"/>
            </a:schemeClr>
          </a:solidFill>
          <a:ln>
            <a:noFill/>
          </a:ln>
        </p:spPr>
        <p:txBody>
          <a:bodyPr anchor="ctr"/>
          <a:lstStyle/>
          <a:p>
            <a:pPr algn="ctr"/>
            <a:endParaRPr lang="zh-CN" altLang="zh-CN" dirty="0">
              <a:solidFill>
                <a:srgbClr val="FFFFFF"/>
              </a:solidFill>
              <a:effectLst>
                <a:outerShdw blurRad="38100" dist="38100" dir="2700000" algn="tl">
                  <a:srgbClr val="000000">
                    <a:alpha val="43137"/>
                  </a:srgbClr>
                </a:outerShdw>
              </a:effectLst>
              <a:latin typeface="Bebas" pitchFamily="2" charset="0"/>
              <a:ea typeface="微软雅黑" panose="020B0503020204020204" pitchFamily="34" charset="-122"/>
              <a:sym typeface="Bebas" pitchFamily="2" charset="0"/>
            </a:endParaRPr>
          </a:p>
        </p:txBody>
      </p:sp>
      <p:sp>
        <p:nvSpPr>
          <p:cNvPr id="17" name="TextBox 16"/>
          <p:cNvSpPr txBox="1"/>
          <p:nvPr/>
        </p:nvSpPr>
        <p:spPr>
          <a:xfrm>
            <a:off x="1847528" y="2917393"/>
            <a:ext cx="8784976" cy="1015663"/>
          </a:xfrm>
          <a:prstGeom prst="rect">
            <a:avLst/>
          </a:prstGeom>
          <a:noFill/>
        </p:spPr>
        <p:txBody>
          <a:bodyPr wrap="square">
            <a:spAutoFit/>
          </a:bodyPr>
          <a:lstStyle/>
          <a:p>
            <a:pPr algn="ctr" fontAlgn="auto">
              <a:spcBef>
                <a:spcPts val="0"/>
              </a:spcBef>
              <a:spcAft>
                <a:spcPts val="0"/>
              </a:spcAft>
              <a:defRPr/>
            </a:pPr>
            <a:r>
              <a:rPr lang="zh-CN" altLang="en-US" sz="6000" b="1" dirty="0" smtClean="0">
                <a:solidFill>
                  <a:schemeClr val="bg1"/>
                </a:solidFill>
                <a:effectLst>
                  <a:outerShdw blurRad="38100" dist="38100" dir="2700000" algn="tl">
                    <a:srgbClr val="000000">
                      <a:alpha val="43137"/>
                    </a:srgbClr>
                  </a:outerShdw>
                  <a:reflection blurRad="25400" stA="30000" endPos="30000" dist="50800" dir="5400000" sy="-100000" algn="bl" rotWithShape="0"/>
                </a:effectLst>
                <a:latin typeface="微软雅黑" panose="020B0503020204020204" pitchFamily="34" charset="-122"/>
                <a:ea typeface="微软雅黑" panose="020B0503020204020204" pitchFamily="34" charset="-122"/>
              </a:rPr>
              <a:t>本章完、谢谢大家</a:t>
            </a:r>
            <a:r>
              <a:rPr lang="en-US" altLang="zh-CN" sz="6000" b="1" dirty="0" smtClean="0">
                <a:solidFill>
                  <a:schemeClr val="bg1"/>
                </a:solidFill>
                <a:effectLst>
                  <a:outerShdw blurRad="38100" dist="38100" dir="2700000" algn="tl">
                    <a:srgbClr val="000000">
                      <a:alpha val="43137"/>
                    </a:srgbClr>
                  </a:outerShdw>
                  <a:reflection blurRad="25400" stA="30000" endPos="30000" dist="50800" dir="5400000" sy="-100000" algn="bl" rotWithShape="0"/>
                </a:effectLst>
                <a:latin typeface="微软雅黑" panose="020B0503020204020204" pitchFamily="34" charset="-122"/>
                <a:ea typeface="微软雅黑" panose="020B0503020204020204" pitchFamily="34" charset="-122"/>
              </a:rPr>
              <a:t>~</a:t>
            </a:r>
            <a:endParaRPr lang="zh-CN" altLang="en-US" sz="6000" b="1" dirty="0" smtClean="0">
              <a:solidFill>
                <a:schemeClr val="bg1"/>
              </a:solidFill>
              <a:effectLst>
                <a:outerShdw blurRad="38100" dist="38100" dir="2700000" algn="tl">
                  <a:srgbClr val="000000">
                    <a:alpha val="43137"/>
                  </a:srgbClr>
                </a:outerShdw>
                <a:reflection blurRad="25400" stA="30000" endPos="30000" dist="50800" dir="5400000" sy="-100000" algn="bl" rotWithShape="0"/>
              </a:effectLst>
              <a:latin typeface="微软雅黑" panose="020B0503020204020204" pitchFamily="34" charset="-122"/>
              <a:ea typeface="微软雅黑" panose="020B0503020204020204" pitchFamily="34" charset="-122"/>
            </a:endParaRPr>
          </a:p>
        </p:txBody>
      </p:sp>
      <p:pic>
        <p:nvPicPr>
          <p:cNvPr id="33" name="图片 32"/>
          <p:cNvPicPr>
            <a:picLocks noChangeAspect="1"/>
          </p:cNvPicPr>
          <p:nvPr/>
        </p:nvPicPr>
        <p:blipFill>
          <a:blip r:embed="rId1" cstate="print">
            <a:clrChange>
              <a:clrFrom>
                <a:srgbClr val="FFFFFF"/>
              </a:clrFrom>
              <a:clrTo>
                <a:srgbClr val="FFFFFF">
                  <a:alpha val="0"/>
                </a:srgbClr>
              </a:clrTo>
            </a:clrChange>
            <a:lum bright="-7000" contrast="-14000"/>
            <a:extLst>
              <a:ext uri="{28A0092B-C50C-407E-A947-70E740481C1C}">
                <a14:useLocalDpi xmlns:a14="http://schemas.microsoft.com/office/drawing/2010/main" val="0"/>
              </a:ext>
            </a:extLst>
          </a:blip>
          <a:stretch>
            <a:fillRect/>
          </a:stretch>
        </p:blipFill>
        <p:spPr>
          <a:xfrm>
            <a:off x="768377" y="534788"/>
            <a:ext cx="3850106" cy="967339"/>
          </a:xfrm>
          <a:prstGeom prst="rect">
            <a:avLst/>
          </a:prstGeom>
        </p:spPr>
      </p:pic>
    </p:spTree>
  </p:cSld>
  <p:clrMapOvr>
    <a:masterClrMapping/>
  </p:clrMapOvr>
  <p:transition spd="slow">
    <p:split orient="vert"/>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l"/>
            <a:r>
              <a:rPr lang="nn-NO" altLang="zh-CN" dirty="0"/>
              <a:t>CC2530 I/O</a:t>
            </a:r>
            <a:r>
              <a:rPr lang="zh-CN" altLang="nn-NO" dirty="0"/>
              <a:t>端口的常用操作</a:t>
            </a:r>
            <a:endParaRPr lang="zh-CN" altLang="en-US" dirty="0"/>
          </a:p>
        </p:txBody>
      </p:sp>
      <p:sp>
        <p:nvSpPr>
          <p:cNvPr id="15" name="TextBox 14"/>
          <p:cNvSpPr txBox="1"/>
          <p:nvPr/>
        </p:nvSpPr>
        <p:spPr>
          <a:xfrm>
            <a:off x="911424" y="980728"/>
            <a:ext cx="10945216" cy="5262979"/>
          </a:xfrm>
          <a:prstGeom prst="rect">
            <a:avLst/>
          </a:prstGeom>
          <a:noFill/>
          <a:ln w="9525">
            <a:noFill/>
          </a:ln>
        </p:spPr>
        <p:txBody>
          <a:bodyPr wrap="square">
            <a:spAutoFit/>
          </a:bodyPr>
          <a:lstStyle/>
          <a:p>
            <a:pPr marL="514350" indent="-514350">
              <a:lnSpc>
                <a:spcPct val="200000"/>
              </a:lnSpc>
              <a:buClr>
                <a:srgbClr val="FF3300"/>
              </a:buClr>
              <a:buSzPct val="85000"/>
              <a:buFont typeface="Wingdings" panose="05000000000000000000" pitchFamily="2" charset="2"/>
              <a:buChar char="p"/>
            </a:pPr>
            <a:r>
              <a:rPr lang="en-US" altLang="zh-CN" sz="2400" b="1" dirty="0">
                <a:latin typeface="华文楷体" panose="02010600040101010101" pitchFamily="2" charset="-122"/>
                <a:ea typeface="华文楷体" panose="02010600040101010101" pitchFamily="2" charset="-122"/>
              </a:rPr>
              <a:t>CC2530</a:t>
            </a:r>
            <a:r>
              <a:rPr lang="zh-CN" altLang="en-US" sz="2400" b="1" dirty="0">
                <a:latin typeface="华文楷体" panose="02010600040101010101" pitchFamily="2" charset="-122"/>
                <a:ea typeface="华文楷体" panose="02010600040101010101" pitchFamily="2" charset="-122"/>
              </a:rPr>
              <a:t>具有</a:t>
            </a:r>
            <a:r>
              <a:rPr lang="en-US" altLang="zh-CN" sz="2400" b="1" dirty="0">
                <a:latin typeface="华文楷体" panose="02010600040101010101" pitchFamily="2" charset="-122"/>
                <a:ea typeface="华文楷体" panose="02010600040101010101" pitchFamily="2" charset="-122"/>
              </a:rPr>
              <a:t>CC2500 RF </a:t>
            </a:r>
            <a:r>
              <a:rPr lang="zh-CN" altLang="en-US" sz="2400" b="1" dirty="0">
                <a:latin typeface="华文楷体" panose="02010600040101010101" pitchFamily="2" charset="-122"/>
                <a:ea typeface="华文楷体" panose="02010600040101010101" pitchFamily="2" charset="-122"/>
              </a:rPr>
              <a:t>接收器以及增强性能的</a:t>
            </a:r>
            <a:r>
              <a:rPr lang="en-US" altLang="zh-CN" sz="2400" b="1" dirty="0">
                <a:latin typeface="华文楷体" panose="02010600040101010101" pitchFamily="2" charset="-122"/>
                <a:ea typeface="华文楷体" panose="02010600040101010101" pitchFamily="2" charset="-122"/>
              </a:rPr>
              <a:t>8051 MCU</a:t>
            </a:r>
            <a:r>
              <a:rPr lang="zh-CN" altLang="en-US" sz="2400" b="1" dirty="0">
                <a:latin typeface="华文楷体" panose="02010600040101010101" pitchFamily="2" charset="-122"/>
                <a:ea typeface="华文楷体" panose="02010600040101010101" pitchFamily="2" charset="-122"/>
              </a:rPr>
              <a:t>、</a:t>
            </a:r>
            <a:r>
              <a:rPr lang="en-US" altLang="zh-CN" sz="2400" b="1" dirty="0">
                <a:solidFill>
                  <a:srgbClr val="FF0000"/>
                </a:solidFill>
                <a:latin typeface="华文楷体" panose="02010600040101010101" pitchFamily="2" charset="-122"/>
                <a:ea typeface="华文楷体" panose="02010600040101010101" pitchFamily="2" charset="-122"/>
              </a:rPr>
              <a:t>8KB RAM</a:t>
            </a:r>
            <a:r>
              <a:rPr lang="zh-CN" altLang="en-US" sz="2400" b="1" dirty="0">
                <a:latin typeface="华文楷体" panose="02010600040101010101" pitchFamily="2" charset="-122"/>
                <a:ea typeface="华文楷体" panose="02010600040101010101" pitchFamily="2" charset="-122"/>
              </a:rPr>
              <a:t>等，其增强的</a:t>
            </a:r>
            <a:r>
              <a:rPr lang="en-US" altLang="zh-CN" sz="2400" b="1" dirty="0">
                <a:latin typeface="华文楷体" panose="02010600040101010101" pitchFamily="2" charset="-122"/>
                <a:ea typeface="华文楷体" panose="02010600040101010101" pitchFamily="2" charset="-122"/>
              </a:rPr>
              <a:t>8051 MCU</a:t>
            </a:r>
            <a:r>
              <a:rPr lang="zh-CN" altLang="en-US" sz="2400" b="1" dirty="0">
                <a:latin typeface="华文楷体" panose="02010600040101010101" pitchFamily="2" charset="-122"/>
                <a:ea typeface="华文楷体" panose="02010600040101010101" pitchFamily="2" charset="-122"/>
              </a:rPr>
              <a:t>核的性能是工业标准</a:t>
            </a:r>
            <a:r>
              <a:rPr lang="en-US" altLang="zh-CN" sz="2400" b="1" dirty="0">
                <a:latin typeface="华文楷体" panose="02010600040101010101" pitchFamily="2" charset="-122"/>
                <a:ea typeface="华文楷体" panose="02010600040101010101" pitchFamily="2" charset="-122"/>
              </a:rPr>
              <a:t>8051</a:t>
            </a:r>
            <a:r>
              <a:rPr lang="zh-CN" altLang="en-US" sz="2400" b="1" dirty="0">
                <a:latin typeface="华文楷体" panose="02010600040101010101" pitchFamily="2" charset="-122"/>
                <a:ea typeface="华文楷体" panose="02010600040101010101" pitchFamily="2" charset="-122"/>
              </a:rPr>
              <a:t>核性能的</a:t>
            </a:r>
            <a:r>
              <a:rPr lang="en-US" altLang="zh-CN" sz="2400" b="1" dirty="0">
                <a:latin typeface="华文楷体" panose="02010600040101010101" pitchFamily="2" charset="-122"/>
                <a:ea typeface="华文楷体" panose="02010600040101010101" pitchFamily="2" charset="-122"/>
              </a:rPr>
              <a:t>8</a:t>
            </a:r>
            <a:r>
              <a:rPr lang="zh-CN" altLang="en-US" sz="2400" b="1" dirty="0">
                <a:latin typeface="华文楷体" panose="02010600040101010101" pitchFamily="2" charset="-122"/>
                <a:ea typeface="华文楷体" panose="02010600040101010101" pitchFamily="2" charset="-122"/>
              </a:rPr>
              <a:t>倍。</a:t>
            </a:r>
            <a:r>
              <a:rPr lang="en-US" altLang="zh-CN" sz="2400" b="1" dirty="0">
                <a:latin typeface="华文楷体" panose="02010600040101010101" pitchFamily="2" charset="-122"/>
                <a:ea typeface="华文楷体" panose="02010600040101010101" pitchFamily="2" charset="-122"/>
              </a:rPr>
              <a:t>CC2530</a:t>
            </a:r>
            <a:r>
              <a:rPr lang="zh-CN" altLang="en-US" sz="2400" b="1" dirty="0">
                <a:latin typeface="华文楷体" panose="02010600040101010101" pitchFamily="2" charset="-122"/>
                <a:ea typeface="华文楷体" panose="02010600040101010101" pitchFamily="2" charset="-122"/>
              </a:rPr>
              <a:t>还具备直接存储器定址</a:t>
            </a:r>
            <a:r>
              <a:rPr lang="en-US" altLang="zh-CN" sz="2400" b="1" dirty="0">
                <a:latin typeface="华文楷体" panose="02010600040101010101" pitchFamily="2" charset="-122"/>
                <a:ea typeface="华文楷体" panose="02010600040101010101" pitchFamily="2" charset="-122"/>
              </a:rPr>
              <a:t>(DMA)</a:t>
            </a:r>
            <a:r>
              <a:rPr lang="zh-CN" altLang="en-US" sz="2400" b="1" dirty="0" smtClean="0">
                <a:latin typeface="华文楷体" panose="02010600040101010101" pitchFamily="2" charset="-122"/>
                <a:ea typeface="华文楷体" panose="02010600040101010101" pitchFamily="2" charset="-122"/>
              </a:rPr>
              <a:t>功能、</a:t>
            </a:r>
            <a:r>
              <a:rPr lang="zh-CN" altLang="en-US" sz="2400" b="1" dirty="0">
                <a:latin typeface="华文楷体" panose="02010600040101010101" pitchFamily="2" charset="-122"/>
                <a:ea typeface="华文楷体" panose="02010600040101010101" pitchFamily="2" charset="-122"/>
              </a:rPr>
              <a:t>可编程看门狗定时器、</a:t>
            </a:r>
            <a:r>
              <a:rPr lang="en-US" altLang="zh-CN" sz="2400" b="1" dirty="0">
                <a:solidFill>
                  <a:srgbClr val="FF0000"/>
                </a:solidFill>
                <a:latin typeface="华文楷体" panose="02010600040101010101" pitchFamily="2" charset="-122"/>
                <a:ea typeface="华文楷体" panose="02010600040101010101" pitchFamily="2" charset="-122"/>
              </a:rPr>
              <a:t>AES-128</a:t>
            </a:r>
            <a:r>
              <a:rPr lang="zh-CN" altLang="en-US" sz="2400" b="1" dirty="0">
                <a:solidFill>
                  <a:srgbClr val="FF0000"/>
                </a:solidFill>
                <a:latin typeface="华文楷体" panose="02010600040101010101" pitchFamily="2" charset="-122"/>
                <a:ea typeface="华文楷体" panose="02010600040101010101" pitchFamily="2" charset="-122"/>
              </a:rPr>
              <a:t>安全协处理器</a:t>
            </a:r>
            <a:r>
              <a:rPr lang="zh-CN" altLang="en-US" sz="2400" b="1" dirty="0">
                <a:latin typeface="华文楷体" panose="02010600040101010101" pitchFamily="2" charset="-122"/>
                <a:ea typeface="华文楷体" panose="02010600040101010101" pitchFamily="2" charset="-122"/>
              </a:rPr>
              <a:t>、多达</a:t>
            </a:r>
            <a:r>
              <a:rPr lang="en-US" altLang="zh-CN" sz="2400" b="1" dirty="0">
                <a:latin typeface="华文楷体" panose="02010600040101010101" pitchFamily="2" charset="-122"/>
                <a:ea typeface="华文楷体" panose="02010600040101010101" pitchFamily="2" charset="-122"/>
              </a:rPr>
              <a:t>8</a:t>
            </a:r>
            <a:r>
              <a:rPr lang="zh-CN" altLang="en-US" sz="2400" b="1" dirty="0">
                <a:latin typeface="华文楷体" panose="02010600040101010101" pitchFamily="2" charset="-122"/>
                <a:ea typeface="华文楷体" panose="02010600040101010101" pitchFamily="2" charset="-122"/>
              </a:rPr>
              <a:t>输入的</a:t>
            </a:r>
            <a:r>
              <a:rPr lang="en-US" altLang="zh-CN" sz="2400" b="1" dirty="0">
                <a:latin typeface="华文楷体" panose="02010600040101010101" pitchFamily="2" charset="-122"/>
                <a:ea typeface="华文楷体" panose="02010600040101010101" pitchFamily="2" charset="-122"/>
              </a:rPr>
              <a:t>8-14</a:t>
            </a:r>
            <a:r>
              <a:rPr lang="zh-CN" altLang="en-US" sz="2400" b="1" dirty="0">
                <a:latin typeface="华文楷体" panose="02010600040101010101" pitchFamily="2" charset="-122"/>
                <a:ea typeface="华文楷体" panose="02010600040101010101" pitchFamily="2" charset="-122"/>
              </a:rPr>
              <a:t>位</a:t>
            </a:r>
            <a:r>
              <a:rPr lang="en-US" altLang="zh-CN" sz="2400" b="1" dirty="0">
                <a:latin typeface="华文楷体" panose="02010600040101010101" pitchFamily="2" charset="-122"/>
                <a:ea typeface="华文楷体" panose="02010600040101010101" pitchFamily="2" charset="-122"/>
              </a:rPr>
              <a:t>ADC</a:t>
            </a: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USART</a:t>
            </a:r>
            <a:r>
              <a:rPr lang="zh-CN" altLang="en-US" sz="2400" b="1" dirty="0">
                <a:latin typeface="华文楷体" panose="02010600040101010101" pitchFamily="2" charset="-122"/>
                <a:ea typeface="华文楷体" panose="02010600040101010101" pitchFamily="2" charset="-122"/>
              </a:rPr>
              <a:t>、睡眠模式定时、上电复位、掉电检测电路</a:t>
            </a:r>
            <a:r>
              <a:rPr lang="en-US" altLang="zh-CN" sz="2400" b="1" dirty="0">
                <a:latin typeface="华文楷体" panose="02010600040101010101" pitchFamily="2" charset="-122"/>
                <a:ea typeface="华文楷体" panose="02010600040101010101" pitchFamily="2" charset="-122"/>
              </a:rPr>
              <a:t>(Brown Out Detection)</a:t>
            </a:r>
            <a:r>
              <a:rPr lang="zh-CN" altLang="en-US" sz="2400" b="1" dirty="0">
                <a:latin typeface="华文楷体" panose="02010600040101010101" pitchFamily="2" charset="-122"/>
                <a:ea typeface="华文楷体" panose="02010600040101010101" pitchFamily="2" charset="-122"/>
              </a:rPr>
              <a:t>、</a:t>
            </a:r>
            <a:r>
              <a:rPr lang="en-US" altLang="zh-CN" sz="2400" b="1" dirty="0">
                <a:solidFill>
                  <a:srgbClr val="FF0000"/>
                </a:solidFill>
                <a:latin typeface="华文楷体" panose="02010600040101010101" pitchFamily="2" charset="-122"/>
                <a:ea typeface="华文楷体" panose="02010600040101010101" pitchFamily="2" charset="-122"/>
              </a:rPr>
              <a:t>21</a:t>
            </a:r>
            <a:r>
              <a:rPr lang="zh-CN" altLang="en-US" sz="2400" b="1" dirty="0">
                <a:solidFill>
                  <a:srgbClr val="FF0000"/>
                </a:solidFill>
                <a:latin typeface="华文楷体" panose="02010600040101010101" pitchFamily="2" charset="-122"/>
                <a:ea typeface="华文楷体" panose="02010600040101010101" pitchFamily="2" charset="-122"/>
              </a:rPr>
              <a:t>个可编程</a:t>
            </a:r>
            <a:r>
              <a:rPr lang="en-US" altLang="zh-CN" sz="2400" b="1" dirty="0">
                <a:solidFill>
                  <a:srgbClr val="FF0000"/>
                </a:solidFill>
                <a:latin typeface="华文楷体" panose="02010600040101010101" pitchFamily="2" charset="-122"/>
                <a:ea typeface="华文楷体" panose="02010600040101010101" pitchFamily="2" charset="-122"/>
              </a:rPr>
              <a:t>I/O</a:t>
            </a:r>
            <a:r>
              <a:rPr lang="zh-CN" altLang="en-US" sz="2400" b="1" dirty="0">
                <a:solidFill>
                  <a:srgbClr val="FF0000"/>
                </a:solidFill>
                <a:latin typeface="华文楷体" panose="02010600040101010101" pitchFamily="2" charset="-122"/>
                <a:ea typeface="华文楷体" panose="02010600040101010101" pitchFamily="2" charset="-122"/>
              </a:rPr>
              <a:t>管脚</a:t>
            </a:r>
            <a:r>
              <a:rPr lang="zh-CN" altLang="en-US" sz="2400" b="1" dirty="0">
                <a:latin typeface="华文楷体" panose="02010600040101010101" pitchFamily="2" charset="-122"/>
                <a:ea typeface="华文楷体" panose="02010600040101010101" pitchFamily="2" charset="-122"/>
              </a:rPr>
              <a:t>等，</a:t>
            </a:r>
            <a:r>
              <a:rPr lang="zh-CN" altLang="en-US" sz="2400" b="1" dirty="0">
                <a:solidFill>
                  <a:srgbClr val="FF0000"/>
                </a:solidFill>
                <a:latin typeface="华文楷体" panose="02010600040101010101" pitchFamily="2" charset="-122"/>
                <a:ea typeface="华文楷体" panose="02010600040101010101" pitchFamily="2" charset="-122"/>
              </a:rPr>
              <a:t>两个可编程的</a:t>
            </a:r>
            <a:r>
              <a:rPr lang="en-US" altLang="zh-CN" sz="2400" b="1" dirty="0">
                <a:solidFill>
                  <a:srgbClr val="FF0000"/>
                </a:solidFill>
                <a:latin typeface="华文楷体" panose="02010600040101010101" pitchFamily="2" charset="-122"/>
                <a:ea typeface="华文楷体" panose="02010600040101010101" pitchFamily="2" charset="-122"/>
              </a:rPr>
              <a:t>USART</a:t>
            </a:r>
            <a:r>
              <a:rPr lang="zh-CN" altLang="en-US" sz="2400" b="1" dirty="0">
                <a:latin typeface="华文楷体" panose="02010600040101010101" pitchFamily="2" charset="-122"/>
                <a:ea typeface="华文楷体" panose="02010600040101010101" pitchFamily="2" charset="-122"/>
              </a:rPr>
              <a:t>用于主</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从</a:t>
            </a:r>
            <a:r>
              <a:rPr lang="en-US" altLang="zh-CN" sz="2400" b="1" dirty="0">
                <a:latin typeface="华文楷体" panose="02010600040101010101" pitchFamily="2" charset="-122"/>
                <a:ea typeface="华文楷体" panose="02010600040101010101" pitchFamily="2" charset="-122"/>
              </a:rPr>
              <a:t>SPI</a:t>
            </a:r>
            <a:r>
              <a:rPr lang="zh-CN" altLang="en-US" sz="2400" b="1" dirty="0">
                <a:latin typeface="华文楷体" panose="02010600040101010101" pitchFamily="2" charset="-122"/>
                <a:ea typeface="华文楷体" panose="02010600040101010101" pitchFamily="2" charset="-122"/>
              </a:rPr>
              <a:t>或</a:t>
            </a:r>
            <a:r>
              <a:rPr lang="en-US" altLang="zh-CN" sz="2400" b="1" dirty="0">
                <a:latin typeface="华文楷体" panose="02010600040101010101" pitchFamily="2" charset="-122"/>
                <a:ea typeface="华文楷体" panose="02010600040101010101" pitchFamily="2" charset="-122"/>
              </a:rPr>
              <a:t>UART</a:t>
            </a:r>
            <a:r>
              <a:rPr lang="zh-CN" altLang="en-US" sz="2400" b="1" dirty="0">
                <a:latin typeface="华文楷体" panose="02010600040101010101" pitchFamily="2" charset="-122"/>
                <a:ea typeface="华文楷体" panose="02010600040101010101" pitchFamily="2" charset="-122"/>
              </a:rPr>
              <a:t>操作，带外部功放的</a:t>
            </a:r>
            <a:r>
              <a:rPr lang="en-US" altLang="zh-CN" sz="2400" b="1" dirty="0">
                <a:latin typeface="华文楷体" panose="02010600040101010101" pitchFamily="2" charset="-122"/>
                <a:ea typeface="华文楷体" panose="02010600040101010101" pitchFamily="2" charset="-122"/>
              </a:rPr>
              <a:t>CC2530</a:t>
            </a:r>
            <a:r>
              <a:rPr lang="zh-CN" altLang="en-US" sz="2400" b="1" dirty="0">
                <a:latin typeface="华文楷体" panose="02010600040101010101" pitchFamily="2" charset="-122"/>
                <a:ea typeface="华文楷体" panose="02010600040101010101" pitchFamily="2" charset="-122"/>
              </a:rPr>
              <a:t>参考设计可提供</a:t>
            </a:r>
            <a:r>
              <a:rPr lang="en-US" altLang="zh-CN" sz="2400" b="1" dirty="0">
                <a:latin typeface="华文楷体" panose="02010600040101010101" pitchFamily="2" charset="-122"/>
                <a:ea typeface="华文楷体" panose="02010600040101010101" pitchFamily="2" charset="-122"/>
              </a:rPr>
              <a:t>+10dBm</a:t>
            </a:r>
            <a:r>
              <a:rPr lang="zh-CN" altLang="en-US" sz="2400" b="1" dirty="0">
                <a:latin typeface="华文楷体" panose="02010600040101010101" pitchFamily="2" charset="-122"/>
                <a:ea typeface="华文楷体" panose="02010600040101010101" pitchFamily="2" charset="-122"/>
              </a:rPr>
              <a:t>的输出功率。</a:t>
            </a:r>
            <a:endParaRPr lang="zh-CN" altLang="en-US" sz="24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l"/>
            <a:r>
              <a:rPr lang="nn-NO" altLang="zh-CN" dirty="0"/>
              <a:t>I/O</a:t>
            </a:r>
            <a:r>
              <a:rPr lang="zh-CN" altLang="en-US" dirty="0"/>
              <a:t>口特性：</a:t>
            </a:r>
            <a:endParaRPr lang="zh-CN" altLang="en-US" dirty="0"/>
          </a:p>
        </p:txBody>
      </p:sp>
      <p:sp>
        <p:nvSpPr>
          <p:cNvPr id="15" name="TextBox 14"/>
          <p:cNvSpPr txBox="1"/>
          <p:nvPr/>
        </p:nvSpPr>
        <p:spPr>
          <a:xfrm>
            <a:off x="911424" y="980728"/>
            <a:ext cx="10945216" cy="4285789"/>
          </a:xfrm>
          <a:prstGeom prst="rect">
            <a:avLst/>
          </a:prstGeom>
          <a:noFill/>
          <a:ln w="9525">
            <a:noFill/>
          </a:ln>
        </p:spPr>
        <p:txBody>
          <a:bodyPr wrap="square">
            <a:spAutoFit/>
          </a:bodyPr>
          <a:lstStyle/>
          <a:p>
            <a:pPr marL="514350" indent="-514350">
              <a:lnSpc>
                <a:spcPct val="200000"/>
              </a:lnSpc>
              <a:buClr>
                <a:srgbClr val="FF3300"/>
              </a:buClr>
              <a:buSzPct val="85000"/>
              <a:buFont typeface="Wingdings" panose="05000000000000000000" pitchFamily="2" charset="2"/>
              <a:buChar char="p"/>
            </a:pPr>
            <a:r>
              <a:rPr lang="zh-CN" altLang="en-US" sz="2800" b="1" dirty="0" smtClean="0">
                <a:latin typeface="华文楷体" panose="02010600040101010101" pitchFamily="2" charset="-122"/>
                <a:ea typeface="华文楷体" panose="02010600040101010101" pitchFamily="2" charset="-122"/>
              </a:rPr>
              <a:t>可</a:t>
            </a:r>
            <a:r>
              <a:rPr lang="zh-CN" altLang="en-US" sz="2800" b="1" dirty="0">
                <a:latin typeface="华文楷体" panose="02010600040101010101" pitchFamily="2" charset="-122"/>
                <a:ea typeface="华文楷体" panose="02010600040101010101" pitchFamily="2" charset="-122"/>
              </a:rPr>
              <a:t>设置为通常的</a:t>
            </a:r>
            <a:r>
              <a:rPr lang="en-US" altLang="zh-CN" sz="2800" b="1" dirty="0">
                <a:latin typeface="华文楷体" panose="02010600040101010101" pitchFamily="2" charset="-122"/>
                <a:ea typeface="华文楷体" panose="02010600040101010101" pitchFamily="2" charset="-122"/>
              </a:rPr>
              <a:t>I/O</a:t>
            </a:r>
            <a:r>
              <a:rPr lang="zh-CN" altLang="en-US" sz="2800" b="1" dirty="0">
                <a:latin typeface="华文楷体" panose="02010600040101010101" pitchFamily="2" charset="-122"/>
                <a:ea typeface="华文楷体" panose="02010600040101010101" pitchFamily="2" charset="-122"/>
              </a:rPr>
              <a:t>口，也可设置为外围</a:t>
            </a:r>
            <a:r>
              <a:rPr lang="en-US" altLang="zh-CN" sz="2800" b="1" dirty="0">
                <a:latin typeface="华文楷体" panose="02010600040101010101" pitchFamily="2" charset="-122"/>
                <a:ea typeface="华文楷体" panose="02010600040101010101" pitchFamily="2" charset="-122"/>
              </a:rPr>
              <a:t>I/O</a:t>
            </a:r>
            <a:r>
              <a:rPr lang="zh-CN" altLang="en-US" sz="2800" b="1" dirty="0">
                <a:latin typeface="华文楷体" panose="02010600040101010101" pitchFamily="2" charset="-122"/>
                <a:ea typeface="华文楷体" panose="02010600040101010101" pitchFamily="2" charset="-122"/>
              </a:rPr>
              <a:t>口使用。</a:t>
            </a:r>
            <a:endParaRPr lang="zh-CN" altLang="en-US" sz="2800" b="1" dirty="0">
              <a:latin typeface="华文楷体" panose="02010600040101010101" pitchFamily="2" charset="-122"/>
              <a:ea typeface="华文楷体" panose="02010600040101010101" pitchFamily="2" charset="-122"/>
            </a:endParaRPr>
          </a:p>
          <a:p>
            <a:pPr marL="514350" indent="-514350">
              <a:lnSpc>
                <a:spcPct val="200000"/>
              </a:lnSpc>
              <a:buClr>
                <a:srgbClr val="FF3300"/>
              </a:buClr>
              <a:buSzPct val="85000"/>
              <a:buFont typeface="Wingdings" panose="05000000000000000000" pitchFamily="2" charset="2"/>
              <a:buChar char="p"/>
            </a:pPr>
            <a:r>
              <a:rPr lang="zh-CN" altLang="en-US" sz="2800" b="1" dirty="0" smtClean="0">
                <a:latin typeface="华文楷体" panose="02010600040101010101" pitchFamily="2" charset="-122"/>
                <a:ea typeface="华文楷体" panose="02010600040101010101" pitchFamily="2" charset="-122"/>
              </a:rPr>
              <a:t>在</a:t>
            </a:r>
            <a:r>
              <a:rPr lang="zh-CN" altLang="en-US" sz="2800" b="1" dirty="0">
                <a:latin typeface="华文楷体" panose="02010600040101010101" pitchFamily="2" charset="-122"/>
                <a:ea typeface="华文楷体" panose="02010600040101010101" pitchFamily="2" charset="-122"/>
              </a:rPr>
              <a:t>输入时有上拉和下拉能力。</a:t>
            </a:r>
            <a:endParaRPr lang="zh-CN" altLang="en-US" sz="2800" b="1" dirty="0">
              <a:latin typeface="华文楷体" panose="02010600040101010101" pitchFamily="2" charset="-122"/>
              <a:ea typeface="华文楷体" panose="02010600040101010101" pitchFamily="2" charset="-122"/>
            </a:endParaRPr>
          </a:p>
          <a:p>
            <a:pPr marL="514350" indent="-514350">
              <a:lnSpc>
                <a:spcPct val="200000"/>
              </a:lnSpc>
              <a:buClr>
                <a:srgbClr val="FF3300"/>
              </a:buClr>
              <a:buSzPct val="85000"/>
              <a:buFont typeface="Wingdings" panose="05000000000000000000" pitchFamily="2" charset="2"/>
              <a:buChar char="p"/>
            </a:pPr>
            <a:r>
              <a:rPr lang="zh-CN" altLang="en-US" sz="2800" b="1" dirty="0" smtClean="0">
                <a:latin typeface="华文楷体" panose="02010600040101010101" pitchFamily="2" charset="-122"/>
                <a:ea typeface="华文楷体" panose="02010600040101010101" pitchFamily="2" charset="-122"/>
              </a:rPr>
              <a:t>全部</a:t>
            </a:r>
            <a:r>
              <a:rPr lang="en-US" altLang="zh-CN" sz="2800" b="1" dirty="0">
                <a:solidFill>
                  <a:srgbClr val="FF0000"/>
                </a:solidFill>
                <a:latin typeface="华文楷体" panose="02010600040101010101" pitchFamily="2" charset="-122"/>
                <a:ea typeface="华文楷体" panose="02010600040101010101" pitchFamily="2" charset="-122"/>
              </a:rPr>
              <a:t>21</a:t>
            </a:r>
            <a:r>
              <a:rPr lang="zh-CN" altLang="en-US" sz="2800" b="1" dirty="0">
                <a:solidFill>
                  <a:srgbClr val="FF0000"/>
                </a:solidFill>
                <a:latin typeface="华文楷体" panose="02010600040101010101" pitchFamily="2" charset="-122"/>
                <a:ea typeface="华文楷体" panose="02010600040101010101" pitchFamily="2" charset="-122"/>
              </a:rPr>
              <a:t>个数字</a:t>
            </a:r>
            <a:r>
              <a:rPr lang="en-US" altLang="zh-CN" sz="2800" b="1" dirty="0">
                <a:solidFill>
                  <a:srgbClr val="FF0000"/>
                </a:solidFill>
                <a:latin typeface="华文楷体" panose="02010600040101010101" pitchFamily="2" charset="-122"/>
                <a:ea typeface="华文楷体" panose="02010600040101010101" pitchFamily="2" charset="-122"/>
              </a:rPr>
              <a:t>I/O</a:t>
            </a:r>
            <a:r>
              <a:rPr lang="zh-CN" altLang="en-US" sz="2800" b="1" dirty="0">
                <a:solidFill>
                  <a:srgbClr val="FF0000"/>
                </a:solidFill>
                <a:latin typeface="华文楷体" panose="02010600040101010101" pitchFamily="2" charset="-122"/>
                <a:ea typeface="华文楷体" panose="02010600040101010101" pitchFamily="2" charset="-122"/>
              </a:rPr>
              <a:t>口引脚都具有响应外部的中断能力</a:t>
            </a:r>
            <a:r>
              <a:rPr lang="zh-CN" altLang="en-US" sz="2800" b="1" dirty="0">
                <a:latin typeface="华文楷体" panose="02010600040101010101" pitchFamily="2" charset="-122"/>
                <a:ea typeface="华文楷体" panose="02010600040101010101" pitchFamily="2" charset="-122"/>
              </a:rPr>
              <a:t>。如果需要外部设备，可对</a:t>
            </a:r>
            <a:r>
              <a:rPr lang="en-US" altLang="zh-CN" sz="2800" b="1" dirty="0">
                <a:latin typeface="华文楷体" panose="02010600040101010101" pitchFamily="2" charset="-122"/>
                <a:ea typeface="华文楷体" panose="02010600040101010101" pitchFamily="2" charset="-122"/>
              </a:rPr>
              <a:t>I/O</a:t>
            </a:r>
            <a:r>
              <a:rPr lang="zh-CN" altLang="en-US" sz="2800" b="1" dirty="0">
                <a:latin typeface="华文楷体" panose="02010600040101010101" pitchFamily="2" charset="-122"/>
                <a:ea typeface="华文楷体" panose="02010600040101010101" pitchFamily="2" charset="-122"/>
              </a:rPr>
              <a:t>口引脚产生中断，同时外部的中断事件也能被用来唤醒休眠模式。</a:t>
            </a:r>
            <a:endParaRPr lang="zh-CN" altLang="en-US" sz="28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l"/>
            <a:r>
              <a:rPr lang="nn-NO" altLang="zh-CN" dirty="0"/>
              <a:t>I/O </a:t>
            </a:r>
            <a:r>
              <a:rPr lang="zh-CN" altLang="en-US" dirty="0"/>
              <a:t>端口的寄存器如下：</a:t>
            </a:r>
            <a:endParaRPr lang="zh-CN" altLang="en-US" dirty="0"/>
          </a:p>
        </p:txBody>
      </p:sp>
      <p:sp>
        <p:nvSpPr>
          <p:cNvPr id="15" name="TextBox 14"/>
          <p:cNvSpPr txBox="1"/>
          <p:nvPr/>
        </p:nvSpPr>
        <p:spPr>
          <a:xfrm>
            <a:off x="911424" y="980728"/>
            <a:ext cx="10945216" cy="5147563"/>
          </a:xfrm>
          <a:prstGeom prst="rect">
            <a:avLst/>
          </a:prstGeom>
          <a:noFill/>
          <a:ln w="9525">
            <a:noFill/>
          </a:ln>
        </p:spPr>
        <p:txBody>
          <a:bodyPr wrap="square">
            <a:spAutoFit/>
          </a:bodyPr>
          <a:lstStyle/>
          <a:p>
            <a:pPr marL="514350" indent="-514350">
              <a:lnSpc>
                <a:spcPct val="200000"/>
              </a:lnSpc>
              <a:buClr>
                <a:srgbClr val="FF3300"/>
              </a:buClr>
              <a:buSzPct val="85000"/>
              <a:buFont typeface="Wingdings" panose="05000000000000000000" pitchFamily="2" charset="2"/>
              <a:buChar char="p"/>
            </a:pPr>
            <a:r>
              <a:rPr lang="en-US" altLang="zh-CN" sz="2800" b="1" dirty="0">
                <a:latin typeface="华文楷体" panose="02010600040101010101" pitchFamily="2" charset="-122"/>
                <a:ea typeface="华文楷体" panose="02010600040101010101" pitchFamily="2" charset="-122"/>
              </a:rPr>
              <a:t>	P0 </a:t>
            </a:r>
            <a:r>
              <a:rPr lang="zh-CN" altLang="en-US" sz="2800" b="1" dirty="0">
                <a:latin typeface="华文楷体" panose="02010600040101010101" pitchFamily="2" charset="-122"/>
                <a:ea typeface="华文楷体" panose="02010600040101010101" pitchFamily="2" charset="-122"/>
              </a:rPr>
              <a:t>：端口 </a:t>
            </a:r>
            <a:r>
              <a:rPr lang="en-US" altLang="zh-CN" sz="2800" b="1" dirty="0">
                <a:latin typeface="华文楷体" panose="02010600040101010101" pitchFamily="2" charset="-122"/>
                <a:ea typeface="华文楷体" panose="02010600040101010101" pitchFamily="2" charset="-122"/>
              </a:rPr>
              <a:t>0</a:t>
            </a:r>
            <a:endParaRPr lang="en-US" altLang="zh-CN" sz="2800" b="1" dirty="0">
              <a:latin typeface="华文楷体" panose="02010600040101010101" pitchFamily="2" charset="-122"/>
              <a:ea typeface="华文楷体" panose="02010600040101010101" pitchFamily="2" charset="-122"/>
            </a:endParaRPr>
          </a:p>
          <a:p>
            <a:pPr marL="514350" indent="-514350">
              <a:lnSpc>
                <a:spcPct val="200000"/>
              </a:lnSpc>
              <a:buClr>
                <a:srgbClr val="FF3300"/>
              </a:buClr>
              <a:buSzPct val="85000"/>
              <a:buFont typeface="Wingdings" panose="05000000000000000000" pitchFamily="2" charset="2"/>
              <a:buChar char="p"/>
            </a:pPr>
            <a:r>
              <a:rPr lang="en-US" altLang="zh-CN" sz="2800" b="1" dirty="0">
                <a:latin typeface="华文楷体" panose="02010600040101010101" pitchFamily="2" charset="-122"/>
                <a:ea typeface="华文楷体" panose="02010600040101010101" pitchFamily="2" charset="-122"/>
              </a:rPr>
              <a:t>	P1 </a:t>
            </a:r>
            <a:r>
              <a:rPr lang="zh-CN" altLang="en-US" sz="2800" b="1" dirty="0">
                <a:latin typeface="华文楷体" panose="02010600040101010101" pitchFamily="2" charset="-122"/>
                <a:ea typeface="华文楷体" panose="02010600040101010101" pitchFamily="2" charset="-122"/>
              </a:rPr>
              <a:t>：端口 </a:t>
            </a:r>
            <a:r>
              <a:rPr lang="en-US" altLang="zh-CN" sz="2800" b="1" dirty="0">
                <a:latin typeface="华文楷体" panose="02010600040101010101" pitchFamily="2" charset="-122"/>
                <a:ea typeface="华文楷体" panose="02010600040101010101" pitchFamily="2" charset="-122"/>
              </a:rPr>
              <a:t>1</a:t>
            </a:r>
            <a:endParaRPr lang="en-US" altLang="zh-CN" sz="2800" b="1" dirty="0">
              <a:latin typeface="华文楷体" panose="02010600040101010101" pitchFamily="2" charset="-122"/>
              <a:ea typeface="华文楷体" panose="02010600040101010101" pitchFamily="2" charset="-122"/>
            </a:endParaRPr>
          </a:p>
          <a:p>
            <a:pPr marL="514350" indent="-514350">
              <a:lnSpc>
                <a:spcPct val="200000"/>
              </a:lnSpc>
              <a:buClr>
                <a:srgbClr val="FF3300"/>
              </a:buClr>
              <a:buSzPct val="85000"/>
              <a:buFont typeface="Wingdings" panose="05000000000000000000" pitchFamily="2" charset="2"/>
              <a:buChar char="p"/>
            </a:pPr>
            <a:r>
              <a:rPr lang="en-US" altLang="zh-CN" sz="2800" b="1" dirty="0">
                <a:latin typeface="华文楷体" panose="02010600040101010101" pitchFamily="2" charset="-122"/>
                <a:ea typeface="华文楷体" panose="02010600040101010101" pitchFamily="2" charset="-122"/>
              </a:rPr>
              <a:t>	P2 </a:t>
            </a:r>
            <a:r>
              <a:rPr lang="zh-CN" altLang="en-US" sz="2800" b="1" dirty="0">
                <a:latin typeface="华文楷体" panose="02010600040101010101" pitchFamily="2" charset="-122"/>
                <a:ea typeface="华文楷体" panose="02010600040101010101" pitchFamily="2" charset="-122"/>
              </a:rPr>
              <a:t>：端口 </a:t>
            </a:r>
            <a:r>
              <a:rPr lang="en-US" altLang="zh-CN" sz="2800" b="1" dirty="0">
                <a:latin typeface="华文楷体" panose="02010600040101010101" pitchFamily="2" charset="-122"/>
                <a:ea typeface="华文楷体" panose="02010600040101010101" pitchFamily="2" charset="-122"/>
              </a:rPr>
              <a:t>2</a:t>
            </a:r>
            <a:endParaRPr lang="en-US" altLang="zh-CN" sz="2800" b="1" dirty="0">
              <a:latin typeface="华文楷体" panose="02010600040101010101" pitchFamily="2" charset="-122"/>
              <a:ea typeface="华文楷体" panose="02010600040101010101" pitchFamily="2" charset="-122"/>
            </a:endParaRPr>
          </a:p>
          <a:p>
            <a:pPr marL="514350" indent="-514350">
              <a:lnSpc>
                <a:spcPct val="200000"/>
              </a:lnSpc>
              <a:buClr>
                <a:srgbClr val="FF3300"/>
              </a:buClr>
              <a:buSzPct val="85000"/>
              <a:buFont typeface="Wingdings" panose="05000000000000000000" pitchFamily="2" charset="2"/>
              <a:buChar char="p"/>
            </a:pPr>
            <a:r>
              <a:rPr lang="en-US" altLang="zh-CN" sz="2800" b="1" dirty="0">
                <a:latin typeface="华文楷体" panose="02010600040101010101" pitchFamily="2" charset="-122"/>
                <a:ea typeface="华文楷体" panose="02010600040101010101" pitchFamily="2" charset="-122"/>
              </a:rPr>
              <a:t>	P0DIR </a:t>
            </a:r>
            <a:r>
              <a:rPr lang="zh-CN" altLang="en-US" sz="2800" b="1" dirty="0">
                <a:latin typeface="华文楷体" panose="02010600040101010101" pitchFamily="2" charset="-122"/>
                <a:ea typeface="华文楷体" panose="02010600040101010101" pitchFamily="2" charset="-122"/>
              </a:rPr>
              <a:t>：端口 </a:t>
            </a:r>
            <a:r>
              <a:rPr lang="en-US" altLang="zh-CN" sz="2800" b="1" dirty="0">
                <a:latin typeface="华文楷体" panose="02010600040101010101" pitchFamily="2" charset="-122"/>
                <a:ea typeface="华文楷体" panose="02010600040101010101" pitchFamily="2" charset="-122"/>
              </a:rPr>
              <a:t>0 </a:t>
            </a:r>
            <a:r>
              <a:rPr lang="zh-CN" altLang="en-US" sz="2800" b="1" dirty="0">
                <a:latin typeface="华文楷体" panose="02010600040101010101" pitchFamily="2" charset="-122"/>
                <a:ea typeface="华文楷体" panose="02010600040101010101" pitchFamily="2" charset="-122"/>
              </a:rPr>
              <a:t>方向寄存器</a:t>
            </a:r>
            <a:endParaRPr lang="zh-CN" altLang="en-US" sz="2800" b="1" dirty="0">
              <a:latin typeface="华文楷体" panose="02010600040101010101" pitchFamily="2" charset="-122"/>
              <a:ea typeface="华文楷体" panose="02010600040101010101" pitchFamily="2" charset="-122"/>
            </a:endParaRPr>
          </a:p>
          <a:p>
            <a:pPr marL="514350" indent="-514350">
              <a:lnSpc>
                <a:spcPct val="200000"/>
              </a:lnSpc>
              <a:buClr>
                <a:srgbClr val="FF3300"/>
              </a:buClr>
              <a:buSzPct val="85000"/>
              <a:buFont typeface="Wingdings" panose="05000000000000000000" pitchFamily="2" charset="2"/>
              <a:buChar char="p"/>
            </a:pPr>
            <a:r>
              <a:rPr lang="zh-CN" altLang="en-US" sz="2800" b="1" dirty="0">
                <a:latin typeface="华文楷体" panose="02010600040101010101" pitchFamily="2" charset="-122"/>
                <a:ea typeface="华文楷体" panose="02010600040101010101" pitchFamily="2" charset="-122"/>
              </a:rPr>
              <a:t>	</a:t>
            </a:r>
            <a:r>
              <a:rPr lang="en-US" altLang="zh-CN" sz="2800" b="1" dirty="0">
                <a:latin typeface="华文楷体" panose="02010600040101010101" pitchFamily="2" charset="-122"/>
                <a:ea typeface="华文楷体" panose="02010600040101010101" pitchFamily="2" charset="-122"/>
              </a:rPr>
              <a:t>P1DIR </a:t>
            </a:r>
            <a:r>
              <a:rPr lang="zh-CN" altLang="en-US" sz="2800" b="1" dirty="0">
                <a:latin typeface="华文楷体" panose="02010600040101010101" pitchFamily="2" charset="-122"/>
                <a:ea typeface="华文楷体" panose="02010600040101010101" pitchFamily="2" charset="-122"/>
              </a:rPr>
              <a:t>：端口 </a:t>
            </a:r>
            <a:r>
              <a:rPr lang="en-US" altLang="zh-CN" sz="2800" b="1" dirty="0">
                <a:latin typeface="华文楷体" panose="02010600040101010101" pitchFamily="2" charset="-122"/>
                <a:ea typeface="华文楷体" panose="02010600040101010101" pitchFamily="2" charset="-122"/>
              </a:rPr>
              <a:t>1 </a:t>
            </a:r>
            <a:r>
              <a:rPr lang="zh-CN" altLang="en-US" sz="2800" b="1" dirty="0">
                <a:latin typeface="华文楷体" panose="02010600040101010101" pitchFamily="2" charset="-122"/>
                <a:ea typeface="华文楷体" panose="02010600040101010101" pitchFamily="2" charset="-122"/>
              </a:rPr>
              <a:t>方向寄存器</a:t>
            </a:r>
            <a:endParaRPr lang="zh-CN" altLang="en-US" sz="2800" b="1" dirty="0">
              <a:latin typeface="华文楷体" panose="02010600040101010101" pitchFamily="2" charset="-122"/>
              <a:ea typeface="华文楷体" panose="02010600040101010101" pitchFamily="2" charset="-122"/>
            </a:endParaRPr>
          </a:p>
          <a:p>
            <a:pPr marL="514350" indent="-514350">
              <a:lnSpc>
                <a:spcPct val="200000"/>
              </a:lnSpc>
              <a:buClr>
                <a:srgbClr val="FF3300"/>
              </a:buClr>
              <a:buSzPct val="85000"/>
              <a:buFont typeface="Wingdings" panose="05000000000000000000" pitchFamily="2" charset="2"/>
              <a:buChar char="p"/>
            </a:pPr>
            <a:r>
              <a:rPr lang="zh-CN" altLang="en-US" sz="2800" b="1" dirty="0">
                <a:latin typeface="华文楷体" panose="02010600040101010101" pitchFamily="2" charset="-122"/>
                <a:ea typeface="华文楷体" panose="02010600040101010101" pitchFamily="2" charset="-122"/>
              </a:rPr>
              <a:t>	</a:t>
            </a:r>
            <a:r>
              <a:rPr lang="en-US" altLang="zh-CN" sz="2800" b="1" dirty="0">
                <a:latin typeface="华文楷体" panose="02010600040101010101" pitchFamily="2" charset="-122"/>
                <a:ea typeface="华文楷体" panose="02010600040101010101" pitchFamily="2" charset="-122"/>
              </a:rPr>
              <a:t>P2DIR </a:t>
            </a:r>
            <a:r>
              <a:rPr lang="zh-CN" altLang="en-US" sz="2800" b="1" dirty="0">
                <a:latin typeface="华文楷体" panose="02010600040101010101" pitchFamily="2" charset="-122"/>
                <a:ea typeface="华文楷体" panose="02010600040101010101" pitchFamily="2" charset="-122"/>
              </a:rPr>
              <a:t>：端口 </a:t>
            </a:r>
            <a:r>
              <a:rPr lang="en-US" altLang="zh-CN" sz="2800" b="1" dirty="0">
                <a:latin typeface="华文楷体" panose="02010600040101010101" pitchFamily="2" charset="-122"/>
                <a:ea typeface="华文楷体" panose="02010600040101010101" pitchFamily="2" charset="-122"/>
              </a:rPr>
              <a:t>2 </a:t>
            </a:r>
            <a:r>
              <a:rPr lang="zh-CN" altLang="en-US" sz="2800" b="1" dirty="0">
                <a:latin typeface="华文楷体" panose="02010600040101010101" pitchFamily="2" charset="-122"/>
                <a:ea typeface="华文楷体" panose="02010600040101010101" pitchFamily="2" charset="-122"/>
              </a:rPr>
              <a:t>方向寄存器</a:t>
            </a:r>
            <a:endParaRPr lang="zh-CN" altLang="en-US" sz="28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l"/>
            <a:r>
              <a:rPr lang="nn-NO" altLang="zh-CN" dirty="0"/>
              <a:t>I/O </a:t>
            </a:r>
            <a:r>
              <a:rPr lang="zh-CN" altLang="en-US" dirty="0"/>
              <a:t>端口的寄存器如下：</a:t>
            </a:r>
            <a:endParaRPr lang="zh-CN" altLang="en-US" dirty="0"/>
          </a:p>
        </p:txBody>
      </p:sp>
      <p:sp>
        <p:nvSpPr>
          <p:cNvPr id="15" name="TextBox 14"/>
          <p:cNvSpPr txBox="1"/>
          <p:nvPr/>
        </p:nvSpPr>
        <p:spPr>
          <a:xfrm>
            <a:off x="911424" y="980728"/>
            <a:ext cx="10945216" cy="3424014"/>
          </a:xfrm>
          <a:prstGeom prst="rect">
            <a:avLst/>
          </a:prstGeom>
          <a:noFill/>
          <a:ln w="9525">
            <a:noFill/>
          </a:ln>
        </p:spPr>
        <p:txBody>
          <a:bodyPr wrap="square">
            <a:spAutoFit/>
          </a:bodyPr>
          <a:lstStyle/>
          <a:p>
            <a:pPr marL="514350" indent="-514350">
              <a:lnSpc>
                <a:spcPct val="200000"/>
              </a:lnSpc>
              <a:buClr>
                <a:srgbClr val="FF3300"/>
              </a:buClr>
              <a:buSzPct val="85000"/>
              <a:buFont typeface="Wingdings" panose="05000000000000000000" pitchFamily="2" charset="2"/>
              <a:buChar char="p"/>
            </a:pPr>
            <a:r>
              <a:rPr lang="zh-CN" altLang="en-US" sz="2800" b="1" dirty="0">
                <a:latin typeface="华文楷体" panose="02010600040101010101" pitchFamily="2" charset="-122"/>
                <a:ea typeface="华文楷体" panose="02010600040101010101" pitchFamily="2" charset="-122"/>
              </a:rPr>
              <a:t>作为缺省的情况，每当复位之后，所有的输入</a:t>
            </a:r>
            <a:r>
              <a:rPr lang="en-US" altLang="zh-CN" sz="2800" b="1" dirty="0">
                <a:latin typeface="华文楷体" panose="02010600040101010101" pitchFamily="2" charset="-122"/>
                <a:ea typeface="华文楷体" panose="02010600040101010101" pitchFamily="2" charset="-122"/>
              </a:rPr>
              <a:t>/</a:t>
            </a:r>
            <a:r>
              <a:rPr lang="zh-CN" altLang="en-US" sz="2800" b="1" dirty="0">
                <a:latin typeface="华文楷体" panose="02010600040101010101" pitchFamily="2" charset="-122"/>
                <a:ea typeface="华文楷体" panose="02010600040101010101" pitchFamily="2" charset="-122"/>
              </a:rPr>
              <a:t>输出引脚都设置为通用</a:t>
            </a:r>
            <a:r>
              <a:rPr lang="en-US" altLang="zh-CN" sz="2800" b="1" dirty="0">
                <a:latin typeface="华文楷体" panose="02010600040101010101" pitchFamily="2" charset="-122"/>
                <a:ea typeface="华文楷体" panose="02010600040101010101" pitchFamily="2" charset="-122"/>
              </a:rPr>
              <a:t>8</a:t>
            </a:r>
            <a:r>
              <a:rPr lang="zh-CN" altLang="en-US" sz="2800" b="1" dirty="0">
                <a:latin typeface="华文楷体" panose="02010600040101010101" pitchFamily="2" charset="-122"/>
                <a:ea typeface="华文楷体" panose="02010600040101010101" pitchFamily="2" charset="-122"/>
              </a:rPr>
              <a:t>位</a:t>
            </a:r>
            <a:r>
              <a:rPr lang="en-US" altLang="zh-CN" sz="2800" b="1" dirty="0">
                <a:latin typeface="华文楷体" panose="02010600040101010101" pitchFamily="2" charset="-122"/>
                <a:ea typeface="华文楷体" panose="02010600040101010101" pitchFamily="2" charset="-122"/>
              </a:rPr>
              <a:t>I/O</a:t>
            </a:r>
            <a:r>
              <a:rPr lang="zh-CN" altLang="en-US" sz="2800" b="1" dirty="0">
                <a:latin typeface="华文楷体" panose="02010600040101010101" pitchFamily="2" charset="-122"/>
                <a:ea typeface="华文楷体" panose="02010600040101010101" pitchFamily="2" charset="-122"/>
              </a:rPr>
              <a:t>；而且，所有通用</a:t>
            </a:r>
            <a:r>
              <a:rPr lang="en-US" altLang="zh-CN" sz="2800" b="1" dirty="0">
                <a:latin typeface="华文楷体" panose="02010600040101010101" pitchFamily="2" charset="-122"/>
                <a:ea typeface="华文楷体" panose="02010600040101010101" pitchFamily="2" charset="-122"/>
              </a:rPr>
              <a:t>I/O</a:t>
            </a:r>
            <a:r>
              <a:rPr lang="zh-CN" altLang="en-US" sz="2800" b="1" dirty="0">
                <a:latin typeface="华文楷体" panose="02010600040101010101" pitchFamily="2" charset="-122"/>
                <a:ea typeface="华文楷体" panose="02010600040101010101" pitchFamily="2" charset="-122"/>
              </a:rPr>
              <a:t>都设置为输入。</a:t>
            </a:r>
            <a:r>
              <a:rPr lang="zh-CN" altLang="en-US" sz="2800" b="1" dirty="0">
                <a:solidFill>
                  <a:srgbClr val="FF0000"/>
                </a:solidFill>
                <a:latin typeface="华文楷体" panose="02010600040101010101" pitchFamily="2" charset="-122"/>
                <a:ea typeface="华文楷体" panose="02010600040101010101" pitchFamily="2" charset="-122"/>
              </a:rPr>
              <a:t>在任何时候，要改变一个引脚口的方向，使用寄存器</a:t>
            </a:r>
            <a:r>
              <a:rPr lang="en-US" altLang="zh-CN" sz="2800" b="1" dirty="0" err="1">
                <a:solidFill>
                  <a:srgbClr val="FF0000"/>
                </a:solidFill>
                <a:latin typeface="华文楷体" panose="02010600040101010101" pitchFamily="2" charset="-122"/>
                <a:ea typeface="华文楷体" panose="02010600040101010101" pitchFamily="2" charset="-122"/>
              </a:rPr>
              <a:t>PxDIR</a:t>
            </a:r>
            <a:r>
              <a:rPr lang="zh-CN" altLang="en-US" sz="2800" b="1" dirty="0">
                <a:solidFill>
                  <a:srgbClr val="FF0000"/>
                </a:solidFill>
                <a:latin typeface="华文楷体" panose="02010600040101010101" pitchFamily="2" charset="-122"/>
                <a:ea typeface="华文楷体" panose="02010600040101010101" pitchFamily="2" charset="-122"/>
              </a:rPr>
              <a:t>即可。只要设置</a:t>
            </a:r>
            <a:r>
              <a:rPr lang="en-US" altLang="zh-CN" sz="2800" b="1" dirty="0" err="1">
                <a:solidFill>
                  <a:srgbClr val="FF0000"/>
                </a:solidFill>
                <a:latin typeface="华文楷体" panose="02010600040101010101" pitchFamily="2" charset="-122"/>
                <a:ea typeface="华文楷体" panose="02010600040101010101" pitchFamily="2" charset="-122"/>
              </a:rPr>
              <a:t>PxDIR</a:t>
            </a:r>
            <a:r>
              <a:rPr lang="zh-CN" altLang="en-US" sz="2800" b="1" dirty="0">
                <a:solidFill>
                  <a:srgbClr val="FF0000"/>
                </a:solidFill>
                <a:latin typeface="华文楷体" panose="02010600040101010101" pitchFamily="2" charset="-122"/>
                <a:ea typeface="华文楷体" panose="02010600040101010101" pitchFamily="2" charset="-122"/>
              </a:rPr>
              <a:t>中指定位为</a:t>
            </a:r>
            <a:r>
              <a:rPr lang="en-US" altLang="zh-CN" sz="2800" b="1" dirty="0">
                <a:solidFill>
                  <a:srgbClr val="FF0000"/>
                </a:solidFill>
                <a:latin typeface="华文楷体" panose="02010600040101010101" pitchFamily="2" charset="-122"/>
                <a:ea typeface="华文楷体" panose="02010600040101010101" pitchFamily="2" charset="-122"/>
              </a:rPr>
              <a:t>1</a:t>
            </a:r>
            <a:r>
              <a:rPr lang="zh-CN" altLang="en-US" sz="2800" b="1" dirty="0">
                <a:solidFill>
                  <a:srgbClr val="FF0000"/>
                </a:solidFill>
                <a:latin typeface="华文楷体" panose="02010600040101010101" pitchFamily="2" charset="-122"/>
                <a:ea typeface="华文楷体" panose="02010600040101010101" pitchFamily="2" charset="-122"/>
              </a:rPr>
              <a:t>，其对应的引脚口就被设置为输出了</a:t>
            </a:r>
            <a:r>
              <a:rPr lang="zh-CN" altLang="en-US" sz="2800" b="1" dirty="0">
                <a:latin typeface="华文楷体" panose="02010600040101010101" pitchFamily="2" charset="-122"/>
                <a:ea typeface="华文楷体" panose="02010600040101010101" pitchFamily="2" charset="-122"/>
              </a:rPr>
              <a:t>。</a:t>
            </a:r>
            <a:endParaRPr lang="zh-CN" altLang="en-US" sz="2800" b="1" dirty="0">
              <a:latin typeface="华文楷体" panose="02010600040101010101" pitchFamily="2" charset="-122"/>
              <a:ea typeface="华文楷体" panose="02010600040101010101" pitchFamily="2" charset="-122"/>
            </a:endParaRPr>
          </a:p>
        </p:txBody>
      </p:sp>
      <p:graphicFrame>
        <p:nvGraphicFramePr>
          <p:cNvPr id="2" name="表格 1"/>
          <p:cNvGraphicFramePr>
            <a:graphicFrameLocks noGrp="1"/>
          </p:cNvGraphicFramePr>
          <p:nvPr/>
        </p:nvGraphicFramePr>
        <p:xfrm>
          <a:off x="1703512" y="4509120"/>
          <a:ext cx="10297143" cy="2033384"/>
        </p:xfrm>
        <a:graphic>
          <a:graphicData uri="http://schemas.openxmlformats.org/drawingml/2006/table">
            <a:tbl>
              <a:tblPr>
                <a:tableStyleId>{5C22544A-7EE6-4342-B048-85BDC9FD1C3A}</a:tableStyleId>
              </a:tblPr>
              <a:tblGrid>
                <a:gridCol w="698648"/>
                <a:gridCol w="2011960"/>
                <a:gridCol w="865397"/>
                <a:gridCol w="861747"/>
                <a:gridCol w="5859391"/>
              </a:tblGrid>
              <a:tr h="700011">
                <a:tc>
                  <a:txBody>
                    <a:bodyPr/>
                    <a:lstStyle/>
                    <a:p>
                      <a:pPr algn="ctr">
                        <a:spcAft>
                          <a:spcPts val="0"/>
                        </a:spcAft>
                      </a:pPr>
                      <a:r>
                        <a:rPr lang="zh-CN" sz="2400" kern="0" spc="-10" dirty="0">
                          <a:effectLst/>
                        </a:rPr>
                        <a:t>位</a:t>
                      </a:r>
                      <a:endParaRPr lang="zh-CN" sz="1800" kern="100" dirty="0">
                        <a:effectLst/>
                        <a:latin typeface="Times New Roman" panose="02020603050405020304"/>
                        <a:ea typeface="宋体" panose="02010600030101010101" pitchFamily="2" charset="-122"/>
                        <a:cs typeface="Times New Roman" panose="02020603050405020304"/>
                      </a:endParaRPr>
                    </a:p>
                  </a:txBody>
                  <a:tcPr marL="0" marR="0" marT="0" marB="0" anchor="ctr">
                    <a:solidFill>
                      <a:schemeClr val="accent1">
                        <a:lumMod val="40000"/>
                        <a:lumOff val="60000"/>
                      </a:schemeClr>
                    </a:solidFill>
                  </a:tcPr>
                </a:tc>
                <a:tc>
                  <a:txBody>
                    <a:bodyPr/>
                    <a:lstStyle/>
                    <a:p>
                      <a:pPr marL="426720" marR="334645" algn="ctr">
                        <a:spcAft>
                          <a:spcPts val="0"/>
                        </a:spcAft>
                      </a:pPr>
                      <a:r>
                        <a:rPr lang="zh-CN" sz="2400" kern="0" spc="-10" dirty="0">
                          <a:effectLst/>
                        </a:rPr>
                        <a:t>名</a:t>
                      </a:r>
                      <a:r>
                        <a:rPr lang="zh-CN" sz="2400" kern="0" dirty="0">
                          <a:effectLst/>
                        </a:rPr>
                        <a:t>称</a:t>
                      </a:r>
                      <a:endParaRPr lang="zh-CN" sz="1800" kern="100" dirty="0">
                        <a:effectLst/>
                        <a:latin typeface="Times New Roman" panose="02020603050405020304"/>
                        <a:ea typeface="宋体" panose="02010600030101010101" pitchFamily="2" charset="-122"/>
                        <a:cs typeface="Times New Roman" panose="02020603050405020304"/>
                      </a:endParaRPr>
                    </a:p>
                  </a:txBody>
                  <a:tcPr marL="0" marR="0" marT="0" marB="0" anchor="ctr">
                    <a:solidFill>
                      <a:schemeClr val="accent1">
                        <a:lumMod val="40000"/>
                        <a:lumOff val="60000"/>
                      </a:schemeClr>
                    </a:solidFill>
                  </a:tcPr>
                </a:tc>
                <a:tc>
                  <a:txBody>
                    <a:bodyPr/>
                    <a:lstStyle/>
                    <a:p>
                      <a:pPr algn="ctr">
                        <a:spcAft>
                          <a:spcPts val="0"/>
                        </a:spcAft>
                      </a:pPr>
                      <a:r>
                        <a:rPr lang="zh-CN" sz="2400" kern="0" spc="-10" dirty="0">
                          <a:effectLst/>
                        </a:rPr>
                        <a:t>复</a:t>
                      </a:r>
                      <a:r>
                        <a:rPr lang="zh-CN" sz="2400" kern="0" dirty="0">
                          <a:effectLst/>
                        </a:rPr>
                        <a:t>位</a:t>
                      </a:r>
                      <a:endParaRPr lang="zh-CN" sz="1800" kern="100" dirty="0">
                        <a:effectLst/>
                        <a:latin typeface="Times New Roman" panose="02020603050405020304"/>
                        <a:ea typeface="宋体" panose="02010600030101010101" pitchFamily="2" charset="-122"/>
                        <a:cs typeface="Times New Roman" panose="02020603050405020304"/>
                      </a:endParaRPr>
                    </a:p>
                  </a:txBody>
                  <a:tcPr marL="0" marR="0" marT="0" marB="0" anchor="ctr">
                    <a:solidFill>
                      <a:schemeClr val="accent1">
                        <a:lumMod val="40000"/>
                        <a:lumOff val="60000"/>
                      </a:schemeClr>
                    </a:solidFill>
                  </a:tcPr>
                </a:tc>
                <a:tc>
                  <a:txBody>
                    <a:bodyPr/>
                    <a:lstStyle/>
                    <a:p>
                      <a:pPr algn="ctr">
                        <a:spcAft>
                          <a:spcPts val="0"/>
                        </a:spcAft>
                      </a:pPr>
                      <a:r>
                        <a:rPr lang="en-US" sz="2400" kern="0" spc="-10" dirty="0">
                          <a:effectLst/>
                        </a:rPr>
                        <a:t>R/W</a:t>
                      </a:r>
                      <a:endParaRPr lang="zh-CN" sz="1800" kern="100" dirty="0">
                        <a:effectLst/>
                        <a:latin typeface="Times New Roman" panose="02020603050405020304"/>
                        <a:ea typeface="宋体" panose="02010600030101010101" pitchFamily="2" charset="-122"/>
                        <a:cs typeface="Times New Roman" panose="02020603050405020304"/>
                      </a:endParaRPr>
                    </a:p>
                  </a:txBody>
                  <a:tcPr marL="0" marR="0" marT="0" marB="0" anchor="ctr">
                    <a:solidFill>
                      <a:schemeClr val="accent1">
                        <a:lumMod val="40000"/>
                        <a:lumOff val="60000"/>
                      </a:schemeClr>
                    </a:solidFill>
                  </a:tcPr>
                </a:tc>
                <a:tc>
                  <a:txBody>
                    <a:bodyPr/>
                    <a:lstStyle/>
                    <a:p>
                      <a:pPr algn="ctr">
                        <a:spcAft>
                          <a:spcPts val="0"/>
                        </a:spcAft>
                      </a:pPr>
                      <a:r>
                        <a:rPr lang="zh-CN" sz="2400" kern="0" spc="-10" dirty="0">
                          <a:effectLst/>
                        </a:rPr>
                        <a:t>描述</a:t>
                      </a:r>
                      <a:endParaRPr lang="zh-CN" sz="1800" kern="100" dirty="0">
                        <a:effectLst/>
                        <a:latin typeface="Times New Roman" panose="02020603050405020304"/>
                        <a:ea typeface="宋体" panose="02010600030101010101" pitchFamily="2" charset="-122"/>
                        <a:cs typeface="Times New Roman" panose="02020603050405020304"/>
                      </a:endParaRPr>
                    </a:p>
                  </a:txBody>
                  <a:tcPr marL="0" marR="0" marT="0" marB="0" anchor="ctr">
                    <a:solidFill>
                      <a:schemeClr val="accent1">
                        <a:lumMod val="40000"/>
                        <a:lumOff val="60000"/>
                      </a:schemeClr>
                    </a:solidFill>
                  </a:tcPr>
                </a:tc>
              </a:tr>
              <a:tr h="1333373">
                <a:tc>
                  <a:txBody>
                    <a:bodyPr/>
                    <a:lstStyle/>
                    <a:p>
                      <a:pPr algn="ctr">
                        <a:spcAft>
                          <a:spcPts val="0"/>
                        </a:spcAft>
                      </a:pPr>
                      <a:r>
                        <a:rPr lang="en-US" sz="2400" kern="0">
                          <a:effectLst/>
                        </a:rPr>
                        <a:t> </a:t>
                      </a:r>
                      <a:endParaRPr lang="zh-CN" sz="1800" kern="100">
                        <a:effectLst/>
                      </a:endParaRPr>
                    </a:p>
                    <a:p>
                      <a:pPr marL="67310" algn="ctr">
                        <a:spcAft>
                          <a:spcPts val="0"/>
                        </a:spcAft>
                      </a:pPr>
                      <a:r>
                        <a:rPr lang="en-US" sz="2400" kern="0" spc="5">
                          <a:effectLst/>
                        </a:rPr>
                        <a:t>7</a:t>
                      </a:r>
                      <a:r>
                        <a:rPr lang="en-US" sz="2400" kern="0" spc="-10">
                          <a:effectLst/>
                        </a:rPr>
                        <a:t>:</a:t>
                      </a:r>
                      <a:r>
                        <a:rPr lang="en-US" sz="2400" kern="0">
                          <a:effectLst/>
                        </a:rPr>
                        <a:t>0</a:t>
                      </a:r>
                      <a:endParaRPr lang="zh-CN" sz="1800" kern="100">
                        <a:effectLst/>
                        <a:latin typeface="Times New Roman" panose="02020603050405020304"/>
                        <a:ea typeface="宋体" panose="02010600030101010101" pitchFamily="2" charset="-122"/>
                        <a:cs typeface="Times New Roman" panose="02020603050405020304"/>
                      </a:endParaRPr>
                    </a:p>
                  </a:txBody>
                  <a:tcPr marL="0" marR="0" marT="0" marB="0" anchor="ctr"/>
                </a:tc>
                <a:tc>
                  <a:txBody>
                    <a:bodyPr/>
                    <a:lstStyle/>
                    <a:p>
                      <a:pPr algn="ctr">
                        <a:spcAft>
                          <a:spcPts val="0"/>
                        </a:spcAft>
                      </a:pPr>
                      <a:r>
                        <a:rPr lang="en-US" sz="2400" kern="0" dirty="0">
                          <a:effectLst/>
                        </a:rPr>
                        <a:t> </a:t>
                      </a:r>
                      <a:endParaRPr lang="zh-CN" sz="1800" kern="100" dirty="0">
                        <a:effectLst/>
                      </a:endParaRPr>
                    </a:p>
                    <a:p>
                      <a:pPr marL="65405" algn="ctr">
                        <a:spcAft>
                          <a:spcPts val="0"/>
                        </a:spcAft>
                      </a:pPr>
                      <a:r>
                        <a:rPr lang="en-US" sz="2400" kern="0" dirty="0">
                          <a:effectLst/>
                        </a:rPr>
                        <a:t>DIR</a:t>
                      </a:r>
                      <a:r>
                        <a:rPr lang="en-US" sz="2400" kern="0" spc="5" dirty="0">
                          <a:effectLst/>
                        </a:rPr>
                        <a:t>P</a:t>
                      </a:r>
                      <a:r>
                        <a:rPr lang="en-US" sz="2400" kern="0" spc="-5" dirty="0">
                          <a:effectLst/>
                        </a:rPr>
                        <a:t>0</a:t>
                      </a:r>
                      <a:r>
                        <a:rPr lang="en-US" sz="2400" kern="0" spc="5" dirty="0">
                          <a:effectLst/>
                        </a:rPr>
                        <a:t>_</a:t>
                      </a:r>
                      <a:r>
                        <a:rPr lang="en-US" sz="2400" kern="0" dirty="0">
                          <a:effectLst/>
                        </a:rPr>
                        <a:t>[</a:t>
                      </a:r>
                      <a:r>
                        <a:rPr lang="en-US" sz="2400" kern="0" spc="-5" dirty="0">
                          <a:effectLst/>
                        </a:rPr>
                        <a:t>7</a:t>
                      </a:r>
                      <a:r>
                        <a:rPr lang="en-US" sz="2400" kern="0" dirty="0">
                          <a:effectLst/>
                        </a:rPr>
                        <a:t>:</a:t>
                      </a:r>
                      <a:r>
                        <a:rPr lang="en-US" sz="2400" kern="0" spc="5" dirty="0">
                          <a:effectLst/>
                        </a:rPr>
                        <a:t>0</a:t>
                      </a:r>
                      <a:r>
                        <a:rPr lang="en-US" sz="2400" kern="0" dirty="0">
                          <a:effectLst/>
                        </a:rPr>
                        <a:t>]</a:t>
                      </a:r>
                      <a:endParaRPr lang="zh-CN" sz="1800" kern="100" dirty="0">
                        <a:effectLst/>
                        <a:latin typeface="Times New Roman" panose="02020603050405020304"/>
                        <a:ea typeface="宋体" panose="02010600030101010101" pitchFamily="2" charset="-122"/>
                        <a:cs typeface="Times New Roman" panose="02020603050405020304"/>
                      </a:endParaRPr>
                    </a:p>
                  </a:txBody>
                  <a:tcPr marL="0" marR="0" marT="0" marB="0" anchor="ctr"/>
                </a:tc>
                <a:tc>
                  <a:txBody>
                    <a:bodyPr/>
                    <a:lstStyle/>
                    <a:p>
                      <a:pPr algn="ctr">
                        <a:spcAft>
                          <a:spcPts val="0"/>
                        </a:spcAft>
                      </a:pPr>
                      <a:r>
                        <a:rPr lang="en-US" sz="2400" kern="0" dirty="0">
                          <a:effectLst/>
                        </a:rPr>
                        <a:t> </a:t>
                      </a:r>
                      <a:endParaRPr lang="zh-CN" sz="1800" kern="100" dirty="0">
                        <a:effectLst/>
                      </a:endParaRPr>
                    </a:p>
                    <a:p>
                      <a:pPr marL="67310" algn="ctr">
                        <a:spcAft>
                          <a:spcPts val="0"/>
                        </a:spcAft>
                      </a:pPr>
                      <a:r>
                        <a:rPr lang="en-US" sz="2400" kern="0" spc="-5" dirty="0">
                          <a:effectLst/>
                        </a:rPr>
                        <a:t>0x0</a:t>
                      </a:r>
                      <a:r>
                        <a:rPr lang="en-US" sz="2400" kern="0" dirty="0">
                          <a:effectLst/>
                        </a:rPr>
                        <a:t>0</a:t>
                      </a:r>
                      <a:endParaRPr lang="zh-CN" sz="1800" kern="100" dirty="0">
                        <a:effectLst/>
                        <a:latin typeface="Times New Roman" panose="02020603050405020304"/>
                        <a:ea typeface="宋体" panose="02010600030101010101" pitchFamily="2" charset="-122"/>
                        <a:cs typeface="Times New Roman" panose="02020603050405020304"/>
                      </a:endParaRPr>
                    </a:p>
                  </a:txBody>
                  <a:tcPr marL="0" marR="0" marT="0" marB="0" anchor="ctr"/>
                </a:tc>
                <a:tc>
                  <a:txBody>
                    <a:bodyPr/>
                    <a:lstStyle/>
                    <a:p>
                      <a:pPr marL="65405" algn="ctr">
                        <a:spcAft>
                          <a:spcPts val="0"/>
                        </a:spcAft>
                      </a:pPr>
                      <a:r>
                        <a:rPr lang="en-US" sz="2400" kern="0" spc="-10" dirty="0">
                          <a:effectLst/>
                        </a:rPr>
                        <a:t>R/W</a:t>
                      </a:r>
                      <a:endParaRPr lang="zh-CN" sz="1800" kern="100" dirty="0">
                        <a:effectLst/>
                        <a:latin typeface="Times New Roman" panose="02020603050405020304"/>
                        <a:ea typeface="宋体" panose="02010600030101010101" pitchFamily="2" charset="-122"/>
                        <a:cs typeface="Times New Roman" panose="02020603050405020304"/>
                      </a:endParaRPr>
                    </a:p>
                  </a:txBody>
                  <a:tcPr marL="0" marR="0" marT="0" marB="0" anchor="ctr"/>
                </a:tc>
                <a:tc>
                  <a:txBody>
                    <a:bodyPr/>
                    <a:lstStyle/>
                    <a:p>
                      <a:pPr marL="65405" algn="ctr">
                        <a:spcAft>
                          <a:spcPts val="0"/>
                        </a:spcAft>
                      </a:pPr>
                      <a:r>
                        <a:rPr lang="en-US" sz="2400" kern="0" spc="5" dirty="0">
                          <a:effectLst/>
                        </a:rPr>
                        <a:t>P</a:t>
                      </a:r>
                      <a:r>
                        <a:rPr lang="en-US" sz="2400" kern="0" spc="-5" dirty="0">
                          <a:effectLst/>
                        </a:rPr>
                        <a:t>0</a:t>
                      </a:r>
                      <a:r>
                        <a:rPr lang="en-US" sz="2400" kern="0" spc="5" dirty="0">
                          <a:effectLst/>
                        </a:rPr>
                        <a:t>.</a:t>
                      </a:r>
                      <a:r>
                        <a:rPr lang="en-US" sz="2400" kern="0" spc="-5" dirty="0">
                          <a:effectLst/>
                        </a:rPr>
                        <a:t>7</a:t>
                      </a:r>
                      <a:r>
                        <a:rPr lang="zh-CN" sz="2400" kern="0" dirty="0">
                          <a:effectLst/>
                        </a:rPr>
                        <a:t>到</a:t>
                      </a:r>
                      <a:r>
                        <a:rPr lang="en-US" sz="2400" kern="0" spc="5" dirty="0">
                          <a:effectLst/>
                        </a:rPr>
                        <a:t>P0</a:t>
                      </a:r>
                      <a:r>
                        <a:rPr lang="en-US" sz="2400" kern="0" spc="-10" dirty="0">
                          <a:effectLst/>
                        </a:rPr>
                        <a:t>.</a:t>
                      </a:r>
                      <a:r>
                        <a:rPr lang="en-US" sz="2400" kern="0" spc="5" dirty="0">
                          <a:effectLst/>
                        </a:rPr>
                        <a:t>0</a:t>
                      </a:r>
                      <a:r>
                        <a:rPr lang="zh-CN" sz="2400" kern="0" dirty="0">
                          <a:effectLst/>
                        </a:rPr>
                        <a:t>的</a:t>
                      </a:r>
                      <a:r>
                        <a:rPr lang="en-US" sz="2400" kern="0" dirty="0">
                          <a:effectLst/>
                        </a:rPr>
                        <a:t>I/O</a:t>
                      </a:r>
                      <a:r>
                        <a:rPr lang="zh-CN" sz="2400" kern="0" dirty="0">
                          <a:effectLst/>
                        </a:rPr>
                        <a:t>方向</a:t>
                      </a:r>
                      <a:endParaRPr lang="zh-CN" sz="1800" kern="100" dirty="0">
                        <a:effectLst/>
                      </a:endParaRPr>
                    </a:p>
                    <a:p>
                      <a:pPr marL="65405" algn="ctr">
                        <a:spcAft>
                          <a:spcPts val="0"/>
                        </a:spcAft>
                      </a:pPr>
                      <a:r>
                        <a:rPr lang="en-US" sz="2400" kern="0" spc="-5" dirty="0">
                          <a:effectLst/>
                        </a:rPr>
                        <a:t>0</a:t>
                      </a:r>
                      <a:r>
                        <a:rPr lang="zh-CN" sz="2400" kern="0" dirty="0">
                          <a:effectLst/>
                        </a:rPr>
                        <a:t>：输入</a:t>
                      </a:r>
                      <a:endParaRPr lang="zh-CN" sz="1800" kern="100" dirty="0">
                        <a:effectLst/>
                      </a:endParaRPr>
                    </a:p>
                    <a:p>
                      <a:pPr marL="65405" algn="ctr">
                        <a:spcAft>
                          <a:spcPts val="0"/>
                        </a:spcAft>
                      </a:pPr>
                      <a:r>
                        <a:rPr lang="en-US" sz="2400" kern="0" spc="-5" dirty="0">
                          <a:effectLst/>
                        </a:rPr>
                        <a:t>1</a:t>
                      </a:r>
                      <a:r>
                        <a:rPr lang="zh-CN" sz="2400" kern="0" dirty="0">
                          <a:effectLst/>
                        </a:rPr>
                        <a:t>：</a:t>
                      </a:r>
                      <a:r>
                        <a:rPr lang="zh-CN" sz="2400" kern="0" spc="-10" dirty="0">
                          <a:effectLst/>
                        </a:rPr>
                        <a:t>输</a:t>
                      </a:r>
                      <a:r>
                        <a:rPr lang="zh-CN" sz="2400" kern="0" dirty="0">
                          <a:effectLst/>
                        </a:rPr>
                        <a:t>出</a:t>
                      </a:r>
                      <a:endParaRPr lang="zh-CN" sz="1800" kern="100" dirty="0">
                        <a:effectLst/>
                        <a:latin typeface="Times New Roman" panose="02020603050405020304"/>
                        <a:ea typeface="宋体" panose="02010600030101010101" pitchFamily="2" charset="-122"/>
                        <a:cs typeface="Times New Roman" panose="02020603050405020304"/>
                      </a:endParaRPr>
                    </a:p>
                  </a:txBody>
                  <a:tcPr marL="0" marR="0" marT="0" marB="0"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l"/>
            <a:r>
              <a:rPr lang="en-US" altLang="zh-CN" dirty="0" smtClean="0"/>
              <a:t>P0DIR </a:t>
            </a:r>
            <a:r>
              <a:rPr lang="zh-CN" altLang="en-US" dirty="0" smtClean="0"/>
              <a:t>寄存器</a:t>
            </a:r>
            <a:endParaRPr lang="zh-CN" altLang="en-US" dirty="0"/>
          </a:p>
        </p:txBody>
      </p:sp>
      <p:graphicFrame>
        <p:nvGraphicFramePr>
          <p:cNvPr id="5" name="表格 4"/>
          <p:cNvGraphicFramePr>
            <a:graphicFrameLocks noGrp="1"/>
          </p:cNvGraphicFramePr>
          <p:nvPr>
            <p:custDataLst>
              <p:tags r:id="rId1"/>
            </p:custDataLst>
          </p:nvPr>
        </p:nvGraphicFramePr>
        <p:xfrm>
          <a:off x="983432" y="1556792"/>
          <a:ext cx="10585176" cy="1800200"/>
        </p:xfrm>
        <a:graphic>
          <a:graphicData uri="http://schemas.openxmlformats.org/drawingml/2006/table">
            <a:tbl>
              <a:tblPr firstRow="1" bandRow="1">
                <a:tableStyleId>{5C22544A-7EE6-4342-B048-85BDC9FD1C3A}</a:tableStyleId>
              </a:tblPr>
              <a:tblGrid>
                <a:gridCol w="1323147"/>
                <a:gridCol w="1323147"/>
                <a:gridCol w="1323147"/>
                <a:gridCol w="1323147"/>
                <a:gridCol w="1323147"/>
                <a:gridCol w="1323147"/>
                <a:gridCol w="1323147"/>
                <a:gridCol w="1323147"/>
              </a:tblGrid>
              <a:tr h="864096">
                <a:tc>
                  <a:txBody>
                    <a:bodyPr/>
                    <a:lstStyle/>
                    <a:p>
                      <a:pPr algn="ctr">
                        <a:lnSpc>
                          <a:spcPct val="150000"/>
                        </a:lnSpc>
                      </a:pPr>
                      <a:r>
                        <a:rPr lang="en-US" altLang="zh-CN" sz="2800" dirty="0" smtClean="0"/>
                        <a:t>D7</a:t>
                      </a:r>
                      <a:endParaRPr lang="zh-CN" altLang="en-US" sz="2800" dirty="0"/>
                    </a:p>
                  </a:txBody>
                  <a:tcPr/>
                </a:tc>
                <a:tc>
                  <a:txBody>
                    <a:bodyPr/>
                    <a:lstStyle/>
                    <a:p>
                      <a:pPr algn="ctr">
                        <a:lnSpc>
                          <a:spcPct val="150000"/>
                        </a:lnSpc>
                      </a:pPr>
                      <a:r>
                        <a:rPr lang="en-US" altLang="zh-CN" sz="2800" dirty="0" smtClean="0"/>
                        <a:t>D6</a:t>
                      </a:r>
                      <a:endParaRPr lang="zh-CN" altLang="en-US" sz="2800" dirty="0"/>
                    </a:p>
                  </a:txBody>
                  <a:tcPr/>
                </a:tc>
                <a:tc>
                  <a:txBody>
                    <a:bodyPr/>
                    <a:lstStyle/>
                    <a:p>
                      <a:pPr algn="ctr">
                        <a:lnSpc>
                          <a:spcPct val="150000"/>
                        </a:lnSpc>
                      </a:pPr>
                      <a:r>
                        <a:rPr lang="en-US" altLang="zh-CN" sz="2800" dirty="0" smtClean="0"/>
                        <a:t>D5</a:t>
                      </a:r>
                      <a:endParaRPr lang="zh-CN" altLang="en-US" sz="2800" dirty="0"/>
                    </a:p>
                  </a:txBody>
                  <a:tcPr/>
                </a:tc>
                <a:tc>
                  <a:txBody>
                    <a:bodyPr/>
                    <a:lstStyle/>
                    <a:p>
                      <a:pPr algn="ctr">
                        <a:lnSpc>
                          <a:spcPct val="150000"/>
                        </a:lnSpc>
                      </a:pPr>
                      <a:r>
                        <a:rPr lang="en-US" altLang="zh-CN" sz="2800" dirty="0" smtClean="0"/>
                        <a:t>D4</a:t>
                      </a:r>
                      <a:endParaRPr lang="zh-CN" altLang="en-US" sz="2800" dirty="0"/>
                    </a:p>
                  </a:txBody>
                  <a:tcPr/>
                </a:tc>
                <a:tc>
                  <a:txBody>
                    <a:bodyPr/>
                    <a:lstStyle/>
                    <a:p>
                      <a:pPr algn="ctr">
                        <a:lnSpc>
                          <a:spcPct val="150000"/>
                        </a:lnSpc>
                      </a:pPr>
                      <a:r>
                        <a:rPr lang="en-US" altLang="zh-CN" sz="2800" dirty="0" smtClean="0"/>
                        <a:t>D3</a:t>
                      </a:r>
                      <a:endParaRPr lang="zh-CN" altLang="en-US" sz="2800" dirty="0"/>
                    </a:p>
                  </a:txBody>
                  <a:tcPr/>
                </a:tc>
                <a:tc>
                  <a:txBody>
                    <a:bodyPr/>
                    <a:lstStyle/>
                    <a:p>
                      <a:pPr algn="ctr">
                        <a:lnSpc>
                          <a:spcPct val="150000"/>
                        </a:lnSpc>
                      </a:pPr>
                      <a:r>
                        <a:rPr lang="en-US" altLang="zh-CN" sz="2800" dirty="0" smtClean="0"/>
                        <a:t>D3</a:t>
                      </a:r>
                      <a:endParaRPr lang="zh-CN" altLang="en-US" sz="2800" dirty="0"/>
                    </a:p>
                  </a:txBody>
                  <a:tcPr/>
                </a:tc>
                <a:tc>
                  <a:txBody>
                    <a:bodyPr/>
                    <a:lstStyle/>
                    <a:p>
                      <a:pPr algn="ctr">
                        <a:lnSpc>
                          <a:spcPct val="150000"/>
                        </a:lnSpc>
                      </a:pPr>
                      <a:r>
                        <a:rPr lang="en-US" altLang="zh-CN" sz="2800" dirty="0" smtClean="0"/>
                        <a:t>D2</a:t>
                      </a:r>
                      <a:endParaRPr lang="zh-CN" altLang="en-US" sz="2800" dirty="0"/>
                    </a:p>
                  </a:txBody>
                  <a:tcPr/>
                </a:tc>
                <a:tc>
                  <a:txBody>
                    <a:bodyPr/>
                    <a:lstStyle/>
                    <a:p>
                      <a:pPr algn="ctr">
                        <a:lnSpc>
                          <a:spcPct val="150000"/>
                        </a:lnSpc>
                      </a:pPr>
                      <a:r>
                        <a:rPr lang="en-US" altLang="zh-CN" sz="2800" dirty="0" smtClean="0"/>
                        <a:t>D1</a:t>
                      </a:r>
                      <a:endParaRPr lang="zh-CN" altLang="en-US" sz="2800" dirty="0"/>
                    </a:p>
                  </a:txBody>
                  <a:tcPr/>
                </a:tc>
              </a:tr>
              <a:tr h="936104">
                <a:tc>
                  <a:txBody>
                    <a:bodyPr/>
                    <a:lstStyle/>
                    <a:p>
                      <a:pPr algn="ctr">
                        <a:lnSpc>
                          <a:spcPct val="150000"/>
                        </a:lnSpc>
                      </a:pPr>
                      <a:r>
                        <a:rPr lang="en-US" altLang="zh-CN" sz="2800">
                          <a:latin typeface="微软雅黑" panose="020B0503020204020204" pitchFamily="34" charset="-122"/>
                          <a:ea typeface="微软雅黑" panose="020B0503020204020204" pitchFamily="34" charset="-122"/>
                        </a:rPr>
                        <a:t>0</a:t>
                      </a:r>
                      <a:endParaRPr lang="en-US" altLang="zh-CN" sz="2800">
                        <a:latin typeface="微软雅黑" panose="020B0503020204020204" pitchFamily="34" charset="-122"/>
                        <a:ea typeface="微软雅黑" panose="020B0503020204020204" pitchFamily="34" charset="-122"/>
                      </a:endParaRPr>
                    </a:p>
                  </a:txBody>
                  <a:tcPr/>
                </a:tc>
                <a:tc>
                  <a:txBody>
                    <a:bodyPr/>
                    <a:lstStyle/>
                    <a:p>
                      <a:pPr algn="ctr">
                        <a:lnSpc>
                          <a:spcPct val="150000"/>
                        </a:lnSpc>
                      </a:pPr>
                      <a:r>
                        <a:rPr lang="en-US" altLang="zh-CN" sz="2800">
                          <a:latin typeface="微软雅黑" panose="020B0503020204020204" pitchFamily="34" charset="-122"/>
                          <a:ea typeface="微软雅黑" panose="020B0503020204020204" pitchFamily="34" charset="-122"/>
                        </a:rPr>
                        <a:t>0</a:t>
                      </a:r>
                      <a:endParaRPr lang="en-US" altLang="zh-CN" sz="2800">
                        <a:latin typeface="微软雅黑" panose="020B0503020204020204" pitchFamily="34" charset="-122"/>
                        <a:ea typeface="微软雅黑" panose="020B0503020204020204" pitchFamily="34" charset="-122"/>
                      </a:endParaRPr>
                    </a:p>
                  </a:txBody>
                  <a:tcPr/>
                </a:tc>
                <a:tc>
                  <a:txBody>
                    <a:bodyPr/>
                    <a:lstStyle/>
                    <a:p>
                      <a:pPr algn="ctr">
                        <a:lnSpc>
                          <a:spcPct val="150000"/>
                        </a:lnSpc>
                      </a:pPr>
                      <a:r>
                        <a:rPr lang="en-US" altLang="zh-CN" sz="2800">
                          <a:latin typeface="微软雅黑" panose="020B0503020204020204" pitchFamily="34" charset="-122"/>
                          <a:ea typeface="微软雅黑" panose="020B0503020204020204" pitchFamily="34" charset="-122"/>
                        </a:rPr>
                        <a:t>0</a:t>
                      </a:r>
                      <a:endParaRPr lang="en-US" altLang="zh-CN" sz="2800">
                        <a:latin typeface="微软雅黑" panose="020B0503020204020204" pitchFamily="34" charset="-122"/>
                        <a:ea typeface="微软雅黑" panose="020B0503020204020204" pitchFamily="34" charset="-122"/>
                      </a:endParaRPr>
                    </a:p>
                  </a:txBody>
                  <a:tcPr/>
                </a:tc>
                <a:tc>
                  <a:txBody>
                    <a:bodyPr/>
                    <a:lstStyle/>
                    <a:p>
                      <a:pPr algn="ctr">
                        <a:lnSpc>
                          <a:spcPct val="150000"/>
                        </a:lnSpc>
                      </a:pPr>
                      <a:r>
                        <a:rPr lang="en-US" altLang="zh-CN" sz="2800">
                          <a:latin typeface="微软雅黑" panose="020B0503020204020204" pitchFamily="34" charset="-122"/>
                          <a:ea typeface="微软雅黑" panose="020B0503020204020204" pitchFamily="34" charset="-122"/>
                        </a:rPr>
                        <a:t>0</a:t>
                      </a:r>
                      <a:endParaRPr lang="en-US" altLang="zh-CN" sz="2800">
                        <a:latin typeface="微软雅黑" panose="020B0503020204020204" pitchFamily="34" charset="-122"/>
                        <a:ea typeface="微软雅黑" panose="020B0503020204020204" pitchFamily="34" charset="-122"/>
                      </a:endParaRPr>
                    </a:p>
                  </a:txBody>
                  <a:tcPr/>
                </a:tc>
                <a:tc>
                  <a:txBody>
                    <a:bodyPr/>
                    <a:lstStyle/>
                    <a:p>
                      <a:pPr algn="ctr">
                        <a:lnSpc>
                          <a:spcPct val="150000"/>
                        </a:lnSpc>
                      </a:pPr>
                      <a:r>
                        <a:rPr lang="en-US" altLang="zh-CN" sz="2800" dirty="0">
                          <a:latin typeface="微软雅黑" panose="020B0503020204020204" pitchFamily="34" charset="-122"/>
                          <a:ea typeface="微软雅黑" panose="020B0503020204020204" pitchFamily="34" charset="-122"/>
                        </a:rPr>
                        <a:t>0</a:t>
                      </a:r>
                      <a:endParaRPr lang="en-US" altLang="zh-CN" sz="2800" dirty="0">
                        <a:latin typeface="微软雅黑" panose="020B0503020204020204" pitchFamily="34" charset="-122"/>
                        <a:ea typeface="微软雅黑" panose="020B0503020204020204" pitchFamily="34" charset="-122"/>
                      </a:endParaRPr>
                    </a:p>
                  </a:txBody>
                  <a:tcPr/>
                </a:tc>
                <a:tc>
                  <a:txBody>
                    <a:bodyPr/>
                    <a:lstStyle/>
                    <a:p>
                      <a:pPr algn="ctr">
                        <a:lnSpc>
                          <a:spcPct val="150000"/>
                        </a:lnSpc>
                      </a:pPr>
                      <a:r>
                        <a:rPr lang="en-US" altLang="zh-CN" sz="2800" dirty="0">
                          <a:latin typeface="微软雅黑" panose="020B0503020204020204" pitchFamily="34" charset="-122"/>
                          <a:ea typeface="微软雅黑" panose="020B0503020204020204" pitchFamily="34" charset="-122"/>
                        </a:rPr>
                        <a:t>0</a:t>
                      </a:r>
                      <a:endParaRPr lang="en-US" altLang="zh-CN" sz="2800" dirty="0">
                        <a:latin typeface="微软雅黑" panose="020B0503020204020204" pitchFamily="34" charset="-122"/>
                        <a:ea typeface="微软雅黑" panose="020B0503020204020204" pitchFamily="34" charset="-122"/>
                      </a:endParaRPr>
                    </a:p>
                  </a:txBody>
                  <a:tcPr/>
                </a:tc>
                <a:tc>
                  <a:txBody>
                    <a:bodyPr/>
                    <a:lstStyle/>
                    <a:p>
                      <a:pPr algn="ctr">
                        <a:lnSpc>
                          <a:spcPct val="150000"/>
                        </a:lnSpc>
                      </a:pPr>
                      <a:r>
                        <a:rPr lang="en-US" altLang="zh-CN" sz="2800" dirty="0">
                          <a:latin typeface="微软雅黑" panose="020B0503020204020204" pitchFamily="34" charset="-122"/>
                          <a:ea typeface="微软雅黑" panose="020B0503020204020204" pitchFamily="34" charset="-122"/>
                        </a:rPr>
                        <a:t>1</a:t>
                      </a:r>
                      <a:endParaRPr lang="en-US" altLang="zh-CN" sz="2800" dirty="0">
                        <a:latin typeface="微软雅黑" panose="020B0503020204020204" pitchFamily="34" charset="-122"/>
                        <a:ea typeface="微软雅黑" panose="020B0503020204020204" pitchFamily="34" charset="-122"/>
                      </a:endParaRPr>
                    </a:p>
                  </a:txBody>
                  <a:tcPr/>
                </a:tc>
                <a:tc>
                  <a:txBody>
                    <a:bodyPr/>
                    <a:lstStyle/>
                    <a:p>
                      <a:pPr algn="ctr">
                        <a:lnSpc>
                          <a:spcPct val="150000"/>
                        </a:lnSpc>
                      </a:pPr>
                      <a:r>
                        <a:rPr lang="en-US" altLang="zh-CN" sz="2800" dirty="0">
                          <a:latin typeface="微软雅黑" panose="020B0503020204020204" pitchFamily="34" charset="-122"/>
                          <a:ea typeface="微软雅黑" panose="020B0503020204020204" pitchFamily="34" charset="-122"/>
                        </a:rPr>
                        <a:t>1</a:t>
                      </a:r>
                      <a:endParaRPr lang="en-US" altLang="zh-CN" sz="2800" dirty="0">
                        <a:latin typeface="微软雅黑" panose="020B0503020204020204" pitchFamily="34" charset="-122"/>
                        <a:ea typeface="微软雅黑" panose="020B0503020204020204" pitchFamily="34" charset="-122"/>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a:t>
            </a:r>
            <a:r>
              <a:rPr lang="en-US" altLang="zh-CN" dirty="0" smtClean="0"/>
              <a:t>5</a:t>
            </a:r>
            <a:r>
              <a:rPr lang="zh-CN" altLang="en-US" dirty="0"/>
              <a:t>）</a:t>
            </a:r>
            <a:r>
              <a:rPr lang="zh-CN" altLang="en-US" dirty="0" smtClean="0"/>
              <a:t>扩展性</a:t>
            </a:r>
            <a:endParaRPr lang="zh-CN" altLang="en-US" dirty="0"/>
          </a:p>
        </p:txBody>
      </p:sp>
      <p:sp>
        <p:nvSpPr>
          <p:cNvPr id="5" name="TextBox 4"/>
          <p:cNvSpPr txBox="1"/>
          <p:nvPr/>
        </p:nvSpPr>
        <p:spPr>
          <a:xfrm>
            <a:off x="1056640" y="980728"/>
            <a:ext cx="10583976" cy="440120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200000"/>
              </a:lnSpc>
              <a:spcBef>
                <a:spcPct val="0"/>
              </a:spcBef>
              <a:buClr>
                <a:srgbClr val="FF3300"/>
              </a:buClr>
              <a:buSzPct val="85000"/>
              <a:buFont typeface="Wingdings" panose="05000000000000000000" pitchFamily="2" charset="2"/>
              <a:buChar char="p"/>
            </a:pPr>
            <a:r>
              <a:rPr lang="zh-CN" altLang="en-US" sz="2800" dirty="0" smtClean="0">
                <a:latin typeface="微软雅黑" panose="020B0503020204020204" pitchFamily="34" charset="-122"/>
                <a:ea typeface="微软雅黑" panose="020B0503020204020204" pitchFamily="34" charset="-122"/>
                <a:sym typeface="+mn-ea"/>
              </a:rPr>
              <a:t>传感器</a:t>
            </a:r>
            <a:r>
              <a:rPr lang="zh-CN" altLang="en-US" sz="2800" dirty="0">
                <a:latin typeface="微软雅黑" panose="020B0503020204020204" pitchFamily="34" charset="-122"/>
                <a:ea typeface="微软雅黑" panose="020B0503020204020204" pitchFamily="34" charset="-122"/>
                <a:sym typeface="+mn-ea"/>
              </a:rPr>
              <a:t>网络的可扩展性表现在传感器数量、网络覆盖区域、生命周期、时间延迟、感知精度等方面的可扩展极限尺度。因此，给定传感器网络的可扩展性级别，</a:t>
            </a:r>
            <a:r>
              <a:rPr lang="zh-CN" altLang="en-US" sz="2800" b="1" dirty="0">
                <a:solidFill>
                  <a:srgbClr val="FF0000"/>
                </a:solidFill>
                <a:latin typeface="微软雅黑" panose="020B0503020204020204" pitchFamily="34" charset="-122"/>
                <a:ea typeface="微软雅黑" panose="020B0503020204020204" pitchFamily="34" charset="-122"/>
                <a:sym typeface="+mn-ea"/>
              </a:rPr>
              <a:t>安全解决方案必须提供支持该可扩展性级别的安全机制和算法</a:t>
            </a:r>
            <a:r>
              <a:rPr lang="zh-CN" altLang="en-US" sz="2800" dirty="0">
                <a:latin typeface="微软雅黑" panose="020B0503020204020204" pitchFamily="34" charset="-122"/>
                <a:ea typeface="微软雅黑" panose="020B0503020204020204" pitchFamily="34" charset="-122"/>
                <a:sym typeface="+mn-ea"/>
              </a:rPr>
              <a:t>，来使传感器网络保持良好的工作状态。</a:t>
            </a:r>
            <a:endParaRPr lang="zh-CN" altLang="en-US" sz="2800" dirty="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a:t>
            </a:r>
            <a:r>
              <a:rPr lang="en-US" altLang="zh-CN" dirty="0" smtClean="0"/>
              <a:t>6</a:t>
            </a:r>
            <a:r>
              <a:rPr lang="zh-CN" altLang="en-US" dirty="0" smtClean="0"/>
              <a:t>）</a:t>
            </a:r>
            <a:r>
              <a:rPr lang="zh-CN" altLang="en-US" dirty="0"/>
              <a:t>可用性</a:t>
            </a:r>
            <a:endParaRPr lang="zh-CN" altLang="en-US" dirty="0"/>
          </a:p>
        </p:txBody>
      </p:sp>
      <p:sp>
        <p:nvSpPr>
          <p:cNvPr id="5" name="TextBox 4"/>
          <p:cNvSpPr txBox="1"/>
          <p:nvPr/>
        </p:nvSpPr>
        <p:spPr>
          <a:xfrm>
            <a:off x="1056640" y="980728"/>
            <a:ext cx="10583976" cy="5262979"/>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150000"/>
              </a:lnSpc>
              <a:spcBef>
                <a:spcPct val="0"/>
              </a:spcBef>
              <a:buClr>
                <a:srgbClr val="FF3300"/>
              </a:buClr>
              <a:buSzPct val="85000"/>
              <a:buFont typeface="Wingdings" panose="05000000000000000000" pitchFamily="2" charset="2"/>
              <a:buChar char="p"/>
            </a:pPr>
            <a:r>
              <a:rPr lang="zh-CN" altLang="en-US" sz="2800" b="1" dirty="0">
                <a:solidFill>
                  <a:srgbClr val="FF0000"/>
                </a:solidFill>
                <a:latin typeface="微软雅黑" panose="020B0503020204020204" pitchFamily="34" charset="-122"/>
                <a:ea typeface="微软雅黑" panose="020B0503020204020204" pitchFamily="34" charset="-122"/>
                <a:sym typeface="+mn-ea"/>
              </a:rPr>
              <a:t>可用性要求</a:t>
            </a:r>
            <a:r>
              <a:rPr lang="en-US" altLang="zh-CN" sz="2800" b="1" dirty="0">
                <a:solidFill>
                  <a:srgbClr val="FF0000"/>
                </a:solidFill>
                <a:latin typeface="微软雅黑" panose="020B0503020204020204" pitchFamily="34" charset="-122"/>
                <a:ea typeface="微软雅黑" panose="020B0503020204020204" pitchFamily="34" charset="-122"/>
                <a:sym typeface="+mn-ea"/>
              </a:rPr>
              <a:t>WSN</a:t>
            </a:r>
            <a:r>
              <a:rPr lang="zh-CN" altLang="en-US" sz="2800" b="1" dirty="0">
                <a:solidFill>
                  <a:srgbClr val="FF0000"/>
                </a:solidFill>
                <a:latin typeface="微软雅黑" panose="020B0503020204020204" pitchFamily="34" charset="-122"/>
                <a:ea typeface="微软雅黑" panose="020B0503020204020204" pitchFamily="34" charset="-122"/>
                <a:sym typeface="+mn-ea"/>
              </a:rPr>
              <a:t>能够按预先设定的工作方式向合法的用户提供信息访问</a:t>
            </a:r>
            <a:r>
              <a:rPr lang="zh-CN" altLang="en-US" sz="2800" b="1" dirty="0" smtClean="0">
                <a:solidFill>
                  <a:srgbClr val="FF0000"/>
                </a:solidFill>
                <a:latin typeface="微软雅黑" panose="020B0503020204020204" pitchFamily="34" charset="-122"/>
                <a:ea typeface="微软雅黑" panose="020B0503020204020204" pitchFamily="34" charset="-122"/>
                <a:sym typeface="+mn-ea"/>
              </a:rPr>
              <a:t>服务。</a:t>
            </a:r>
            <a:endParaRPr lang="en-US" altLang="zh-CN" sz="2800" b="1" dirty="0" smtClean="0">
              <a:solidFill>
                <a:srgbClr val="FF0000"/>
              </a:solidFill>
              <a:latin typeface="微软雅黑" panose="020B0503020204020204" pitchFamily="34" charset="-122"/>
              <a:ea typeface="微软雅黑" panose="020B0503020204020204" pitchFamily="34" charset="-122"/>
              <a:sym typeface="+mn-ea"/>
            </a:endParaRPr>
          </a:p>
          <a:p>
            <a:pPr lvl="0" algn="just" eaLnBrk="1" hangingPunct="1">
              <a:lnSpc>
                <a:spcPct val="150000"/>
              </a:lnSpc>
              <a:spcBef>
                <a:spcPct val="0"/>
              </a:spcBef>
              <a:buClr>
                <a:srgbClr val="FF3300"/>
              </a:buClr>
              <a:buSzPct val="85000"/>
              <a:buFont typeface="Wingdings" panose="05000000000000000000" pitchFamily="2" charset="2"/>
              <a:buChar char="p"/>
            </a:pPr>
            <a:r>
              <a:rPr lang="zh-CN" altLang="en-US" sz="2800" dirty="0" smtClean="0">
                <a:latin typeface="微软雅黑" panose="020B0503020204020204" pitchFamily="34" charset="-122"/>
                <a:ea typeface="微软雅黑" panose="020B0503020204020204" pitchFamily="34" charset="-122"/>
                <a:sym typeface="+mn-ea"/>
              </a:rPr>
              <a:t>一</a:t>
            </a:r>
            <a:r>
              <a:rPr lang="zh-CN" altLang="en-US" sz="2800" dirty="0">
                <a:latin typeface="微软雅黑" panose="020B0503020204020204" pitchFamily="34" charset="-122"/>
                <a:ea typeface="微软雅黑" panose="020B0503020204020204" pitchFamily="34" charset="-122"/>
                <a:sym typeface="+mn-ea"/>
              </a:rPr>
              <a:t>个合理的安全方案应当</a:t>
            </a:r>
            <a:r>
              <a:rPr lang="zh-CN" altLang="en-US" sz="2800" dirty="0">
                <a:solidFill>
                  <a:srgbClr val="0000FF"/>
                </a:solidFill>
                <a:latin typeface="微软雅黑" panose="020B0503020204020204" pitchFamily="34" charset="-122"/>
                <a:ea typeface="微软雅黑" panose="020B0503020204020204" pitchFamily="34" charset="-122"/>
                <a:sym typeface="+mn-ea"/>
              </a:rPr>
              <a:t>具有节能的特点</a:t>
            </a:r>
            <a:r>
              <a:rPr lang="zh-CN" altLang="en-US" sz="2800" dirty="0">
                <a:latin typeface="微软雅黑" panose="020B0503020204020204" pitchFamily="34" charset="-122"/>
                <a:ea typeface="微软雅黑" panose="020B0503020204020204" pitchFamily="34" charset="-122"/>
                <a:sym typeface="+mn-ea"/>
              </a:rPr>
              <a:t>，各种安全协议和算法的设计</a:t>
            </a:r>
            <a:r>
              <a:rPr lang="zh-CN" altLang="en-US" sz="2800" dirty="0">
                <a:solidFill>
                  <a:srgbClr val="0000FF"/>
                </a:solidFill>
                <a:latin typeface="微软雅黑" panose="020B0503020204020204" pitchFamily="34" charset="-122"/>
                <a:ea typeface="微软雅黑" panose="020B0503020204020204" pitchFamily="34" charset="-122"/>
                <a:sym typeface="+mn-ea"/>
              </a:rPr>
              <a:t>不应当太复杂</a:t>
            </a:r>
            <a:r>
              <a:rPr lang="zh-CN" altLang="en-US" sz="2800" dirty="0">
                <a:latin typeface="微软雅黑" panose="020B0503020204020204" pitchFamily="34" charset="-122"/>
                <a:ea typeface="微软雅黑" panose="020B0503020204020204" pitchFamily="34" charset="-122"/>
                <a:sym typeface="+mn-ea"/>
              </a:rPr>
              <a:t>，并尽可能地避开公钥运算，计算开销、存储容量和通信能力也应当充分考虑传感器网络资源有限的特点，从而</a:t>
            </a:r>
            <a:r>
              <a:rPr lang="zh-CN" altLang="en-US" sz="2800" b="1" dirty="0">
                <a:solidFill>
                  <a:srgbClr val="FF0000"/>
                </a:solidFill>
                <a:latin typeface="微软雅黑" panose="020B0503020204020204" pitchFamily="34" charset="-122"/>
                <a:ea typeface="微软雅黑" panose="020B0503020204020204" pitchFamily="34" charset="-122"/>
                <a:sym typeface="+mn-ea"/>
              </a:rPr>
              <a:t>使得能耗最小化</a:t>
            </a:r>
            <a:r>
              <a:rPr lang="zh-CN" altLang="en-US" sz="2800" dirty="0">
                <a:latin typeface="微软雅黑" panose="020B0503020204020204" pitchFamily="34" charset="-122"/>
                <a:ea typeface="微软雅黑" panose="020B0503020204020204" pitchFamily="34" charset="-122"/>
                <a:sym typeface="+mn-ea"/>
              </a:rPr>
              <a:t>，最终延长网络的生命周期</a:t>
            </a:r>
            <a:r>
              <a:rPr lang="zh-CN" altLang="en-US" sz="2800" dirty="0" smtClean="0">
                <a:latin typeface="微软雅黑" panose="020B0503020204020204" pitchFamily="34" charset="-122"/>
                <a:ea typeface="微软雅黑" panose="020B0503020204020204" pitchFamily="34" charset="-122"/>
                <a:sym typeface="+mn-ea"/>
              </a:rPr>
              <a:t>。</a:t>
            </a:r>
            <a:endParaRPr lang="en-US" altLang="zh-CN" sz="2800" dirty="0" smtClean="0">
              <a:latin typeface="微软雅黑" panose="020B0503020204020204" pitchFamily="34" charset="-122"/>
              <a:ea typeface="微软雅黑" panose="020B0503020204020204" pitchFamily="34" charset="-122"/>
              <a:sym typeface="+mn-ea"/>
            </a:endParaRPr>
          </a:p>
          <a:p>
            <a:pPr lvl="0" algn="just" eaLnBrk="1" hangingPunct="1">
              <a:lnSpc>
                <a:spcPct val="150000"/>
              </a:lnSpc>
              <a:spcBef>
                <a:spcPct val="0"/>
              </a:spcBef>
              <a:buClr>
                <a:srgbClr val="FF3300"/>
              </a:buClr>
              <a:buSzPct val="85000"/>
              <a:buFont typeface="Wingdings" panose="05000000000000000000" pitchFamily="2" charset="2"/>
              <a:buChar char="p"/>
            </a:pPr>
            <a:r>
              <a:rPr lang="zh-CN" altLang="en-US" sz="2800" dirty="0" smtClean="0">
                <a:latin typeface="微软雅黑" panose="020B0503020204020204" pitchFamily="34" charset="-122"/>
                <a:ea typeface="微软雅黑" panose="020B0503020204020204" pitchFamily="34" charset="-122"/>
                <a:sym typeface="+mn-ea"/>
              </a:rPr>
              <a:t>同时</a:t>
            </a:r>
            <a:r>
              <a:rPr lang="zh-CN" altLang="en-US" sz="2800" dirty="0">
                <a:latin typeface="微软雅黑" panose="020B0503020204020204" pitchFamily="34" charset="-122"/>
                <a:ea typeface="微软雅黑" panose="020B0503020204020204" pitchFamily="34" charset="-122"/>
                <a:sym typeface="+mn-ea"/>
              </a:rPr>
              <a:t>，</a:t>
            </a:r>
            <a:r>
              <a:rPr lang="zh-CN" altLang="en-US" sz="2800" b="1" dirty="0">
                <a:solidFill>
                  <a:srgbClr val="0000FF"/>
                </a:solidFill>
                <a:latin typeface="微软雅黑" panose="020B0503020204020204" pitchFamily="34" charset="-122"/>
                <a:ea typeface="微软雅黑" panose="020B0503020204020204" pitchFamily="34" charset="-122"/>
                <a:sym typeface="+mn-ea"/>
              </a:rPr>
              <a:t>安全性设计方案不应当限制网络的可用性</a:t>
            </a:r>
            <a:r>
              <a:rPr lang="zh-CN" altLang="en-US" sz="2800" dirty="0">
                <a:latin typeface="微软雅黑" panose="020B0503020204020204" pitchFamily="34" charset="-122"/>
                <a:ea typeface="微软雅黑" panose="020B0503020204020204" pitchFamily="34" charset="-122"/>
                <a:sym typeface="+mn-ea"/>
              </a:rPr>
              <a:t>，并能够有效防止攻击者对传感器节点资源的恶意消耗。</a:t>
            </a:r>
            <a:endParaRPr lang="zh-CN" altLang="en-US" sz="2800" dirty="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a:t>
            </a:r>
            <a:r>
              <a:rPr lang="en-US" altLang="zh-CN" dirty="0" smtClean="0"/>
              <a:t>7</a:t>
            </a:r>
            <a:r>
              <a:rPr lang="zh-CN" altLang="en-US" dirty="0"/>
              <a:t>）自组织性</a:t>
            </a:r>
            <a:endParaRPr lang="zh-CN" altLang="en-US" dirty="0"/>
          </a:p>
        </p:txBody>
      </p:sp>
      <p:sp>
        <p:nvSpPr>
          <p:cNvPr id="5" name="TextBox 4"/>
          <p:cNvSpPr txBox="1"/>
          <p:nvPr/>
        </p:nvSpPr>
        <p:spPr>
          <a:xfrm>
            <a:off x="1056640" y="980728"/>
            <a:ext cx="10583976" cy="5262979"/>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200000"/>
              </a:lnSpc>
              <a:spcBef>
                <a:spcPct val="0"/>
              </a:spcBef>
              <a:buClr>
                <a:srgbClr val="FF3300"/>
              </a:buClr>
              <a:buSzPct val="85000"/>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sym typeface="+mn-ea"/>
              </a:rPr>
              <a:t>由于传感器网络是由一组传感器以</a:t>
            </a:r>
            <a:r>
              <a:rPr lang="en-US" altLang="zh-CN" sz="2800" dirty="0">
                <a:latin typeface="微软雅黑" panose="020B0503020204020204" pitchFamily="34" charset="-122"/>
                <a:ea typeface="微软雅黑" panose="020B0503020204020204" pitchFamily="34" charset="-122"/>
                <a:sym typeface="+mn-ea"/>
              </a:rPr>
              <a:t>Ad Hoc</a:t>
            </a:r>
            <a:r>
              <a:rPr lang="zh-CN" altLang="en-US" sz="2800" dirty="0">
                <a:latin typeface="微软雅黑" panose="020B0503020204020204" pitchFamily="34" charset="-122"/>
                <a:ea typeface="微软雅黑" panose="020B0503020204020204" pitchFamily="34" charset="-122"/>
                <a:sym typeface="+mn-ea"/>
              </a:rPr>
              <a:t>方式构成的无线网络，它是以自组织的方式进行组网的，这就决定了相应的安全解决方案也应当是自组织的，</a:t>
            </a:r>
            <a:r>
              <a:rPr lang="zh-CN" altLang="en-US" sz="2800" b="1" dirty="0">
                <a:solidFill>
                  <a:srgbClr val="FF0000"/>
                </a:solidFill>
                <a:latin typeface="微软雅黑" panose="020B0503020204020204" pitchFamily="34" charset="-122"/>
                <a:ea typeface="微软雅黑" panose="020B0503020204020204" pitchFamily="34" charset="-122"/>
                <a:sym typeface="+mn-ea"/>
              </a:rPr>
              <a:t>即在传感器网络配置之前很难确定节点的任何位置信息和网络的拓扑结构，也很难确定某个节点的邻近节点集</a:t>
            </a:r>
            <a:r>
              <a:rPr lang="zh-CN" altLang="en-US" sz="2800" b="1" dirty="0" smtClean="0">
                <a:solidFill>
                  <a:srgbClr val="FF0000"/>
                </a:solidFill>
                <a:latin typeface="微软雅黑" panose="020B0503020204020204" pitchFamily="34" charset="-122"/>
                <a:ea typeface="微软雅黑" panose="020B0503020204020204" pitchFamily="34" charset="-122"/>
                <a:sym typeface="+mn-ea"/>
              </a:rPr>
              <a:t>。</a:t>
            </a:r>
            <a:endParaRPr lang="en-US" altLang="zh-CN" sz="2800" b="1" dirty="0" smtClean="0">
              <a:solidFill>
                <a:srgbClr val="FF0000"/>
              </a:solidFill>
              <a:latin typeface="微软雅黑" panose="020B0503020204020204" pitchFamily="34" charset="-122"/>
              <a:ea typeface="微软雅黑" panose="020B0503020204020204" pitchFamily="34" charset="-122"/>
              <a:sym typeface="+mn-ea"/>
            </a:endParaRPr>
          </a:p>
          <a:p>
            <a:pPr lvl="0" algn="just" eaLnBrk="1" hangingPunct="1">
              <a:lnSpc>
                <a:spcPct val="200000"/>
              </a:lnSpc>
              <a:spcBef>
                <a:spcPct val="0"/>
              </a:spcBef>
              <a:buClr>
                <a:srgbClr val="FF3300"/>
              </a:buClr>
              <a:buSzPct val="85000"/>
              <a:buFont typeface="Wingdings" panose="05000000000000000000" pitchFamily="2" charset="2"/>
              <a:buChar char="p"/>
            </a:pPr>
            <a:r>
              <a:rPr lang="zh-CN" altLang="en-US" sz="2800" dirty="0" smtClean="0">
                <a:latin typeface="微软雅黑" panose="020B0503020204020204" pitchFamily="34" charset="-122"/>
                <a:ea typeface="微软雅黑" panose="020B0503020204020204" pitchFamily="34" charset="-122"/>
                <a:sym typeface="+mn-ea"/>
              </a:rPr>
              <a:t>有计划</a:t>
            </a:r>
            <a:r>
              <a:rPr lang="zh-CN" altLang="en-US" sz="2800" dirty="0">
                <a:latin typeface="微软雅黑" panose="020B0503020204020204" pitchFamily="34" charset="-122"/>
                <a:ea typeface="微软雅黑" panose="020B0503020204020204" pitchFamily="34" charset="-122"/>
                <a:sym typeface="+mn-ea"/>
              </a:rPr>
              <a:t>的部署除外。</a:t>
            </a:r>
            <a:endParaRPr lang="zh-CN" altLang="en-US" sz="2800" dirty="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a:t>
            </a:r>
            <a:r>
              <a:rPr lang="en-US" altLang="zh-CN" dirty="0" smtClean="0"/>
              <a:t>8</a:t>
            </a:r>
            <a:r>
              <a:rPr lang="zh-CN" altLang="en-US" dirty="0" smtClean="0"/>
              <a:t>）</a:t>
            </a:r>
            <a:r>
              <a:rPr lang="zh-CN" altLang="en-US" dirty="0"/>
              <a:t>鲁棒性</a:t>
            </a:r>
            <a:endParaRPr lang="zh-CN" altLang="en-US" dirty="0"/>
          </a:p>
        </p:txBody>
      </p:sp>
      <p:sp>
        <p:nvSpPr>
          <p:cNvPr id="5" name="TextBox 4"/>
          <p:cNvSpPr txBox="1"/>
          <p:nvPr/>
        </p:nvSpPr>
        <p:spPr>
          <a:xfrm>
            <a:off x="1056640" y="980728"/>
            <a:ext cx="10583976" cy="5262979"/>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150000"/>
              </a:lnSpc>
              <a:spcBef>
                <a:spcPct val="0"/>
              </a:spcBef>
              <a:buClr>
                <a:srgbClr val="FF3300"/>
              </a:buClr>
              <a:buSzPct val="85000"/>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sym typeface="+mn-ea"/>
              </a:rPr>
              <a:t>传感器网络一般配置在恶劣环境、无人区域或敌方阵地中，环境条件、现实威胁和当前任务具有很大的不确定性。这要求传感器节点能够灵活地加入或去除、传感器网络之间能够进行合并或拆分，因而安全解决方案应当具有鲁棒性和自适应性，</a:t>
            </a:r>
            <a:r>
              <a:rPr lang="zh-CN" altLang="en-US" sz="2800" b="1" dirty="0">
                <a:solidFill>
                  <a:srgbClr val="FF0000"/>
                </a:solidFill>
                <a:latin typeface="微软雅黑" panose="020B0503020204020204" pitchFamily="34" charset="-122"/>
                <a:ea typeface="微软雅黑" panose="020B0503020204020204" pitchFamily="34" charset="-122"/>
                <a:sym typeface="+mn-ea"/>
              </a:rPr>
              <a:t>能够随着应用背景的变化而灵活拓展，来为所有可能的应用环境和条件提供安全解决方案</a:t>
            </a:r>
            <a:r>
              <a:rPr lang="zh-CN" altLang="en-US" sz="2800" b="1" dirty="0" smtClean="0">
                <a:solidFill>
                  <a:srgbClr val="FF0000"/>
                </a:solidFill>
                <a:latin typeface="微软雅黑" panose="020B0503020204020204" pitchFamily="34" charset="-122"/>
                <a:ea typeface="微软雅黑" panose="020B0503020204020204" pitchFamily="34" charset="-122"/>
                <a:sym typeface="+mn-ea"/>
              </a:rPr>
              <a:t>。</a:t>
            </a:r>
            <a:endParaRPr lang="en-US" altLang="zh-CN" sz="2800" b="1" dirty="0" smtClean="0">
              <a:solidFill>
                <a:srgbClr val="FF0000"/>
              </a:solidFill>
              <a:latin typeface="微软雅黑" panose="020B0503020204020204" pitchFamily="34" charset="-122"/>
              <a:ea typeface="微软雅黑" panose="020B0503020204020204" pitchFamily="34" charset="-122"/>
              <a:sym typeface="+mn-ea"/>
            </a:endParaRPr>
          </a:p>
          <a:p>
            <a:pPr lvl="0" algn="just" eaLnBrk="1" hangingPunct="1">
              <a:lnSpc>
                <a:spcPct val="150000"/>
              </a:lnSpc>
              <a:spcBef>
                <a:spcPct val="0"/>
              </a:spcBef>
              <a:buClr>
                <a:srgbClr val="FF3300"/>
              </a:buClr>
              <a:buSzPct val="85000"/>
              <a:buFont typeface="Wingdings" panose="05000000000000000000" pitchFamily="2" charset="2"/>
              <a:buChar char="p"/>
            </a:pPr>
            <a:r>
              <a:rPr lang="zh-CN" altLang="en-US" sz="2800" dirty="0" smtClean="0">
                <a:latin typeface="微软雅黑" panose="020B0503020204020204" pitchFamily="34" charset="-122"/>
                <a:ea typeface="微软雅黑" panose="020B0503020204020204" pitchFamily="34" charset="-122"/>
                <a:sym typeface="+mn-ea"/>
              </a:rPr>
              <a:t>此外</a:t>
            </a:r>
            <a:r>
              <a:rPr lang="zh-CN" altLang="en-US" sz="2800" dirty="0">
                <a:latin typeface="微软雅黑" panose="020B0503020204020204" pitchFamily="34" charset="-122"/>
                <a:ea typeface="微软雅黑" panose="020B0503020204020204" pitchFamily="34" charset="-122"/>
                <a:sym typeface="+mn-ea"/>
              </a:rPr>
              <a:t>，当某个或某些节点被攻击者控制后，安全解决方案应当限制其影响范围，保证整个网络不会因此而瘫痪或失效。</a:t>
            </a:r>
            <a:endParaRPr lang="zh-CN" altLang="en-US" sz="2800" dirty="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2</a:t>
            </a:r>
            <a:r>
              <a:rPr lang="zh-CN" altLang="en-US" dirty="0"/>
              <a:t>、攻击与威胁</a:t>
            </a:r>
            <a:endParaRPr lang="zh-CN" altLang="en-US" dirty="0"/>
          </a:p>
        </p:txBody>
      </p:sp>
      <p:sp>
        <p:nvSpPr>
          <p:cNvPr id="15" name="TextBox 14"/>
          <p:cNvSpPr txBox="1"/>
          <p:nvPr/>
        </p:nvSpPr>
        <p:spPr>
          <a:xfrm>
            <a:off x="911424" y="980728"/>
            <a:ext cx="10801200" cy="5262979"/>
          </a:xfrm>
          <a:prstGeom prst="rect">
            <a:avLst/>
          </a:prstGeom>
          <a:noFill/>
          <a:ln w="9525">
            <a:noFill/>
          </a:ln>
        </p:spPr>
        <p:txBody>
          <a:bodyPr wrap="square">
            <a:spAutoFit/>
          </a:bodyPr>
          <a:lstStyle/>
          <a:p>
            <a:pPr>
              <a:lnSpc>
                <a:spcPct val="150000"/>
              </a:lnSpc>
            </a:pPr>
            <a:r>
              <a:rPr lang="zh-CN" altLang="en-US" sz="3200" b="1" dirty="0">
                <a:latin typeface="华文楷体" panose="02010600040101010101" pitchFamily="2" charset="-122"/>
                <a:ea typeface="华文楷体" panose="02010600040101010101" pitchFamily="2" charset="-122"/>
              </a:rPr>
              <a:t>按照攻击者的能力来分，可以分为</a:t>
            </a:r>
            <a:r>
              <a:rPr lang="en-US" altLang="zh-CN" sz="3200" b="1" dirty="0">
                <a:solidFill>
                  <a:srgbClr val="0000FF"/>
                </a:solidFill>
                <a:latin typeface="华文楷体" panose="02010600040101010101" pitchFamily="2" charset="-122"/>
                <a:ea typeface="华文楷体" panose="02010600040101010101" pitchFamily="2" charset="-122"/>
              </a:rPr>
              <a:t>Mote-class</a:t>
            </a:r>
            <a:r>
              <a:rPr lang="zh-CN" altLang="en-US" sz="3200" b="1" dirty="0">
                <a:latin typeface="华文楷体" panose="02010600040101010101" pitchFamily="2" charset="-122"/>
                <a:ea typeface="华文楷体" panose="02010600040101010101" pitchFamily="2" charset="-122"/>
              </a:rPr>
              <a:t>攻击和</a:t>
            </a:r>
            <a:r>
              <a:rPr lang="en-US" altLang="zh-CN" sz="3200" b="1" dirty="0" smtClean="0">
                <a:solidFill>
                  <a:srgbClr val="0000FF"/>
                </a:solidFill>
                <a:latin typeface="华文楷体" panose="02010600040101010101" pitchFamily="2" charset="-122"/>
                <a:ea typeface="华文楷体" panose="02010600040101010101" pitchFamily="2" charset="-122"/>
              </a:rPr>
              <a:t>Laptop-class</a:t>
            </a:r>
            <a:r>
              <a:rPr lang="zh-CN" altLang="en-US" sz="3200" b="1" dirty="0" smtClean="0">
                <a:solidFill>
                  <a:srgbClr val="0000FF"/>
                </a:solidFill>
                <a:latin typeface="华文楷体" panose="02010600040101010101" pitchFamily="2" charset="-122"/>
                <a:ea typeface="华文楷体" panose="02010600040101010101" pitchFamily="2" charset="-122"/>
              </a:rPr>
              <a:t>（便携式电脑）</a:t>
            </a:r>
            <a:r>
              <a:rPr lang="zh-CN" altLang="en-US" sz="3200" b="1" dirty="0" smtClean="0">
                <a:latin typeface="华文楷体" panose="02010600040101010101" pitchFamily="2" charset="-122"/>
                <a:ea typeface="华文楷体" panose="02010600040101010101" pitchFamily="2" charset="-122"/>
              </a:rPr>
              <a:t>攻击；</a:t>
            </a:r>
            <a:endParaRPr lang="en-US" altLang="zh-CN" sz="3200" b="1" dirty="0" smtClean="0">
              <a:latin typeface="华文楷体" panose="02010600040101010101" pitchFamily="2" charset="-122"/>
              <a:ea typeface="华文楷体" panose="02010600040101010101" pitchFamily="2" charset="-122"/>
            </a:endParaRPr>
          </a:p>
          <a:p>
            <a:pPr marL="457200" indent="-457200">
              <a:lnSpc>
                <a:spcPct val="150000"/>
              </a:lnSpc>
              <a:buClr>
                <a:srgbClr val="FF3300"/>
              </a:buClr>
              <a:buSzPct val="85000"/>
              <a:buFont typeface="Wingdings" panose="05000000000000000000" pitchFamily="2" charset="2"/>
              <a:buChar char="p"/>
            </a:pPr>
            <a:r>
              <a:rPr lang="zh-CN" altLang="en-US" sz="3200" b="1" dirty="0" smtClean="0">
                <a:latin typeface="华文楷体" panose="02010600040101010101" pitchFamily="2" charset="-122"/>
                <a:ea typeface="华文楷体" panose="02010600040101010101" pitchFamily="2" charset="-122"/>
              </a:rPr>
              <a:t>在前一种情况下，</a:t>
            </a:r>
            <a:r>
              <a:rPr lang="zh-CN" altLang="en-US" sz="3200" b="1" dirty="0" smtClean="0">
                <a:solidFill>
                  <a:srgbClr val="0000FF"/>
                </a:solidFill>
                <a:latin typeface="华文楷体" panose="02010600040101010101" pitchFamily="2" charset="-122"/>
                <a:ea typeface="华文楷体" panose="02010600040101010101" pitchFamily="2" charset="-122"/>
              </a:rPr>
              <a:t>攻击</a:t>
            </a:r>
            <a:r>
              <a:rPr lang="zh-CN" altLang="en-US" sz="3200" b="1" dirty="0">
                <a:solidFill>
                  <a:srgbClr val="0000FF"/>
                </a:solidFill>
                <a:latin typeface="华文楷体" panose="02010600040101010101" pitchFamily="2" charset="-122"/>
                <a:ea typeface="华文楷体" panose="02010600040101010101" pitchFamily="2" charset="-122"/>
              </a:rPr>
              <a:t>者的资源和普通的节点相当</a:t>
            </a:r>
            <a:r>
              <a:rPr lang="zh-CN" altLang="en-US" sz="3200" b="1" dirty="0">
                <a:latin typeface="华文楷体" panose="02010600040101010101" pitchFamily="2" charset="-122"/>
                <a:ea typeface="华文楷体" panose="02010600040101010101" pitchFamily="2" charset="-122"/>
              </a:rPr>
              <a:t>，而在后一种攻击中，</a:t>
            </a:r>
            <a:r>
              <a:rPr lang="zh-CN" altLang="en-US" sz="3200" b="1" dirty="0">
                <a:solidFill>
                  <a:srgbClr val="FF0000"/>
                </a:solidFill>
                <a:latin typeface="华文楷体" panose="02010600040101010101" pitchFamily="2" charset="-122"/>
                <a:ea typeface="华文楷体" panose="02010600040101010101" pitchFamily="2" charset="-122"/>
              </a:rPr>
              <a:t>攻击者拥有更强的设备和资源</a:t>
            </a:r>
            <a:r>
              <a:rPr lang="zh-CN" altLang="en-US" sz="3200" b="1" dirty="0" smtClean="0">
                <a:latin typeface="华文楷体" panose="02010600040101010101" pitchFamily="2" charset="-122"/>
                <a:ea typeface="华文楷体" panose="02010600040101010101" pitchFamily="2" charset="-122"/>
              </a:rPr>
              <a:t>。</a:t>
            </a:r>
            <a:endParaRPr lang="en-US" altLang="zh-CN" sz="3200" b="1" dirty="0" smtClean="0">
              <a:latin typeface="华文楷体" panose="02010600040101010101" pitchFamily="2" charset="-122"/>
              <a:ea typeface="华文楷体" panose="02010600040101010101" pitchFamily="2" charset="-122"/>
            </a:endParaRPr>
          </a:p>
          <a:p>
            <a:pPr marL="457200" indent="-457200">
              <a:lnSpc>
                <a:spcPct val="150000"/>
              </a:lnSpc>
              <a:buClr>
                <a:srgbClr val="FF3300"/>
              </a:buClr>
              <a:buSzPct val="85000"/>
              <a:buFont typeface="Wingdings" panose="05000000000000000000" pitchFamily="2" charset="2"/>
              <a:buChar char="p"/>
            </a:pPr>
            <a:r>
              <a:rPr lang="zh-CN" altLang="en-US" sz="3200" b="1" dirty="0" smtClean="0">
                <a:latin typeface="华文楷体" panose="02010600040101010101" pitchFamily="2" charset="-122"/>
                <a:ea typeface="华文楷体" panose="02010600040101010101" pitchFamily="2" charset="-122"/>
              </a:rPr>
              <a:t>也就是说</a:t>
            </a:r>
            <a:r>
              <a:rPr lang="zh-CN" altLang="en-US" sz="3200" b="1" dirty="0">
                <a:latin typeface="华文楷体" panose="02010600040101010101" pitchFamily="2" charset="-122"/>
                <a:ea typeface="华文楷体" panose="02010600040101010101" pitchFamily="2" charset="-122"/>
              </a:rPr>
              <a:t>，在</a:t>
            </a:r>
            <a:r>
              <a:rPr lang="en-US" altLang="zh-CN" sz="3200" b="1" dirty="0">
                <a:latin typeface="华文楷体" panose="02010600040101010101" pitchFamily="2" charset="-122"/>
                <a:ea typeface="华文楷体" panose="02010600040101010101" pitchFamily="2" charset="-122"/>
              </a:rPr>
              <a:t>Laptop-class</a:t>
            </a:r>
            <a:r>
              <a:rPr lang="zh-CN" altLang="en-US" sz="3200" b="1" dirty="0">
                <a:latin typeface="华文楷体" panose="02010600040101010101" pitchFamily="2" charset="-122"/>
                <a:ea typeface="华文楷体" panose="02010600040101010101" pitchFamily="2" charset="-122"/>
              </a:rPr>
              <a:t>攻击中，恶意节点拥有的资源，包括能量、</a:t>
            </a:r>
            <a:r>
              <a:rPr lang="en-US" altLang="zh-CN" sz="3200" b="1" dirty="0">
                <a:latin typeface="华文楷体" panose="02010600040101010101" pitchFamily="2" charset="-122"/>
                <a:ea typeface="华文楷体" panose="02010600040101010101" pitchFamily="2" charset="-122"/>
              </a:rPr>
              <a:t>CPU</a:t>
            </a:r>
            <a:r>
              <a:rPr lang="zh-CN" altLang="en-US" sz="3200" b="1" dirty="0">
                <a:latin typeface="华文楷体" panose="02010600040101010101" pitchFamily="2" charset="-122"/>
                <a:ea typeface="华文楷体" panose="02010600040101010101" pitchFamily="2" charset="-122"/>
              </a:rPr>
              <a:t>、内存和无线电发射器等，优于普通节点。显然，</a:t>
            </a:r>
            <a:r>
              <a:rPr lang="en-US" altLang="zh-CN" sz="3200" b="1" dirty="0">
                <a:latin typeface="华文楷体" panose="02010600040101010101" pitchFamily="2" charset="-122"/>
                <a:ea typeface="华文楷体" panose="02010600040101010101" pitchFamily="2" charset="-122"/>
              </a:rPr>
              <a:t>Laptop-class</a:t>
            </a:r>
            <a:r>
              <a:rPr lang="zh-CN" altLang="en-US" sz="3200" b="1" dirty="0">
                <a:latin typeface="华文楷体" panose="02010600040101010101" pitchFamily="2" charset="-122"/>
                <a:ea typeface="华文楷体" panose="02010600040101010101" pitchFamily="2" charset="-122"/>
              </a:rPr>
              <a:t>攻击所带来的危害更大</a:t>
            </a:r>
            <a:r>
              <a:rPr lang="zh-CN" altLang="en-US" sz="3200" b="1" dirty="0" smtClean="0">
                <a:latin typeface="华文楷体" panose="02010600040101010101" pitchFamily="2" charset="-122"/>
                <a:ea typeface="华文楷体" panose="02010600040101010101" pitchFamily="2" charset="-122"/>
              </a:rPr>
              <a:t>。</a:t>
            </a:r>
            <a:endParaRPr lang="zh-CN" altLang="en-US" sz="3200" b="1" dirty="0">
              <a:solidFill>
                <a:srgbClr val="0000FF"/>
              </a:solidFill>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2</a:t>
            </a:r>
            <a:r>
              <a:rPr lang="zh-CN" altLang="en-US" dirty="0"/>
              <a:t>、攻击与威胁</a:t>
            </a:r>
            <a:endParaRPr lang="zh-CN" altLang="en-US" dirty="0"/>
          </a:p>
        </p:txBody>
      </p:sp>
      <p:sp>
        <p:nvSpPr>
          <p:cNvPr id="15" name="TextBox 14"/>
          <p:cNvSpPr txBox="1"/>
          <p:nvPr/>
        </p:nvSpPr>
        <p:spPr>
          <a:xfrm>
            <a:off x="911424" y="980728"/>
            <a:ext cx="10801200" cy="5262979"/>
          </a:xfrm>
          <a:prstGeom prst="rect">
            <a:avLst/>
          </a:prstGeom>
          <a:noFill/>
          <a:ln w="9525">
            <a:noFill/>
          </a:ln>
        </p:spPr>
        <p:txBody>
          <a:bodyPr wrap="square">
            <a:spAutoFit/>
          </a:bodyPr>
          <a:lstStyle/>
          <a:p>
            <a:pPr>
              <a:lnSpc>
                <a:spcPct val="150000"/>
              </a:lnSpc>
            </a:pPr>
            <a:r>
              <a:rPr lang="zh-CN" altLang="en-US" sz="3200" b="1" dirty="0">
                <a:latin typeface="华文楷体" panose="02010600040101010101" pitchFamily="2" charset="-122"/>
                <a:ea typeface="华文楷体" panose="02010600040101010101" pitchFamily="2" charset="-122"/>
              </a:rPr>
              <a:t>按照攻击者的类型来分，可以分为</a:t>
            </a:r>
            <a:r>
              <a:rPr lang="zh-CN" altLang="en-US" sz="3200" b="1" dirty="0">
                <a:solidFill>
                  <a:srgbClr val="0000FF"/>
                </a:solidFill>
                <a:latin typeface="华文楷体" panose="02010600040101010101" pitchFamily="2" charset="-122"/>
                <a:ea typeface="华文楷体" panose="02010600040101010101" pitchFamily="2" charset="-122"/>
              </a:rPr>
              <a:t>内部攻击</a:t>
            </a:r>
            <a:r>
              <a:rPr lang="zh-CN" altLang="en-US" sz="3200" b="1" dirty="0">
                <a:latin typeface="华文楷体" panose="02010600040101010101" pitchFamily="2" charset="-122"/>
                <a:ea typeface="华文楷体" panose="02010600040101010101" pitchFamily="2" charset="-122"/>
              </a:rPr>
              <a:t>和</a:t>
            </a:r>
            <a:r>
              <a:rPr lang="zh-CN" altLang="en-US" sz="3200" b="1" dirty="0">
                <a:solidFill>
                  <a:srgbClr val="0000FF"/>
                </a:solidFill>
                <a:latin typeface="华文楷体" panose="02010600040101010101" pitchFamily="2" charset="-122"/>
                <a:ea typeface="华文楷体" panose="02010600040101010101" pitchFamily="2" charset="-122"/>
              </a:rPr>
              <a:t>外部攻击</a:t>
            </a:r>
            <a:r>
              <a:rPr lang="zh-CN" altLang="en-US" sz="3200" b="1" dirty="0" smtClean="0">
                <a:latin typeface="华文楷体" panose="02010600040101010101" pitchFamily="2" charset="-122"/>
                <a:ea typeface="华文楷体" panose="02010600040101010101" pitchFamily="2" charset="-122"/>
              </a:rPr>
              <a:t>。</a:t>
            </a:r>
            <a:endParaRPr lang="en-US" altLang="zh-CN" sz="3200" b="1" dirty="0" smtClean="0">
              <a:latin typeface="华文楷体" panose="02010600040101010101" pitchFamily="2" charset="-122"/>
              <a:ea typeface="华文楷体" panose="02010600040101010101" pitchFamily="2" charset="-122"/>
            </a:endParaRPr>
          </a:p>
          <a:p>
            <a:pPr marL="457200" indent="-457200">
              <a:lnSpc>
                <a:spcPct val="150000"/>
              </a:lnSpc>
              <a:buClr>
                <a:srgbClr val="FF3300"/>
              </a:buClr>
              <a:buSzPct val="85000"/>
              <a:buFont typeface="Wingdings" panose="05000000000000000000" pitchFamily="2" charset="2"/>
              <a:buChar char="p"/>
            </a:pPr>
            <a:r>
              <a:rPr lang="zh-CN" altLang="en-US" sz="3200" b="1" dirty="0" smtClean="0">
                <a:solidFill>
                  <a:srgbClr val="FF0000"/>
                </a:solidFill>
                <a:latin typeface="华文楷体" panose="02010600040101010101" pitchFamily="2" charset="-122"/>
                <a:ea typeface="华文楷体" panose="02010600040101010101" pitchFamily="2" charset="-122"/>
              </a:rPr>
              <a:t>外部攻击：</a:t>
            </a:r>
            <a:r>
              <a:rPr lang="zh-CN" altLang="en-US" sz="3200" b="1" dirty="0" smtClean="0">
                <a:latin typeface="华文楷体" panose="02010600040101010101" pitchFamily="2" charset="-122"/>
                <a:ea typeface="华文楷体" panose="02010600040101010101" pitchFamily="2" charset="-122"/>
              </a:rPr>
              <a:t>攻击</a:t>
            </a:r>
            <a:r>
              <a:rPr lang="zh-CN" altLang="en-US" sz="3200" b="1" dirty="0">
                <a:latin typeface="华文楷体" panose="02010600040101010101" pitchFamily="2" charset="-122"/>
                <a:ea typeface="华文楷体" panose="02010600040101010101" pitchFamily="2" charset="-122"/>
              </a:rPr>
              <a:t>者不知道传感器网络内部信息（包括网络的密钥信息等），不能访问网络的节点</a:t>
            </a:r>
            <a:r>
              <a:rPr lang="zh-CN" altLang="en-US" sz="3200" b="1" dirty="0" smtClean="0">
                <a:latin typeface="华文楷体" panose="02010600040101010101" pitchFamily="2" charset="-122"/>
                <a:ea typeface="华文楷体" panose="02010600040101010101" pitchFamily="2" charset="-122"/>
              </a:rPr>
              <a:t>。</a:t>
            </a:r>
            <a:endParaRPr lang="en-US" altLang="zh-CN" sz="3200" b="1" dirty="0" smtClean="0">
              <a:latin typeface="华文楷体" panose="02010600040101010101" pitchFamily="2" charset="-122"/>
              <a:ea typeface="华文楷体" panose="02010600040101010101" pitchFamily="2" charset="-122"/>
            </a:endParaRPr>
          </a:p>
          <a:p>
            <a:pPr marL="457200" indent="-457200">
              <a:lnSpc>
                <a:spcPct val="150000"/>
              </a:lnSpc>
              <a:buClr>
                <a:srgbClr val="FF3300"/>
              </a:buClr>
              <a:buSzPct val="85000"/>
              <a:buFont typeface="Wingdings" panose="05000000000000000000" pitchFamily="2" charset="2"/>
              <a:buChar char="p"/>
            </a:pPr>
            <a:r>
              <a:rPr lang="zh-CN" altLang="en-US" sz="3200" b="1" dirty="0" smtClean="0">
                <a:solidFill>
                  <a:srgbClr val="FF0000"/>
                </a:solidFill>
                <a:latin typeface="华文楷体" panose="02010600040101010101" pitchFamily="2" charset="-122"/>
                <a:ea typeface="华文楷体" panose="02010600040101010101" pitchFamily="2" charset="-122"/>
              </a:rPr>
              <a:t>内部攻击：</a:t>
            </a:r>
            <a:r>
              <a:rPr lang="zh-CN" altLang="en-US" sz="3200" b="1" dirty="0" smtClean="0">
                <a:latin typeface="华文楷体" panose="02010600040101010101" pitchFamily="2" charset="-122"/>
                <a:ea typeface="华文楷体" panose="02010600040101010101" pitchFamily="2" charset="-122"/>
              </a:rPr>
              <a:t>是</a:t>
            </a:r>
            <a:r>
              <a:rPr lang="zh-CN" altLang="en-US" sz="3200" b="1" dirty="0">
                <a:latin typeface="华文楷体" panose="02010600040101010101" pitchFamily="2" charset="-122"/>
                <a:ea typeface="华文楷体" panose="02010600040101010101" pitchFamily="2" charset="-122"/>
              </a:rPr>
              <a:t>指网络中合法的参与者进行的攻击，攻击者可以是已被攻陷的传感器节点，也可以是获得合法节点信息（包括密钥信息、代码、数据）的传感器节点</a:t>
            </a:r>
            <a:r>
              <a:rPr lang="zh-CN" altLang="en-US" sz="3200" b="1" dirty="0" smtClean="0">
                <a:latin typeface="华文楷体" panose="02010600040101010101" pitchFamily="2" charset="-122"/>
                <a:ea typeface="华文楷体" panose="02010600040101010101" pitchFamily="2" charset="-122"/>
              </a:rPr>
              <a:t>。</a:t>
            </a:r>
            <a:endParaRPr lang="en-US" altLang="zh-CN" sz="3200" b="1" dirty="0" smtClean="0">
              <a:latin typeface="华文楷体" panose="02010600040101010101" pitchFamily="2" charset="-122"/>
              <a:ea typeface="华文楷体" panose="02010600040101010101" pitchFamily="2" charset="-122"/>
            </a:endParaRPr>
          </a:p>
          <a:p>
            <a:pPr marL="457200" indent="-457200">
              <a:lnSpc>
                <a:spcPct val="150000"/>
              </a:lnSpc>
              <a:buClr>
                <a:srgbClr val="FF3300"/>
              </a:buClr>
              <a:buSzPct val="85000"/>
              <a:buFont typeface="Wingdings" panose="05000000000000000000" pitchFamily="2" charset="2"/>
              <a:buChar char="p"/>
            </a:pPr>
            <a:r>
              <a:rPr lang="zh-CN" altLang="en-US" sz="3200" b="1" dirty="0" smtClean="0">
                <a:latin typeface="华文楷体" panose="02010600040101010101" pitchFamily="2" charset="-122"/>
                <a:ea typeface="华文楷体" panose="02010600040101010101" pitchFamily="2" charset="-122"/>
              </a:rPr>
              <a:t>显然</a:t>
            </a:r>
            <a:r>
              <a:rPr lang="zh-CN" altLang="en-US" sz="3200" b="1" dirty="0">
                <a:latin typeface="华文楷体" panose="02010600040101010101" pitchFamily="2" charset="-122"/>
                <a:ea typeface="华文楷体" panose="02010600040101010101" pitchFamily="2" charset="-122"/>
              </a:rPr>
              <a:t>，内部</a:t>
            </a:r>
            <a:r>
              <a:rPr lang="zh-CN" altLang="en-US" sz="3200" b="1" dirty="0" smtClean="0">
                <a:latin typeface="华文楷体" panose="02010600040101010101" pitchFamily="2" charset="-122"/>
                <a:ea typeface="华文楷体" panose="02010600040101010101" pitchFamily="2" charset="-122"/>
              </a:rPr>
              <a:t>攻击更</a:t>
            </a:r>
            <a:r>
              <a:rPr lang="zh-CN" altLang="en-US" sz="3200" b="1" dirty="0">
                <a:latin typeface="华文楷体" panose="02010600040101010101" pitchFamily="2" charset="-122"/>
                <a:ea typeface="华文楷体" panose="02010600040101010101" pitchFamily="2" charset="-122"/>
              </a:rPr>
              <a:t>难检测和预防，其危害性也更大。</a:t>
            </a:r>
            <a:endParaRPr lang="zh-CN" altLang="en-US" sz="3200" b="1" dirty="0">
              <a:solidFill>
                <a:srgbClr val="0000FF"/>
              </a:solidFill>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2</a:t>
            </a:r>
            <a:r>
              <a:rPr lang="zh-CN" altLang="en-US" dirty="0"/>
              <a:t>、攻击与威胁</a:t>
            </a:r>
            <a:endParaRPr lang="zh-CN" altLang="en-US" dirty="0"/>
          </a:p>
        </p:txBody>
      </p:sp>
      <p:sp>
        <p:nvSpPr>
          <p:cNvPr id="15" name="TextBox 14"/>
          <p:cNvSpPr txBox="1"/>
          <p:nvPr/>
        </p:nvSpPr>
        <p:spPr>
          <a:xfrm>
            <a:off x="911424" y="980728"/>
            <a:ext cx="10801200" cy="5262979"/>
          </a:xfrm>
          <a:prstGeom prst="rect">
            <a:avLst/>
          </a:prstGeom>
          <a:noFill/>
          <a:ln w="9525">
            <a:noFill/>
          </a:ln>
        </p:spPr>
        <p:txBody>
          <a:bodyPr wrap="square">
            <a:spAutoFit/>
          </a:bodyPr>
          <a:lstStyle/>
          <a:p>
            <a:pPr>
              <a:lnSpc>
                <a:spcPct val="150000"/>
              </a:lnSpc>
            </a:pPr>
            <a:r>
              <a:rPr lang="zh-CN" altLang="en-US" sz="3200" b="1" dirty="0">
                <a:latin typeface="华文楷体" panose="02010600040101010101" pitchFamily="2" charset="-122"/>
                <a:ea typeface="华文楷体" panose="02010600040101010101" pitchFamily="2" charset="-122"/>
              </a:rPr>
              <a:t>常见</a:t>
            </a:r>
            <a:r>
              <a:rPr lang="zh-CN" altLang="en-US" sz="3200" b="1" dirty="0" smtClean="0">
                <a:latin typeface="华文楷体" panose="02010600040101010101" pitchFamily="2" charset="-122"/>
                <a:ea typeface="华文楷体" panose="02010600040101010101" pitchFamily="2" charset="-122"/>
              </a:rPr>
              <a:t>攻击：</a:t>
            </a:r>
            <a:endParaRPr lang="zh-CN" altLang="en-US" sz="3200" b="1" dirty="0">
              <a:latin typeface="华文楷体" panose="02010600040101010101" pitchFamily="2" charset="-122"/>
              <a:ea typeface="华文楷体" panose="02010600040101010101" pitchFamily="2" charset="-122"/>
            </a:endParaRPr>
          </a:p>
          <a:p>
            <a:pPr>
              <a:lnSpc>
                <a:spcPct val="150000"/>
              </a:lnSpc>
            </a:pPr>
            <a:r>
              <a:rPr lang="zh-CN" altLang="en-US" sz="3200" b="1" dirty="0">
                <a:latin typeface="华文楷体" panose="02010600040101010101" pitchFamily="2" charset="-122"/>
                <a:ea typeface="华文楷体" panose="02010600040101010101" pitchFamily="2" charset="-122"/>
              </a:rPr>
              <a:t>    </a:t>
            </a:r>
            <a:r>
              <a:rPr lang="zh-CN" altLang="en-US" sz="3200" b="1" dirty="0">
                <a:solidFill>
                  <a:srgbClr val="0000FF"/>
                </a:solidFill>
                <a:latin typeface="华文楷体" panose="02010600040101010101" pitchFamily="2" charset="-122"/>
                <a:ea typeface="华文楷体" panose="02010600040101010101" pitchFamily="2" charset="-122"/>
              </a:rPr>
              <a:t>（</a:t>
            </a:r>
            <a:r>
              <a:rPr lang="en-US" altLang="zh-CN" sz="3200" b="1" dirty="0">
                <a:solidFill>
                  <a:srgbClr val="0000FF"/>
                </a:solidFill>
                <a:latin typeface="华文楷体" panose="02010600040101010101" pitchFamily="2" charset="-122"/>
                <a:ea typeface="华文楷体" panose="02010600040101010101" pitchFamily="2" charset="-122"/>
              </a:rPr>
              <a:t>1</a:t>
            </a:r>
            <a:r>
              <a:rPr lang="zh-CN" altLang="en-US" sz="3200" b="1" dirty="0">
                <a:solidFill>
                  <a:srgbClr val="0000FF"/>
                </a:solidFill>
                <a:latin typeface="华文楷体" panose="02010600040101010101" pitchFamily="2" charset="-122"/>
                <a:ea typeface="华文楷体" panose="02010600040101010101" pitchFamily="2" charset="-122"/>
              </a:rPr>
              <a:t>）</a:t>
            </a:r>
            <a:r>
              <a:rPr lang="en-US" altLang="zh-CN" sz="3200" b="1" dirty="0" err="1">
                <a:solidFill>
                  <a:srgbClr val="0000FF"/>
                </a:solidFill>
                <a:latin typeface="华文楷体" panose="02010600040101010101" pitchFamily="2" charset="-122"/>
                <a:ea typeface="华文楷体" panose="02010600040101010101" pitchFamily="2" charset="-122"/>
              </a:rPr>
              <a:t>DoS</a:t>
            </a:r>
            <a:r>
              <a:rPr lang="zh-CN" altLang="en-US" sz="3200" b="1" dirty="0">
                <a:solidFill>
                  <a:srgbClr val="0000FF"/>
                </a:solidFill>
                <a:latin typeface="华文楷体" panose="02010600040101010101" pitchFamily="2" charset="-122"/>
                <a:ea typeface="华文楷体" panose="02010600040101010101" pitchFamily="2" charset="-122"/>
              </a:rPr>
              <a:t>（</a:t>
            </a:r>
            <a:r>
              <a:rPr lang="en-US" altLang="zh-CN" sz="3200" b="1" dirty="0">
                <a:solidFill>
                  <a:srgbClr val="0000FF"/>
                </a:solidFill>
                <a:latin typeface="华文楷体" panose="02010600040101010101" pitchFamily="2" charset="-122"/>
                <a:ea typeface="华文楷体" panose="02010600040101010101" pitchFamily="2" charset="-122"/>
              </a:rPr>
              <a:t>Denial of Service</a:t>
            </a:r>
            <a:r>
              <a:rPr lang="zh-CN" altLang="en-US" sz="3200" b="1" dirty="0">
                <a:solidFill>
                  <a:srgbClr val="0000FF"/>
                </a:solidFill>
                <a:latin typeface="华文楷体" panose="02010600040101010101" pitchFamily="2" charset="-122"/>
                <a:ea typeface="华文楷体" panose="02010600040101010101" pitchFamily="2" charset="-122"/>
              </a:rPr>
              <a:t>）攻击</a:t>
            </a:r>
            <a:endParaRPr lang="zh-CN" altLang="en-US" sz="3200" b="1" dirty="0">
              <a:solidFill>
                <a:srgbClr val="0000FF"/>
              </a:solidFill>
              <a:latin typeface="华文楷体" panose="02010600040101010101" pitchFamily="2" charset="-122"/>
              <a:ea typeface="华文楷体" panose="02010600040101010101" pitchFamily="2" charset="-122"/>
            </a:endParaRPr>
          </a:p>
          <a:p>
            <a:pPr>
              <a:lnSpc>
                <a:spcPct val="150000"/>
              </a:lnSpc>
            </a:pPr>
            <a:r>
              <a:rPr lang="zh-CN" altLang="en-US" sz="3200" b="1" dirty="0">
                <a:solidFill>
                  <a:srgbClr val="0000FF"/>
                </a:solidFill>
                <a:latin typeface="华文楷体" panose="02010600040101010101" pitchFamily="2" charset="-122"/>
                <a:ea typeface="华文楷体" panose="02010600040101010101" pitchFamily="2" charset="-122"/>
              </a:rPr>
              <a:t>    （</a:t>
            </a:r>
            <a:r>
              <a:rPr lang="en-US" altLang="zh-CN" sz="3200" b="1" dirty="0">
                <a:solidFill>
                  <a:srgbClr val="0000FF"/>
                </a:solidFill>
                <a:latin typeface="华文楷体" panose="02010600040101010101" pitchFamily="2" charset="-122"/>
                <a:ea typeface="华文楷体" panose="02010600040101010101" pitchFamily="2" charset="-122"/>
              </a:rPr>
              <a:t>2</a:t>
            </a:r>
            <a:r>
              <a:rPr lang="zh-CN" altLang="en-US" sz="3200" b="1" dirty="0">
                <a:solidFill>
                  <a:srgbClr val="0000FF"/>
                </a:solidFill>
                <a:latin typeface="华文楷体" panose="02010600040101010101" pitchFamily="2" charset="-122"/>
                <a:ea typeface="华文楷体" panose="02010600040101010101" pitchFamily="2" charset="-122"/>
              </a:rPr>
              <a:t>）</a:t>
            </a:r>
            <a:r>
              <a:rPr lang="en-US" altLang="zh-CN" sz="3200" b="1" dirty="0">
                <a:solidFill>
                  <a:srgbClr val="0000FF"/>
                </a:solidFill>
                <a:latin typeface="华文楷体" panose="02010600040101010101" pitchFamily="2" charset="-122"/>
                <a:ea typeface="华文楷体" panose="02010600040101010101" pitchFamily="2" charset="-122"/>
              </a:rPr>
              <a:t>Sybil</a:t>
            </a:r>
            <a:r>
              <a:rPr lang="zh-CN" altLang="en-US" sz="3200" b="1" dirty="0">
                <a:solidFill>
                  <a:srgbClr val="0000FF"/>
                </a:solidFill>
                <a:latin typeface="华文楷体" panose="02010600040101010101" pitchFamily="2" charset="-122"/>
                <a:ea typeface="华文楷体" panose="02010600040101010101" pitchFamily="2" charset="-122"/>
              </a:rPr>
              <a:t>攻击</a:t>
            </a:r>
            <a:endParaRPr lang="zh-CN" altLang="en-US" sz="3200" b="1" dirty="0">
              <a:solidFill>
                <a:srgbClr val="0000FF"/>
              </a:solidFill>
              <a:latin typeface="华文楷体" panose="02010600040101010101" pitchFamily="2" charset="-122"/>
              <a:ea typeface="华文楷体" panose="02010600040101010101" pitchFamily="2" charset="-122"/>
            </a:endParaRPr>
          </a:p>
          <a:p>
            <a:pPr>
              <a:lnSpc>
                <a:spcPct val="150000"/>
              </a:lnSpc>
            </a:pPr>
            <a:r>
              <a:rPr lang="zh-CN" altLang="en-US" sz="3200" b="1" dirty="0">
                <a:solidFill>
                  <a:srgbClr val="0000FF"/>
                </a:solidFill>
                <a:latin typeface="华文楷体" panose="02010600040101010101" pitchFamily="2" charset="-122"/>
                <a:ea typeface="华文楷体" panose="02010600040101010101" pitchFamily="2" charset="-122"/>
              </a:rPr>
              <a:t>    （</a:t>
            </a:r>
            <a:r>
              <a:rPr lang="en-US" altLang="zh-CN" sz="3200" b="1" dirty="0">
                <a:solidFill>
                  <a:srgbClr val="0000FF"/>
                </a:solidFill>
                <a:latin typeface="华文楷体" panose="02010600040101010101" pitchFamily="2" charset="-122"/>
                <a:ea typeface="华文楷体" panose="02010600040101010101" pitchFamily="2" charset="-122"/>
              </a:rPr>
              <a:t>3</a:t>
            </a:r>
            <a:r>
              <a:rPr lang="zh-CN" altLang="en-US" sz="3200" b="1" dirty="0">
                <a:solidFill>
                  <a:srgbClr val="0000FF"/>
                </a:solidFill>
                <a:latin typeface="华文楷体" panose="02010600040101010101" pitchFamily="2" charset="-122"/>
                <a:ea typeface="华文楷体" panose="02010600040101010101" pitchFamily="2" charset="-122"/>
              </a:rPr>
              <a:t>）</a:t>
            </a:r>
            <a:r>
              <a:rPr lang="en-US" altLang="zh-CN" sz="3200" b="1" dirty="0">
                <a:solidFill>
                  <a:srgbClr val="0000FF"/>
                </a:solidFill>
                <a:latin typeface="华文楷体" panose="02010600040101010101" pitchFamily="2" charset="-122"/>
                <a:ea typeface="华文楷体" panose="02010600040101010101" pitchFamily="2" charset="-122"/>
              </a:rPr>
              <a:t>Sinkhole</a:t>
            </a:r>
            <a:r>
              <a:rPr lang="zh-CN" altLang="en-US" sz="3200" b="1" dirty="0">
                <a:solidFill>
                  <a:srgbClr val="0000FF"/>
                </a:solidFill>
                <a:latin typeface="华文楷体" panose="02010600040101010101" pitchFamily="2" charset="-122"/>
                <a:ea typeface="华文楷体" panose="02010600040101010101" pitchFamily="2" charset="-122"/>
              </a:rPr>
              <a:t>攻击</a:t>
            </a:r>
            <a:endParaRPr lang="zh-CN" altLang="en-US" sz="3200" b="1" dirty="0">
              <a:solidFill>
                <a:srgbClr val="0000FF"/>
              </a:solidFill>
              <a:latin typeface="华文楷体" panose="02010600040101010101" pitchFamily="2" charset="-122"/>
              <a:ea typeface="华文楷体" panose="02010600040101010101" pitchFamily="2" charset="-122"/>
            </a:endParaRPr>
          </a:p>
          <a:p>
            <a:pPr>
              <a:lnSpc>
                <a:spcPct val="150000"/>
              </a:lnSpc>
            </a:pPr>
            <a:r>
              <a:rPr lang="zh-CN" altLang="en-US" sz="3200" b="1" dirty="0">
                <a:solidFill>
                  <a:srgbClr val="0000FF"/>
                </a:solidFill>
                <a:latin typeface="华文楷体" panose="02010600040101010101" pitchFamily="2" charset="-122"/>
                <a:ea typeface="华文楷体" panose="02010600040101010101" pitchFamily="2" charset="-122"/>
              </a:rPr>
              <a:t>    （</a:t>
            </a:r>
            <a:r>
              <a:rPr lang="en-US" altLang="zh-CN" sz="3200" b="1" dirty="0">
                <a:solidFill>
                  <a:srgbClr val="0000FF"/>
                </a:solidFill>
                <a:latin typeface="华文楷体" panose="02010600040101010101" pitchFamily="2" charset="-122"/>
                <a:ea typeface="华文楷体" panose="02010600040101010101" pitchFamily="2" charset="-122"/>
              </a:rPr>
              <a:t>4</a:t>
            </a:r>
            <a:r>
              <a:rPr lang="zh-CN" altLang="en-US" sz="3200" b="1" dirty="0">
                <a:solidFill>
                  <a:srgbClr val="0000FF"/>
                </a:solidFill>
                <a:latin typeface="华文楷体" panose="02010600040101010101" pitchFamily="2" charset="-122"/>
                <a:ea typeface="华文楷体" panose="02010600040101010101" pitchFamily="2" charset="-122"/>
              </a:rPr>
              <a:t>）</a:t>
            </a:r>
            <a:r>
              <a:rPr lang="en-US" altLang="zh-CN" sz="3200" b="1" dirty="0">
                <a:solidFill>
                  <a:srgbClr val="0000FF"/>
                </a:solidFill>
                <a:latin typeface="华文楷体" panose="02010600040101010101" pitchFamily="2" charset="-122"/>
                <a:ea typeface="华文楷体" panose="02010600040101010101" pitchFamily="2" charset="-122"/>
              </a:rPr>
              <a:t>Wormhole</a:t>
            </a:r>
            <a:r>
              <a:rPr lang="zh-CN" altLang="en-US" sz="3200" b="1" dirty="0">
                <a:solidFill>
                  <a:srgbClr val="0000FF"/>
                </a:solidFill>
                <a:latin typeface="华文楷体" panose="02010600040101010101" pitchFamily="2" charset="-122"/>
                <a:ea typeface="华文楷体" panose="02010600040101010101" pitchFamily="2" charset="-122"/>
              </a:rPr>
              <a:t>攻击</a:t>
            </a:r>
            <a:endParaRPr lang="zh-CN" altLang="en-US" sz="3200" b="1" dirty="0">
              <a:solidFill>
                <a:srgbClr val="0000FF"/>
              </a:solidFill>
              <a:latin typeface="华文楷体" panose="02010600040101010101" pitchFamily="2" charset="-122"/>
              <a:ea typeface="华文楷体" panose="02010600040101010101" pitchFamily="2" charset="-122"/>
            </a:endParaRPr>
          </a:p>
          <a:p>
            <a:pPr>
              <a:lnSpc>
                <a:spcPct val="150000"/>
              </a:lnSpc>
            </a:pPr>
            <a:r>
              <a:rPr lang="zh-CN" altLang="en-US" sz="3200" b="1" dirty="0">
                <a:solidFill>
                  <a:srgbClr val="0000FF"/>
                </a:solidFill>
                <a:latin typeface="华文楷体" panose="02010600040101010101" pitchFamily="2" charset="-122"/>
                <a:ea typeface="华文楷体" panose="02010600040101010101" pitchFamily="2" charset="-122"/>
              </a:rPr>
              <a:t>    （</a:t>
            </a:r>
            <a:r>
              <a:rPr lang="en-US" altLang="zh-CN" sz="3200" b="1" dirty="0">
                <a:solidFill>
                  <a:srgbClr val="0000FF"/>
                </a:solidFill>
                <a:latin typeface="华文楷体" panose="02010600040101010101" pitchFamily="2" charset="-122"/>
                <a:ea typeface="华文楷体" panose="02010600040101010101" pitchFamily="2" charset="-122"/>
              </a:rPr>
              <a:t>5</a:t>
            </a:r>
            <a:r>
              <a:rPr lang="zh-CN" altLang="en-US" sz="3200" b="1" dirty="0">
                <a:solidFill>
                  <a:srgbClr val="0000FF"/>
                </a:solidFill>
                <a:latin typeface="华文楷体" panose="02010600040101010101" pitchFamily="2" charset="-122"/>
                <a:ea typeface="华文楷体" panose="02010600040101010101" pitchFamily="2" charset="-122"/>
              </a:rPr>
              <a:t>）</a:t>
            </a:r>
            <a:r>
              <a:rPr lang="en-US" altLang="zh-CN" sz="3200" b="1" dirty="0">
                <a:solidFill>
                  <a:srgbClr val="0000FF"/>
                </a:solidFill>
                <a:latin typeface="华文楷体" panose="02010600040101010101" pitchFamily="2" charset="-122"/>
                <a:ea typeface="华文楷体" panose="02010600040101010101" pitchFamily="2" charset="-122"/>
              </a:rPr>
              <a:t>Hello</a:t>
            </a:r>
            <a:r>
              <a:rPr lang="zh-CN" altLang="en-US" sz="3200" b="1" dirty="0">
                <a:solidFill>
                  <a:srgbClr val="0000FF"/>
                </a:solidFill>
                <a:latin typeface="华文楷体" panose="02010600040101010101" pitchFamily="2" charset="-122"/>
                <a:ea typeface="华文楷体" panose="02010600040101010101" pitchFamily="2" charset="-122"/>
              </a:rPr>
              <a:t>泛洪攻击</a:t>
            </a:r>
            <a:endParaRPr lang="zh-CN" altLang="en-US" sz="3200" b="1" dirty="0">
              <a:solidFill>
                <a:srgbClr val="0000FF"/>
              </a:solidFill>
              <a:latin typeface="华文楷体" panose="02010600040101010101" pitchFamily="2" charset="-122"/>
              <a:ea typeface="华文楷体" panose="02010600040101010101" pitchFamily="2" charset="-122"/>
            </a:endParaRPr>
          </a:p>
          <a:p>
            <a:pPr>
              <a:lnSpc>
                <a:spcPct val="150000"/>
              </a:lnSpc>
            </a:pPr>
            <a:r>
              <a:rPr lang="zh-CN" altLang="en-US" sz="3200" b="1" dirty="0">
                <a:solidFill>
                  <a:srgbClr val="0000FF"/>
                </a:solidFill>
                <a:latin typeface="华文楷体" panose="02010600040101010101" pitchFamily="2" charset="-122"/>
                <a:ea typeface="华文楷体" panose="02010600040101010101" pitchFamily="2" charset="-122"/>
              </a:rPr>
              <a:t>    （</a:t>
            </a:r>
            <a:r>
              <a:rPr lang="en-US" altLang="zh-CN" sz="3200" b="1" dirty="0">
                <a:solidFill>
                  <a:srgbClr val="0000FF"/>
                </a:solidFill>
                <a:latin typeface="华文楷体" panose="02010600040101010101" pitchFamily="2" charset="-122"/>
                <a:ea typeface="华文楷体" panose="02010600040101010101" pitchFamily="2" charset="-122"/>
              </a:rPr>
              <a:t>6</a:t>
            </a:r>
            <a:r>
              <a:rPr lang="zh-CN" altLang="en-US" sz="3200" b="1" dirty="0">
                <a:solidFill>
                  <a:srgbClr val="0000FF"/>
                </a:solidFill>
                <a:latin typeface="华文楷体" panose="02010600040101010101" pitchFamily="2" charset="-122"/>
                <a:ea typeface="华文楷体" panose="02010600040101010101" pitchFamily="2" charset="-122"/>
              </a:rPr>
              <a:t>）选择转发</a:t>
            </a:r>
            <a:r>
              <a:rPr lang="zh-CN" altLang="en-US" sz="3200" b="1" dirty="0" smtClean="0">
                <a:solidFill>
                  <a:srgbClr val="0000FF"/>
                </a:solidFill>
                <a:latin typeface="华文楷体" panose="02010600040101010101" pitchFamily="2" charset="-122"/>
                <a:ea typeface="华文楷体" panose="02010600040101010101" pitchFamily="2" charset="-122"/>
              </a:rPr>
              <a:t>攻击</a:t>
            </a:r>
            <a:endParaRPr lang="zh-CN" altLang="en-US" sz="3200" b="1" dirty="0">
              <a:solidFill>
                <a:srgbClr val="0000FF"/>
              </a:solidFill>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a:t>
            </a:r>
            <a:r>
              <a:rPr lang="en-US" altLang="zh-CN" dirty="0"/>
              <a:t>1</a:t>
            </a:r>
            <a:r>
              <a:rPr lang="zh-CN" altLang="en-US" dirty="0"/>
              <a:t>）</a:t>
            </a:r>
            <a:r>
              <a:rPr lang="en-US" altLang="zh-CN" dirty="0" err="1"/>
              <a:t>DoS</a:t>
            </a:r>
            <a:r>
              <a:rPr lang="zh-CN" altLang="en-US" dirty="0"/>
              <a:t>（</a:t>
            </a:r>
            <a:r>
              <a:rPr lang="en-US" altLang="zh-CN" dirty="0"/>
              <a:t>Denial of Service</a:t>
            </a:r>
            <a:r>
              <a:rPr lang="zh-CN" altLang="en-US" dirty="0"/>
              <a:t>）攻击</a:t>
            </a:r>
            <a:endParaRPr lang="zh-CN" altLang="en-US" dirty="0"/>
          </a:p>
        </p:txBody>
      </p:sp>
      <p:sp>
        <p:nvSpPr>
          <p:cNvPr id="5" name="TextBox 4"/>
          <p:cNvSpPr txBox="1"/>
          <p:nvPr/>
        </p:nvSpPr>
        <p:spPr>
          <a:xfrm>
            <a:off x="1056640" y="980728"/>
            <a:ext cx="10583976" cy="590931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150000"/>
              </a:lnSpc>
              <a:spcBef>
                <a:spcPct val="0"/>
              </a:spcBef>
              <a:buClr>
                <a:srgbClr val="FF3300"/>
              </a:buClr>
              <a:buSzPct val="85000"/>
              <a:buFont typeface="Wingdings" panose="05000000000000000000" pitchFamily="2" charset="2"/>
              <a:buChar char="p"/>
            </a:pPr>
            <a:r>
              <a:rPr lang="en-US" altLang="zh-CN" sz="2800" b="1" dirty="0" err="1" smtClean="0">
                <a:solidFill>
                  <a:srgbClr val="FF0000"/>
                </a:solidFill>
                <a:latin typeface="微软雅黑" panose="020B0503020204020204" pitchFamily="34" charset="-122"/>
                <a:ea typeface="微软雅黑" panose="020B0503020204020204" pitchFamily="34" charset="-122"/>
                <a:sym typeface="+mn-ea"/>
              </a:rPr>
              <a:t>DoS</a:t>
            </a:r>
            <a:r>
              <a:rPr lang="zh-CN" altLang="en-US" sz="2800" b="1" dirty="0">
                <a:solidFill>
                  <a:srgbClr val="FF0000"/>
                </a:solidFill>
                <a:latin typeface="微软雅黑" panose="020B0503020204020204" pitchFamily="34" charset="-122"/>
                <a:ea typeface="微软雅黑" panose="020B0503020204020204" pitchFamily="34" charset="-122"/>
                <a:sym typeface="+mn-ea"/>
              </a:rPr>
              <a:t>攻击是指任何能够削弱或消除传感器网络正常工作能力的行为或事件</a:t>
            </a:r>
            <a:r>
              <a:rPr lang="zh-CN" altLang="en-US" sz="2800" dirty="0">
                <a:latin typeface="微软雅黑" panose="020B0503020204020204" pitchFamily="34" charset="-122"/>
                <a:ea typeface="微软雅黑" panose="020B0503020204020204" pitchFamily="34" charset="-122"/>
                <a:sym typeface="+mn-ea"/>
              </a:rPr>
              <a:t>，硬件失效、软件漏洞、资源耗尽、环境干扰及这些因素之间的相互作用都有可能导致</a:t>
            </a:r>
            <a:r>
              <a:rPr lang="en-US" altLang="zh-CN" sz="2800" dirty="0" err="1" smtClean="0">
                <a:latin typeface="微软雅黑" panose="020B0503020204020204" pitchFamily="34" charset="-122"/>
                <a:ea typeface="微软雅黑" panose="020B0503020204020204" pitchFamily="34" charset="-122"/>
                <a:sym typeface="+mn-ea"/>
              </a:rPr>
              <a:t>DoS</a:t>
            </a:r>
            <a:r>
              <a:rPr lang="zh-CN" altLang="en-US" sz="2800" dirty="0" smtClean="0">
                <a:latin typeface="微软雅黑" panose="020B0503020204020204" pitchFamily="34" charset="-122"/>
                <a:ea typeface="微软雅黑" panose="020B0503020204020204" pitchFamily="34" charset="-122"/>
                <a:sym typeface="+mn-ea"/>
              </a:rPr>
              <a:t>攻击。</a:t>
            </a:r>
            <a:endParaRPr lang="en-US" altLang="zh-CN" sz="2800" dirty="0" smtClean="0">
              <a:latin typeface="微软雅黑" panose="020B0503020204020204" pitchFamily="34" charset="-122"/>
              <a:ea typeface="微软雅黑" panose="020B0503020204020204" pitchFamily="34" charset="-122"/>
              <a:sym typeface="+mn-ea"/>
            </a:endParaRPr>
          </a:p>
          <a:p>
            <a:pPr lvl="0" algn="just" eaLnBrk="1" hangingPunct="1">
              <a:lnSpc>
                <a:spcPct val="150000"/>
              </a:lnSpc>
              <a:spcBef>
                <a:spcPct val="0"/>
              </a:spcBef>
              <a:buClr>
                <a:srgbClr val="FF3300"/>
              </a:buClr>
              <a:buSzPct val="85000"/>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sym typeface="+mn-ea"/>
              </a:rPr>
              <a:t>攻击</a:t>
            </a:r>
            <a:r>
              <a:rPr lang="zh-CN" altLang="en-US" sz="2800" dirty="0" smtClean="0">
                <a:latin typeface="微软雅黑" panose="020B0503020204020204" pitchFamily="34" charset="-122"/>
                <a:ea typeface="微软雅黑" panose="020B0503020204020204" pitchFamily="34" charset="-122"/>
                <a:sym typeface="+mn-ea"/>
              </a:rPr>
              <a:t>者可以</a:t>
            </a:r>
            <a:r>
              <a:rPr lang="zh-CN" altLang="en-US" sz="2800" dirty="0">
                <a:latin typeface="微软雅黑" panose="020B0503020204020204" pitchFamily="34" charset="-122"/>
                <a:ea typeface="微软雅黑" panose="020B0503020204020204" pitchFamily="34" charset="-122"/>
                <a:sym typeface="+mn-ea"/>
              </a:rPr>
              <a:t>发起快速消耗传感器节点能量的攻击，例如</a:t>
            </a:r>
            <a:r>
              <a:rPr lang="zh-CN" altLang="en-US" sz="2800" b="1" dirty="0">
                <a:solidFill>
                  <a:srgbClr val="0000FF"/>
                </a:solidFill>
                <a:latin typeface="微软雅黑" panose="020B0503020204020204" pitchFamily="34" charset="-122"/>
                <a:ea typeface="微软雅黑" panose="020B0503020204020204" pitchFamily="34" charset="-122"/>
                <a:sym typeface="+mn-ea"/>
              </a:rPr>
              <a:t>向目标节点连续发送大量无用信息</a:t>
            </a:r>
            <a:r>
              <a:rPr lang="zh-CN" altLang="en-US" sz="2800" dirty="0">
                <a:latin typeface="微软雅黑" panose="020B0503020204020204" pitchFamily="34" charset="-122"/>
                <a:ea typeface="微软雅黑" panose="020B0503020204020204" pitchFamily="34" charset="-122"/>
                <a:sym typeface="+mn-ea"/>
              </a:rPr>
              <a:t>，目标节点就会消耗能量处理这些信息，并把这些信息传送给其他节点</a:t>
            </a:r>
            <a:r>
              <a:rPr lang="zh-CN" altLang="en-US" sz="2800" dirty="0" smtClean="0">
                <a:latin typeface="微软雅黑" panose="020B0503020204020204" pitchFamily="34" charset="-122"/>
                <a:ea typeface="微软雅黑" panose="020B0503020204020204" pitchFamily="34" charset="-122"/>
                <a:sym typeface="+mn-ea"/>
              </a:rPr>
              <a:t>。</a:t>
            </a:r>
            <a:endParaRPr lang="en-US" altLang="zh-CN" sz="2800" dirty="0" smtClean="0">
              <a:latin typeface="微软雅黑" panose="020B0503020204020204" pitchFamily="34" charset="-122"/>
              <a:ea typeface="微软雅黑" panose="020B0503020204020204" pitchFamily="34" charset="-122"/>
              <a:sym typeface="+mn-ea"/>
            </a:endParaRPr>
          </a:p>
          <a:p>
            <a:pPr lvl="0" algn="just" eaLnBrk="1" hangingPunct="1">
              <a:lnSpc>
                <a:spcPct val="150000"/>
              </a:lnSpc>
              <a:spcBef>
                <a:spcPct val="0"/>
              </a:spcBef>
              <a:buClr>
                <a:srgbClr val="FF3300"/>
              </a:buClr>
              <a:buSzPct val="85000"/>
              <a:buFont typeface="Wingdings" panose="05000000000000000000" pitchFamily="2" charset="2"/>
              <a:buChar char="p"/>
            </a:pPr>
            <a:r>
              <a:rPr lang="zh-CN" altLang="en-US" sz="2800" dirty="0" smtClean="0">
                <a:latin typeface="微软雅黑" panose="020B0503020204020204" pitchFamily="34" charset="-122"/>
                <a:ea typeface="微软雅黑" panose="020B0503020204020204" pitchFamily="34" charset="-122"/>
                <a:sym typeface="+mn-ea"/>
              </a:rPr>
              <a:t>如果</a:t>
            </a:r>
            <a:r>
              <a:rPr lang="zh-CN" altLang="en-US" sz="2800" dirty="0">
                <a:latin typeface="微软雅黑" panose="020B0503020204020204" pitchFamily="34" charset="-122"/>
                <a:ea typeface="微软雅黑" panose="020B0503020204020204" pitchFamily="34" charset="-122"/>
                <a:sym typeface="+mn-ea"/>
              </a:rPr>
              <a:t>攻击者捕获了传感器节点，那么它还可以伪造或</a:t>
            </a:r>
            <a:r>
              <a:rPr lang="zh-CN" altLang="en-US" sz="2800" b="1" dirty="0">
                <a:solidFill>
                  <a:srgbClr val="0000FF"/>
                </a:solidFill>
                <a:latin typeface="微软雅黑" panose="020B0503020204020204" pitchFamily="34" charset="-122"/>
                <a:ea typeface="微软雅黑" panose="020B0503020204020204" pitchFamily="34" charset="-122"/>
                <a:sym typeface="+mn-ea"/>
              </a:rPr>
              <a:t>伪装成合法节点</a:t>
            </a:r>
            <a:r>
              <a:rPr lang="zh-CN" altLang="en-US" sz="2800" b="1" dirty="0" smtClean="0">
                <a:solidFill>
                  <a:srgbClr val="0000FF"/>
                </a:solidFill>
                <a:latin typeface="微软雅黑" panose="020B0503020204020204" pitchFamily="34" charset="-122"/>
                <a:ea typeface="微软雅黑" panose="020B0503020204020204" pitchFamily="34" charset="-122"/>
                <a:sym typeface="+mn-ea"/>
              </a:rPr>
              <a:t>发起</a:t>
            </a:r>
            <a:r>
              <a:rPr lang="en-US" altLang="zh-CN" sz="2800" b="1" dirty="0" err="1" smtClean="0">
                <a:solidFill>
                  <a:srgbClr val="0000FF"/>
                </a:solidFill>
                <a:latin typeface="微软雅黑" panose="020B0503020204020204" pitchFamily="34" charset="-122"/>
                <a:ea typeface="微软雅黑" panose="020B0503020204020204" pitchFamily="34" charset="-122"/>
                <a:sym typeface="+mn-ea"/>
              </a:rPr>
              <a:t>DoS</a:t>
            </a:r>
            <a:r>
              <a:rPr lang="zh-CN" altLang="en-US" sz="2800" b="1" dirty="0">
                <a:solidFill>
                  <a:srgbClr val="0000FF"/>
                </a:solidFill>
                <a:latin typeface="微软雅黑" panose="020B0503020204020204" pitchFamily="34" charset="-122"/>
                <a:ea typeface="微软雅黑" panose="020B0503020204020204" pitchFamily="34" charset="-122"/>
                <a:sym typeface="+mn-ea"/>
              </a:rPr>
              <a:t>攻击</a:t>
            </a:r>
            <a:r>
              <a:rPr lang="zh-CN" altLang="en-US" sz="2800" dirty="0">
                <a:latin typeface="微软雅黑" panose="020B0503020204020204" pitchFamily="34" charset="-122"/>
                <a:ea typeface="微软雅黑" panose="020B0503020204020204" pitchFamily="34" charset="-122"/>
                <a:sym typeface="+mn-ea"/>
              </a:rPr>
              <a:t>。例如，它可以产生循环路由，从而耗尽这个循环中节点的能量。</a:t>
            </a:r>
            <a:endParaRPr lang="zh-CN" altLang="en-US" sz="2800" dirty="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a:t>
            </a:r>
            <a:r>
              <a:rPr lang="en-US" altLang="zh-CN" dirty="0"/>
              <a:t>2</a:t>
            </a:r>
            <a:r>
              <a:rPr lang="zh-CN" altLang="en-US" dirty="0"/>
              <a:t>）</a:t>
            </a:r>
            <a:r>
              <a:rPr lang="en-US" altLang="zh-CN" dirty="0"/>
              <a:t>Sybil</a:t>
            </a:r>
            <a:r>
              <a:rPr lang="zh-CN" altLang="en-US" dirty="0"/>
              <a:t>攻击</a:t>
            </a:r>
            <a:endParaRPr lang="zh-CN" altLang="en-US" dirty="0"/>
          </a:p>
        </p:txBody>
      </p:sp>
      <p:sp>
        <p:nvSpPr>
          <p:cNvPr id="5" name="TextBox 4"/>
          <p:cNvSpPr txBox="1"/>
          <p:nvPr/>
        </p:nvSpPr>
        <p:spPr>
          <a:xfrm>
            <a:off x="1056640" y="980728"/>
            <a:ext cx="10583976" cy="440120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200000"/>
              </a:lnSpc>
              <a:spcBef>
                <a:spcPct val="0"/>
              </a:spcBef>
              <a:buClr>
                <a:srgbClr val="FF3300"/>
              </a:buClr>
              <a:buSzPct val="85000"/>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sym typeface="+mn-ea"/>
              </a:rPr>
              <a:t> </a:t>
            </a:r>
            <a:r>
              <a:rPr lang="en-US" altLang="zh-CN" sz="2800" dirty="0">
                <a:latin typeface="微软雅黑" panose="020B0503020204020204" pitchFamily="34" charset="-122"/>
                <a:ea typeface="微软雅黑" panose="020B0503020204020204" pitchFamily="34" charset="-122"/>
                <a:sym typeface="+mn-ea"/>
              </a:rPr>
              <a:t>Douceur</a:t>
            </a:r>
            <a:r>
              <a:rPr lang="zh-CN" altLang="en-US" sz="2800" dirty="0">
                <a:latin typeface="微软雅黑" panose="020B0503020204020204" pitchFamily="34" charset="-122"/>
                <a:ea typeface="微软雅黑" panose="020B0503020204020204" pitchFamily="34" charset="-122"/>
                <a:sym typeface="+mn-ea"/>
              </a:rPr>
              <a:t>首次给出了</a:t>
            </a:r>
            <a:r>
              <a:rPr lang="en-US" altLang="zh-CN" sz="2800" b="1" dirty="0" smtClean="0">
                <a:solidFill>
                  <a:srgbClr val="FF0000"/>
                </a:solidFill>
                <a:latin typeface="微软雅黑" panose="020B0503020204020204" pitchFamily="34" charset="-122"/>
                <a:ea typeface="微软雅黑" panose="020B0503020204020204" pitchFamily="34" charset="-122"/>
                <a:sym typeface="+mn-ea"/>
              </a:rPr>
              <a:t>Sybil</a:t>
            </a:r>
            <a:r>
              <a:rPr lang="zh-CN" altLang="en-US" sz="2800" b="1" dirty="0" smtClean="0">
                <a:solidFill>
                  <a:srgbClr val="FF0000"/>
                </a:solidFill>
                <a:latin typeface="微软雅黑" panose="020B0503020204020204" pitchFamily="34" charset="-122"/>
                <a:ea typeface="微软雅黑" panose="020B0503020204020204" pitchFamily="34" charset="-122"/>
                <a:sym typeface="+mn-ea"/>
              </a:rPr>
              <a:t>（女巫）攻击</a:t>
            </a:r>
            <a:r>
              <a:rPr lang="zh-CN" altLang="en-US" sz="2800" dirty="0">
                <a:latin typeface="微软雅黑" panose="020B0503020204020204" pitchFamily="34" charset="-122"/>
                <a:ea typeface="微软雅黑" panose="020B0503020204020204" pitchFamily="34" charset="-122"/>
                <a:sym typeface="+mn-ea"/>
              </a:rPr>
              <a:t>的概念，</a:t>
            </a:r>
            <a:r>
              <a:rPr lang="zh-CN" altLang="en-US" sz="2800" b="1" dirty="0">
                <a:solidFill>
                  <a:srgbClr val="0000FF"/>
                </a:solidFill>
                <a:latin typeface="微软雅黑" panose="020B0503020204020204" pitchFamily="34" charset="-122"/>
                <a:ea typeface="微软雅黑" panose="020B0503020204020204" pitchFamily="34" charset="-122"/>
                <a:sym typeface="+mn-ea"/>
              </a:rPr>
              <a:t>即在无线网络中，</a:t>
            </a:r>
            <a:r>
              <a:rPr lang="zh-CN" altLang="en-US" sz="2800" b="1" dirty="0" smtClean="0">
                <a:solidFill>
                  <a:srgbClr val="0000FF"/>
                </a:solidFill>
                <a:latin typeface="微软雅黑" panose="020B0503020204020204" pitchFamily="34" charset="-122"/>
                <a:ea typeface="微软雅黑" panose="020B0503020204020204" pitchFamily="34" charset="-122"/>
                <a:sym typeface="+mn-ea"/>
              </a:rPr>
              <a:t>单一攻击节点</a:t>
            </a:r>
            <a:r>
              <a:rPr lang="zh-CN" altLang="en-US" sz="2800" b="1" dirty="0">
                <a:solidFill>
                  <a:srgbClr val="0000FF"/>
                </a:solidFill>
                <a:latin typeface="微软雅黑" panose="020B0503020204020204" pitchFamily="34" charset="-122"/>
                <a:ea typeface="微软雅黑" panose="020B0503020204020204" pitchFamily="34" charset="-122"/>
                <a:sym typeface="+mn-ea"/>
              </a:rPr>
              <a:t>具有多个身份标识，使其更易于成为路由路径中的节点，然后和其他攻击方法结合使用，达到攻击的目的</a:t>
            </a:r>
            <a:r>
              <a:rPr lang="zh-CN" altLang="en-US" sz="2800" dirty="0">
                <a:solidFill>
                  <a:srgbClr val="0000FF"/>
                </a:solidFill>
                <a:latin typeface="微软雅黑" panose="020B0503020204020204" pitchFamily="34" charset="-122"/>
                <a:ea typeface="微软雅黑" panose="020B0503020204020204" pitchFamily="34" charset="-122"/>
                <a:sym typeface="+mn-ea"/>
              </a:rPr>
              <a:t>。</a:t>
            </a:r>
            <a:endParaRPr lang="en-US" altLang="zh-CN" sz="2800" dirty="0" smtClean="0">
              <a:solidFill>
                <a:srgbClr val="0000FF"/>
              </a:solidFill>
              <a:latin typeface="微软雅黑" panose="020B0503020204020204" pitchFamily="34" charset="-122"/>
              <a:ea typeface="微软雅黑" panose="020B0503020204020204" pitchFamily="34" charset="-122"/>
              <a:sym typeface="+mn-ea"/>
            </a:endParaRPr>
          </a:p>
          <a:p>
            <a:pPr lvl="0" algn="just" eaLnBrk="1" hangingPunct="1">
              <a:lnSpc>
                <a:spcPct val="200000"/>
              </a:lnSpc>
              <a:spcBef>
                <a:spcPct val="0"/>
              </a:spcBef>
              <a:buClr>
                <a:srgbClr val="FF3300"/>
              </a:buClr>
              <a:buSzPct val="85000"/>
              <a:buFont typeface="Wingdings" panose="05000000000000000000" pitchFamily="2" charset="2"/>
              <a:buChar char="p"/>
            </a:pPr>
            <a:r>
              <a:rPr lang="zh-CN" altLang="en-US" sz="2800" dirty="0" smtClean="0">
                <a:latin typeface="微软雅黑" panose="020B0503020204020204" pitchFamily="34" charset="-122"/>
                <a:ea typeface="微软雅黑" panose="020B0503020204020204" pitchFamily="34" charset="-122"/>
                <a:sym typeface="+mn-ea"/>
              </a:rPr>
              <a:t>解决方案：使用</a:t>
            </a:r>
            <a:r>
              <a:rPr lang="zh-CN" altLang="en-US" sz="2800" b="1" dirty="0">
                <a:solidFill>
                  <a:srgbClr val="FF0000"/>
                </a:solidFill>
                <a:latin typeface="微软雅黑" panose="020B0503020204020204" pitchFamily="34" charset="-122"/>
                <a:ea typeface="微软雅黑" panose="020B0503020204020204" pitchFamily="34" charset="-122"/>
                <a:sym typeface="+mn-ea"/>
              </a:rPr>
              <a:t>可信证书中心</a:t>
            </a:r>
            <a:r>
              <a:rPr lang="zh-CN" altLang="en-US" sz="2800" dirty="0">
                <a:latin typeface="微软雅黑" panose="020B0503020204020204" pitchFamily="34" charset="-122"/>
                <a:ea typeface="微软雅黑" panose="020B0503020204020204" pitchFamily="34" charset="-122"/>
                <a:sym typeface="+mn-ea"/>
              </a:rPr>
              <a:t>来验证通信实体身份以防止</a:t>
            </a:r>
            <a:r>
              <a:rPr lang="en-US" altLang="zh-CN" sz="2800" dirty="0">
                <a:latin typeface="微软雅黑" panose="020B0503020204020204" pitchFamily="34" charset="-122"/>
                <a:ea typeface="微软雅黑" panose="020B0503020204020204" pitchFamily="34" charset="-122"/>
                <a:sym typeface="+mn-ea"/>
              </a:rPr>
              <a:t>Sybil</a:t>
            </a:r>
            <a:r>
              <a:rPr lang="zh-CN" altLang="en-US" sz="2800" dirty="0">
                <a:latin typeface="微软雅黑" panose="020B0503020204020204" pitchFamily="34" charset="-122"/>
                <a:ea typeface="微软雅黑" panose="020B0503020204020204" pitchFamily="34" charset="-122"/>
                <a:sym typeface="+mn-ea"/>
              </a:rPr>
              <a:t>攻击的方案</a:t>
            </a:r>
            <a:r>
              <a:rPr lang="zh-CN" altLang="en-US" sz="2800" dirty="0" smtClean="0">
                <a:latin typeface="微软雅黑" panose="020B0503020204020204" pitchFamily="34" charset="-122"/>
                <a:ea typeface="微软雅黑" panose="020B0503020204020204" pitchFamily="34" charset="-122"/>
                <a:sym typeface="+mn-ea"/>
              </a:rPr>
              <a:t>，但这种</a:t>
            </a:r>
            <a:r>
              <a:rPr lang="zh-CN" altLang="en-US" sz="2800" dirty="0">
                <a:latin typeface="微软雅黑" panose="020B0503020204020204" pitchFamily="34" charset="-122"/>
                <a:ea typeface="微软雅黑" panose="020B0503020204020204" pitchFamily="34" charset="-122"/>
                <a:sym typeface="+mn-ea"/>
              </a:rPr>
              <a:t>解决</a:t>
            </a:r>
            <a:r>
              <a:rPr lang="zh-CN" altLang="en-US" sz="2800" dirty="0" smtClean="0">
                <a:latin typeface="微软雅黑" panose="020B0503020204020204" pitchFamily="34" charset="-122"/>
                <a:ea typeface="微软雅黑" panose="020B0503020204020204" pitchFamily="34" charset="-122"/>
                <a:sym typeface="+mn-ea"/>
              </a:rPr>
              <a:t>方案并不</a:t>
            </a:r>
            <a:r>
              <a:rPr lang="zh-CN" altLang="en-US" sz="2800" dirty="0">
                <a:latin typeface="微软雅黑" panose="020B0503020204020204" pitchFamily="34" charset="-122"/>
                <a:ea typeface="微软雅黑" panose="020B0503020204020204" pitchFamily="34" charset="-122"/>
                <a:sym typeface="+mn-ea"/>
              </a:rPr>
              <a:t>适用于传感器网络</a:t>
            </a:r>
            <a:r>
              <a:rPr lang="zh-CN" altLang="en-US" sz="2800" dirty="0" smtClean="0">
                <a:latin typeface="微软雅黑" panose="020B0503020204020204" pitchFamily="34" charset="-122"/>
                <a:ea typeface="微软雅黑" panose="020B0503020204020204" pitchFamily="34" charset="-122"/>
                <a:sym typeface="+mn-ea"/>
              </a:rPr>
              <a:t>。</a:t>
            </a:r>
            <a:endParaRPr lang="en-US" altLang="zh-CN" sz="2800" dirty="0" smtClean="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TextBox 22"/>
          <p:cNvSpPr>
            <a:spLocks noChangeArrowheads="1"/>
          </p:cNvSpPr>
          <p:nvPr/>
        </p:nvSpPr>
        <p:spPr bwMode="auto">
          <a:xfrm>
            <a:off x="3645973" y="792288"/>
            <a:ext cx="4593167" cy="707886"/>
          </a:xfrm>
          <a:prstGeom prst="rect">
            <a:avLst/>
          </a:prstGeom>
          <a:noFill/>
          <a:ln w="9525">
            <a:noFill/>
            <a:miter lim="800000"/>
          </a:ln>
        </p:spPr>
        <p:txBody>
          <a:bodyPr>
            <a:spAutoFit/>
          </a:bodyPr>
          <a:lstStyle/>
          <a:p>
            <a:r>
              <a:rPr lang="zh-CN" altLang="en-US" sz="4000" b="1" dirty="0" smtClean="0">
                <a:solidFill>
                  <a:srgbClr val="4A2914"/>
                </a:solidFill>
                <a:latin typeface="微软雅黑" panose="020B0503020204020204" pitchFamily="34" charset="-122"/>
                <a:ea typeface="微软雅黑" panose="020B0503020204020204" pitchFamily="34" charset="-122"/>
                <a:sym typeface="微软雅黑" panose="020B0503020204020204" pitchFamily="34" charset="-122"/>
              </a:rPr>
              <a:t>主要内容</a:t>
            </a:r>
            <a:endParaRPr lang="zh-CN" altLang="en-US" dirty="0"/>
          </a:p>
        </p:txBody>
      </p:sp>
      <p:cxnSp>
        <p:nvCxnSpPr>
          <p:cNvPr id="47" name="直接连接符 46"/>
          <p:cNvCxnSpPr/>
          <p:nvPr/>
        </p:nvCxnSpPr>
        <p:spPr>
          <a:xfrm rot="5400000">
            <a:off x="738944" y="3356768"/>
            <a:ext cx="5143536" cy="1588"/>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sp>
        <p:nvSpPr>
          <p:cNvPr id="77" name="TextBox 10"/>
          <p:cNvSpPr txBox="1"/>
          <p:nvPr/>
        </p:nvSpPr>
        <p:spPr>
          <a:xfrm>
            <a:off x="3995068" y="2080756"/>
            <a:ext cx="6561390" cy="553998"/>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一、</a:t>
            </a:r>
            <a:r>
              <a:rPr lang="en-US" altLang="zh-CN" sz="3600" b="1" dirty="0" smtClean="0">
                <a:latin typeface="Impact" panose="020B0806030902050204" pitchFamily="34" charset="0"/>
                <a:ea typeface="微软雅黑" panose="020B0503020204020204" pitchFamily="34" charset="-122"/>
              </a:rPr>
              <a:t>WSN</a:t>
            </a:r>
            <a:r>
              <a:rPr lang="zh-CN" altLang="en-US" sz="3600" b="1" dirty="0" smtClean="0">
                <a:latin typeface="Impact" panose="020B0806030902050204" pitchFamily="34" charset="0"/>
                <a:ea typeface="微软雅黑" panose="020B0503020204020204" pitchFamily="34" charset="-122"/>
              </a:rPr>
              <a:t>安全</a:t>
            </a:r>
            <a:r>
              <a:rPr lang="zh-CN" altLang="en-US" sz="3600" b="1" dirty="0">
                <a:latin typeface="Impact" panose="020B0806030902050204" pitchFamily="34" charset="0"/>
                <a:ea typeface="微软雅黑" panose="020B0503020204020204" pitchFamily="34" charset="-122"/>
              </a:rPr>
              <a:t>问题概述</a:t>
            </a:r>
            <a:endParaRPr sz="3600" b="1" dirty="0" smtClean="0">
              <a:latin typeface="Impact" panose="020B0806030902050204" pitchFamily="34" charset="0"/>
              <a:ea typeface="微软雅黑" panose="020B0503020204020204" pitchFamily="34" charset="-122"/>
            </a:endParaRPr>
          </a:p>
        </p:txBody>
      </p:sp>
      <p:cxnSp>
        <p:nvCxnSpPr>
          <p:cNvPr id="11" name="直接连接符 10"/>
          <p:cNvCxnSpPr/>
          <p:nvPr/>
        </p:nvCxnSpPr>
        <p:spPr>
          <a:xfrm>
            <a:off x="3381356" y="1689436"/>
            <a:ext cx="6963116" cy="1137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12" name="TextBox 10"/>
          <p:cNvSpPr txBox="1"/>
          <p:nvPr/>
        </p:nvSpPr>
        <p:spPr>
          <a:xfrm>
            <a:off x="4005234" y="3178671"/>
            <a:ext cx="6728488" cy="553998"/>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二、</a:t>
            </a:r>
            <a:r>
              <a:rPr lang="en-US" altLang="zh-CN" sz="3600" b="1" dirty="0" smtClean="0">
                <a:latin typeface="Impact" panose="020B0806030902050204" pitchFamily="34" charset="0"/>
                <a:ea typeface="微软雅黑" panose="020B0503020204020204" pitchFamily="34" charset="-122"/>
              </a:rPr>
              <a:t>WSN</a:t>
            </a:r>
            <a:r>
              <a:rPr lang="zh-CN" altLang="en-US" sz="3600" b="1" dirty="0">
                <a:latin typeface="Impact" panose="020B0806030902050204" pitchFamily="34" charset="0"/>
                <a:ea typeface="微软雅黑" panose="020B0503020204020204" pitchFamily="34" charset="-122"/>
              </a:rPr>
              <a:t>中的密码学</a:t>
            </a:r>
            <a:r>
              <a:rPr lang="zh-CN" altLang="en-US" sz="3600" b="1" dirty="0" smtClean="0">
                <a:latin typeface="Impact" panose="020B0806030902050204" pitchFamily="34" charset="0"/>
                <a:ea typeface="微软雅黑" panose="020B0503020204020204" pitchFamily="34" charset="-122"/>
              </a:rPr>
              <a:t>理论</a:t>
            </a:r>
            <a:endParaRPr lang="zh-CN" altLang="en-US" sz="3600" b="1" dirty="0" smtClean="0">
              <a:latin typeface="Impact" panose="020B0806030902050204" pitchFamily="34" charset="0"/>
              <a:ea typeface="微软雅黑" panose="020B0503020204020204" pitchFamily="34" charset="-122"/>
            </a:endParaRPr>
          </a:p>
        </p:txBody>
      </p:sp>
      <p:sp>
        <p:nvSpPr>
          <p:cNvPr id="13" name="TextBox 11"/>
          <p:cNvSpPr txBox="1"/>
          <p:nvPr/>
        </p:nvSpPr>
        <p:spPr>
          <a:xfrm>
            <a:off x="4005234" y="4276586"/>
            <a:ext cx="5399096" cy="553998"/>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三、</a:t>
            </a:r>
            <a:r>
              <a:rPr lang="en-US" altLang="zh-CN" sz="3600" b="1" dirty="0" smtClean="0">
                <a:latin typeface="Impact" panose="020B0806030902050204" pitchFamily="34" charset="0"/>
                <a:ea typeface="微软雅黑" panose="020B0503020204020204" pitchFamily="34" charset="-122"/>
              </a:rPr>
              <a:t>WSN</a:t>
            </a:r>
            <a:r>
              <a:rPr lang="zh-CN" altLang="en-US" sz="3600" b="1" dirty="0">
                <a:latin typeface="Impact" panose="020B0806030902050204" pitchFamily="34" charset="0"/>
                <a:ea typeface="微软雅黑" panose="020B0503020204020204" pitchFamily="34" charset="-122"/>
              </a:rPr>
              <a:t>安全防护</a:t>
            </a:r>
            <a:r>
              <a:rPr lang="zh-CN" altLang="en-US" sz="3600" b="1" dirty="0" smtClean="0">
                <a:latin typeface="Impact" panose="020B0806030902050204" pitchFamily="34" charset="0"/>
                <a:ea typeface="微软雅黑" panose="020B0503020204020204" pitchFamily="34" charset="-122"/>
              </a:rPr>
              <a:t>技术</a:t>
            </a:r>
            <a:endParaRPr lang="zh-CN" altLang="en-US" sz="3600" b="1" dirty="0">
              <a:latin typeface="Impact" panose="020B0806030902050204" pitchFamily="34" charset="0"/>
              <a:ea typeface="微软雅黑" panose="020B0503020204020204" pitchFamily="34" charset="-122"/>
            </a:endParaRPr>
          </a:p>
        </p:txBody>
      </p:sp>
      <p:pic>
        <p:nvPicPr>
          <p:cNvPr id="1026" name="Picture 2" descr="E:\教学\无线网络\图\235090-1305230J03449.jpg"/>
          <p:cNvPicPr>
            <a:picLocks noChangeAspect="1" noChangeArrowheads="1"/>
          </p:cNvPicPr>
          <p:nvPr/>
        </p:nvPicPr>
        <p:blipFill>
          <a:blip r:embed="rId1" cstate="print"/>
          <a:srcRect/>
          <a:stretch>
            <a:fillRect/>
          </a:stretch>
        </p:blipFill>
        <p:spPr bwMode="auto">
          <a:xfrm>
            <a:off x="767408" y="1124744"/>
            <a:ext cx="2088232" cy="2088232"/>
          </a:xfrm>
          <a:prstGeom prst="rect">
            <a:avLst/>
          </a:prstGeom>
          <a:noFill/>
        </p:spPr>
      </p:pic>
      <p:pic>
        <p:nvPicPr>
          <p:cNvPr id="1027" name="Picture 3" descr="E:\教学\无线网络\图\235090-1305230Q35477.jpg"/>
          <p:cNvPicPr>
            <a:picLocks noChangeAspect="1" noChangeArrowheads="1"/>
          </p:cNvPicPr>
          <p:nvPr/>
        </p:nvPicPr>
        <p:blipFill>
          <a:blip r:embed="rId2" cstate="print"/>
          <a:srcRect/>
          <a:stretch>
            <a:fillRect/>
          </a:stretch>
        </p:blipFill>
        <p:spPr bwMode="auto">
          <a:xfrm>
            <a:off x="695400" y="3501008"/>
            <a:ext cx="2304256" cy="2304256"/>
          </a:xfrm>
          <a:prstGeom prst="rect">
            <a:avLst/>
          </a:prstGeom>
          <a:noFill/>
        </p:spPr>
      </p:pic>
      <p:sp>
        <p:nvSpPr>
          <p:cNvPr id="2" name="TextBox 11"/>
          <p:cNvSpPr txBox="1"/>
          <p:nvPr/>
        </p:nvSpPr>
        <p:spPr>
          <a:xfrm>
            <a:off x="3988724" y="5374501"/>
            <a:ext cx="5851692" cy="553998"/>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四、</a:t>
            </a:r>
            <a:r>
              <a:rPr lang="en-US" altLang="zh-CN" sz="3600" b="1" dirty="0" smtClean="0">
                <a:latin typeface="Impact" panose="020B0806030902050204" pitchFamily="34" charset="0"/>
                <a:ea typeface="微软雅黑" panose="020B0503020204020204" pitchFamily="34" charset="-122"/>
              </a:rPr>
              <a:t>WSN</a:t>
            </a:r>
            <a:r>
              <a:rPr lang="zh-CN" altLang="en-US" sz="3600" b="1" dirty="0">
                <a:latin typeface="Impact" panose="020B0806030902050204" pitchFamily="34" charset="0"/>
                <a:ea typeface="微软雅黑" panose="020B0503020204020204" pitchFamily="34" charset="-122"/>
              </a:rPr>
              <a:t>的发展与安全</a:t>
            </a:r>
            <a:r>
              <a:rPr lang="zh-CN" altLang="en-US" sz="3600" b="1" dirty="0" smtClean="0">
                <a:latin typeface="Impact" panose="020B0806030902050204" pitchFamily="34" charset="0"/>
                <a:ea typeface="微软雅黑" panose="020B0503020204020204" pitchFamily="34" charset="-122"/>
              </a:rPr>
              <a:t>趋势</a:t>
            </a:r>
            <a:endParaRPr lang="zh-CN" altLang="en-US" sz="3600" b="1" dirty="0" smtClean="0">
              <a:latin typeface="Impact" panose="020B0806030902050204" pitchFamily="34" charset="0"/>
              <a:ea typeface="微软雅黑" panose="020B0503020204020204" pitchFamily="34" charset="-122"/>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a:t>
            </a:r>
            <a:r>
              <a:rPr lang="en-US" altLang="zh-CN" dirty="0"/>
              <a:t>3</a:t>
            </a:r>
            <a:r>
              <a:rPr lang="zh-CN" altLang="en-US" dirty="0"/>
              <a:t>）</a:t>
            </a:r>
            <a:r>
              <a:rPr lang="en-US" altLang="zh-CN" dirty="0"/>
              <a:t>Sinkhole</a:t>
            </a:r>
            <a:r>
              <a:rPr lang="zh-CN" altLang="en-US" dirty="0"/>
              <a:t>攻击</a:t>
            </a:r>
            <a:endParaRPr lang="zh-CN" altLang="en-US" dirty="0"/>
          </a:p>
        </p:txBody>
      </p:sp>
      <p:sp>
        <p:nvSpPr>
          <p:cNvPr id="5" name="TextBox 4"/>
          <p:cNvSpPr txBox="1"/>
          <p:nvPr/>
        </p:nvSpPr>
        <p:spPr>
          <a:xfrm>
            <a:off x="1056640" y="980728"/>
            <a:ext cx="10583976" cy="4616648"/>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150000"/>
              </a:lnSpc>
              <a:spcBef>
                <a:spcPct val="0"/>
              </a:spcBef>
              <a:buClr>
                <a:srgbClr val="FF3300"/>
              </a:buClr>
              <a:buSzPct val="85000"/>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sym typeface="+mn-ea"/>
              </a:rPr>
              <a:t> </a:t>
            </a:r>
            <a:r>
              <a:rPr lang="zh-CN" altLang="en-US" sz="2800" dirty="0" smtClean="0">
                <a:latin typeface="微软雅黑" panose="020B0503020204020204" pitchFamily="34" charset="-122"/>
                <a:ea typeface="微软雅黑" panose="020B0503020204020204" pitchFamily="34" charset="-122"/>
                <a:sym typeface="+mn-ea"/>
              </a:rPr>
              <a:t>在</a:t>
            </a:r>
            <a:r>
              <a:rPr lang="en-US" altLang="zh-CN" sz="2800" dirty="0">
                <a:latin typeface="微软雅黑" panose="020B0503020204020204" pitchFamily="34" charset="-122"/>
                <a:ea typeface="微软雅黑" panose="020B0503020204020204" pitchFamily="34" charset="-122"/>
                <a:sym typeface="+mn-ea"/>
              </a:rPr>
              <a:t>Sinkhole</a:t>
            </a:r>
            <a:r>
              <a:rPr lang="zh-CN" altLang="en-US" sz="2800" dirty="0">
                <a:latin typeface="微软雅黑" panose="020B0503020204020204" pitchFamily="34" charset="-122"/>
                <a:ea typeface="微软雅黑" panose="020B0503020204020204" pitchFamily="34" charset="-122"/>
                <a:sym typeface="+mn-ea"/>
              </a:rPr>
              <a:t>攻击中，攻击者的目标</a:t>
            </a:r>
            <a:r>
              <a:rPr lang="zh-CN" altLang="en-US" sz="2800" b="1" dirty="0">
                <a:solidFill>
                  <a:srgbClr val="FF0000"/>
                </a:solidFill>
                <a:latin typeface="微软雅黑" panose="020B0503020204020204" pitchFamily="34" charset="-122"/>
                <a:ea typeface="微软雅黑" panose="020B0503020204020204" pitchFamily="34" charset="-122"/>
                <a:sym typeface="+mn-ea"/>
              </a:rPr>
              <a:t>是吸引所有的数据流通过攻击者所控制的节点进行传输，从而</a:t>
            </a:r>
            <a:r>
              <a:rPr lang="zh-CN" altLang="en-US" sz="2800" b="1" dirty="0" smtClean="0">
                <a:solidFill>
                  <a:srgbClr val="FF0000"/>
                </a:solidFill>
                <a:latin typeface="微软雅黑" panose="020B0503020204020204" pitchFamily="34" charset="-122"/>
                <a:ea typeface="微软雅黑" panose="020B0503020204020204" pitchFamily="34" charset="-122"/>
                <a:sym typeface="+mn-ea"/>
              </a:rPr>
              <a:t>形成以</a:t>
            </a:r>
            <a:r>
              <a:rPr lang="zh-CN" altLang="en-US" sz="2800" b="1" dirty="0">
                <a:solidFill>
                  <a:srgbClr val="FF0000"/>
                </a:solidFill>
                <a:latin typeface="微软雅黑" panose="020B0503020204020204" pitchFamily="34" charset="-122"/>
                <a:ea typeface="微软雅黑" panose="020B0503020204020204" pitchFamily="34" charset="-122"/>
                <a:sym typeface="+mn-ea"/>
              </a:rPr>
              <a:t>攻击者为中心的黑洞</a:t>
            </a:r>
            <a:r>
              <a:rPr lang="zh-CN" altLang="en-US" sz="2800" dirty="0" smtClean="0">
                <a:solidFill>
                  <a:srgbClr val="FF0000"/>
                </a:solidFill>
                <a:latin typeface="微软雅黑" panose="020B0503020204020204" pitchFamily="34" charset="-122"/>
                <a:ea typeface="微软雅黑" panose="020B0503020204020204" pitchFamily="34" charset="-122"/>
                <a:sym typeface="+mn-ea"/>
              </a:rPr>
              <a:t>。</a:t>
            </a:r>
            <a:endParaRPr lang="en-US" altLang="zh-CN" sz="2800" dirty="0" smtClean="0">
              <a:solidFill>
                <a:srgbClr val="FF0000"/>
              </a:solidFill>
              <a:latin typeface="微软雅黑" panose="020B0503020204020204" pitchFamily="34" charset="-122"/>
              <a:ea typeface="微软雅黑" panose="020B0503020204020204" pitchFamily="34" charset="-122"/>
              <a:sym typeface="+mn-ea"/>
            </a:endParaRPr>
          </a:p>
          <a:p>
            <a:pPr lvl="0" algn="just" eaLnBrk="1" hangingPunct="1">
              <a:lnSpc>
                <a:spcPct val="150000"/>
              </a:lnSpc>
              <a:spcBef>
                <a:spcPct val="0"/>
              </a:spcBef>
              <a:buClr>
                <a:srgbClr val="FF3300"/>
              </a:buClr>
              <a:buSzPct val="85000"/>
              <a:buFont typeface="Wingdings" panose="05000000000000000000" pitchFamily="2" charset="2"/>
              <a:buChar char="p"/>
            </a:pPr>
            <a:r>
              <a:rPr lang="en-US" altLang="zh-CN" sz="2800" dirty="0" smtClean="0">
                <a:latin typeface="微软雅黑" panose="020B0503020204020204" pitchFamily="34" charset="-122"/>
                <a:ea typeface="微软雅黑" panose="020B0503020204020204" pitchFamily="34" charset="-122"/>
                <a:sym typeface="+mn-ea"/>
              </a:rPr>
              <a:t>Sinkhole</a:t>
            </a:r>
            <a:r>
              <a:rPr lang="zh-CN" altLang="en-US" sz="2800" dirty="0">
                <a:latin typeface="微软雅黑" panose="020B0503020204020204" pitchFamily="34" charset="-122"/>
                <a:ea typeface="微软雅黑" panose="020B0503020204020204" pitchFamily="34" charset="-122"/>
                <a:sym typeface="+mn-ea"/>
              </a:rPr>
              <a:t>攻击通常使用功能强大的处理器来代替受控节点，使其传输功率、通信能力和路由质量大大提高，进而使得通过它路由到基站的可靠性大大提高，以此吸引其他节点选择通过它的路由</a:t>
            </a:r>
            <a:r>
              <a:rPr lang="zh-CN" altLang="en-US" sz="2800" dirty="0" smtClean="0">
                <a:latin typeface="微软雅黑" panose="020B0503020204020204" pitchFamily="34" charset="-122"/>
                <a:ea typeface="微软雅黑" panose="020B0503020204020204" pitchFamily="34" charset="-122"/>
                <a:sym typeface="+mn-ea"/>
              </a:rPr>
              <a:t>。</a:t>
            </a:r>
            <a:endParaRPr lang="en-US" altLang="zh-CN" sz="2800" dirty="0" smtClean="0">
              <a:latin typeface="微软雅黑" panose="020B0503020204020204" pitchFamily="34" charset="-122"/>
              <a:ea typeface="微软雅黑" panose="020B0503020204020204" pitchFamily="34" charset="-122"/>
              <a:sym typeface="+mn-ea"/>
            </a:endParaRPr>
          </a:p>
          <a:p>
            <a:pPr lvl="0" algn="just" eaLnBrk="1" hangingPunct="1">
              <a:lnSpc>
                <a:spcPct val="150000"/>
              </a:lnSpc>
              <a:spcBef>
                <a:spcPct val="0"/>
              </a:spcBef>
              <a:buClr>
                <a:srgbClr val="FF3300"/>
              </a:buClr>
              <a:buSzPct val="85000"/>
              <a:buFont typeface="Wingdings" panose="05000000000000000000" pitchFamily="2" charset="2"/>
              <a:buChar char="p"/>
            </a:pPr>
            <a:r>
              <a:rPr lang="zh-CN" altLang="en-US" sz="2800" dirty="0" smtClean="0">
                <a:solidFill>
                  <a:srgbClr val="0000FF"/>
                </a:solidFill>
                <a:latin typeface="微软雅黑" panose="020B0503020204020204" pitchFamily="34" charset="-122"/>
                <a:ea typeface="微软雅黑" panose="020B0503020204020204" pitchFamily="34" charset="-122"/>
                <a:sym typeface="+mn-ea"/>
              </a:rPr>
              <a:t>对于</a:t>
            </a:r>
            <a:r>
              <a:rPr lang="zh-CN" altLang="en-US" sz="2800" dirty="0">
                <a:solidFill>
                  <a:srgbClr val="0000FF"/>
                </a:solidFill>
                <a:latin typeface="微软雅黑" panose="020B0503020204020204" pitchFamily="34" charset="-122"/>
                <a:ea typeface="微软雅黑" panose="020B0503020204020204" pitchFamily="34" charset="-122"/>
                <a:sym typeface="+mn-ea"/>
              </a:rPr>
              <a:t>传感器网络中存在的</a:t>
            </a:r>
            <a:r>
              <a:rPr lang="en-US" altLang="zh-CN" sz="2800" dirty="0">
                <a:solidFill>
                  <a:srgbClr val="0000FF"/>
                </a:solidFill>
                <a:latin typeface="微软雅黑" panose="020B0503020204020204" pitchFamily="34" charset="-122"/>
                <a:ea typeface="微软雅黑" panose="020B0503020204020204" pitchFamily="34" charset="-122"/>
                <a:sym typeface="+mn-ea"/>
              </a:rPr>
              <a:t>Sinkhole</a:t>
            </a:r>
            <a:r>
              <a:rPr lang="zh-CN" altLang="en-US" sz="2800" dirty="0">
                <a:solidFill>
                  <a:srgbClr val="0000FF"/>
                </a:solidFill>
                <a:latin typeface="微软雅黑" panose="020B0503020204020204" pitchFamily="34" charset="-122"/>
                <a:ea typeface="微软雅黑" panose="020B0503020204020204" pitchFamily="34" charset="-122"/>
                <a:sym typeface="+mn-ea"/>
              </a:rPr>
              <a:t>攻击，目前</a:t>
            </a:r>
            <a:r>
              <a:rPr lang="zh-CN" altLang="en-US" sz="2800" b="1" dirty="0">
                <a:solidFill>
                  <a:srgbClr val="0000FF"/>
                </a:solidFill>
                <a:latin typeface="微软雅黑" panose="020B0503020204020204" pitchFamily="34" charset="-122"/>
                <a:ea typeface="微软雅黑" panose="020B0503020204020204" pitchFamily="34" charset="-122"/>
                <a:sym typeface="+mn-ea"/>
              </a:rPr>
              <a:t>一般通过对路由协议进行精心的安全设计</a:t>
            </a:r>
            <a:r>
              <a:rPr lang="zh-CN" altLang="en-US" sz="2800" dirty="0">
                <a:solidFill>
                  <a:srgbClr val="0000FF"/>
                </a:solidFill>
                <a:latin typeface="微软雅黑" panose="020B0503020204020204" pitchFamily="34" charset="-122"/>
                <a:ea typeface="微软雅黑" panose="020B0503020204020204" pitchFamily="34" charset="-122"/>
                <a:sym typeface="+mn-ea"/>
              </a:rPr>
              <a:t>来进行有效的防止。</a:t>
            </a:r>
            <a:endParaRPr lang="zh-CN" altLang="en-US" sz="2800" dirty="0">
              <a:solidFill>
                <a:srgbClr val="0000FF"/>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a:t>
            </a:r>
            <a:r>
              <a:rPr lang="en-US" altLang="zh-CN" dirty="0"/>
              <a:t>4</a:t>
            </a:r>
            <a:r>
              <a:rPr lang="zh-CN" altLang="en-US" dirty="0"/>
              <a:t>）</a:t>
            </a:r>
            <a:r>
              <a:rPr lang="en-US" altLang="zh-CN" dirty="0"/>
              <a:t>Wormhole</a:t>
            </a:r>
            <a:r>
              <a:rPr lang="zh-CN" altLang="en-US" dirty="0"/>
              <a:t>攻击</a:t>
            </a:r>
            <a:endParaRPr lang="zh-CN" altLang="en-US" dirty="0"/>
          </a:p>
        </p:txBody>
      </p:sp>
      <p:sp>
        <p:nvSpPr>
          <p:cNvPr id="5" name="TextBox 4"/>
          <p:cNvSpPr txBox="1"/>
          <p:nvPr/>
        </p:nvSpPr>
        <p:spPr>
          <a:xfrm>
            <a:off x="1056640" y="980728"/>
            <a:ext cx="10583976" cy="5262979"/>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150000"/>
              </a:lnSpc>
              <a:spcBef>
                <a:spcPct val="0"/>
              </a:spcBef>
              <a:buClr>
                <a:srgbClr val="FF3300"/>
              </a:buClr>
              <a:buSzPct val="85000"/>
              <a:buFont typeface="Wingdings" panose="05000000000000000000" pitchFamily="2" charset="2"/>
              <a:buChar char="p"/>
            </a:pPr>
            <a:r>
              <a:rPr lang="en-US" altLang="zh-CN" sz="2800" b="1" dirty="0" smtClean="0">
                <a:solidFill>
                  <a:srgbClr val="0000FF"/>
                </a:solidFill>
                <a:latin typeface="微软雅黑" panose="020B0503020204020204" pitchFamily="34" charset="-122"/>
                <a:ea typeface="微软雅黑" panose="020B0503020204020204" pitchFamily="34" charset="-122"/>
                <a:sym typeface="+mn-ea"/>
              </a:rPr>
              <a:t>Wormhole</a:t>
            </a:r>
            <a:r>
              <a:rPr lang="zh-CN" altLang="en-US" sz="2800" b="1" dirty="0" smtClean="0">
                <a:solidFill>
                  <a:srgbClr val="0000FF"/>
                </a:solidFill>
                <a:latin typeface="微软雅黑" panose="020B0503020204020204" pitchFamily="34" charset="-122"/>
                <a:ea typeface="微软雅黑" panose="020B0503020204020204" pitchFamily="34" charset="-122"/>
                <a:sym typeface="+mn-ea"/>
              </a:rPr>
              <a:t>（虫洞）攻击</a:t>
            </a:r>
            <a:r>
              <a:rPr lang="zh-CN" altLang="en-US" sz="2800" dirty="0">
                <a:latin typeface="微软雅黑" panose="020B0503020204020204" pitchFamily="34" charset="-122"/>
                <a:ea typeface="微软雅黑" panose="020B0503020204020204" pitchFamily="34" charset="-122"/>
                <a:sym typeface="+mn-ea"/>
              </a:rPr>
              <a:t>最为常见的形式是</a:t>
            </a:r>
            <a:r>
              <a:rPr lang="zh-CN" altLang="en-US" sz="2800" b="1" dirty="0">
                <a:solidFill>
                  <a:srgbClr val="FF0000"/>
                </a:solidFill>
                <a:latin typeface="微软雅黑" panose="020B0503020204020204" pitchFamily="34" charset="-122"/>
                <a:ea typeface="微软雅黑" panose="020B0503020204020204" pitchFamily="34" charset="-122"/>
                <a:sym typeface="+mn-ea"/>
              </a:rPr>
              <a:t>两个相距较远的恶意节点相互串通，合谋进行攻击</a:t>
            </a:r>
            <a:r>
              <a:rPr lang="zh-CN" altLang="en-US" sz="2800" dirty="0">
                <a:solidFill>
                  <a:srgbClr val="FF0000"/>
                </a:solidFill>
                <a:latin typeface="微软雅黑" panose="020B0503020204020204" pitchFamily="34" charset="-122"/>
                <a:ea typeface="微软雅黑" panose="020B0503020204020204" pitchFamily="34" charset="-122"/>
                <a:sym typeface="+mn-ea"/>
              </a:rPr>
              <a:t>。</a:t>
            </a:r>
            <a:r>
              <a:rPr lang="zh-CN" altLang="en-US" sz="2800" dirty="0">
                <a:latin typeface="微软雅黑" panose="020B0503020204020204" pitchFamily="34" charset="-122"/>
                <a:ea typeface="微软雅黑" panose="020B0503020204020204" pitchFamily="34" charset="-122"/>
                <a:sym typeface="+mn-ea"/>
              </a:rPr>
              <a:t>一般情况下，一个恶意节点位于基站附近，另一个恶意节点离基站较远，较远的那个节点声称自己和基站附近的节点可以建立低时延、高带宽的链路，从而吸引周围节点将其数据包发到它这里。在这种情况下，远离基站的那个恶意节点其实也是一个</a:t>
            </a:r>
            <a:r>
              <a:rPr lang="en-US" altLang="zh-CN" sz="2800" b="1" dirty="0">
                <a:solidFill>
                  <a:srgbClr val="0000FF"/>
                </a:solidFill>
                <a:latin typeface="微软雅黑" panose="020B0503020204020204" pitchFamily="34" charset="-122"/>
                <a:ea typeface="微软雅黑" panose="020B0503020204020204" pitchFamily="34" charset="-122"/>
                <a:sym typeface="+mn-ea"/>
              </a:rPr>
              <a:t>Sinkhole</a:t>
            </a:r>
            <a:r>
              <a:rPr lang="zh-CN" altLang="en-US" sz="2800" dirty="0" smtClean="0">
                <a:latin typeface="微软雅黑" panose="020B0503020204020204" pitchFamily="34" charset="-122"/>
                <a:ea typeface="微软雅黑" panose="020B0503020204020204" pitchFamily="34" charset="-122"/>
                <a:sym typeface="+mn-ea"/>
              </a:rPr>
              <a:t>。</a:t>
            </a:r>
            <a:endParaRPr lang="en-US" altLang="zh-CN" sz="2800" dirty="0" smtClean="0">
              <a:latin typeface="微软雅黑" panose="020B0503020204020204" pitchFamily="34" charset="-122"/>
              <a:ea typeface="微软雅黑" panose="020B0503020204020204" pitchFamily="34" charset="-122"/>
              <a:sym typeface="+mn-ea"/>
            </a:endParaRPr>
          </a:p>
          <a:p>
            <a:pPr lvl="0" algn="just" eaLnBrk="1" hangingPunct="1">
              <a:lnSpc>
                <a:spcPct val="150000"/>
              </a:lnSpc>
              <a:spcBef>
                <a:spcPct val="0"/>
              </a:spcBef>
              <a:buClr>
                <a:srgbClr val="FF3300"/>
              </a:buClr>
              <a:buSzPct val="85000"/>
              <a:buFont typeface="Wingdings" panose="05000000000000000000" pitchFamily="2" charset="2"/>
              <a:buChar char="p"/>
            </a:pPr>
            <a:r>
              <a:rPr lang="en-US" altLang="zh-CN" sz="2800" dirty="0" smtClean="0">
                <a:latin typeface="微软雅黑" panose="020B0503020204020204" pitchFamily="34" charset="-122"/>
                <a:ea typeface="微软雅黑" panose="020B0503020204020204" pitchFamily="34" charset="-122"/>
                <a:sym typeface="+mn-ea"/>
              </a:rPr>
              <a:t>Wormhole</a:t>
            </a:r>
            <a:r>
              <a:rPr lang="zh-CN" altLang="en-US" sz="2800" dirty="0">
                <a:latin typeface="微软雅黑" panose="020B0503020204020204" pitchFamily="34" charset="-122"/>
                <a:ea typeface="微软雅黑" panose="020B0503020204020204" pitchFamily="34" charset="-122"/>
                <a:sym typeface="+mn-ea"/>
              </a:rPr>
              <a:t>攻击可以和其他攻击（如选择转发、</a:t>
            </a:r>
            <a:r>
              <a:rPr lang="en-US" altLang="zh-CN" sz="2800" dirty="0">
                <a:latin typeface="微软雅黑" panose="020B0503020204020204" pitchFamily="34" charset="-122"/>
                <a:ea typeface="微软雅黑" panose="020B0503020204020204" pitchFamily="34" charset="-122"/>
                <a:sym typeface="+mn-ea"/>
              </a:rPr>
              <a:t>Sybil</a:t>
            </a:r>
            <a:r>
              <a:rPr lang="zh-CN" altLang="en-US" sz="2800" dirty="0">
                <a:latin typeface="微软雅黑" panose="020B0503020204020204" pitchFamily="34" charset="-122"/>
                <a:ea typeface="微软雅黑" panose="020B0503020204020204" pitchFamily="34" charset="-122"/>
                <a:sym typeface="+mn-ea"/>
              </a:rPr>
              <a:t>攻击等）结合使用。</a:t>
            </a:r>
            <a:endParaRPr lang="zh-CN" altLang="en-US" sz="2800" dirty="0">
              <a:solidFill>
                <a:srgbClr val="0000FF"/>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a:t>
            </a:r>
            <a:r>
              <a:rPr lang="en-US" altLang="zh-CN" dirty="0"/>
              <a:t>5</a:t>
            </a:r>
            <a:r>
              <a:rPr lang="zh-CN" altLang="en-US" dirty="0"/>
              <a:t>）</a:t>
            </a:r>
            <a:r>
              <a:rPr lang="en-US" altLang="zh-CN" dirty="0"/>
              <a:t>Hello</a:t>
            </a:r>
            <a:r>
              <a:rPr lang="zh-CN" altLang="en-US" dirty="0"/>
              <a:t>泛洪攻击</a:t>
            </a:r>
            <a:endParaRPr lang="zh-CN" altLang="en-US" dirty="0"/>
          </a:p>
        </p:txBody>
      </p:sp>
      <p:sp>
        <p:nvSpPr>
          <p:cNvPr id="5" name="TextBox 4"/>
          <p:cNvSpPr txBox="1"/>
          <p:nvPr/>
        </p:nvSpPr>
        <p:spPr>
          <a:xfrm>
            <a:off x="1056640" y="980728"/>
            <a:ext cx="10583976" cy="5262979"/>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150000"/>
              </a:lnSpc>
              <a:spcBef>
                <a:spcPct val="0"/>
              </a:spcBef>
              <a:buClr>
                <a:srgbClr val="FF3300"/>
              </a:buClr>
              <a:buSzPct val="85000"/>
              <a:buFont typeface="Wingdings" panose="05000000000000000000" pitchFamily="2" charset="2"/>
              <a:buChar char="p"/>
            </a:pPr>
            <a:r>
              <a:rPr lang="en-US" altLang="zh-CN" sz="2800" dirty="0">
                <a:latin typeface="微软雅黑" panose="020B0503020204020204" pitchFamily="34" charset="-122"/>
                <a:ea typeface="微软雅黑" panose="020B0503020204020204" pitchFamily="34" charset="-122"/>
                <a:sym typeface="+mn-ea"/>
              </a:rPr>
              <a:t>Hello</a:t>
            </a:r>
            <a:r>
              <a:rPr lang="zh-CN" altLang="en-US" sz="2800" dirty="0">
                <a:latin typeface="微软雅黑" panose="020B0503020204020204" pitchFamily="34" charset="-122"/>
                <a:ea typeface="微软雅黑" panose="020B0503020204020204" pitchFamily="34" charset="-122"/>
                <a:sym typeface="+mn-ea"/>
              </a:rPr>
              <a:t>泛洪攻击是针对传感器网络的新型攻击</a:t>
            </a:r>
            <a:r>
              <a:rPr lang="zh-CN" altLang="en-US" sz="2800" dirty="0" smtClean="0">
                <a:latin typeface="微软雅黑" panose="020B0503020204020204" pitchFamily="34" charset="-122"/>
                <a:ea typeface="微软雅黑" panose="020B0503020204020204" pitchFamily="34" charset="-122"/>
                <a:sym typeface="+mn-ea"/>
              </a:rPr>
              <a:t>，</a:t>
            </a:r>
            <a:r>
              <a:rPr lang="zh-CN" altLang="en-US" sz="2800" b="1" dirty="0" smtClean="0">
                <a:solidFill>
                  <a:srgbClr val="0000FF"/>
                </a:solidFill>
                <a:latin typeface="微软雅黑" panose="020B0503020204020204" pitchFamily="34" charset="-122"/>
                <a:ea typeface="微软雅黑" panose="020B0503020204020204" pitchFamily="34" charset="-122"/>
                <a:sym typeface="+mn-ea"/>
              </a:rPr>
              <a:t>攻击原理是许多</a:t>
            </a:r>
            <a:r>
              <a:rPr lang="zh-CN" altLang="en-US" sz="2800" b="1" dirty="0">
                <a:solidFill>
                  <a:srgbClr val="0000FF"/>
                </a:solidFill>
                <a:latin typeface="微软雅黑" panose="020B0503020204020204" pitchFamily="34" charset="-122"/>
                <a:ea typeface="微软雅黑" panose="020B0503020204020204" pitchFamily="34" charset="-122"/>
                <a:sym typeface="+mn-ea"/>
              </a:rPr>
              <a:t>协议要求节点广播</a:t>
            </a:r>
            <a:r>
              <a:rPr lang="en-US" altLang="zh-CN" sz="2800" b="1" dirty="0">
                <a:solidFill>
                  <a:srgbClr val="0000FF"/>
                </a:solidFill>
                <a:latin typeface="微软雅黑" panose="020B0503020204020204" pitchFamily="34" charset="-122"/>
                <a:ea typeface="微软雅黑" panose="020B0503020204020204" pitchFamily="34" charset="-122"/>
                <a:sym typeface="+mn-ea"/>
              </a:rPr>
              <a:t>Hello</a:t>
            </a:r>
            <a:r>
              <a:rPr lang="zh-CN" altLang="en-US" sz="2800" b="1" dirty="0">
                <a:solidFill>
                  <a:srgbClr val="0000FF"/>
                </a:solidFill>
                <a:latin typeface="微软雅黑" panose="020B0503020204020204" pitchFamily="34" charset="-122"/>
                <a:ea typeface="微软雅黑" panose="020B0503020204020204" pitchFamily="34" charset="-122"/>
                <a:sym typeface="+mn-ea"/>
              </a:rPr>
              <a:t>数据包来发现其邻近</a:t>
            </a:r>
            <a:r>
              <a:rPr lang="zh-CN" altLang="en-US" sz="2800" b="1" dirty="0" smtClean="0">
                <a:solidFill>
                  <a:srgbClr val="0000FF"/>
                </a:solidFill>
                <a:latin typeface="微软雅黑" panose="020B0503020204020204" pitchFamily="34" charset="-122"/>
                <a:ea typeface="微软雅黑" panose="020B0503020204020204" pitchFamily="34" charset="-122"/>
                <a:sym typeface="+mn-ea"/>
              </a:rPr>
              <a:t>节点</a:t>
            </a:r>
            <a:r>
              <a:rPr lang="zh-CN" altLang="en-US" sz="2800" dirty="0" smtClean="0">
                <a:latin typeface="微软雅黑" panose="020B0503020204020204" pitchFamily="34" charset="-122"/>
                <a:ea typeface="微软雅黑" panose="020B0503020204020204" pitchFamily="34" charset="-122"/>
                <a:sym typeface="+mn-ea"/>
              </a:rPr>
              <a:t>。</a:t>
            </a:r>
            <a:endParaRPr lang="zh-CN" altLang="en-US" sz="2800" dirty="0">
              <a:latin typeface="微软雅黑" panose="020B0503020204020204" pitchFamily="34" charset="-122"/>
              <a:ea typeface="微软雅黑" panose="020B0503020204020204" pitchFamily="34" charset="-122"/>
              <a:sym typeface="+mn-ea"/>
            </a:endParaRPr>
          </a:p>
          <a:p>
            <a:pPr lvl="0" algn="just" eaLnBrk="1" hangingPunct="1">
              <a:lnSpc>
                <a:spcPct val="150000"/>
              </a:lnSpc>
              <a:spcBef>
                <a:spcPct val="0"/>
              </a:spcBef>
              <a:buClr>
                <a:srgbClr val="FF3300"/>
              </a:buClr>
              <a:buSzPct val="85000"/>
              <a:buFont typeface="Wingdings" panose="05000000000000000000" pitchFamily="2" charset="2"/>
              <a:buChar char="p"/>
            </a:pPr>
            <a:r>
              <a:rPr lang="zh-CN" altLang="en-US" sz="2800" dirty="0" smtClean="0">
                <a:latin typeface="微软雅黑" panose="020B0503020204020204" pitchFamily="34" charset="-122"/>
                <a:ea typeface="微软雅黑" panose="020B0503020204020204" pitchFamily="34" charset="-122"/>
                <a:sym typeface="+mn-ea"/>
              </a:rPr>
              <a:t>假如</a:t>
            </a:r>
            <a:r>
              <a:rPr lang="zh-CN" altLang="en-US" sz="2800" b="1" dirty="0">
                <a:solidFill>
                  <a:srgbClr val="FF0000"/>
                </a:solidFill>
                <a:latin typeface="微软雅黑" panose="020B0503020204020204" pitchFamily="34" charset="-122"/>
                <a:ea typeface="微软雅黑" panose="020B0503020204020204" pitchFamily="34" charset="-122"/>
                <a:sym typeface="+mn-ea"/>
              </a:rPr>
              <a:t>攻击者使用大功率无线设备来广播、路由</a:t>
            </a:r>
            <a:r>
              <a:rPr lang="zh-CN" altLang="en-US" sz="2800" dirty="0">
                <a:latin typeface="微软雅黑" panose="020B0503020204020204" pitchFamily="34" charset="-122"/>
                <a:ea typeface="微软雅黑" panose="020B0503020204020204" pitchFamily="34" charset="-122"/>
                <a:sym typeface="+mn-ea"/>
              </a:rPr>
              <a:t>，</a:t>
            </a:r>
            <a:r>
              <a:rPr lang="zh-CN" altLang="en-US" sz="2800" b="1" dirty="0">
                <a:solidFill>
                  <a:srgbClr val="FF0000"/>
                </a:solidFill>
                <a:latin typeface="微软雅黑" panose="020B0503020204020204" pitchFamily="34" charset="-122"/>
                <a:ea typeface="微软雅黑" panose="020B0503020204020204" pitchFamily="34" charset="-122"/>
                <a:sym typeface="+mn-ea"/>
              </a:rPr>
              <a:t>它能够使网络中的部分甚至全部节点确信它是邻近节点</a:t>
            </a:r>
            <a:r>
              <a:rPr lang="zh-CN" altLang="en-US" sz="2800" b="1" dirty="0" smtClean="0">
                <a:solidFill>
                  <a:srgbClr val="FF0000"/>
                </a:solidFill>
                <a:latin typeface="微软雅黑" panose="020B0503020204020204" pitchFamily="34" charset="-122"/>
                <a:ea typeface="微软雅黑" panose="020B0503020204020204" pitchFamily="34" charset="-122"/>
                <a:sym typeface="+mn-ea"/>
              </a:rPr>
              <a:t>。</a:t>
            </a:r>
            <a:r>
              <a:rPr lang="zh-CN" altLang="en-US" sz="2800" dirty="0" smtClean="0">
                <a:latin typeface="微软雅黑" panose="020B0503020204020204" pitchFamily="34" charset="-122"/>
                <a:ea typeface="微软雅黑" panose="020B0503020204020204" pitchFamily="34" charset="-122"/>
                <a:sym typeface="+mn-ea"/>
              </a:rPr>
              <a:t>网络</a:t>
            </a:r>
            <a:r>
              <a:rPr lang="zh-CN" altLang="en-US" sz="2800" dirty="0">
                <a:latin typeface="微软雅黑" panose="020B0503020204020204" pitchFamily="34" charset="-122"/>
                <a:ea typeface="微软雅黑" panose="020B0503020204020204" pitchFamily="34" charset="-122"/>
                <a:sym typeface="+mn-ea"/>
              </a:rPr>
              <a:t>中的每个节点都试图使用这条路由与基站进行通信，但一部分节点离它相当远</a:t>
            </a:r>
            <a:r>
              <a:rPr lang="zh-CN" altLang="en-US" sz="2800" dirty="0" smtClean="0">
                <a:latin typeface="微软雅黑" panose="020B0503020204020204" pitchFamily="34" charset="-122"/>
                <a:ea typeface="微软雅黑" panose="020B0503020204020204" pitchFamily="34" charset="-122"/>
                <a:sym typeface="+mn-ea"/>
              </a:rPr>
              <a:t>，发送</a:t>
            </a:r>
            <a:r>
              <a:rPr lang="zh-CN" altLang="en-US" sz="2800" dirty="0">
                <a:latin typeface="微软雅黑" panose="020B0503020204020204" pitchFamily="34" charset="-122"/>
                <a:ea typeface="微软雅黑" panose="020B0503020204020204" pitchFamily="34" charset="-122"/>
                <a:sym typeface="+mn-ea"/>
              </a:rPr>
              <a:t>的消息根本不可能被攻击者接收而造成数据包</a:t>
            </a:r>
            <a:r>
              <a:rPr lang="zh-CN" altLang="en-US" sz="2800" dirty="0" smtClean="0">
                <a:latin typeface="微软雅黑" panose="020B0503020204020204" pitchFamily="34" charset="-122"/>
                <a:ea typeface="微软雅黑" panose="020B0503020204020204" pitchFamily="34" charset="-122"/>
                <a:sym typeface="+mn-ea"/>
              </a:rPr>
              <a:t>丢失、网络混乱。</a:t>
            </a:r>
            <a:endParaRPr lang="zh-CN" altLang="en-US" sz="2800" dirty="0">
              <a:latin typeface="微软雅黑" panose="020B0503020204020204" pitchFamily="34" charset="-122"/>
              <a:ea typeface="微软雅黑" panose="020B0503020204020204" pitchFamily="34" charset="-122"/>
              <a:sym typeface="+mn-ea"/>
            </a:endParaRPr>
          </a:p>
          <a:p>
            <a:pPr lvl="0" algn="just" eaLnBrk="1" hangingPunct="1">
              <a:lnSpc>
                <a:spcPct val="150000"/>
              </a:lnSpc>
              <a:spcBef>
                <a:spcPct val="0"/>
              </a:spcBef>
              <a:buClr>
                <a:srgbClr val="FF3300"/>
              </a:buClr>
              <a:buSzPct val="85000"/>
              <a:buFont typeface="Wingdings" panose="05000000000000000000" pitchFamily="2" charset="2"/>
              <a:buChar char="p"/>
            </a:pPr>
            <a:r>
              <a:rPr lang="zh-CN" altLang="en-US" sz="2800" b="1" dirty="0" smtClean="0">
                <a:solidFill>
                  <a:srgbClr val="FF0000"/>
                </a:solidFill>
                <a:latin typeface="微软雅黑" panose="020B0503020204020204" pitchFamily="34" charset="-122"/>
                <a:ea typeface="微软雅黑" panose="020B0503020204020204" pitchFamily="34" charset="-122"/>
                <a:sym typeface="+mn-ea"/>
              </a:rPr>
              <a:t>最</a:t>
            </a:r>
            <a:r>
              <a:rPr lang="zh-CN" altLang="en-US" sz="2800" b="1" dirty="0">
                <a:solidFill>
                  <a:srgbClr val="FF0000"/>
                </a:solidFill>
                <a:latin typeface="微软雅黑" panose="020B0503020204020204" pitchFamily="34" charset="-122"/>
                <a:ea typeface="微软雅黑" panose="020B0503020204020204" pitchFamily="34" charset="-122"/>
                <a:sym typeface="+mn-ea"/>
              </a:rPr>
              <a:t>简单地对付</a:t>
            </a:r>
            <a:r>
              <a:rPr lang="en-US" altLang="zh-CN" sz="2800" b="1" dirty="0">
                <a:solidFill>
                  <a:srgbClr val="FF0000"/>
                </a:solidFill>
                <a:latin typeface="微软雅黑" panose="020B0503020204020204" pitchFamily="34" charset="-122"/>
                <a:ea typeface="微软雅黑" panose="020B0503020204020204" pitchFamily="34" charset="-122"/>
                <a:sym typeface="+mn-ea"/>
              </a:rPr>
              <a:t>Hello</a:t>
            </a:r>
            <a:r>
              <a:rPr lang="zh-CN" altLang="en-US" sz="2800" b="1" dirty="0">
                <a:solidFill>
                  <a:srgbClr val="FF0000"/>
                </a:solidFill>
                <a:latin typeface="微软雅黑" panose="020B0503020204020204" pitchFamily="34" charset="-122"/>
                <a:ea typeface="微软雅黑" panose="020B0503020204020204" pitchFamily="34" charset="-122"/>
                <a:sym typeface="+mn-ea"/>
              </a:rPr>
              <a:t>泛洪攻击是通过通信双方采取有效措施进行相互的身份验证。</a:t>
            </a:r>
            <a:endParaRPr lang="zh-CN" altLang="en-US" sz="2800" b="1" dirty="0">
              <a:solidFill>
                <a:srgbClr val="FF0000"/>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a:t>
            </a:r>
            <a:r>
              <a:rPr lang="en-US" altLang="zh-CN" dirty="0"/>
              <a:t>6</a:t>
            </a:r>
            <a:r>
              <a:rPr lang="zh-CN" altLang="en-US" dirty="0"/>
              <a:t>）选择转发攻击</a:t>
            </a:r>
            <a:endParaRPr lang="zh-CN" altLang="en-US" dirty="0"/>
          </a:p>
        </p:txBody>
      </p:sp>
      <p:sp>
        <p:nvSpPr>
          <p:cNvPr id="5" name="TextBox 4"/>
          <p:cNvSpPr txBox="1"/>
          <p:nvPr/>
        </p:nvSpPr>
        <p:spPr>
          <a:xfrm>
            <a:off x="1056640" y="980728"/>
            <a:ext cx="10583976" cy="5262979"/>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150000"/>
              </a:lnSpc>
              <a:spcBef>
                <a:spcPct val="0"/>
              </a:spcBef>
              <a:buClr>
                <a:srgbClr val="FF3300"/>
              </a:buClr>
              <a:buSzPct val="85000"/>
              <a:buFont typeface="Wingdings" panose="05000000000000000000" pitchFamily="2" charset="2"/>
              <a:buChar char="p"/>
            </a:pPr>
            <a:r>
              <a:rPr lang="en-US" altLang="zh-CN" sz="2800" dirty="0" smtClean="0">
                <a:latin typeface="微软雅黑" panose="020B0503020204020204" pitchFamily="34" charset="-122"/>
                <a:ea typeface="微软雅黑" panose="020B0503020204020204" pitchFamily="34" charset="-122"/>
                <a:sym typeface="+mn-ea"/>
              </a:rPr>
              <a:t>WSN</a:t>
            </a:r>
            <a:r>
              <a:rPr lang="zh-CN" altLang="en-US" sz="2800" dirty="0" smtClean="0">
                <a:latin typeface="微软雅黑" panose="020B0503020204020204" pitchFamily="34" charset="-122"/>
                <a:ea typeface="微软雅黑" panose="020B0503020204020204" pitchFamily="34" charset="-122"/>
                <a:sym typeface="+mn-ea"/>
              </a:rPr>
              <a:t>通常</a:t>
            </a:r>
            <a:r>
              <a:rPr lang="zh-CN" altLang="en-US" sz="2800" dirty="0">
                <a:latin typeface="微软雅黑" panose="020B0503020204020204" pitchFamily="34" charset="-122"/>
                <a:ea typeface="微软雅黑" panose="020B0503020204020204" pitchFamily="34" charset="-122"/>
                <a:sym typeface="+mn-ea"/>
              </a:rPr>
              <a:t>是</a:t>
            </a:r>
            <a:r>
              <a:rPr lang="zh-CN" altLang="en-US" sz="2800" b="1" dirty="0">
                <a:solidFill>
                  <a:srgbClr val="0000FF"/>
                </a:solidFill>
                <a:latin typeface="微软雅黑" panose="020B0503020204020204" pitchFamily="34" charset="-122"/>
                <a:ea typeface="微软雅黑" panose="020B0503020204020204" pitchFamily="34" charset="-122"/>
                <a:sym typeface="+mn-ea"/>
              </a:rPr>
              <a:t>基于参与节点可靠地转发其收到信息这一假设的</a:t>
            </a:r>
            <a:r>
              <a:rPr lang="zh-CN" altLang="en-US" sz="2800" dirty="0" smtClean="0">
                <a:latin typeface="微软雅黑" panose="020B0503020204020204" pitchFamily="34" charset="-122"/>
                <a:ea typeface="微软雅黑" panose="020B0503020204020204" pitchFamily="34" charset="-122"/>
                <a:sym typeface="+mn-ea"/>
              </a:rPr>
              <a:t>。</a:t>
            </a:r>
            <a:endParaRPr lang="en-US" altLang="zh-CN" sz="2800" dirty="0" smtClean="0">
              <a:latin typeface="微软雅黑" panose="020B0503020204020204" pitchFamily="34" charset="-122"/>
              <a:ea typeface="微软雅黑" panose="020B0503020204020204" pitchFamily="34" charset="-122"/>
              <a:sym typeface="+mn-ea"/>
            </a:endParaRPr>
          </a:p>
          <a:p>
            <a:pPr lvl="0" algn="just" eaLnBrk="1" hangingPunct="1">
              <a:lnSpc>
                <a:spcPct val="150000"/>
              </a:lnSpc>
              <a:spcBef>
                <a:spcPct val="0"/>
              </a:spcBef>
              <a:buClr>
                <a:srgbClr val="FF3300"/>
              </a:buClr>
              <a:buSzPct val="85000"/>
              <a:buFont typeface="Wingdings" panose="05000000000000000000" pitchFamily="2" charset="2"/>
              <a:buChar char="p"/>
            </a:pPr>
            <a:r>
              <a:rPr lang="zh-CN" altLang="en-US" sz="2800" dirty="0" smtClean="0">
                <a:latin typeface="微软雅黑" panose="020B0503020204020204" pitchFamily="34" charset="-122"/>
                <a:ea typeface="微软雅黑" panose="020B0503020204020204" pitchFamily="34" charset="-122"/>
                <a:sym typeface="+mn-ea"/>
              </a:rPr>
              <a:t>在</a:t>
            </a:r>
            <a:r>
              <a:rPr lang="zh-CN" altLang="en-US" sz="2800" dirty="0">
                <a:latin typeface="微软雅黑" panose="020B0503020204020204" pitchFamily="34" charset="-122"/>
                <a:ea typeface="微软雅黑" panose="020B0503020204020204" pitchFamily="34" charset="-122"/>
                <a:sym typeface="+mn-ea"/>
              </a:rPr>
              <a:t>选择转发攻击中，</a:t>
            </a:r>
            <a:r>
              <a:rPr lang="zh-CN" altLang="en-US" sz="2800" b="1" dirty="0">
                <a:solidFill>
                  <a:srgbClr val="FF0000"/>
                </a:solidFill>
                <a:latin typeface="微软雅黑" panose="020B0503020204020204" pitchFamily="34" charset="-122"/>
                <a:ea typeface="微软雅黑" panose="020B0503020204020204" pitchFamily="34" charset="-122"/>
                <a:sym typeface="+mn-ea"/>
              </a:rPr>
              <a:t>恶意节点可能拒绝转发特定的消息并将其丢弃，以使得这些数据包不再进行任何传播</a:t>
            </a:r>
            <a:r>
              <a:rPr lang="zh-CN" altLang="en-US" sz="2800" dirty="0">
                <a:latin typeface="微软雅黑" panose="020B0503020204020204" pitchFamily="34" charset="-122"/>
                <a:ea typeface="微软雅黑" panose="020B0503020204020204" pitchFamily="34" charset="-122"/>
                <a:sym typeface="+mn-ea"/>
              </a:rPr>
              <a:t>。然而，这种</a:t>
            </a:r>
            <a:r>
              <a:rPr lang="zh-CN" altLang="en-US" sz="2800" dirty="0" smtClean="0">
                <a:latin typeface="微软雅黑" panose="020B0503020204020204" pitchFamily="34" charset="-122"/>
                <a:ea typeface="微软雅黑" panose="020B0503020204020204" pitchFamily="34" charset="-122"/>
                <a:sym typeface="+mn-ea"/>
              </a:rPr>
              <a:t>攻击可能被邻近节点发现</a:t>
            </a:r>
            <a:r>
              <a:rPr lang="zh-CN" altLang="en-US" sz="2800" dirty="0">
                <a:latin typeface="微软雅黑" panose="020B0503020204020204" pitchFamily="34" charset="-122"/>
                <a:ea typeface="微软雅黑" panose="020B0503020204020204" pitchFamily="34" charset="-122"/>
                <a:sym typeface="+mn-ea"/>
              </a:rPr>
              <a:t>这条路由失败并寻找新路由的危险</a:t>
            </a:r>
            <a:r>
              <a:rPr lang="zh-CN" altLang="en-US" sz="2800" dirty="0" smtClean="0">
                <a:latin typeface="微软雅黑" panose="020B0503020204020204" pitchFamily="34" charset="-122"/>
                <a:ea typeface="微软雅黑" panose="020B0503020204020204" pitchFamily="34" charset="-122"/>
                <a:sym typeface="+mn-ea"/>
              </a:rPr>
              <a:t>。</a:t>
            </a:r>
            <a:endParaRPr lang="en-US" altLang="zh-CN" sz="2800" dirty="0" smtClean="0">
              <a:latin typeface="微软雅黑" panose="020B0503020204020204" pitchFamily="34" charset="-122"/>
              <a:ea typeface="微软雅黑" panose="020B0503020204020204" pitchFamily="34" charset="-122"/>
              <a:sym typeface="+mn-ea"/>
            </a:endParaRPr>
          </a:p>
          <a:p>
            <a:pPr lvl="0" algn="just" eaLnBrk="1" hangingPunct="1">
              <a:lnSpc>
                <a:spcPct val="150000"/>
              </a:lnSpc>
              <a:spcBef>
                <a:spcPct val="0"/>
              </a:spcBef>
              <a:buClr>
                <a:srgbClr val="FF3300"/>
              </a:buClr>
              <a:buSzPct val="85000"/>
              <a:buFont typeface="Wingdings" panose="05000000000000000000" pitchFamily="2" charset="2"/>
              <a:buChar char="p"/>
            </a:pPr>
            <a:r>
              <a:rPr lang="zh-CN" altLang="en-US" sz="2800" dirty="0" smtClean="0">
                <a:latin typeface="微软雅黑" panose="020B0503020204020204" pitchFamily="34" charset="-122"/>
                <a:ea typeface="微软雅黑" panose="020B0503020204020204" pitchFamily="34" charset="-122"/>
                <a:sym typeface="+mn-ea"/>
              </a:rPr>
              <a:t>另</a:t>
            </a:r>
            <a:r>
              <a:rPr lang="zh-CN" altLang="en-US" sz="2800" dirty="0">
                <a:latin typeface="微软雅黑" panose="020B0503020204020204" pitchFamily="34" charset="-122"/>
                <a:ea typeface="微软雅黑" panose="020B0503020204020204" pitchFamily="34" charset="-122"/>
                <a:sym typeface="+mn-ea"/>
              </a:rPr>
              <a:t>一种表现形式是</a:t>
            </a:r>
            <a:r>
              <a:rPr lang="zh-CN" altLang="en-US" sz="2800" b="1" dirty="0">
                <a:solidFill>
                  <a:srgbClr val="FF0000"/>
                </a:solidFill>
                <a:latin typeface="微软雅黑" panose="020B0503020204020204" pitchFamily="34" charset="-122"/>
                <a:ea typeface="微软雅黑" panose="020B0503020204020204" pitchFamily="34" charset="-122"/>
                <a:sym typeface="+mn-ea"/>
              </a:rPr>
              <a:t>攻击者修改节点传送来的数据包，并将其可靠地转发给其他节点</a:t>
            </a:r>
            <a:r>
              <a:rPr lang="zh-CN" altLang="en-US" sz="2800" dirty="0">
                <a:latin typeface="微软雅黑" panose="020B0503020204020204" pitchFamily="34" charset="-122"/>
                <a:ea typeface="微软雅黑" panose="020B0503020204020204" pitchFamily="34" charset="-122"/>
                <a:sym typeface="+mn-ea"/>
              </a:rPr>
              <a:t>，从而降低被人怀疑的程度</a:t>
            </a:r>
            <a:r>
              <a:rPr lang="zh-CN" altLang="en-US" sz="2800" dirty="0" smtClean="0">
                <a:latin typeface="微软雅黑" panose="020B0503020204020204" pitchFamily="34" charset="-122"/>
                <a:ea typeface="微软雅黑" panose="020B0503020204020204" pitchFamily="34" charset="-122"/>
                <a:sym typeface="+mn-ea"/>
              </a:rPr>
              <a:t>；</a:t>
            </a:r>
            <a:endParaRPr lang="en-US" altLang="zh-CN" sz="2800" dirty="0" smtClean="0">
              <a:latin typeface="微软雅黑" panose="020B0503020204020204" pitchFamily="34" charset="-122"/>
              <a:ea typeface="微软雅黑" panose="020B0503020204020204" pitchFamily="34" charset="-122"/>
              <a:sym typeface="+mn-ea"/>
            </a:endParaRPr>
          </a:p>
          <a:p>
            <a:pPr lvl="0" algn="just" eaLnBrk="1" hangingPunct="1">
              <a:lnSpc>
                <a:spcPct val="150000"/>
              </a:lnSpc>
              <a:spcBef>
                <a:spcPct val="0"/>
              </a:spcBef>
              <a:buClr>
                <a:srgbClr val="FF3300"/>
              </a:buClr>
              <a:buSzPct val="85000"/>
              <a:buFont typeface="Wingdings" panose="05000000000000000000" pitchFamily="2" charset="2"/>
              <a:buChar char="p"/>
            </a:pPr>
            <a:r>
              <a:rPr lang="zh-CN" altLang="en-US" sz="2800" dirty="0" smtClean="0">
                <a:latin typeface="微软雅黑" panose="020B0503020204020204" pitchFamily="34" charset="-122"/>
                <a:ea typeface="微软雅黑" panose="020B0503020204020204" pitchFamily="34" charset="-122"/>
                <a:sym typeface="+mn-ea"/>
              </a:rPr>
              <a:t>解决</a:t>
            </a:r>
            <a:r>
              <a:rPr lang="zh-CN" altLang="en-US" sz="2800" dirty="0">
                <a:latin typeface="微软雅黑" panose="020B0503020204020204" pitchFamily="34" charset="-122"/>
                <a:ea typeface="微软雅黑" panose="020B0503020204020204" pitchFamily="34" charset="-122"/>
                <a:sym typeface="+mn-ea"/>
              </a:rPr>
              <a:t>方案是由节点进行概率否决投票并由基站或簇头对恶意节点进行撤销。多径路由也是对付选择转发攻击比较有效的方法。</a:t>
            </a:r>
            <a:endParaRPr lang="zh-CN" altLang="en-US" sz="2800" dirty="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3</a:t>
            </a:r>
            <a:r>
              <a:rPr lang="zh-CN" altLang="en-US" dirty="0"/>
              <a:t>、跨层的安全</a:t>
            </a:r>
            <a:r>
              <a:rPr lang="zh-CN" altLang="en-US" dirty="0" smtClean="0"/>
              <a:t>框架</a:t>
            </a:r>
            <a:endParaRPr lang="zh-CN" altLang="en-US" dirty="0"/>
          </a:p>
        </p:txBody>
      </p:sp>
      <p:sp>
        <p:nvSpPr>
          <p:cNvPr id="15" name="TextBox 14"/>
          <p:cNvSpPr txBox="1"/>
          <p:nvPr/>
        </p:nvSpPr>
        <p:spPr>
          <a:xfrm>
            <a:off x="911424" y="980728"/>
            <a:ext cx="10945216" cy="5355312"/>
          </a:xfrm>
          <a:prstGeom prst="rect">
            <a:avLst/>
          </a:prstGeom>
          <a:noFill/>
          <a:ln w="9525">
            <a:noFill/>
          </a:ln>
        </p:spPr>
        <p:txBody>
          <a:bodyPr wrap="square">
            <a:spAutoFit/>
          </a:bodyPr>
          <a:lstStyle/>
          <a:p>
            <a:pPr>
              <a:lnSpc>
                <a:spcPct val="150000"/>
              </a:lnSpc>
            </a:pPr>
            <a:r>
              <a:rPr lang="en-US" altLang="zh-CN" sz="3200" b="1" dirty="0">
                <a:latin typeface="华文楷体" panose="02010600040101010101" pitchFamily="2" charset="-122"/>
                <a:ea typeface="华文楷体" panose="02010600040101010101" pitchFamily="2" charset="-122"/>
              </a:rPr>
              <a:t>WSN</a:t>
            </a:r>
            <a:r>
              <a:rPr lang="zh-CN" altLang="en-US" sz="3200" b="1" dirty="0">
                <a:latin typeface="华文楷体" panose="02010600040101010101" pitchFamily="2" charset="-122"/>
                <a:ea typeface="华文楷体" panose="02010600040101010101" pitchFamily="2" charset="-122"/>
              </a:rPr>
              <a:t>中，各协议层有不同的安全方法</a:t>
            </a:r>
            <a:r>
              <a:rPr lang="en-US" altLang="zh-CN" sz="3200" b="1" dirty="0">
                <a:latin typeface="华文楷体" panose="02010600040101010101" pitchFamily="2" charset="-122"/>
                <a:ea typeface="华文楷体" panose="02010600040101010101" pitchFamily="2" charset="-122"/>
              </a:rPr>
              <a:t>:</a:t>
            </a:r>
            <a:endParaRPr lang="en-US" altLang="zh-CN" sz="3200" b="1" dirty="0">
              <a:latin typeface="华文楷体" panose="02010600040101010101" pitchFamily="2" charset="-122"/>
              <a:ea typeface="华文楷体" panose="02010600040101010101" pitchFamily="2" charset="-122"/>
            </a:endParaRPr>
          </a:p>
          <a:p>
            <a:pPr marL="457200" indent="-457200">
              <a:lnSpc>
                <a:spcPct val="150000"/>
              </a:lnSpc>
              <a:buClr>
                <a:srgbClr val="E46C0A"/>
              </a:buClr>
              <a:buSzPct val="85000"/>
              <a:buFont typeface="Wingdings" panose="05000000000000000000" pitchFamily="2" charset="2"/>
              <a:buChar char="p"/>
            </a:pPr>
            <a:r>
              <a:rPr lang="zh-CN" altLang="en-US" sz="2800" b="1" dirty="0" smtClean="0">
                <a:solidFill>
                  <a:srgbClr val="0000FF"/>
                </a:solidFill>
                <a:latin typeface="华文楷体" panose="02010600040101010101" pitchFamily="2" charset="-122"/>
                <a:ea typeface="华文楷体" panose="02010600040101010101" pitchFamily="2" charset="-122"/>
              </a:rPr>
              <a:t>物理层：</a:t>
            </a:r>
            <a:r>
              <a:rPr lang="zh-CN" altLang="en-US" sz="2800" b="1" dirty="0" smtClean="0">
                <a:latin typeface="华文楷体" panose="02010600040101010101" pitchFamily="2" charset="-122"/>
                <a:ea typeface="华文楷体" panose="02010600040101010101" pitchFamily="2" charset="-122"/>
              </a:rPr>
              <a:t>主要</a:t>
            </a:r>
            <a:r>
              <a:rPr lang="zh-CN" altLang="en-US" sz="2800" b="1" dirty="0">
                <a:latin typeface="华文楷体" panose="02010600040101010101" pitchFamily="2" charset="-122"/>
                <a:ea typeface="华文楷体" panose="02010600040101010101" pitchFamily="2" charset="-122"/>
              </a:rPr>
              <a:t>通过考虑</a:t>
            </a:r>
            <a:r>
              <a:rPr lang="zh-CN" altLang="en-US" sz="2800" b="1" dirty="0">
                <a:solidFill>
                  <a:srgbClr val="FF0000"/>
                </a:solidFill>
                <a:latin typeface="华文楷体" panose="02010600040101010101" pitchFamily="2" charset="-122"/>
                <a:ea typeface="华文楷体" panose="02010600040101010101" pitchFamily="2" charset="-122"/>
              </a:rPr>
              <a:t>安全编码</a:t>
            </a:r>
            <a:r>
              <a:rPr lang="zh-CN" altLang="en-US" sz="2800" b="1" dirty="0">
                <a:latin typeface="华文楷体" panose="02010600040101010101" pitchFamily="2" charset="-122"/>
                <a:ea typeface="华文楷体" panose="02010600040101010101" pitchFamily="2" charset="-122"/>
              </a:rPr>
              <a:t>来增加机密性；</a:t>
            </a:r>
            <a:endParaRPr lang="zh-CN" altLang="en-US" sz="2800" b="1" dirty="0">
              <a:latin typeface="华文楷体" panose="02010600040101010101" pitchFamily="2" charset="-122"/>
              <a:ea typeface="华文楷体" panose="02010600040101010101" pitchFamily="2" charset="-122"/>
            </a:endParaRPr>
          </a:p>
          <a:p>
            <a:pPr marL="457200" indent="-457200">
              <a:lnSpc>
                <a:spcPct val="150000"/>
              </a:lnSpc>
              <a:buClr>
                <a:srgbClr val="E46C0A"/>
              </a:buClr>
              <a:buSzPct val="85000"/>
              <a:buFont typeface="Wingdings" panose="05000000000000000000" pitchFamily="2" charset="2"/>
              <a:buChar char="p"/>
            </a:pPr>
            <a:r>
              <a:rPr lang="zh-CN" altLang="en-US" sz="2800" b="1" dirty="0" smtClean="0">
                <a:solidFill>
                  <a:srgbClr val="0000FF"/>
                </a:solidFill>
                <a:latin typeface="华文楷体" panose="02010600040101010101" pitchFamily="2" charset="-122"/>
                <a:ea typeface="华文楷体" panose="02010600040101010101" pitchFamily="2" charset="-122"/>
              </a:rPr>
              <a:t>链路</a:t>
            </a:r>
            <a:r>
              <a:rPr lang="zh-CN" altLang="en-US" sz="2800" b="1" dirty="0">
                <a:solidFill>
                  <a:srgbClr val="0000FF"/>
                </a:solidFill>
                <a:latin typeface="华文楷体" panose="02010600040101010101" pitchFamily="2" charset="-122"/>
                <a:ea typeface="华文楷体" panose="02010600040101010101" pitchFamily="2" charset="-122"/>
              </a:rPr>
              <a:t>层和</a:t>
            </a:r>
            <a:r>
              <a:rPr lang="zh-CN" altLang="en-US" sz="2800" b="1" dirty="0" smtClean="0">
                <a:solidFill>
                  <a:srgbClr val="0000FF"/>
                </a:solidFill>
                <a:latin typeface="华文楷体" panose="02010600040101010101" pitchFamily="2" charset="-122"/>
                <a:ea typeface="华文楷体" panose="02010600040101010101" pitchFamily="2" charset="-122"/>
              </a:rPr>
              <a:t>网络层</a:t>
            </a:r>
            <a:r>
              <a:rPr lang="zh-CN" altLang="en-US" sz="2800" b="1" dirty="0" smtClean="0">
                <a:latin typeface="华文楷体" panose="02010600040101010101" pitchFamily="2" charset="-122"/>
                <a:ea typeface="华文楷体" panose="02010600040101010101" pitchFamily="2" charset="-122"/>
              </a:rPr>
              <a:t>：考虑</a:t>
            </a:r>
            <a:r>
              <a:rPr lang="zh-CN" altLang="en-US" sz="2800" b="1" dirty="0">
                <a:latin typeface="华文楷体" panose="02010600040101010101" pitchFamily="2" charset="-122"/>
                <a:ea typeface="华文楷体" panose="02010600040101010101" pitchFamily="2" charset="-122"/>
              </a:rPr>
              <a:t>的是</a:t>
            </a:r>
            <a:r>
              <a:rPr lang="zh-CN" altLang="en-US" sz="2800" b="1" dirty="0">
                <a:solidFill>
                  <a:srgbClr val="FF0000"/>
                </a:solidFill>
                <a:latin typeface="华文楷体" panose="02010600040101010101" pitchFamily="2" charset="-122"/>
                <a:ea typeface="华文楷体" panose="02010600040101010101" pitchFamily="2" charset="-122"/>
              </a:rPr>
              <a:t>数据帧和路由信息</a:t>
            </a:r>
            <a:r>
              <a:rPr lang="zh-CN" altLang="en-US" sz="2800" b="1" dirty="0">
                <a:latin typeface="华文楷体" panose="02010600040101010101" pitchFamily="2" charset="-122"/>
                <a:ea typeface="华文楷体" panose="02010600040101010101" pitchFamily="2" charset="-122"/>
              </a:rPr>
              <a:t>的加密技术；</a:t>
            </a:r>
            <a:endParaRPr lang="zh-CN" altLang="en-US" sz="2800" b="1" dirty="0">
              <a:latin typeface="华文楷体" panose="02010600040101010101" pitchFamily="2" charset="-122"/>
              <a:ea typeface="华文楷体" panose="02010600040101010101" pitchFamily="2" charset="-122"/>
            </a:endParaRPr>
          </a:p>
          <a:p>
            <a:pPr marL="457200" indent="-457200">
              <a:lnSpc>
                <a:spcPct val="150000"/>
              </a:lnSpc>
              <a:buClr>
                <a:srgbClr val="E46C0A"/>
              </a:buClr>
              <a:buSzPct val="85000"/>
              <a:buFont typeface="Wingdings" panose="05000000000000000000" pitchFamily="2" charset="2"/>
              <a:buChar char="p"/>
            </a:pPr>
            <a:r>
              <a:rPr lang="zh-CN" altLang="en-US" sz="2800" b="1" dirty="0" smtClean="0">
                <a:solidFill>
                  <a:srgbClr val="0000FF"/>
                </a:solidFill>
                <a:latin typeface="华文楷体" panose="02010600040101010101" pitchFamily="2" charset="-122"/>
                <a:ea typeface="华文楷体" panose="02010600040101010101" pitchFamily="2" charset="-122"/>
              </a:rPr>
              <a:t>应用层：</a:t>
            </a:r>
            <a:r>
              <a:rPr lang="zh-CN" altLang="en-US" sz="2800" b="1" dirty="0" smtClean="0">
                <a:solidFill>
                  <a:srgbClr val="FF0000"/>
                </a:solidFill>
                <a:latin typeface="华文楷体" panose="02010600040101010101" pitchFamily="2" charset="-122"/>
                <a:ea typeface="华文楷体" panose="02010600040101010101" pitchFamily="2" charset="-122"/>
              </a:rPr>
              <a:t>着重于</a:t>
            </a:r>
            <a:r>
              <a:rPr lang="zh-CN" altLang="en-US" sz="2800" b="1" dirty="0">
                <a:solidFill>
                  <a:srgbClr val="FF0000"/>
                </a:solidFill>
                <a:latin typeface="华文楷体" panose="02010600040101010101" pitchFamily="2" charset="-122"/>
                <a:ea typeface="华文楷体" panose="02010600040101010101" pitchFamily="2" charset="-122"/>
              </a:rPr>
              <a:t>密钥的管理和交换</a:t>
            </a:r>
            <a:r>
              <a:rPr lang="zh-CN" altLang="en-US" sz="2800" b="1" dirty="0">
                <a:latin typeface="华文楷体" panose="02010600040101010101" pitchFamily="2" charset="-122"/>
                <a:ea typeface="华文楷体" panose="02010600040101010101" pitchFamily="2" charset="-122"/>
              </a:rPr>
              <a:t>，为</a:t>
            </a:r>
            <a:r>
              <a:rPr lang="zh-CN" altLang="en-US" sz="2800" b="1" dirty="0" smtClean="0">
                <a:latin typeface="华文楷体" panose="02010600040101010101" pitchFamily="2" charset="-122"/>
                <a:ea typeface="华文楷体" panose="02010600040101010101" pitchFamily="2" charset="-122"/>
              </a:rPr>
              <a:t>下层加</a:t>
            </a:r>
            <a:r>
              <a:rPr lang="zh-CN" altLang="en-US" sz="2800" b="1" dirty="0">
                <a:latin typeface="华文楷体" panose="02010600040101010101" pitchFamily="2" charset="-122"/>
                <a:ea typeface="华文楷体" panose="02010600040101010101" pitchFamily="2" charset="-122"/>
              </a:rPr>
              <a:t>解密提供安全支持。</a:t>
            </a:r>
            <a:endParaRPr lang="zh-CN" altLang="en-US" sz="2800" b="1" dirty="0">
              <a:latin typeface="华文楷体" panose="02010600040101010101" pitchFamily="2" charset="-122"/>
              <a:ea typeface="华文楷体" panose="02010600040101010101" pitchFamily="2" charset="-122"/>
            </a:endParaRPr>
          </a:p>
          <a:p>
            <a:pPr>
              <a:lnSpc>
                <a:spcPct val="150000"/>
              </a:lnSpc>
            </a:pPr>
            <a:r>
              <a:rPr lang="zh-CN" altLang="en-US" sz="2800" b="1" dirty="0" smtClean="0">
                <a:latin typeface="华文楷体" panose="02010600040101010101" pitchFamily="2" charset="-122"/>
                <a:ea typeface="华文楷体" panose="02010600040101010101" pitchFamily="2" charset="-122"/>
              </a:rPr>
              <a:t>        传统</a:t>
            </a:r>
            <a:r>
              <a:rPr lang="zh-CN" altLang="en-US" sz="2800" b="1" dirty="0">
                <a:latin typeface="华文楷体" panose="02010600040101010101" pitchFamily="2" charset="-122"/>
                <a:ea typeface="华文楷体" panose="02010600040101010101" pitchFamily="2" charset="-122"/>
              </a:rPr>
              <a:t>的安全设计主要采用分层的方法，不能较好地解决</a:t>
            </a:r>
            <a:r>
              <a:rPr lang="en-US" altLang="zh-CN" sz="2800" b="1" dirty="0">
                <a:latin typeface="华文楷体" panose="02010600040101010101" pitchFamily="2" charset="-122"/>
                <a:ea typeface="华文楷体" panose="02010600040101010101" pitchFamily="2" charset="-122"/>
              </a:rPr>
              <a:t>WSN</a:t>
            </a:r>
            <a:r>
              <a:rPr lang="zh-CN" altLang="en-US" sz="2800" b="1" dirty="0">
                <a:latin typeface="华文楷体" panose="02010600040101010101" pitchFamily="2" charset="-122"/>
                <a:ea typeface="华文楷体" panose="02010600040101010101" pitchFamily="2" charset="-122"/>
              </a:rPr>
              <a:t>中的安全问题。因为各层研究的侧重点各不相同，不同层的安全和网络性能不同，用</a:t>
            </a:r>
            <a:r>
              <a:rPr lang="zh-CN" altLang="en-US" sz="2800" b="1" dirty="0">
                <a:solidFill>
                  <a:srgbClr val="FF0000"/>
                </a:solidFill>
                <a:latin typeface="华文楷体" panose="02010600040101010101" pitchFamily="2" charset="-122"/>
                <a:ea typeface="华文楷体" panose="02010600040101010101" pitchFamily="2" charset="-122"/>
              </a:rPr>
              <a:t>跨层设计</a:t>
            </a:r>
            <a:r>
              <a:rPr lang="zh-CN" altLang="en-US" sz="2800" b="1" dirty="0">
                <a:latin typeface="华文楷体" panose="02010600040101010101" pitchFamily="2" charset="-122"/>
                <a:ea typeface="华文楷体" panose="02010600040101010101" pitchFamily="2" charset="-122"/>
              </a:rPr>
              <a:t>可以平衡这两个因素，可以在安全需求及网络性能上有一个良好的折中。</a:t>
            </a:r>
            <a:endParaRPr lang="zh-CN" altLang="en-US" sz="28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示  </a:t>
            </a:r>
            <a:r>
              <a:rPr lang="zh-CN" altLang="en-US" dirty="0" smtClean="0"/>
              <a:t>例：对自私节点的检测</a:t>
            </a:r>
            <a:endParaRPr lang="zh-CN" altLang="en-US" dirty="0"/>
          </a:p>
        </p:txBody>
      </p:sp>
      <p:sp>
        <p:nvSpPr>
          <p:cNvPr id="15" name="TextBox 14"/>
          <p:cNvSpPr txBox="1"/>
          <p:nvPr/>
        </p:nvSpPr>
        <p:spPr>
          <a:xfrm>
            <a:off x="911424" y="980728"/>
            <a:ext cx="10945216" cy="5262979"/>
          </a:xfrm>
          <a:prstGeom prst="rect">
            <a:avLst/>
          </a:prstGeom>
          <a:noFill/>
          <a:ln w="9525">
            <a:noFill/>
          </a:ln>
        </p:spPr>
        <p:txBody>
          <a:bodyPr wrap="square">
            <a:spAutoFit/>
          </a:bodyPr>
          <a:lstStyle/>
          <a:p>
            <a:pPr marL="457200" indent="-457200">
              <a:lnSpc>
                <a:spcPct val="150000"/>
              </a:lnSpc>
              <a:buClr>
                <a:srgbClr val="E46C0A"/>
              </a:buClr>
              <a:buSzPct val="85000"/>
              <a:buFont typeface="Wingdings" panose="05000000000000000000" pitchFamily="2" charset="2"/>
              <a:buChar char="p"/>
            </a:pPr>
            <a:r>
              <a:rPr lang="zh-CN" altLang="en-US" sz="2800" b="1" dirty="0">
                <a:latin typeface="华文楷体" panose="02010600040101010101" pitchFamily="2" charset="-122"/>
                <a:ea typeface="华文楷体" panose="02010600040101010101" pitchFamily="2" charset="-122"/>
              </a:rPr>
              <a:t>在</a:t>
            </a:r>
            <a:r>
              <a:rPr lang="en-US" altLang="zh-CN" sz="2800" b="1" dirty="0">
                <a:latin typeface="华文楷体" panose="02010600040101010101" pitchFamily="2" charset="-122"/>
                <a:ea typeface="华文楷体" panose="02010600040101010101" pitchFamily="2" charset="-122"/>
              </a:rPr>
              <a:t>WSN</a:t>
            </a:r>
            <a:r>
              <a:rPr lang="zh-CN" altLang="en-US" sz="2800" b="1" dirty="0">
                <a:latin typeface="华文楷体" panose="02010600040101010101" pitchFamily="2" charset="-122"/>
                <a:ea typeface="华文楷体" panose="02010600040101010101" pitchFamily="2" charset="-122"/>
              </a:rPr>
              <a:t>中，网络连接性主要依靠各节点之间的协作。如果其中一个节点故意停止中继分组，网络将不能正常通信。这种节点称为</a:t>
            </a:r>
            <a:r>
              <a:rPr lang="zh-CN" altLang="en-US" sz="2800" b="1" dirty="0">
                <a:solidFill>
                  <a:srgbClr val="FF0000"/>
                </a:solidFill>
                <a:latin typeface="华文楷体" panose="02010600040101010101" pitchFamily="2" charset="-122"/>
                <a:ea typeface="华文楷体" panose="02010600040101010101" pitchFamily="2" charset="-122"/>
              </a:rPr>
              <a:t>自私节点</a:t>
            </a:r>
            <a:r>
              <a:rPr lang="zh-CN" altLang="en-US" sz="2800" b="1" dirty="0">
                <a:latin typeface="华文楷体" panose="02010600040101010101" pitchFamily="2" charset="-122"/>
                <a:ea typeface="华文楷体" panose="02010600040101010101" pitchFamily="2" charset="-122"/>
              </a:rPr>
              <a:t>。为了避免这种情况发生，需要两种解决方法：</a:t>
            </a:r>
            <a:endParaRPr lang="zh-CN" altLang="en-US" sz="2800" b="1" dirty="0">
              <a:latin typeface="华文楷体" panose="02010600040101010101" pitchFamily="2" charset="-122"/>
              <a:ea typeface="华文楷体" panose="02010600040101010101" pitchFamily="2" charset="-122"/>
            </a:endParaRPr>
          </a:p>
          <a:p>
            <a:pPr marL="914400" lvl="1" indent="-457200">
              <a:lnSpc>
                <a:spcPct val="150000"/>
              </a:lnSpc>
              <a:buClr>
                <a:srgbClr val="E46C0A"/>
              </a:buClr>
              <a:buSzPct val="85000"/>
              <a:buFont typeface="Wingdings" panose="05000000000000000000" pitchFamily="2" charset="2"/>
              <a:buChar char="ü"/>
            </a:pPr>
            <a:r>
              <a:rPr lang="zh-CN" altLang="en-US" sz="2800" b="1" dirty="0" smtClean="0">
                <a:latin typeface="华文楷体" panose="02010600040101010101" pitchFamily="2" charset="-122"/>
                <a:ea typeface="华文楷体" panose="02010600040101010101" pitchFamily="2" charset="-122"/>
              </a:rPr>
              <a:t>一</a:t>
            </a:r>
            <a:r>
              <a:rPr lang="zh-CN" altLang="en-US" sz="2800" b="1" dirty="0">
                <a:latin typeface="华文楷体" panose="02010600040101010101" pitchFamily="2" charset="-122"/>
                <a:ea typeface="华文楷体" panose="02010600040101010101" pitchFamily="2" charset="-122"/>
              </a:rPr>
              <a:t>种是</a:t>
            </a:r>
            <a:r>
              <a:rPr lang="zh-CN" altLang="en-US" sz="2800" b="1" dirty="0">
                <a:solidFill>
                  <a:srgbClr val="0000FF"/>
                </a:solidFill>
                <a:latin typeface="华文楷体" panose="02010600040101010101" pitchFamily="2" charset="-122"/>
                <a:ea typeface="华文楷体" panose="02010600040101010101" pitchFamily="2" charset="-122"/>
              </a:rPr>
              <a:t>执行通信协议</a:t>
            </a:r>
            <a:r>
              <a:rPr lang="zh-CN" altLang="en-US" sz="2800" b="1" dirty="0">
                <a:latin typeface="华文楷体" panose="02010600040101010101" pitchFamily="2" charset="-122"/>
                <a:ea typeface="华文楷体" panose="02010600040101010101" pitchFamily="2" charset="-122"/>
              </a:rPr>
              <a:t>，</a:t>
            </a:r>
            <a:r>
              <a:rPr lang="zh-CN" altLang="en-US" sz="2800" b="1" dirty="0" smtClean="0">
                <a:latin typeface="华文楷体" panose="02010600040101010101" pitchFamily="2" charset="-122"/>
                <a:ea typeface="华文楷体" panose="02010600040101010101" pitchFamily="2" charset="-122"/>
              </a:rPr>
              <a:t>鼓励其它节点</a:t>
            </a:r>
            <a:r>
              <a:rPr lang="zh-CN" altLang="en-US" sz="2800" b="1" dirty="0">
                <a:latin typeface="华文楷体" panose="02010600040101010101" pitchFamily="2" charset="-122"/>
                <a:ea typeface="华文楷体" panose="02010600040101010101" pitchFamily="2" charset="-122"/>
              </a:rPr>
              <a:t>承担中继任务；</a:t>
            </a:r>
            <a:endParaRPr lang="zh-CN" altLang="en-US" sz="2800" b="1" dirty="0">
              <a:latin typeface="华文楷体" panose="02010600040101010101" pitchFamily="2" charset="-122"/>
              <a:ea typeface="华文楷体" panose="02010600040101010101" pitchFamily="2" charset="-122"/>
            </a:endParaRPr>
          </a:p>
          <a:p>
            <a:pPr marL="914400" lvl="1" indent="-457200">
              <a:lnSpc>
                <a:spcPct val="150000"/>
              </a:lnSpc>
              <a:buClr>
                <a:srgbClr val="E46C0A"/>
              </a:buClr>
              <a:buSzPct val="85000"/>
              <a:buFont typeface="Wingdings" panose="05000000000000000000" pitchFamily="2" charset="2"/>
              <a:buChar char="ü"/>
            </a:pPr>
            <a:r>
              <a:rPr lang="zh-CN" altLang="en-US" sz="2800" b="1" dirty="0" smtClean="0">
                <a:latin typeface="华文楷体" panose="02010600040101010101" pitchFamily="2" charset="-122"/>
                <a:ea typeface="华文楷体" panose="02010600040101010101" pitchFamily="2" charset="-122"/>
              </a:rPr>
              <a:t>另一</a:t>
            </a:r>
            <a:r>
              <a:rPr lang="zh-CN" altLang="en-US" sz="2800" b="1" dirty="0">
                <a:latin typeface="华文楷体" panose="02010600040101010101" pitchFamily="2" charset="-122"/>
                <a:ea typeface="华文楷体" panose="02010600040101010101" pitchFamily="2" charset="-122"/>
              </a:rPr>
              <a:t>种是</a:t>
            </a:r>
            <a:r>
              <a:rPr lang="zh-CN" altLang="en-US" sz="2800" b="1" dirty="0">
                <a:solidFill>
                  <a:srgbClr val="0000FF"/>
                </a:solidFill>
                <a:latin typeface="华文楷体" panose="02010600040101010101" pitchFamily="2" charset="-122"/>
                <a:ea typeface="华文楷体" panose="02010600040101010101" pitchFamily="2" charset="-122"/>
              </a:rPr>
              <a:t>在通信协议中检测自私节点，警告并处罚它们</a:t>
            </a:r>
            <a:r>
              <a:rPr lang="zh-CN" altLang="en-US" sz="2800" b="1" dirty="0">
                <a:latin typeface="华文楷体" panose="02010600040101010101" pitchFamily="2" charset="-122"/>
                <a:ea typeface="华文楷体" panose="02010600040101010101" pitchFamily="2" charset="-122"/>
              </a:rPr>
              <a:t>，并让它们返回协作模式</a:t>
            </a:r>
            <a:r>
              <a:rPr lang="zh-CN" altLang="en-US" sz="2800" b="1" dirty="0" smtClean="0">
                <a:latin typeface="华文楷体" panose="02010600040101010101" pitchFamily="2" charset="-122"/>
                <a:ea typeface="华文楷体" panose="02010600040101010101" pitchFamily="2" charset="-122"/>
              </a:rPr>
              <a:t>。</a:t>
            </a:r>
            <a:endParaRPr lang="en-US" altLang="zh-CN" sz="2800" b="1" dirty="0" smtClean="0">
              <a:latin typeface="华文楷体" panose="02010600040101010101" pitchFamily="2" charset="-122"/>
              <a:ea typeface="华文楷体" panose="02010600040101010101" pitchFamily="2" charset="-122"/>
            </a:endParaRPr>
          </a:p>
          <a:p>
            <a:pPr marL="457200" indent="-457200">
              <a:lnSpc>
                <a:spcPct val="150000"/>
              </a:lnSpc>
              <a:buClr>
                <a:srgbClr val="E46C0A"/>
              </a:buClr>
              <a:buSzPct val="85000"/>
              <a:buFont typeface="Wingdings" panose="05000000000000000000" pitchFamily="2" charset="2"/>
              <a:buChar char="p"/>
            </a:pPr>
            <a:r>
              <a:rPr lang="zh-CN" altLang="en-US" sz="2800" b="1" dirty="0">
                <a:latin typeface="华文楷体" panose="02010600040101010101" pitchFamily="2" charset="-122"/>
                <a:ea typeface="华文楷体" panose="02010600040101010101" pitchFamily="2" charset="-122"/>
              </a:rPr>
              <a:t>所有的解决方案都需要使用跨层的方法，因为自私行为可以在各层出现，特别是</a:t>
            </a:r>
            <a:r>
              <a:rPr lang="en-US" altLang="zh-CN" sz="2800" b="1" dirty="0">
                <a:latin typeface="华文楷体" panose="02010600040101010101" pitchFamily="2" charset="-122"/>
                <a:ea typeface="华文楷体" panose="02010600040101010101" pitchFamily="2" charset="-122"/>
              </a:rPr>
              <a:t>MAC</a:t>
            </a:r>
            <a:r>
              <a:rPr lang="zh-CN" altLang="en-US" sz="2800" b="1" dirty="0">
                <a:latin typeface="华文楷体" panose="02010600040101010101" pitchFamily="2" charset="-122"/>
                <a:ea typeface="华文楷体" panose="02010600040101010101" pitchFamily="2" charset="-122"/>
              </a:rPr>
              <a:t>层和路由层</a:t>
            </a:r>
            <a:r>
              <a:rPr lang="zh-CN" altLang="en-US" sz="2800" b="1" dirty="0" smtClean="0">
                <a:latin typeface="华文楷体" panose="02010600040101010101" pitchFamily="2" charset="-122"/>
                <a:ea typeface="华文楷体" panose="02010600040101010101" pitchFamily="2" charset="-122"/>
              </a:rPr>
              <a:t>。</a:t>
            </a:r>
            <a:endParaRPr lang="zh-CN" altLang="en-US" sz="28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示  例：对自私节点的检测</a:t>
            </a:r>
            <a:endParaRPr lang="zh-CN" altLang="en-US" dirty="0"/>
          </a:p>
        </p:txBody>
      </p:sp>
      <p:sp>
        <p:nvSpPr>
          <p:cNvPr id="15" name="TextBox 14"/>
          <p:cNvSpPr txBox="1"/>
          <p:nvPr/>
        </p:nvSpPr>
        <p:spPr>
          <a:xfrm>
            <a:off x="911424" y="980728"/>
            <a:ext cx="10945216" cy="5136791"/>
          </a:xfrm>
          <a:prstGeom prst="rect">
            <a:avLst/>
          </a:prstGeom>
          <a:noFill/>
          <a:ln w="9525">
            <a:noFill/>
          </a:ln>
        </p:spPr>
        <p:txBody>
          <a:bodyPr wrap="square">
            <a:spAutoFit/>
          </a:bodyPr>
          <a:lstStyle/>
          <a:p>
            <a:pPr marL="457200" indent="-457200">
              <a:lnSpc>
                <a:spcPct val="170000"/>
              </a:lnSpc>
              <a:buClr>
                <a:srgbClr val="E46C0A"/>
              </a:buClr>
              <a:buSzPct val="85000"/>
              <a:buFont typeface="Wingdings" panose="05000000000000000000" pitchFamily="2" charset="2"/>
              <a:buChar char="p"/>
            </a:pPr>
            <a:r>
              <a:rPr lang="zh-CN" altLang="en-US" sz="2800" b="1" dirty="0" smtClean="0">
                <a:latin typeface="华文楷体" panose="02010600040101010101" pitchFamily="2" charset="-122"/>
                <a:ea typeface="华文楷体" panose="02010600040101010101" pitchFamily="2" charset="-122"/>
              </a:rPr>
              <a:t>解决方案：</a:t>
            </a:r>
            <a:r>
              <a:rPr lang="zh-CN" altLang="en-US" sz="2800" b="1" dirty="0" smtClean="0">
                <a:solidFill>
                  <a:srgbClr val="FF0000"/>
                </a:solidFill>
                <a:latin typeface="华文楷体" panose="02010600040101010101" pitchFamily="2" charset="-122"/>
                <a:ea typeface="华文楷体" panose="02010600040101010101" pitchFamily="2" charset="-122"/>
              </a:rPr>
              <a:t>一部分</a:t>
            </a:r>
            <a:r>
              <a:rPr lang="zh-CN" altLang="en-US" sz="2800" b="1" dirty="0">
                <a:solidFill>
                  <a:srgbClr val="FF0000"/>
                </a:solidFill>
                <a:latin typeface="华文楷体" panose="02010600040101010101" pitchFamily="2" charset="-122"/>
                <a:ea typeface="华文楷体" panose="02010600040101010101" pitchFamily="2" charset="-122"/>
              </a:rPr>
              <a:t>安全机制放在节点的网络层，通过其后续节点监视其中继分组</a:t>
            </a:r>
            <a:r>
              <a:rPr lang="zh-CN" altLang="en-US" sz="2800" b="1" dirty="0">
                <a:latin typeface="华文楷体" panose="02010600040101010101" pitchFamily="2" charset="-122"/>
                <a:ea typeface="华文楷体" panose="02010600040101010101" pitchFamily="2" charset="-122"/>
              </a:rPr>
              <a:t>。</a:t>
            </a:r>
            <a:r>
              <a:rPr lang="zh-CN" altLang="en-US" sz="2800" b="1" dirty="0">
                <a:solidFill>
                  <a:srgbClr val="0000FF"/>
                </a:solidFill>
                <a:latin typeface="华文楷体" panose="02010600040101010101" pitchFamily="2" charset="-122"/>
                <a:ea typeface="华文楷体" panose="02010600040101010101" pitchFamily="2" charset="-122"/>
              </a:rPr>
              <a:t>另</a:t>
            </a:r>
            <a:r>
              <a:rPr lang="zh-CN" altLang="en-US" sz="2800" b="1" dirty="0" smtClean="0">
                <a:solidFill>
                  <a:srgbClr val="0000FF"/>
                </a:solidFill>
                <a:latin typeface="华文楷体" panose="02010600040101010101" pitchFamily="2" charset="-122"/>
                <a:ea typeface="华文楷体" panose="02010600040101010101" pitchFamily="2" charset="-122"/>
              </a:rPr>
              <a:t>一部分安全</a:t>
            </a:r>
            <a:r>
              <a:rPr lang="zh-CN" altLang="en-US" sz="2800" b="1" dirty="0">
                <a:solidFill>
                  <a:srgbClr val="0000FF"/>
                </a:solidFill>
                <a:latin typeface="华文楷体" panose="02010600040101010101" pitchFamily="2" charset="-122"/>
                <a:ea typeface="华文楷体" panose="02010600040101010101" pitchFamily="2" charset="-122"/>
              </a:rPr>
              <a:t>机制放在</a:t>
            </a:r>
            <a:r>
              <a:rPr lang="en-US" altLang="zh-CN" sz="2800" b="1" dirty="0">
                <a:solidFill>
                  <a:srgbClr val="0000FF"/>
                </a:solidFill>
                <a:latin typeface="华文楷体" panose="02010600040101010101" pitchFamily="2" charset="-122"/>
                <a:ea typeface="华文楷体" panose="02010600040101010101" pitchFamily="2" charset="-122"/>
              </a:rPr>
              <a:t>MAC</a:t>
            </a:r>
            <a:r>
              <a:rPr lang="zh-CN" altLang="en-US" sz="2800" b="1" dirty="0">
                <a:solidFill>
                  <a:srgbClr val="0000FF"/>
                </a:solidFill>
                <a:latin typeface="华文楷体" panose="02010600040101010101" pitchFamily="2" charset="-122"/>
                <a:ea typeface="华文楷体" panose="02010600040101010101" pitchFamily="2" charset="-122"/>
              </a:rPr>
              <a:t>层，负责添加跳与跳之间的信息</a:t>
            </a:r>
            <a:r>
              <a:rPr lang="zh-CN" altLang="en-US" sz="2800" b="1" dirty="0">
                <a:latin typeface="华文楷体" panose="02010600040101010101" pitchFamily="2" charset="-122"/>
                <a:ea typeface="华文楷体" panose="02010600040101010101" pitchFamily="2" charset="-122"/>
              </a:rPr>
              <a:t>，如</a:t>
            </a:r>
            <a:r>
              <a:rPr lang="en-US" altLang="zh-CN" sz="2800" b="1" dirty="0">
                <a:latin typeface="华文楷体" panose="02010600040101010101" pitchFamily="2" charset="-122"/>
                <a:ea typeface="华文楷体" panose="02010600040101010101" pitchFamily="2" charset="-122"/>
              </a:rPr>
              <a:t>ACK</a:t>
            </a:r>
            <a:r>
              <a:rPr lang="zh-CN" altLang="en-US" sz="2800" b="1" dirty="0">
                <a:latin typeface="华文楷体" panose="02010600040101010101" pitchFamily="2" charset="-122"/>
                <a:ea typeface="华文楷体" panose="02010600040101010101" pitchFamily="2" charset="-122"/>
              </a:rPr>
              <a:t>信息，并进行中继</a:t>
            </a:r>
            <a:r>
              <a:rPr lang="zh-CN" altLang="en-US" sz="2800" b="1" dirty="0" smtClean="0">
                <a:latin typeface="华文楷体" panose="02010600040101010101" pitchFamily="2" charset="-122"/>
                <a:ea typeface="华文楷体" panose="02010600040101010101" pitchFamily="2" charset="-122"/>
              </a:rPr>
              <a:t>。这种</a:t>
            </a:r>
            <a:r>
              <a:rPr lang="zh-CN" altLang="en-US" sz="2800" b="1" dirty="0">
                <a:latin typeface="华文楷体" panose="02010600040101010101" pitchFamily="2" charset="-122"/>
                <a:ea typeface="华文楷体" panose="02010600040101010101" pitchFamily="2" charset="-122"/>
              </a:rPr>
              <a:t>跳间信息被高层的安全机制应用，以发现自私节点</a:t>
            </a:r>
            <a:r>
              <a:rPr lang="zh-CN" altLang="en-US" sz="2800" b="1" dirty="0" smtClean="0">
                <a:latin typeface="华文楷体" panose="02010600040101010101" pitchFamily="2" charset="-122"/>
                <a:ea typeface="华文楷体" panose="02010600040101010101" pitchFamily="2" charset="-122"/>
              </a:rPr>
              <a:t>。</a:t>
            </a:r>
            <a:endParaRPr lang="en-US" altLang="zh-CN" sz="2800" b="1" dirty="0" smtClean="0">
              <a:latin typeface="华文楷体" panose="02010600040101010101" pitchFamily="2" charset="-122"/>
              <a:ea typeface="华文楷体" panose="02010600040101010101" pitchFamily="2" charset="-122"/>
            </a:endParaRPr>
          </a:p>
          <a:p>
            <a:pPr marL="457200" indent="-457200">
              <a:lnSpc>
                <a:spcPct val="170000"/>
              </a:lnSpc>
              <a:buClr>
                <a:srgbClr val="E46C0A"/>
              </a:buClr>
              <a:buSzPct val="85000"/>
              <a:buFont typeface="Wingdings" panose="05000000000000000000" pitchFamily="2" charset="2"/>
              <a:buChar char="p"/>
            </a:pPr>
            <a:r>
              <a:rPr lang="zh-CN" altLang="en-US" sz="2800" b="1" dirty="0" smtClean="0">
                <a:latin typeface="华文楷体" panose="02010600040101010101" pitchFamily="2" charset="-122"/>
                <a:ea typeface="华文楷体" panose="02010600040101010101" pitchFamily="2" charset="-122"/>
              </a:rPr>
              <a:t>当</a:t>
            </a:r>
            <a:r>
              <a:rPr lang="zh-CN" altLang="en-US" sz="2800" b="1" dirty="0">
                <a:latin typeface="华文楷体" panose="02010600040101010101" pitchFamily="2" charset="-122"/>
                <a:ea typeface="华文楷体" panose="02010600040101010101" pitchFamily="2" charset="-122"/>
              </a:rPr>
              <a:t>自私节点被检测时，通常由</a:t>
            </a:r>
            <a:r>
              <a:rPr lang="en-US" altLang="zh-CN" sz="2800" b="1" dirty="0">
                <a:latin typeface="华文楷体" panose="02010600040101010101" pitchFamily="2" charset="-122"/>
                <a:ea typeface="华文楷体" panose="02010600040101010101" pitchFamily="2" charset="-122"/>
              </a:rPr>
              <a:t>MAC</a:t>
            </a:r>
            <a:r>
              <a:rPr lang="zh-CN" altLang="en-US" sz="2800" b="1" dirty="0">
                <a:latin typeface="华文楷体" panose="02010600040101010101" pitchFamily="2" charset="-122"/>
                <a:ea typeface="华文楷体" panose="02010600040101010101" pitchFamily="2" charset="-122"/>
              </a:rPr>
              <a:t>层的安全构件采取措施，这种方法可以快速检测自私节点，比网络层要快。与普通的单层方法相比，减少了通信的负荷，对于防止自私节点十分有效。</a:t>
            </a:r>
            <a:endParaRPr lang="zh-CN" altLang="en-US" sz="28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TextBox 22"/>
          <p:cNvSpPr>
            <a:spLocks noChangeArrowheads="1"/>
          </p:cNvSpPr>
          <p:nvPr/>
        </p:nvSpPr>
        <p:spPr bwMode="auto">
          <a:xfrm>
            <a:off x="3645973" y="792288"/>
            <a:ext cx="4593167" cy="707886"/>
          </a:xfrm>
          <a:prstGeom prst="rect">
            <a:avLst/>
          </a:prstGeom>
          <a:noFill/>
          <a:ln w="9525">
            <a:noFill/>
            <a:miter lim="800000"/>
          </a:ln>
        </p:spPr>
        <p:txBody>
          <a:bodyPr>
            <a:spAutoFit/>
          </a:bodyPr>
          <a:lstStyle/>
          <a:p>
            <a:r>
              <a:rPr lang="zh-CN" altLang="en-US" sz="4000" b="1" dirty="0" smtClean="0">
                <a:solidFill>
                  <a:srgbClr val="4A2914"/>
                </a:solidFill>
                <a:latin typeface="微软雅黑" panose="020B0503020204020204" pitchFamily="34" charset="-122"/>
                <a:ea typeface="微软雅黑" panose="020B0503020204020204" pitchFamily="34" charset="-122"/>
                <a:sym typeface="微软雅黑" panose="020B0503020204020204" pitchFamily="34" charset="-122"/>
              </a:rPr>
              <a:t>主要内容</a:t>
            </a:r>
            <a:endParaRPr lang="zh-CN" altLang="en-US" dirty="0"/>
          </a:p>
        </p:txBody>
      </p:sp>
      <p:cxnSp>
        <p:nvCxnSpPr>
          <p:cNvPr id="47" name="直接连接符 46"/>
          <p:cNvCxnSpPr/>
          <p:nvPr/>
        </p:nvCxnSpPr>
        <p:spPr>
          <a:xfrm rot="5400000">
            <a:off x="738944" y="3356768"/>
            <a:ext cx="5143536" cy="1588"/>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sp>
        <p:nvSpPr>
          <p:cNvPr id="77" name="TextBox 10"/>
          <p:cNvSpPr txBox="1"/>
          <p:nvPr/>
        </p:nvSpPr>
        <p:spPr>
          <a:xfrm>
            <a:off x="3995068" y="2080756"/>
            <a:ext cx="6561390" cy="553998"/>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一、</a:t>
            </a:r>
            <a:r>
              <a:rPr lang="en-US" altLang="zh-CN" sz="3600" b="1" dirty="0" smtClean="0">
                <a:latin typeface="Impact" panose="020B0806030902050204" pitchFamily="34" charset="0"/>
                <a:ea typeface="微软雅黑" panose="020B0503020204020204" pitchFamily="34" charset="-122"/>
              </a:rPr>
              <a:t>WSN</a:t>
            </a:r>
            <a:r>
              <a:rPr lang="zh-CN" altLang="en-US" sz="3600" b="1" dirty="0" smtClean="0">
                <a:latin typeface="Impact" panose="020B0806030902050204" pitchFamily="34" charset="0"/>
                <a:ea typeface="微软雅黑" panose="020B0503020204020204" pitchFamily="34" charset="-122"/>
              </a:rPr>
              <a:t>安全</a:t>
            </a:r>
            <a:r>
              <a:rPr lang="zh-CN" altLang="en-US" sz="3600" b="1" dirty="0">
                <a:latin typeface="Impact" panose="020B0806030902050204" pitchFamily="34" charset="0"/>
                <a:ea typeface="微软雅黑" panose="020B0503020204020204" pitchFamily="34" charset="-122"/>
              </a:rPr>
              <a:t>问题概述</a:t>
            </a:r>
            <a:endParaRPr sz="3600" b="1" dirty="0" smtClean="0">
              <a:latin typeface="Impact" panose="020B0806030902050204" pitchFamily="34" charset="0"/>
              <a:ea typeface="微软雅黑" panose="020B0503020204020204" pitchFamily="34" charset="-122"/>
            </a:endParaRPr>
          </a:p>
        </p:txBody>
      </p:sp>
      <p:cxnSp>
        <p:nvCxnSpPr>
          <p:cNvPr id="11" name="直接连接符 10"/>
          <p:cNvCxnSpPr/>
          <p:nvPr/>
        </p:nvCxnSpPr>
        <p:spPr>
          <a:xfrm>
            <a:off x="3381356" y="1689436"/>
            <a:ext cx="6963116" cy="1137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12" name="TextBox 10"/>
          <p:cNvSpPr txBox="1"/>
          <p:nvPr/>
        </p:nvSpPr>
        <p:spPr>
          <a:xfrm>
            <a:off x="4005234" y="3178671"/>
            <a:ext cx="6728488" cy="553998"/>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二、</a:t>
            </a:r>
            <a:r>
              <a:rPr lang="en-US" altLang="zh-CN" sz="3600" b="1" dirty="0" smtClean="0">
                <a:latin typeface="Impact" panose="020B0806030902050204" pitchFamily="34" charset="0"/>
                <a:ea typeface="微软雅黑" panose="020B0503020204020204" pitchFamily="34" charset="-122"/>
              </a:rPr>
              <a:t>WSN</a:t>
            </a:r>
            <a:r>
              <a:rPr lang="zh-CN" altLang="en-US" sz="3600" b="1" dirty="0">
                <a:latin typeface="Impact" panose="020B0806030902050204" pitchFamily="34" charset="0"/>
                <a:ea typeface="微软雅黑" panose="020B0503020204020204" pitchFamily="34" charset="-122"/>
              </a:rPr>
              <a:t>中的密码学</a:t>
            </a:r>
            <a:r>
              <a:rPr lang="zh-CN" altLang="en-US" sz="3600" b="1" dirty="0" smtClean="0">
                <a:latin typeface="Impact" panose="020B0806030902050204" pitchFamily="34" charset="0"/>
                <a:ea typeface="微软雅黑" panose="020B0503020204020204" pitchFamily="34" charset="-122"/>
              </a:rPr>
              <a:t>理论</a:t>
            </a:r>
            <a:endParaRPr lang="zh-CN" altLang="en-US" sz="3600" b="1" dirty="0" smtClean="0">
              <a:latin typeface="Impact" panose="020B0806030902050204" pitchFamily="34" charset="0"/>
              <a:ea typeface="微软雅黑" panose="020B0503020204020204" pitchFamily="34" charset="-122"/>
            </a:endParaRPr>
          </a:p>
        </p:txBody>
      </p:sp>
      <p:sp>
        <p:nvSpPr>
          <p:cNvPr id="13" name="TextBox 11"/>
          <p:cNvSpPr txBox="1"/>
          <p:nvPr/>
        </p:nvSpPr>
        <p:spPr>
          <a:xfrm>
            <a:off x="4005234" y="4276586"/>
            <a:ext cx="5399096" cy="553998"/>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三、</a:t>
            </a:r>
            <a:r>
              <a:rPr lang="en-US" altLang="zh-CN" sz="3600" b="1" dirty="0" smtClean="0">
                <a:latin typeface="Impact" panose="020B0806030902050204" pitchFamily="34" charset="0"/>
                <a:ea typeface="微软雅黑" panose="020B0503020204020204" pitchFamily="34" charset="-122"/>
              </a:rPr>
              <a:t>WSN</a:t>
            </a:r>
            <a:r>
              <a:rPr lang="zh-CN" altLang="en-US" sz="3600" b="1" dirty="0">
                <a:latin typeface="Impact" panose="020B0806030902050204" pitchFamily="34" charset="0"/>
                <a:ea typeface="微软雅黑" panose="020B0503020204020204" pitchFamily="34" charset="-122"/>
              </a:rPr>
              <a:t>安全防护</a:t>
            </a:r>
            <a:r>
              <a:rPr lang="zh-CN" altLang="en-US" sz="3600" b="1" dirty="0" smtClean="0">
                <a:latin typeface="Impact" panose="020B0806030902050204" pitchFamily="34" charset="0"/>
                <a:ea typeface="微软雅黑" panose="020B0503020204020204" pitchFamily="34" charset="-122"/>
              </a:rPr>
              <a:t>技术</a:t>
            </a:r>
            <a:endParaRPr lang="zh-CN" altLang="en-US" sz="3600" b="1" dirty="0">
              <a:latin typeface="Impact" panose="020B0806030902050204" pitchFamily="34" charset="0"/>
              <a:ea typeface="微软雅黑" panose="020B0503020204020204" pitchFamily="34" charset="-122"/>
            </a:endParaRPr>
          </a:p>
        </p:txBody>
      </p:sp>
      <p:pic>
        <p:nvPicPr>
          <p:cNvPr id="1026" name="Picture 2" descr="E:\教学\无线网络\图\235090-1305230J03449.jpg"/>
          <p:cNvPicPr>
            <a:picLocks noChangeAspect="1" noChangeArrowheads="1"/>
          </p:cNvPicPr>
          <p:nvPr/>
        </p:nvPicPr>
        <p:blipFill>
          <a:blip r:embed="rId1" cstate="print"/>
          <a:srcRect/>
          <a:stretch>
            <a:fillRect/>
          </a:stretch>
        </p:blipFill>
        <p:spPr bwMode="auto">
          <a:xfrm>
            <a:off x="767408" y="1124744"/>
            <a:ext cx="2088232" cy="2088232"/>
          </a:xfrm>
          <a:prstGeom prst="rect">
            <a:avLst/>
          </a:prstGeom>
          <a:noFill/>
        </p:spPr>
      </p:pic>
      <p:pic>
        <p:nvPicPr>
          <p:cNvPr id="1027" name="Picture 3" descr="E:\教学\无线网络\图\235090-1305230Q35477.jpg"/>
          <p:cNvPicPr>
            <a:picLocks noChangeAspect="1" noChangeArrowheads="1"/>
          </p:cNvPicPr>
          <p:nvPr/>
        </p:nvPicPr>
        <p:blipFill>
          <a:blip r:embed="rId2" cstate="print"/>
          <a:srcRect/>
          <a:stretch>
            <a:fillRect/>
          </a:stretch>
        </p:blipFill>
        <p:spPr bwMode="auto">
          <a:xfrm>
            <a:off x="695400" y="3501008"/>
            <a:ext cx="2304256" cy="2304256"/>
          </a:xfrm>
          <a:prstGeom prst="rect">
            <a:avLst/>
          </a:prstGeom>
          <a:noFill/>
        </p:spPr>
      </p:pic>
      <p:sp>
        <p:nvSpPr>
          <p:cNvPr id="2" name="TextBox 11"/>
          <p:cNvSpPr txBox="1"/>
          <p:nvPr/>
        </p:nvSpPr>
        <p:spPr>
          <a:xfrm>
            <a:off x="3988724" y="5374501"/>
            <a:ext cx="5851692" cy="553998"/>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四、</a:t>
            </a:r>
            <a:r>
              <a:rPr lang="en-US" altLang="zh-CN" sz="3600" b="1" dirty="0" smtClean="0">
                <a:latin typeface="Impact" panose="020B0806030902050204" pitchFamily="34" charset="0"/>
                <a:ea typeface="微软雅黑" panose="020B0503020204020204" pitchFamily="34" charset="-122"/>
              </a:rPr>
              <a:t>WSN</a:t>
            </a:r>
            <a:r>
              <a:rPr lang="zh-CN" altLang="en-US" sz="3600" b="1" dirty="0">
                <a:latin typeface="Impact" panose="020B0806030902050204" pitchFamily="34" charset="0"/>
                <a:ea typeface="微软雅黑" panose="020B0503020204020204" pitchFamily="34" charset="-122"/>
              </a:rPr>
              <a:t>的发展与安全</a:t>
            </a:r>
            <a:r>
              <a:rPr lang="zh-CN" altLang="en-US" sz="3600" b="1" dirty="0" smtClean="0">
                <a:latin typeface="Impact" panose="020B0806030902050204" pitchFamily="34" charset="0"/>
                <a:ea typeface="微软雅黑" panose="020B0503020204020204" pitchFamily="34" charset="-122"/>
              </a:rPr>
              <a:t>趋势</a:t>
            </a:r>
            <a:endParaRPr lang="zh-CN" altLang="en-US" sz="3600" b="1" dirty="0" smtClean="0">
              <a:latin typeface="Impact" panose="020B0806030902050204" pitchFamily="34" charset="0"/>
              <a:ea typeface="微软雅黑" panose="020B0503020204020204" pitchFamily="34" charset="-122"/>
            </a:endParaRPr>
          </a:p>
        </p:txBody>
      </p:sp>
    </p:spTree>
    <p:custDataLst>
      <p:tags r:id="rId3"/>
    </p:custDataLst>
  </p:cSld>
  <p:clrMapOvr>
    <a:masterClrMapping/>
  </p:clrMapOvr>
  <p:transition spd="med" advClick="0" advTm="0">
    <p:split orient="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TextBox 22"/>
          <p:cNvSpPr>
            <a:spLocks noChangeArrowheads="1"/>
          </p:cNvSpPr>
          <p:nvPr/>
        </p:nvSpPr>
        <p:spPr bwMode="auto">
          <a:xfrm>
            <a:off x="3645973" y="792288"/>
            <a:ext cx="4593167" cy="707886"/>
          </a:xfrm>
          <a:prstGeom prst="rect">
            <a:avLst/>
          </a:prstGeom>
          <a:noFill/>
          <a:ln w="9525">
            <a:noFill/>
            <a:miter lim="800000"/>
          </a:ln>
        </p:spPr>
        <p:txBody>
          <a:bodyPr>
            <a:spAutoFit/>
          </a:bodyPr>
          <a:lstStyle/>
          <a:p>
            <a:r>
              <a:rPr lang="zh-CN" altLang="en-US" sz="4000" b="1" dirty="0" smtClean="0">
                <a:solidFill>
                  <a:srgbClr val="4A2914"/>
                </a:solidFill>
                <a:latin typeface="微软雅黑" panose="020B0503020204020204" pitchFamily="34" charset="-122"/>
                <a:ea typeface="微软雅黑" panose="020B0503020204020204" pitchFamily="34" charset="-122"/>
                <a:sym typeface="微软雅黑" panose="020B0503020204020204" pitchFamily="34" charset="-122"/>
              </a:rPr>
              <a:t>主要内容</a:t>
            </a:r>
            <a:endParaRPr lang="zh-CN" altLang="en-US" dirty="0"/>
          </a:p>
        </p:txBody>
      </p:sp>
      <p:cxnSp>
        <p:nvCxnSpPr>
          <p:cNvPr id="47" name="直接连接符 46"/>
          <p:cNvCxnSpPr/>
          <p:nvPr/>
        </p:nvCxnSpPr>
        <p:spPr>
          <a:xfrm rot="5400000">
            <a:off x="738944" y="3356768"/>
            <a:ext cx="5143536" cy="1588"/>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sp>
        <p:nvSpPr>
          <p:cNvPr id="73" name="对角圆角矩形 72"/>
          <p:cNvSpPr/>
          <p:nvPr/>
        </p:nvSpPr>
        <p:spPr>
          <a:xfrm>
            <a:off x="3667108" y="3062120"/>
            <a:ext cx="7109412" cy="870936"/>
          </a:xfrm>
          <a:prstGeom prst="round2DiagRect">
            <a:avLst>
              <a:gd name="adj1" fmla="val 20943"/>
              <a:gd name="adj2" fmla="val 0"/>
            </a:avLst>
          </a:prstGeom>
          <a:solidFill>
            <a:srgbClr val="CD1F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3381356" y="1689436"/>
            <a:ext cx="6963116" cy="1137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pic>
        <p:nvPicPr>
          <p:cNvPr id="11" name="Picture 2" descr="E:\教学\无线网络\图\235090-1305230J03449.jpg"/>
          <p:cNvPicPr>
            <a:picLocks noChangeAspect="1" noChangeArrowheads="1"/>
          </p:cNvPicPr>
          <p:nvPr/>
        </p:nvPicPr>
        <p:blipFill>
          <a:blip r:embed="rId1" cstate="print"/>
          <a:srcRect/>
          <a:stretch>
            <a:fillRect/>
          </a:stretch>
        </p:blipFill>
        <p:spPr bwMode="auto">
          <a:xfrm>
            <a:off x="767408" y="1124744"/>
            <a:ext cx="2088232" cy="2088232"/>
          </a:xfrm>
          <a:prstGeom prst="rect">
            <a:avLst/>
          </a:prstGeom>
          <a:noFill/>
        </p:spPr>
      </p:pic>
      <p:pic>
        <p:nvPicPr>
          <p:cNvPr id="12" name="Picture 3" descr="E:\教学\无线网络\图\235090-1305230Q35477.jpg"/>
          <p:cNvPicPr>
            <a:picLocks noChangeAspect="1" noChangeArrowheads="1"/>
          </p:cNvPicPr>
          <p:nvPr/>
        </p:nvPicPr>
        <p:blipFill>
          <a:blip r:embed="rId2" cstate="print"/>
          <a:srcRect/>
          <a:stretch>
            <a:fillRect/>
          </a:stretch>
        </p:blipFill>
        <p:spPr bwMode="auto">
          <a:xfrm>
            <a:off x="695400" y="3501008"/>
            <a:ext cx="2304256" cy="2304256"/>
          </a:xfrm>
          <a:prstGeom prst="rect">
            <a:avLst/>
          </a:prstGeom>
          <a:noFill/>
        </p:spPr>
      </p:pic>
      <p:sp>
        <p:nvSpPr>
          <p:cNvPr id="14" name="TextBox 10"/>
          <p:cNvSpPr txBox="1"/>
          <p:nvPr/>
        </p:nvSpPr>
        <p:spPr>
          <a:xfrm>
            <a:off x="3995068" y="2080756"/>
            <a:ext cx="6561390" cy="553998"/>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一、</a:t>
            </a:r>
            <a:r>
              <a:rPr lang="en-US" altLang="zh-CN" sz="3600" b="1" dirty="0" smtClean="0">
                <a:latin typeface="Impact" panose="020B0806030902050204" pitchFamily="34" charset="0"/>
                <a:ea typeface="微软雅黑" panose="020B0503020204020204" pitchFamily="34" charset="-122"/>
              </a:rPr>
              <a:t>WSN</a:t>
            </a:r>
            <a:r>
              <a:rPr lang="zh-CN" altLang="en-US" sz="3600" b="1" dirty="0" smtClean="0">
                <a:latin typeface="Impact" panose="020B0806030902050204" pitchFamily="34" charset="0"/>
                <a:ea typeface="微软雅黑" panose="020B0503020204020204" pitchFamily="34" charset="-122"/>
              </a:rPr>
              <a:t>安全</a:t>
            </a:r>
            <a:r>
              <a:rPr lang="zh-CN" altLang="en-US" sz="3600" b="1" dirty="0">
                <a:latin typeface="Impact" panose="020B0806030902050204" pitchFamily="34" charset="0"/>
                <a:ea typeface="微软雅黑" panose="020B0503020204020204" pitchFamily="34" charset="-122"/>
              </a:rPr>
              <a:t>问题概述</a:t>
            </a:r>
            <a:endParaRPr sz="3600" b="1" dirty="0" smtClean="0">
              <a:latin typeface="Impact" panose="020B0806030902050204" pitchFamily="34" charset="0"/>
              <a:ea typeface="微软雅黑" panose="020B0503020204020204" pitchFamily="34" charset="-122"/>
            </a:endParaRPr>
          </a:p>
        </p:txBody>
      </p:sp>
      <p:cxnSp>
        <p:nvCxnSpPr>
          <p:cNvPr id="15" name="直接连接符 14"/>
          <p:cNvCxnSpPr/>
          <p:nvPr/>
        </p:nvCxnSpPr>
        <p:spPr>
          <a:xfrm>
            <a:off x="3381356" y="1689436"/>
            <a:ext cx="6963116" cy="1137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16" name="TextBox 10"/>
          <p:cNvSpPr txBox="1"/>
          <p:nvPr/>
        </p:nvSpPr>
        <p:spPr>
          <a:xfrm>
            <a:off x="4005234" y="3178671"/>
            <a:ext cx="6728488" cy="553998"/>
          </a:xfrm>
          <a:prstGeom prst="rect">
            <a:avLst/>
          </a:prstGeom>
          <a:noFill/>
        </p:spPr>
        <p:txBody>
          <a:bodyPr vert="horz" wrap="square" lIns="0" tIns="0" rIns="0" bIns="0" rtlCol="0" anchor="ctr">
            <a:spAutoFit/>
          </a:bodyPr>
          <a:lstStyle/>
          <a:p>
            <a:r>
              <a:rPr lang="zh-CN" altLang="en-US" sz="3600" b="1" dirty="0" smtClean="0">
                <a:solidFill>
                  <a:schemeClr val="bg1"/>
                </a:solidFill>
                <a:latin typeface="Impact" panose="020B0806030902050204" pitchFamily="34" charset="0"/>
                <a:ea typeface="微软雅黑" panose="020B0503020204020204" pitchFamily="34" charset="-122"/>
              </a:rPr>
              <a:t>二、</a:t>
            </a:r>
            <a:r>
              <a:rPr lang="en-US" altLang="zh-CN" sz="3600" b="1" dirty="0" smtClean="0">
                <a:solidFill>
                  <a:schemeClr val="bg1"/>
                </a:solidFill>
                <a:latin typeface="Impact" panose="020B0806030902050204" pitchFamily="34" charset="0"/>
                <a:ea typeface="微软雅黑" panose="020B0503020204020204" pitchFamily="34" charset="-122"/>
              </a:rPr>
              <a:t>WSN</a:t>
            </a:r>
            <a:r>
              <a:rPr lang="zh-CN" altLang="en-US" sz="3600" b="1" dirty="0">
                <a:solidFill>
                  <a:schemeClr val="bg1"/>
                </a:solidFill>
                <a:latin typeface="Impact" panose="020B0806030902050204" pitchFamily="34" charset="0"/>
                <a:ea typeface="微软雅黑" panose="020B0503020204020204" pitchFamily="34" charset="-122"/>
              </a:rPr>
              <a:t>中的密码学</a:t>
            </a:r>
            <a:r>
              <a:rPr lang="zh-CN" altLang="en-US" sz="3600" b="1" dirty="0" smtClean="0">
                <a:solidFill>
                  <a:schemeClr val="bg1"/>
                </a:solidFill>
                <a:latin typeface="Impact" panose="020B0806030902050204" pitchFamily="34" charset="0"/>
                <a:ea typeface="微软雅黑" panose="020B0503020204020204" pitchFamily="34" charset="-122"/>
              </a:rPr>
              <a:t>理论</a:t>
            </a:r>
            <a:endParaRPr lang="zh-CN" altLang="en-US" sz="3600" b="1" dirty="0" smtClean="0">
              <a:solidFill>
                <a:schemeClr val="bg1"/>
              </a:solidFill>
              <a:latin typeface="Impact" panose="020B0806030902050204" pitchFamily="34" charset="0"/>
              <a:ea typeface="微软雅黑" panose="020B0503020204020204" pitchFamily="34" charset="-122"/>
            </a:endParaRPr>
          </a:p>
        </p:txBody>
      </p:sp>
      <p:sp>
        <p:nvSpPr>
          <p:cNvPr id="17" name="TextBox 11"/>
          <p:cNvSpPr txBox="1"/>
          <p:nvPr/>
        </p:nvSpPr>
        <p:spPr>
          <a:xfrm>
            <a:off x="4005234" y="4276586"/>
            <a:ext cx="5399096" cy="553998"/>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三、</a:t>
            </a:r>
            <a:r>
              <a:rPr lang="en-US" altLang="zh-CN" sz="3600" b="1" dirty="0" smtClean="0">
                <a:latin typeface="Impact" panose="020B0806030902050204" pitchFamily="34" charset="0"/>
                <a:ea typeface="微软雅黑" panose="020B0503020204020204" pitchFamily="34" charset="-122"/>
              </a:rPr>
              <a:t>WSN</a:t>
            </a:r>
            <a:r>
              <a:rPr lang="zh-CN" altLang="en-US" sz="3600" b="1" dirty="0">
                <a:latin typeface="Impact" panose="020B0806030902050204" pitchFamily="34" charset="0"/>
                <a:ea typeface="微软雅黑" panose="020B0503020204020204" pitchFamily="34" charset="-122"/>
              </a:rPr>
              <a:t>安全防护</a:t>
            </a:r>
            <a:r>
              <a:rPr lang="zh-CN" altLang="en-US" sz="3600" b="1" dirty="0" smtClean="0">
                <a:latin typeface="Impact" panose="020B0806030902050204" pitchFamily="34" charset="0"/>
                <a:ea typeface="微软雅黑" panose="020B0503020204020204" pitchFamily="34" charset="-122"/>
              </a:rPr>
              <a:t>技术</a:t>
            </a:r>
            <a:endParaRPr lang="zh-CN" altLang="en-US" sz="3600" b="1" dirty="0">
              <a:latin typeface="Impact" panose="020B0806030902050204" pitchFamily="34" charset="0"/>
              <a:ea typeface="微软雅黑" panose="020B0503020204020204" pitchFamily="34" charset="-122"/>
            </a:endParaRPr>
          </a:p>
        </p:txBody>
      </p:sp>
      <p:sp>
        <p:nvSpPr>
          <p:cNvPr id="18" name="TextBox 11"/>
          <p:cNvSpPr txBox="1"/>
          <p:nvPr/>
        </p:nvSpPr>
        <p:spPr>
          <a:xfrm>
            <a:off x="3988724" y="5374501"/>
            <a:ext cx="5851692" cy="553998"/>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四、</a:t>
            </a:r>
            <a:r>
              <a:rPr lang="en-US" altLang="zh-CN" sz="3600" b="1" dirty="0" smtClean="0">
                <a:latin typeface="Impact" panose="020B0806030902050204" pitchFamily="34" charset="0"/>
                <a:ea typeface="微软雅黑" panose="020B0503020204020204" pitchFamily="34" charset="-122"/>
              </a:rPr>
              <a:t>WSN</a:t>
            </a:r>
            <a:r>
              <a:rPr lang="zh-CN" altLang="en-US" sz="3600" b="1" dirty="0">
                <a:latin typeface="Impact" panose="020B0806030902050204" pitchFamily="34" charset="0"/>
                <a:ea typeface="微软雅黑" panose="020B0503020204020204" pitchFamily="34" charset="-122"/>
              </a:rPr>
              <a:t>的发展与安全</a:t>
            </a:r>
            <a:r>
              <a:rPr lang="zh-CN" altLang="en-US" sz="3600" b="1" dirty="0" smtClean="0">
                <a:latin typeface="Impact" panose="020B0806030902050204" pitchFamily="34" charset="0"/>
                <a:ea typeface="微软雅黑" panose="020B0503020204020204" pitchFamily="34" charset="-122"/>
              </a:rPr>
              <a:t>趋势</a:t>
            </a:r>
            <a:endParaRPr lang="zh-CN" altLang="en-US" sz="3600" b="1" dirty="0" smtClean="0">
              <a:latin typeface="Impact" panose="020B0806030902050204" pitchFamily="34" charset="0"/>
              <a:ea typeface="微软雅黑" panose="020B0503020204020204" pitchFamily="34" charset="-122"/>
            </a:endParaRPr>
          </a:p>
        </p:txBody>
      </p:sp>
    </p:spTree>
    <p:custDataLst>
      <p:tags r:id="rId3"/>
    </p:custDataLst>
  </p:cSld>
  <p:clrMapOvr>
    <a:masterClrMapping/>
  </p:clrMapOvr>
  <p:transition spd="slow">
    <p:split orient="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1</a:t>
            </a:r>
            <a:r>
              <a:rPr lang="zh-CN" altLang="en-US" dirty="0"/>
              <a:t>、密码算法的</a:t>
            </a:r>
            <a:r>
              <a:rPr lang="zh-CN" altLang="en-US" dirty="0" smtClean="0"/>
              <a:t>选择</a:t>
            </a:r>
            <a:endParaRPr lang="zh-CN" altLang="en-US" dirty="0"/>
          </a:p>
        </p:txBody>
      </p:sp>
      <p:sp>
        <p:nvSpPr>
          <p:cNvPr id="15" name="TextBox 14"/>
          <p:cNvSpPr txBox="1"/>
          <p:nvPr/>
        </p:nvSpPr>
        <p:spPr>
          <a:xfrm>
            <a:off x="911424" y="980728"/>
            <a:ext cx="10801200" cy="4524315"/>
          </a:xfrm>
          <a:prstGeom prst="rect">
            <a:avLst/>
          </a:prstGeom>
          <a:noFill/>
          <a:ln w="9525">
            <a:noFill/>
          </a:ln>
        </p:spPr>
        <p:txBody>
          <a:bodyPr wrap="square">
            <a:spAutoFit/>
          </a:bodyPr>
          <a:lstStyle/>
          <a:p>
            <a:pPr>
              <a:lnSpc>
                <a:spcPct val="150000"/>
              </a:lnSpc>
            </a:pPr>
            <a:r>
              <a:rPr lang="zh-CN" altLang="en-US" sz="3200" b="1" dirty="0" smtClean="0">
                <a:latin typeface="华文楷体" panose="02010600040101010101" pitchFamily="2" charset="-122"/>
                <a:ea typeface="华文楷体" panose="02010600040101010101" pitchFamily="2" charset="-122"/>
              </a:rPr>
              <a:t>在选择和设计</a:t>
            </a:r>
            <a:r>
              <a:rPr lang="en-US" altLang="zh-CN" sz="3200" b="1" dirty="0" smtClean="0">
                <a:latin typeface="华文楷体" panose="02010600040101010101" pitchFamily="2" charset="-122"/>
                <a:ea typeface="华文楷体" panose="02010600040101010101" pitchFamily="2" charset="-122"/>
              </a:rPr>
              <a:t>WSN</a:t>
            </a:r>
            <a:r>
              <a:rPr lang="zh-CN" altLang="en-US" sz="3200" b="1" dirty="0" smtClean="0">
                <a:latin typeface="华文楷体" panose="02010600040101010101" pitchFamily="2" charset="-122"/>
                <a:ea typeface="华文楷体" panose="02010600040101010101" pitchFamily="2" charset="-122"/>
              </a:rPr>
              <a:t>网络的加密算法时，应考虑以下原则：</a:t>
            </a:r>
            <a:endParaRPr lang="en-US" altLang="zh-CN" sz="3200" b="1" dirty="0" smtClean="0">
              <a:latin typeface="华文楷体" panose="02010600040101010101" pitchFamily="2" charset="-122"/>
              <a:ea typeface="华文楷体" panose="02010600040101010101" pitchFamily="2" charset="-122"/>
            </a:endParaRPr>
          </a:p>
          <a:p>
            <a:pPr>
              <a:lnSpc>
                <a:spcPct val="150000"/>
              </a:lnSpc>
            </a:pPr>
            <a:r>
              <a:rPr lang="zh-CN" altLang="en-US" sz="3200" b="1" dirty="0" smtClean="0">
                <a:latin typeface="华文楷体" panose="02010600040101010101" pitchFamily="2" charset="-122"/>
                <a:ea typeface="华文楷体" panose="02010600040101010101" pitchFamily="2" charset="-122"/>
              </a:rPr>
              <a:t>    </a:t>
            </a:r>
            <a:r>
              <a:rPr lang="zh-CN" altLang="en-US" sz="3200" b="1" dirty="0">
                <a:solidFill>
                  <a:srgbClr val="0000FF"/>
                </a:solidFill>
                <a:latin typeface="华文楷体" panose="02010600040101010101" pitchFamily="2" charset="-122"/>
                <a:ea typeface="华文楷体" panose="02010600040101010101" pitchFamily="2" charset="-122"/>
              </a:rPr>
              <a:t>（</a:t>
            </a:r>
            <a:r>
              <a:rPr lang="en-US" altLang="zh-CN" sz="3200" b="1" dirty="0">
                <a:solidFill>
                  <a:srgbClr val="0000FF"/>
                </a:solidFill>
                <a:latin typeface="华文楷体" panose="02010600040101010101" pitchFamily="2" charset="-122"/>
                <a:ea typeface="华文楷体" panose="02010600040101010101" pitchFamily="2" charset="-122"/>
              </a:rPr>
              <a:t>1</a:t>
            </a:r>
            <a:r>
              <a:rPr lang="zh-CN" altLang="en-US" sz="3200" b="1" dirty="0" smtClean="0">
                <a:solidFill>
                  <a:srgbClr val="0000FF"/>
                </a:solidFill>
                <a:latin typeface="华文楷体" panose="02010600040101010101" pitchFamily="2" charset="-122"/>
                <a:ea typeface="华文楷体" panose="02010600040101010101" pitchFamily="2" charset="-122"/>
              </a:rPr>
              <a:t>）加密算法要快；</a:t>
            </a:r>
            <a:endParaRPr lang="en-US" altLang="zh-CN" sz="3200" b="1" dirty="0" smtClean="0">
              <a:solidFill>
                <a:srgbClr val="0000FF"/>
              </a:solidFill>
              <a:latin typeface="华文楷体" panose="02010600040101010101" pitchFamily="2" charset="-122"/>
              <a:ea typeface="华文楷体" panose="02010600040101010101" pitchFamily="2" charset="-122"/>
            </a:endParaRPr>
          </a:p>
          <a:p>
            <a:pPr>
              <a:lnSpc>
                <a:spcPct val="150000"/>
              </a:lnSpc>
            </a:pPr>
            <a:r>
              <a:rPr lang="en-US" altLang="zh-CN" sz="3200" b="1" dirty="0">
                <a:solidFill>
                  <a:srgbClr val="0000FF"/>
                </a:solidFill>
                <a:latin typeface="华文楷体" panose="02010600040101010101" pitchFamily="2" charset="-122"/>
                <a:ea typeface="华文楷体" panose="02010600040101010101" pitchFamily="2" charset="-122"/>
              </a:rPr>
              <a:t> </a:t>
            </a:r>
            <a:r>
              <a:rPr lang="zh-CN" altLang="en-US" sz="3200" b="1" dirty="0" smtClean="0">
                <a:solidFill>
                  <a:srgbClr val="0000FF"/>
                </a:solidFill>
                <a:latin typeface="华文楷体" panose="02010600040101010101" pitchFamily="2" charset="-122"/>
                <a:ea typeface="华文楷体" panose="02010600040101010101" pitchFamily="2" charset="-122"/>
              </a:rPr>
              <a:t>   </a:t>
            </a:r>
            <a:r>
              <a:rPr lang="zh-CN" altLang="en-US" sz="3200" b="1" dirty="0">
                <a:solidFill>
                  <a:srgbClr val="0000FF"/>
                </a:solidFill>
                <a:latin typeface="华文楷体" panose="02010600040101010101" pitchFamily="2" charset="-122"/>
                <a:ea typeface="华文楷体" panose="02010600040101010101" pitchFamily="2" charset="-122"/>
              </a:rPr>
              <a:t>（</a:t>
            </a:r>
            <a:r>
              <a:rPr lang="en-US" altLang="zh-CN" sz="3200" b="1" dirty="0">
                <a:solidFill>
                  <a:srgbClr val="0000FF"/>
                </a:solidFill>
                <a:latin typeface="华文楷体" panose="02010600040101010101" pitchFamily="2" charset="-122"/>
                <a:ea typeface="华文楷体" panose="02010600040101010101" pitchFamily="2" charset="-122"/>
              </a:rPr>
              <a:t>2</a:t>
            </a:r>
            <a:r>
              <a:rPr lang="zh-CN" altLang="en-US" sz="3200" b="1" dirty="0" smtClean="0">
                <a:solidFill>
                  <a:srgbClr val="0000FF"/>
                </a:solidFill>
                <a:latin typeface="华文楷体" panose="02010600040101010101" pitchFamily="2" charset="-122"/>
                <a:ea typeface="华文楷体" panose="02010600040101010101" pitchFamily="2" charset="-122"/>
              </a:rPr>
              <a:t>）算法占用存储空间要小；</a:t>
            </a:r>
            <a:endParaRPr lang="zh-CN" altLang="en-US" sz="3200" b="1" dirty="0">
              <a:solidFill>
                <a:srgbClr val="0000FF"/>
              </a:solidFill>
              <a:latin typeface="华文楷体" panose="02010600040101010101" pitchFamily="2" charset="-122"/>
              <a:ea typeface="华文楷体" panose="02010600040101010101" pitchFamily="2" charset="-122"/>
            </a:endParaRPr>
          </a:p>
          <a:p>
            <a:pPr>
              <a:lnSpc>
                <a:spcPct val="150000"/>
              </a:lnSpc>
            </a:pPr>
            <a:r>
              <a:rPr lang="zh-CN" altLang="en-US" sz="3200" b="1" dirty="0">
                <a:solidFill>
                  <a:srgbClr val="0000FF"/>
                </a:solidFill>
                <a:latin typeface="华文楷体" panose="02010600040101010101" pitchFamily="2" charset="-122"/>
                <a:ea typeface="华文楷体" panose="02010600040101010101" pitchFamily="2" charset="-122"/>
              </a:rPr>
              <a:t>    （</a:t>
            </a:r>
            <a:r>
              <a:rPr lang="en-US" altLang="zh-CN" sz="3200" b="1" dirty="0">
                <a:solidFill>
                  <a:srgbClr val="0000FF"/>
                </a:solidFill>
                <a:latin typeface="华文楷体" panose="02010600040101010101" pitchFamily="2" charset="-122"/>
                <a:ea typeface="华文楷体" panose="02010600040101010101" pitchFamily="2" charset="-122"/>
              </a:rPr>
              <a:t>3</a:t>
            </a:r>
            <a:r>
              <a:rPr lang="zh-CN" altLang="en-US" sz="3200" b="1" dirty="0" smtClean="0">
                <a:solidFill>
                  <a:srgbClr val="0000FF"/>
                </a:solidFill>
                <a:latin typeface="华文楷体" panose="02010600040101010101" pitchFamily="2" charset="-122"/>
                <a:ea typeface="华文楷体" panose="02010600040101010101" pitchFamily="2" charset="-122"/>
              </a:rPr>
              <a:t>）算法通信开销要小；</a:t>
            </a:r>
            <a:endParaRPr lang="en-US" altLang="zh-CN" sz="3200" b="1" dirty="0" smtClean="0">
              <a:solidFill>
                <a:srgbClr val="0000FF"/>
              </a:solidFill>
              <a:latin typeface="华文楷体" panose="02010600040101010101" pitchFamily="2" charset="-122"/>
              <a:ea typeface="华文楷体" panose="02010600040101010101" pitchFamily="2" charset="-122"/>
            </a:endParaRPr>
          </a:p>
          <a:p>
            <a:pPr>
              <a:lnSpc>
                <a:spcPct val="150000"/>
              </a:lnSpc>
            </a:pPr>
            <a:r>
              <a:rPr lang="zh-CN" altLang="en-US" sz="3200" b="1" dirty="0" smtClean="0">
                <a:solidFill>
                  <a:srgbClr val="0000FF"/>
                </a:solidFill>
                <a:latin typeface="华文楷体" panose="02010600040101010101" pitchFamily="2" charset="-122"/>
                <a:ea typeface="华文楷体" panose="02010600040101010101" pitchFamily="2" charset="-122"/>
              </a:rPr>
              <a:t>    </a:t>
            </a:r>
            <a:r>
              <a:rPr lang="zh-CN" altLang="en-US" sz="3200" b="1" dirty="0">
                <a:solidFill>
                  <a:srgbClr val="0000FF"/>
                </a:solidFill>
                <a:latin typeface="华文楷体" panose="02010600040101010101" pitchFamily="2" charset="-122"/>
                <a:ea typeface="华文楷体" panose="02010600040101010101" pitchFamily="2" charset="-122"/>
              </a:rPr>
              <a:t>（</a:t>
            </a:r>
            <a:r>
              <a:rPr lang="en-US" altLang="zh-CN" sz="3200" b="1" dirty="0">
                <a:solidFill>
                  <a:srgbClr val="0000FF"/>
                </a:solidFill>
                <a:latin typeface="华文楷体" panose="02010600040101010101" pitchFamily="2" charset="-122"/>
                <a:ea typeface="华文楷体" panose="02010600040101010101" pitchFamily="2" charset="-122"/>
              </a:rPr>
              <a:t>4</a:t>
            </a:r>
            <a:r>
              <a:rPr lang="zh-CN" altLang="en-US" sz="3200" b="1" dirty="0" smtClean="0">
                <a:solidFill>
                  <a:srgbClr val="0000FF"/>
                </a:solidFill>
                <a:latin typeface="华文楷体" panose="02010600040101010101" pitchFamily="2" charset="-122"/>
                <a:ea typeface="华文楷体" panose="02010600040101010101" pitchFamily="2" charset="-122"/>
              </a:rPr>
              <a:t>）易于实现</a:t>
            </a:r>
            <a:endParaRPr lang="en-US" altLang="zh-CN" sz="3200" b="1" dirty="0" smtClean="0">
              <a:solidFill>
                <a:srgbClr val="0000FF"/>
              </a:solidFill>
              <a:latin typeface="华文楷体" panose="02010600040101010101" pitchFamily="2" charset="-122"/>
              <a:ea typeface="华文楷体" panose="02010600040101010101" pitchFamily="2" charset="-122"/>
            </a:endParaRPr>
          </a:p>
          <a:p>
            <a:pPr>
              <a:lnSpc>
                <a:spcPct val="150000"/>
              </a:lnSpc>
            </a:pPr>
            <a:r>
              <a:rPr lang="zh-CN" altLang="en-US" sz="3200" b="1" dirty="0" smtClean="0">
                <a:solidFill>
                  <a:srgbClr val="0000FF"/>
                </a:solidFill>
                <a:latin typeface="华文楷体" panose="02010600040101010101" pitchFamily="2" charset="-122"/>
                <a:ea typeface="华文楷体" panose="02010600040101010101" pitchFamily="2" charset="-122"/>
              </a:rPr>
              <a:t>    </a:t>
            </a:r>
            <a:r>
              <a:rPr lang="zh-CN" altLang="en-US" sz="3200" b="1" dirty="0">
                <a:solidFill>
                  <a:srgbClr val="0000FF"/>
                </a:solidFill>
                <a:latin typeface="华文楷体" panose="02010600040101010101" pitchFamily="2" charset="-122"/>
                <a:ea typeface="华文楷体" panose="02010600040101010101" pitchFamily="2" charset="-122"/>
              </a:rPr>
              <a:t>（</a:t>
            </a:r>
            <a:r>
              <a:rPr lang="en-US" altLang="zh-CN" sz="3200" b="1" dirty="0">
                <a:solidFill>
                  <a:srgbClr val="0000FF"/>
                </a:solidFill>
                <a:latin typeface="华文楷体" panose="02010600040101010101" pitchFamily="2" charset="-122"/>
                <a:ea typeface="华文楷体" panose="02010600040101010101" pitchFamily="2" charset="-122"/>
              </a:rPr>
              <a:t>5</a:t>
            </a:r>
            <a:r>
              <a:rPr lang="zh-CN" altLang="en-US" sz="3200" b="1" dirty="0">
                <a:solidFill>
                  <a:srgbClr val="0000FF"/>
                </a:solidFill>
                <a:latin typeface="华文楷体" panose="02010600040101010101" pitchFamily="2" charset="-122"/>
                <a:ea typeface="华文楷体" panose="02010600040101010101" pitchFamily="2" charset="-122"/>
              </a:rPr>
              <a:t>）加密算法需要多样化，以便应对不同的应用和</a:t>
            </a:r>
            <a:r>
              <a:rPr lang="zh-CN" altLang="en-US" sz="3200" b="1" dirty="0" smtClean="0">
                <a:solidFill>
                  <a:srgbClr val="0000FF"/>
                </a:solidFill>
                <a:latin typeface="华文楷体" panose="02010600040101010101" pitchFamily="2" charset="-122"/>
                <a:ea typeface="华文楷体" panose="02010600040101010101" pitchFamily="2" charset="-122"/>
              </a:rPr>
              <a:t>需求</a:t>
            </a:r>
            <a:endParaRPr lang="zh-CN" altLang="en-US" sz="3200" b="1" dirty="0">
              <a:solidFill>
                <a:srgbClr val="0000FF"/>
              </a:solidFill>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TextBox 22"/>
          <p:cNvSpPr>
            <a:spLocks noChangeArrowheads="1"/>
          </p:cNvSpPr>
          <p:nvPr/>
        </p:nvSpPr>
        <p:spPr bwMode="auto">
          <a:xfrm>
            <a:off x="3645973" y="792288"/>
            <a:ext cx="4593167" cy="707886"/>
          </a:xfrm>
          <a:prstGeom prst="rect">
            <a:avLst/>
          </a:prstGeom>
          <a:noFill/>
          <a:ln w="9525">
            <a:noFill/>
            <a:miter lim="800000"/>
          </a:ln>
        </p:spPr>
        <p:txBody>
          <a:bodyPr>
            <a:spAutoFit/>
          </a:bodyPr>
          <a:lstStyle/>
          <a:p>
            <a:r>
              <a:rPr lang="zh-CN" altLang="en-US" sz="4000" b="1" dirty="0" smtClean="0">
                <a:solidFill>
                  <a:srgbClr val="4A2914"/>
                </a:solidFill>
                <a:latin typeface="微软雅黑" panose="020B0503020204020204" pitchFamily="34" charset="-122"/>
                <a:ea typeface="微软雅黑" panose="020B0503020204020204" pitchFamily="34" charset="-122"/>
                <a:sym typeface="微软雅黑" panose="020B0503020204020204" pitchFamily="34" charset="-122"/>
              </a:rPr>
              <a:t>主要内容</a:t>
            </a:r>
            <a:endParaRPr lang="zh-CN" altLang="en-US" dirty="0"/>
          </a:p>
        </p:txBody>
      </p:sp>
      <p:cxnSp>
        <p:nvCxnSpPr>
          <p:cNvPr id="47" name="直接连接符 46"/>
          <p:cNvCxnSpPr/>
          <p:nvPr/>
        </p:nvCxnSpPr>
        <p:spPr>
          <a:xfrm rot="5400000">
            <a:off x="738944" y="3356768"/>
            <a:ext cx="5143536" cy="1588"/>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sp>
        <p:nvSpPr>
          <p:cNvPr id="73" name="对角圆角矩形 72"/>
          <p:cNvSpPr/>
          <p:nvPr/>
        </p:nvSpPr>
        <p:spPr>
          <a:xfrm>
            <a:off x="3667108" y="1927851"/>
            <a:ext cx="7109412" cy="870936"/>
          </a:xfrm>
          <a:prstGeom prst="round2DiagRect">
            <a:avLst>
              <a:gd name="adj1" fmla="val 20943"/>
              <a:gd name="adj2" fmla="val 0"/>
            </a:avLst>
          </a:prstGeom>
          <a:solidFill>
            <a:srgbClr val="CD1F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3381356" y="1689436"/>
            <a:ext cx="6963116" cy="1137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pic>
        <p:nvPicPr>
          <p:cNvPr id="11" name="Picture 2" descr="E:\教学\无线网络\图\235090-1305230J03449.jpg"/>
          <p:cNvPicPr>
            <a:picLocks noChangeAspect="1" noChangeArrowheads="1"/>
          </p:cNvPicPr>
          <p:nvPr/>
        </p:nvPicPr>
        <p:blipFill>
          <a:blip r:embed="rId1" cstate="print"/>
          <a:srcRect/>
          <a:stretch>
            <a:fillRect/>
          </a:stretch>
        </p:blipFill>
        <p:spPr bwMode="auto">
          <a:xfrm>
            <a:off x="767408" y="1124744"/>
            <a:ext cx="2088232" cy="2088232"/>
          </a:xfrm>
          <a:prstGeom prst="rect">
            <a:avLst/>
          </a:prstGeom>
          <a:noFill/>
        </p:spPr>
      </p:pic>
      <p:pic>
        <p:nvPicPr>
          <p:cNvPr id="12" name="Picture 3" descr="E:\教学\无线网络\图\235090-1305230Q35477.jpg"/>
          <p:cNvPicPr>
            <a:picLocks noChangeAspect="1" noChangeArrowheads="1"/>
          </p:cNvPicPr>
          <p:nvPr/>
        </p:nvPicPr>
        <p:blipFill>
          <a:blip r:embed="rId2" cstate="print"/>
          <a:srcRect/>
          <a:stretch>
            <a:fillRect/>
          </a:stretch>
        </p:blipFill>
        <p:spPr bwMode="auto">
          <a:xfrm>
            <a:off x="695400" y="3501008"/>
            <a:ext cx="2304256" cy="2304256"/>
          </a:xfrm>
          <a:prstGeom prst="rect">
            <a:avLst/>
          </a:prstGeom>
          <a:noFill/>
        </p:spPr>
      </p:pic>
      <p:sp>
        <p:nvSpPr>
          <p:cNvPr id="14" name="TextBox 10"/>
          <p:cNvSpPr txBox="1"/>
          <p:nvPr/>
        </p:nvSpPr>
        <p:spPr>
          <a:xfrm>
            <a:off x="3995068" y="2080756"/>
            <a:ext cx="6561390" cy="553998"/>
          </a:xfrm>
          <a:prstGeom prst="rect">
            <a:avLst/>
          </a:prstGeom>
          <a:noFill/>
        </p:spPr>
        <p:txBody>
          <a:bodyPr vert="horz" wrap="square" lIns="0" tIns="0" rIns="0" bIns="0" rtlCol="0" anchor="ctr">
            <a:spAutoFit/>
          </a:bodyPr>
          <a:lstStyle/>
          <a:p>
            <a:r>
              <a:rPr lang="zh-CN" altLang="en-US" sz="3600" b="1" dirty="0" smtClean="0">
                <a:solidFill>
                  <a:schemeClr val="bg1"/>
                </a:solidFill>
                <a:latin typeface="Impact" panose="020B0806030902050204" pitchFamily="34" charset="0"/>
                <a:ea typeface="微软雅黑" panose="020B0503020204020204" pitchFamily="34" charset="-122"/>
              </a:rPr>
              <a:t>一、</a:t>
            </a:r>
            <a:r>
              <a:rPr lang="en-US" altLang="zh-CN" sz="3600" b="1" dirty="0" smtClean="0">
                <a:solidFill>
                  <a:schemeClr val="bg1"/>
                </a:solidFill>
                <a:latin typeface="Impact" panose="020B0806030902050204" pitchFamily="34" charset="0"/>
                <a:ea typeface="微软雅黑" panose="020B0503020204020204" pitchFamily="34" charset="-122"/>
              </a:rPr>
              <a:t>WSN</a:t>
            </a:r>
            <a:r>
              <a:rPr lang="zh-CN" altLang="en-US" sz="3600" b="1" dirty="0" smtClean="0">
                <a:solidFill>
                  <a:schemeClr val="bg1"/>
                </a:solidFill>
                <a:latin typeface="Impact" panose="020B0806030902050204" pitchFamily="34" charset="0"/>
                <a:ea typeface="微软雅黑" panose="020B0503020204020204" pitchFamily="34" charset="-122"/>
              </a:rPr>
              <a:t>安全</a:t>
            </a:r>
            <a:r>
              <a:rPr lang="zh-CN" altLang="en-US" sz="3600" b="1" dirty="0">
                <a:solidFill>
                  <a:schemeClr val="bg1"/>
                </a:solidFill>
                <a:latin typeface="Impact" panose="020B0806030902050204" pitchFamily="34" charset="0"/>
                <a:ea typeface="微软雅黑" panose="020B0503020204020204" pitchFamily="34" charset="-122"/>
              </a:rPr>
              <a:t>问题概述</a:t>
            </a:r>
            <a:endParaRPr sz="3600" b="1" dirty="0" smtClean="0">
              <a:solidFill>
                <a:schemeClr val="bg1"/>
              </a:solidFill>
              <a:latin typeface="Impact" panose="020B0806030902050204" pitchFamily="34" charset="0"/>
              <a:ea typeface="微软雅黑" panose="020B0503020204020204" pitchFamily="34" charset="-122"/>
            </a:endParaRPr>
          </a:p>
        </p:txBody>
      </p:sp>
      <p:cxnSp>
        <p:nvCxnSpPr>
          <p:cNvPr id="15" name="直接连接符 14"/>
          <p:cNvCxnSpPr/>
          <p:nvPr/>
        </p:nvCxnSpPr>
        <p:spPr>
          <a:xfrm>
            <a:off x="3381356" y="1689436"/>
            <a:ext cx="6963116" cy="1137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16" name="TextBox 10"/>
          <p:cNvSpPr txBox="1"/>
          <p:nvPr/>
        </p:nvSpPr>
        <p:spPr>
          <a:xfrm>
            <a:off x="4005234" y="3178671"/>
            <a:ext cx="6728488" cy="553998"/>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二、</a:t>
            </a:r>
            <a:r>
              <a:rPr lang="en-US" altLang="zh-CN" sz="3600" b="1" dirty="0" smtClean="0">
                <a:latin typeface="Impact" panose="020B0806030902050204" pitchFamily="34" charset="0"/>
                <a:ea typeface="微软雅黑" panose="020B0503020204020204" pitchFamily="34" charset="-122"/>
              </a:rPr>
              <a:t>WSN</a:t>
            </a:r>
            <a:r>
              <a:rPr lang="zh-CN" altLang="en-US" sz="3600" b="1" dirty="0">
                <a:latin typeface="Impact" panose="020B0806030902050204" pitchFamily="34" charset="0"/>
                <a:ea typeface="微软雅黑" panose="020B0503020204020204" pitchFamily="34" charset="-122"/>
              </a:rPr>
              <a:t>中的密码学</a:t>
            </a:r>
            <a:r>
              <a:rPr lang="zh-CN" altLang="en-US" sz="3600" b="1" dirty="0" smtClean="0">
                <a:latin typeface="Impact" panose="020B0806030902050204" pitchFamily="34" charset="0"/>
                <a:ea typeface="微软雅黑" panose="020B0503020204020204" pitchFamily="34" charset="-122"/>
              </a:rPr>
              <a:t>理论</a:t>
            </a:r>
            <a:endParaRPr lang="zh-CN" altLang="en-US" sz="3600" b="1" dirty="0" smtClean="0">
              <a:latin typeface="Impact" panose="020B0806030902050204" pitchFamily="34" charset="0"/>
              <a:ea typeface="微软雅黑" panose="020B0503020204020204" pitchFamily="34" charset="-122"/>
            </a:endParaRPr>
          </a:p>
        </p:txBody>
      </p:sp>
      <p:sp>
        <p:nvSpPr>
          <p:cNvPr id="17" name="TextBox 11"/>
          <p:cNvSpPr txBox="1"/>
          <p:nvPr/>
        </p:nvSpPr>
        <p:spPr>
          <a:xfrm>
            <a:off x="4005234" y="4276586"/>
            <a:ext cx="5399096" cy="553998"/>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三、</a:t>
            </a:r>
            <a:r>
              <a:rPr lang="en-US" altLang="zh-CN" sz="3600" b="1" dirty="0" smtClean="0">
                <a:latin typeface="Impact" panose="020B0806030902050204" pitchFamily="34" charset="0"/>
                <a:ea typeface="微软雅黑" panose="020B0503020204020204" pitchFamily="34" charset="-122"/>
              </a:rPr>
              <a:t>WSN</a:t>
            </a:r>
            <a:r>
              <a:rPr lang="zh-CN" altLang="en-US" sz="3600" b="1" dirty="0">
                <a:latin typeface="Impact" panose="020B0806030902050204" pitchFamily="34" charset="0"/>
                <a:ea typeface="微软雅黑" panose="020B0503020204020204" pitchFamily="34" charset="-122"/>
              </a:rPr>
              <a:t>安全防护</a:t>
            </a:r>
            <a:r>
              <a:rPr lang="zh-CN" altLang="en-US" sz="3600" b="1" dirty="0" smtClean="0">
                <a:latin typeface="Impact" panose="020B0806030902050204" pitchFamily="34" charset="0"/>
                <a:ea typeface="微软雅黑" panose="020B0503020204020204" pitchFamily="34" charset="-122"/>
              </a:rPr>
              <a:t>技术</a:t>
            </a:r>
            <a:endParaRPr lang="zh-CN" altLang="en-US" sz="3600" b="1" dirty="0">
              <a:latin typeface="Impact" panose="020B0806030902050204" pitchFamily="34" charset="0"/>
              <a:ea typeface="微软雅黑" panose="020B0503020204020204" pitchFamily="34" charset="-122"/>
            </a:endParaRPr>
          </a:p>
        </p:txBody>
      </p:sp>
      <p:sp>
        <p:nvSpPr>
          <p:cNvPr id="18" name="TextBox 11"/>
          <p:cNvSpPr txBox="1"/>
          <p:nvPr/>
        </p:nvSpPr>
        <p:spPr>
          <a:xfrm>
            <a:off x="3988724" y="5374501"/>
            <a:ext cx="5851692" cy="553998"/>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四、</a:t>
            </a:r>
            <a:r>
              <a:rPr lang="en-US" altLang="zh-CN" sz="3600" b="1" dirty="0" smtClean="0">
                <a:latin typeface="Impact" panose="020B0806030902050204" pitchFamily="34" charset="0"/>
                <a:ea typeface="微软雅黑" panose="020B0503020204020204" pitchFamily="34" charset="-122"/>
              </a:rPr>
              <a:t>WSN</a:t>
            </a:r>
            <a:r>
              <a:rPr lang="zh-CN" altLang="en-US" sz="3600" b="1" dirty="0">
                <a:latin typeface="Impact" panose="020B0806030902050204" pitchFamily="34" charset="0"/>
                <a:ea typeface="微软雅黑" panose="020B0503020204020204" pitchFamily="34" charset="-122"/>
              </a:rPr>
              <a:t>的发展与安全</a:t>
            </a:r>
            <a:r>
              <a:rPr lang="zh-CN" altLang="en-US" sz="3600" b="1" dirty="0" smtClean="0">
                <a:latin typeface="Impact" panose="020B0806030902050204" pitchFamily="34" charset="0"/>
                <a:ea typeface="微软雅黑" panose="020B0503020204020204" pitchFamily="34" charset="-122"/>
              </a:rPr>
              <a:t>趋势</a:t>
            </a:r>
            <a:endParaRPr lang="zh-CN" altLang="en-US" sz="3600" b="1" dirty="0" smtClean="0">
              <a:latin typeface="Impact" panose="020B0806030902050204" pitchFamily="34" charset="0"/>
              <a:ea typeface="微软雅黑" panose="020B0503020204020204" pitchFamily="34" charset="-122"/>
            </a:endParaRPr>
          </a:p>
        </p:txBody>
      </p:sp>
    </p:spTree>
    <p:custDataLst>
      <p:tags r:id="rId3"/>
    </p:custDataLst>
  </p:cSld>
  <p:clrMapOvr>
    <a:masterClrMapping/>
  </p:clrMapOvr>
  <p:transition spd="slow">
    <p:split orient="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1</a:t>
            </a:r>
            <a:r>
              <a:rPr lang="zh-CN" altLang="en-US" dirty="0"/>
              <a:t>、密码算法的</a:t>
            </a:r>
            <a:r>
              <a:rPr lang="zh-CN" altLang="en-US" dirty="0" smtClean="0"/>
              <a:t>选择</a:t>
            </a:r>
            <a:endParaRPr lang="zh-CN" altLang="en-US" dirty="0"/>
          </a:p>
        </p:txBody>
      </p:sp>
      <p:sp>
        <p:nvSpPr>
          <p:cNvPr id="15" name="TextBox 14"/>
          <p:cNvSpPr txBox="1"/>
          <p:nvPr/>
        </p:nvSpPr>
        <p:spPr>
          <a:xfrm>
            <a:off x="911424" y="980728"/>
            <a:ext cx="10801200" cy="3337196"/>
          </a:xfrm>
          <a:prstGeom prst="rect">
            <a:avLst/>
          </a:prstGeom>
          <a:noFill/>
          <a:ln w="9525">
            <a:noFill/>
          </a:ln>
        </p:spPr>
        <p:txBody>
          <a:bodyPr wrap="square">
            <a:spAutoFit/>
          </a:bodyPr>
          <a:lstStyle/>
          <a:p>
            <a:pPr>
              <a:lnSpc>
                <a:spcPct val="150000"/>
              </a:lnSpc>
            </a:pPr>
            <a:r>
              <a:rPr lang="zh-CN" altLang="en-US" sz="3600" b="1" dirty="0" smtClean="0">
                <a:latin typeface="华文楷体" panose="02010600040101010101" pitchFamily="2" charset="-122"/>
                <a:ea typeface="华文楷体" panose="02010600040101010101" pitchFamily="2" charset="-122"/>
              </a:rPr>
              <a:t>目前</a:t>
            </a:r>
            <a:r>
              <a:rPr lang="en-US" altLang="zh-CN" sz="3600" b="1" dirty="0" smtClean="0">
                <a:latin typeface="华文楷体" panose="02010600040101010101" pitchFamily="2" charset="-122"/>
                <a:ea typeface="华文楷体" panose="02010600040101010101" pitchFamily="2" charset="-122"/>
              </a:rPr>
              <a:t>WSN</a:t>
            </a:r>
            <a:r>
              <a:rPr lang="zh-CN" altLang="en-US" sz="3600" b="1" dirty="0" smtClean="0">
                <a:latin typeface="华文楷体" panose="02010600040101010101" pitchFamily="2" charset="-122"/>
                <a:ea typeface="华文楷体" panose="02010600040101010101" pitchFamily="2" charset="-122"/>
              </a:rPr>
              <a:t>网络的几种常用的加密算法：</a:t>
            </a:r>
            <a:endParaRPr lang="en-US" altLang="zh-CN" sz="3600" b="1" dirty="0" smtClean="0">
              <a:latin typeface="华文楷体" panose="02010600040101010101" pitchFamily="2" charset="-122"/>
              <a:ea typeface="华文楷体" panose="02010600040101010101" pitchFamily="2" charset="-122"/>
            </a:endParaRPr>
          </a:p>
          <a:p>
            <a:pPr>
              <a:lnSpc>
                <a:spcPct val="150000"/>
              </a:lnSpc>
            </a:pPr>
            <a:r>
              <a:rPr lang="zh-CN" altLang="en-US" sz="3600" b="1" dirty="0" smtClean="0">
                <a:latin typeface="华文楷体" panose="02010600040101010101" pitchFamily="2" charset="-122"/>
                <a:ea typeface="华文楷体" panose="02010600040101010101" pitchFamily="2" charset="-122"/>
              </a:rPr>
              <a:t>    </a:t>
            </a:r>
            <a:r>
              <a:rPr lang="zh-CN" altLang="en-US" sz="3600" b="1" dirty="0">
                <a:solidFill>
                  <a:srgbClr val="0000FF"/>
                </a:solidFill>
                <a:latin typeface="华文楷体" panose="02010600040101010101" pitchFamily="2" charset="-122"/>
                <a:ea typeface="华文楷体" panose="02010600040101010101" pitchFamily="2" charset="-122"/>
              </a:rPr>
              <a:t> </a:t>
            </a:r>
            <a:r>
              <a:rPr lang="en-US" altLang="zh-CN" sz="3600" b="1" dirty="0">
                <a:solidFill>
                  <a:srgbClr val="0000FF"/>
                </a:solidFill>
                <a:latin typeface="华文楷体" panose="02010600040101010101" pitchFamily="2" charset="-122"/>
                <a:ea typeface="华文楷体" panose="02010600040101010101" pitchFamily="2" charset="-122"/>
              </a:rPr>
              <a:t>1</a:t>
            </a:r>
            <a:r>
              <a:rPr lang="zh-CN" altLang="en-US" sz="3600" b="1" dirty="0">
                <a:solidFill>
                  <a:srgbClr val="0000FF"/>
                </a:solidFill>
                <a:latin typeface="华文楷体" panose="02010600040101010101" pitchFamily="2" charset="-122"/>
                <a:ea typeface="华文楷体" panose="02010600040101010101" pitchFamily="2" charset="-122"/>
              </a:rPr>
              <a:t>、</a:t>
            </a:r>
            <a:r>
              <a:rPr lang="en-US" altLang="zh-CN" sz="3600" b="1" dirty="0">
                <a:solidFill>
                  <a:srgbClr val="0000FF"/>
                </a:solidFill>
                <a:latin typeface="华文楷体" panose="02010600040101010101" pitchFamily="2" charset="-122"/>
                <a:ea typeface="华文楷体" panose="02010600040101010101" pitchFamily="2" charset="-122"/>
              </a:rPr>
              <a:t>RC5/RC6</a:t>
            </a:r>
            <a:r>
              <a:rPr lang="zh-CN" altLang="en-US" sz="3600" b="1" dirty="0">
                <a:solidFill>
                  <a:srgbClr val="0000FF"/>
                </a:solidFill>
                <a:latin typeface="华文楷体" panose="02010600040101010101" pitchFamily="2" charset="-122"/>
                <a:ea typeface="华文楷体" panose="02010600040101010101" pitchFamily="2" charset="-122"/>
              </a:rPr>
              <a:t>分组加密算法</a:t>
            </a:r>
            <a:endParaRPr lang="zh-CN" altLang="en-US" sz="3600" b="1" dirty="0">
              <a:solidFill>
                <a:srgbClr val="0000FF"/>
              </a:solidFill>
              <a:latin typeface="华文楷体" panose="02010600040101010101" pitchFamily="2" charset="-122"/>
              <a:ea typeface="华文楷体" panose="02010600040101010101" pitchFamily="2" charset="-122"/>
            </a:endParaRPr>
          </a:p>
          <a:p>
            <a:pPr>
              <a:lnSpc>
                <a:spcPct val="150000"/>
              </a:lnSpc>
            </a:pPr>
            <a:r>
              <a:rPr lang="en-US" altLang="zh-CN" sz="3600" b="1" dirty="0" smtClean="0">
                <a:solidFill>
                  <a:srgbClr val="0000FF"/>
                </a:solidFill>
                <a:latin typeface="华文楷体" panose="02010600040101010101" pitchFamily="2" charset="-122"/>
                <a:ea typeface="华文楷体" panose="02010600040101010101" pitchFamily="2" charset="-122"/>
              </a:rPr>
              <a:t>     2</a:t>
            </a:r>
            <a:r>
              <a:rPr lang="zh-CN" altLang="en-US" sz="3600" b="1" dirty="0">
                <a:solidFill>
                  <a:srgbClr val="0000FF"/>
                </a:solidFill>
                <a:latin typeface="华文楷体" panose="02010600040101010101" pitchFamily="2" charset="-122"/>
                <a:ea typeface="华文楷体" panose="02010600040101010101" pitchFamily="2" charset="-122"/>
              </a:rPr>
              <a:t>、非对称椭圆曲线加密</a:t>
            </a:r>
            <a:endParaRPr lang="zh-CN" altLang="en-US" sz="3600" b="1" dirty="0">
              <a:solidFill>
                <a:srgbClr val="0000FF"/>
              </a:solidFill>
              <a:latin typeface="华文楷体" panose="02010600040101010101" pitchFamily="2" charset="-122"/>
              <a:ea typeface="华文楷体" panose="02010600040101010101" pitchFamily="2" charset="-122"/>
            </a:endParaRPr>
          </a:p>
          <a:p>
            <a:pPr>
              <a:lnSpc>
                <a:spcPct val="150000"/>
              </a:lnSpc>
            </a:pPr>
            <a:r>
              <a:rPr lang="en-US" altLang="zh-CN" sz="3600" b="1" dirty="0" smtClean="0">
                <a:solidFill>
                  <a:srgbClr val="0000FF"/>
                </a:solidFill>
                <a:latin typeface="华文楷体" panose="02010600040101010101" pitchFamily="2" charset="-122"/>
                <a:ea typeface="华文楷体" panose="02010600040101010101" pitchFamily="2" charset="-122"/>
              </a:rPr>
              <a:t>     3</a:t>
            </a:r>
            <a:r>
              <a:rPr lang="zh-CN" altLang="en-US" sz="3600" b="1" dirty="0">
                <a:solidFill>
                  <a:srgbClr val="0000FF"/>
                </a:solidFill>
                <a:latin typeface="华文楷体" panose="02010600040101010101" pitchFamily="2" charset="-122"/>
                <a:ea typeface="华文楷体" panose="02010600040101010101" pitchFamily="2" charset="-122"/>
              </a:rPr>
              <a:t>、基于</a:t>
            </a:r>
            <a:r>
              <a:rPr lang="en-US" altLang="zh-CN" sz="3600" b="1" dirty="0">
                <a:solidFill>
                  <a:srgbClr val="0000FF"/>
                </a:solidFill>
                <a:latin typeface="华文楷体" panose="02010600040101010101" pitchFamily="2" charset="-122"/>
                <a:ea typeface="华文楷体" panose="02010600040101010101" pitchFamily="2" charset="-122"/>
              </a:rPr>
              <a:t>ID</a:t>
            </a:r>
            <a:r>
              <a:rPr lang="zh-CN" altLang="en-US" sz="3600" b="1" dirty="0">
                <a:solidFill>
                  <a:srgbClr val="0000FF"/>
                </a:solidFill>
                <a:latin typeface="华文楷体" panose="02010600040101010101" pitchFamily="2" charset="-122"/>
                <a:ea typeface="华文楷体" panose="02010600040101010101" pitchFamily="2" charset="-122"/>
              </a:rPr>
              <a:t>或</a:t>
            </a:r>
            <a:r>
              <a:rPr lang="en-US" altLang="zh-CN" sz="3600" b="1" dirty="0">
                <a:solidFill>
                  <a:srgbClr val="0000FF"/>
                </a:solidFill>
                <a:latin typeface="华文楷体" panose="02010600040101010101" pitchFamily="2" charset="-122"/>
                <a:ea typeface="华文楷体" panose="02010600040101010101" pitchFamily="2" charset="-122"/>
              </a:rPr>
              <a:t>Hash</a:t>
            </a:r>
            <a:r>
              <a:rPr lang="zh-CN" altLang="en-US" sz="3600" b="1" dirty="0">
                <a:solidFill>
                  <a:srgbClr val="0000FF"/>
                </a:solidFill>
                <a:latin typeface="华文楷体" panose="02010600040101010101" pitchFamily="2" charset="-122"/>
                <a:ea typeface="华文楷体" panose="02010600040101010101" pitchFamily="2" charset="-122"/>
              </a:rPr>
              <a:t>函数的加密</a:t>
            </a:r>
            <a:r>
              <a:rPr lang="zh-CN" altLang="en-US" sz="3600" b="1" dirty="0" smtClean="0">
                <a:solidFill>
                  <a:srgbClr val="0000FF"/>
                </a:solidFill>
                <a:latin typeface="华文楷体" panose="02010600040101010101" pitchFamily="2" charset="-122"/>
                <a:ea typeface="华文楷体" panose="02010600040101010101" pitchFamily="2" charset="-122"/>
              </a:rPr>
              <a:t>方式</a:t>
            </a:r>
            <a:endParaRPr lang="en-US" altLang="zh-CN" sz="3600" b="1" dirty="0" smtClean="0">
              <a:solidFill>
                <a:srgbClr val="0000FF"/>
              </a:solidFill>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a:t>
            </a:r>
            <a:r>
              <a:rPr lang="en-US" altLang="zh-CN" dirty="0" smtClean="0"/>
              <a:t>1</a:t>
            </a:r>
            <a:r>
              <a:rPr lang="zh-CN" altLang="en-US" dirty="0" smtClean="0"/>
              <a:t>）</a:t>
            </a:r>
            <a:r>
              <a:rPr lang="en-US" altLang="zh-CN" dirty="0"/>
              <a:t>RC5/RC6</a:t>
            </a:r>
            <a:r>
              <a:rPr lang="zh-CN" altLang="en-US" dirty="0"/>
              <a:t>分组</a:t>
            </a:r>
            <a:r>
              <a:rPr lang="zh-CN" altLang="en-US" dirty="0" smtClean="0"/>
              <a:t>加密算法</a:t>
            </a:r>
            <a:endParaRPr lang="zh-CN" altLang="en-US" dirty="0"/>
          </a:p>
        </p:txBody>
      </p:sp>
      <p:sp>
        <p:nvSpPr>
          <p:cNvPr id="5" name="剪去同侧角的矩形 4"/>
          <p:cNvSpPr/>
          <p:nvPr/>
        </p:nvSpPr>
        <p:spPr>
          <a:xfrm rot="16200000">
            <a:off x="1316371" y="809611"/>
            <a:ext cx="4248477" cy="5166765"/>
          </a:xfrm>
          <a:prstGeom prst="snip2SameRect">
            <a:avLst>
              <a:gd name="adj1" fmla="val 8711"/>
              <a:gd name="adj2" fmla="val 0"/>
            </a:avLst>
          </a:prstGeom>
          <a:noFill/>
          <a:ln>
            <a:solidFill>
              <a:srgbClr val="0070C0"/>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50000"/>
              </a:lnSpc>
              <a:spcBef>
                <a:spcPts val="0"/>
              </a:spcBef>
              <a:spcAft>
                <a:spcPts val="0"/>
              </a:spcAft>
              <a:defRPr/>
            </a:pPr>
            <a:endParaRPr lang="zh-CN" altLang="en-US" sz="3200"/>
          </a:p>
        </p:txBody>
      </p:sp>
      <p:sp>
        <p:nvSpPr>
          <p:cNvPr id="7" name="剪去同侧角的矩形 6"/>
          <p:cNvSpPr/>
          <p:nvPr/>
        </p:nvSpPr>
        <p:spPr>
          <a:xfrm rot="5400000">
            <a:off x="7335527" y="1829433"/>
            <a:ext cx="3641625" cy="5400600"/>
          </a:xfrm>
          <a:prstGeom prst="snip2SameRect">
            <a:avLst>
              <a:gd name="adj1" fmla="val 8711"/>
              <a:gd name="adj2" fmla="val 0"/>
            </a:avLst>
          </a:prstGeom>
          <a:noFill/>
          <a:ln>
            <a:solidFill>
              <a:srgbClr val="0070C0"/>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内容占位符 2"/>
          <p:cNvSpPr txBox="1"/>
          <p:nvPr/>
        </p:nvSpPr>
        <p:spPr>
          <a:xfrm>
            <a:off x="1285852" y="1411635"/>
            <a:ext cx="4497001" cy="3889573"/>
          </a:xfrm>
          <a:prstGeom prst="rect">
            <a:avLst/>
          </a:prstGeom>
          <a:effectLst>
            <a:glow rad="63500">
              <a:schemeClr val="accent5">
                <a:satMod val="175000"/>
                <a:alpha val="40000"/>
              </a:schemeClr>
            </a:glow>
          </a:effectLst>
        </p:spPr>
        <p:txBody>
          <a:bodyPr/>
          <a:lstStyle/>
          <a:p>
            <a:pPr algn="just">
              <a:lnSpc>
                <a:spcPct val="150000"/>
              </a:lnSpc>
              <a:spcBef>
                <a:spcPct val="20000"/>
              </a:spcBef>
              <a:buFont typeface="Arial" panose="020B0604020202020204" pitchFamily="34" charset="0"/>
              <a:buNone/>
              <a:defRPr/>
            </a:pPr>
            <a:r>
              <a:rPr lang="en-US" altLang="zh-CN" sz="2800" b="1" dirty="0">
                <a:latin typeface="Times New Roman" panose="02020603050405020304" pitchFamily="18" charset="0"/>
                <a:cs typeface="Times New Roman" panose="02020603050405020304" pitchFamily="18" charset="0"/>
              </a:rPr>
              <a:t>RC5</a:t>
            </a:r>
            <a:r>
              <a:rPr lang="zh-CN" altLang="en-US" sz="2800" b="1" dirty="0">
                <a:latin typeface="Times New Roman" panose="02020603050405020304" pitchFamily="18" charset="0"/>
                <a:cs typeface="Times New Roman" panose="02020603050405020304" pitchFamily="18" charset="0"/>
              </a:rPr>
              <a:t>是一种</a:t>
            </a:r>
            <a:r>
              <a:rPr lang="zh-CN" altLang="en-US" sz="2800" b="1" dirty="0">
                <a:solidFill>
                  <a:srgbClr val="FF0000"/>
                </a:solidFill>
                <a:latin typeface="Times New Roman" panose="02020603050405020304" pitchFamily="18" charset="0"/>
                <a:cs typeface="Times New Roman" panose="02020603050405020304" pitchFamily="18" charset="0"/>
              </a:rPr>
              <a:t>对称的快速加密算法</a:t>
            </a:r>
            <a:r>
              <a:rPr lang="zh-CN" altLang="en-US" sz="2800" b="1" dirty="0">
                <a:latin typeface="Times New Roman" panose="02020603050405020304" pitchFamily="18" charset="0"/>
                <a:cs typeface="Times New Roman" panose="02020603050405020304" pitchFamily="18" charset="0"/>
              </a:rPr>
              <a:t>，比较适用于廉价的传感器网络。而</a:t>
            </a:r>
            <a:r>
              <a:rPr lang="en-US" altLang="zh-CN" sz="2800" b="1" dirty="0">
                <a:latin typeface="Times New Roman" panose="02020603050405020304" pitchFamily="18" charset="0"/>
                <a:cs typeface="Times New Roman" panose="02020603050405020304" pitchFamily="18" charset="0"/>
              </a:rPr>
              <a:t>RC6</a:t>
            </a:r>
            <a:r>
              <a:rPr lang="zh-CN" altLang="en-US" sz="2800" b="1" dirty="0">
                <a:latin typeface="Times New Roman" panose="02020603050405020304" pitchFamily="18" charset="0"/>
                <a:cs typeface="Times New Roman" panose="02020603050405020304" pitchFamily="18" charset="0"/>
              </a:rPr>
              <a:t>对</a:t>
            </a:r>
            <a:r>
              <a:rPr lang="en-US" altLang="zh-CN" sz="2800" b="1" dirty="0">
                <a:latin typeface="Times New Roman" panose="02020603050405020304" pitchFamily="18" charset="0"/>
                <a:cs typeface="Times New Roman" panose="02020603050405020304" pitchFamily="18" charset="0"/>
              </a:rPr>
              <a:t>RC5</a:t>
            </a:r>
            <a:r>
              <a:rPr lang="zh-CN" altLang="en-US" sz="2800" b="1" dirty="0">
                <a:latin typeface="Times New Roman" panose="02020603050405020304" pitchFamily="18" charset="0"/>
                <a:cs typeface="Times New Roman" panose="02020603050405020304" pitchFamily="18" charset="0"/>
              </a:rPr>
              <a:t>进行了改进，弥补了</a:t>
            </a:r>
            <a:r>
              <a:rPr lang="en-US" altLang="zh-CN" sz="2800" b="1" dirty="0">
                <a:latin typeface="Times New Roman" panose="02020603050405020304" pitchFamily="18" charset="0"/>
                <a:cs typeface="Times New Roman" panose="02020603050405020304" pitchFamily="18" charset="0"/>
              </a:rPr>
              <a:t>RC5</a:t>
            </a:r>
            <a:r>
              <a:rPr lang="zh-CN" altLang="en-US" sz="2800" b="1" dirty="0">
                <a:latin typeface="Times New Roman" panose="02020603050405020304" pitchFamily="18" charset="0"/>
                <a:cs typeface="Times New Roman" panose="02020603050405020304" pitchFamily="18" charset="0"/>
              </a:rPr>
              <a:t>在扩散速度上的不足，两者的性能对比，如表</a:t>
            </a:r>
            <a:r>
              <a:rPr lang="en-US" altLang="zh-CN" sz="2800" b="1" dirty="0">
                <a:latin typeface="Times New Roman" panose="02020603050405020304" pitchFamily="18" charset="0"/>
                <a:cs typeface="Times New Roman" panose="02020603050405020304" pitchFamily="18" charset="0"/>
              </a:rPr>
              <a:t>5-1</a:t>
            </a:r>
            <a:r>
              <a:rPr lang="zh-CN" altLang="en-US" sz="2800" b="1" dirty="0">
                <a:latin typeface="Times New Roman" panose="02020603050405020304" pitchFamily="18" charset="0"/>
                <a:cs typeface="Times New Roman" panose="02020603050405020304" pitchFamily="18" charset="0"/>
              </a:rPr>
              <a:t>所示</a:t>
            </a:r>
            <a:endParaRPr lang="zh-CN" altLang="en-US" sz="2800" b="1" dirty="0">
              <a:latin typeface="Times New Roman" panose="02020603050405020304" pitchFamily="18" charset="0"/>
              <a:cs typeface="Times New Roman" panose="02020603050405020304" pitchFamily="18" charset="0"/>
            </a:endParaRPr>
          </a:p>
        </p:txBody>
      </p:sp>
      <p:sp>
        <p:nvSpPr>
          <p:cNvPr id="11" name="矩形 16"/>
          <p:cNvSpPr>
            <a:spLocks noChangeArrowheads="1"/>
          </p:cNvSpPr>
          <p:nvPr/>
        </p:nvSpPr>
        <p:spPr bwMode="auto">
          <a:xfrm>
            <a:off x="6672064" y="2991501"/>
            <a:ext cx="4896544"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800" b="1" dirty="0">
                <a:solidFill>
                  <a:srgbClr val="FF0000"/>
                </a:solidFill>
              </a:rPr>
              <a:t>这两种算法只使用了常见的初等运算，算法速度快，占用存储空间小，实践证明其符合无线传感器网络节点的要求。</a:t>
            </a:r>
            <a:endParaRPr lang="zh-CN" altLang="en-US" sz="2800" b="1" dirty="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表</a:t>
            </a:r>
            <a:r>
              <a:rPr lang="en-US" altLang="zh-CN" sz="3600" dirty="0"/>
              <a:t>5-1	RC5/RC6</a:t>
            </a:r>
            <a:r>
              <a:rPr lang="zh-CN" altLang="en-US" sz="3600" dirty="0"/>
              <a:t>性能对比</a:t>
            </a:r>
            <a:endParaRPr lang="zh-CN" altLang="en-US" sz="3600" dirty="0"/>
          </a:p>
        </p:txBody>
      </p:sp>
      <p:graphicFrame>
        <p:nvGraphicFramePr>
          <p:cNvPr id="4" name="表格 3"/>
          <p:cNvGraphicFramePr>
            <a:graphicFrameLocks noGrp="1"/>
          </p:cNvGraphicFramePr>
          <p:nvPr/>
        </p:nvGraphicFramePr>
        <p:xfrm>
          <a:off x="983433" y="1124744"/>
          <a:ext cx="10657183" cy="5184577"/>
        </p:xfrm>
        <a:graphic>
          <a:graphicData uri="http://schemas.openxmlformats.org/drawingml/2006/table">
            <a:tbl>
              <a:tblPr>
                <a:tableStyleId>{D113A9D2-9D6B-4929-AA2D-F23B5EE8CBE7}</a:tableStyleId>
              </a:tblPr>
              <a:tblGrid>
                <a:gridCol w="1807157"/>
                <a:gridCol w="1462738"/>
                <a:gridCol w="1637023"/>
                <a:gridCol w="5750265"/>
              </a:tblGrid>
              <a:tr h="601756">
                <a:tc>
                  <a:txBody>
                    <a:bodyPr/>
                    <a:lstStyle/>
                    <a:p>
                      <a:pPr marL="0" marR="0" lvl="0" indent="0" algn="ctr" defTabSz="914400" rtl="0" eaLnBrk="1" fontAlgn="base" latinLnBrk="0" hangingPunct="1">
                        <a:lnSpc>
                          <a:spcPct val="100000"/>
                        </a:lnSpc>
                        <a:spcBef>
                          <a:spcPts val="100"/>
                        </a:spcBef>
                        <a:spcAft>
                          <a:spcPts val="100"/>
                        </a:spcAft>
                        <a:buClrTx/>
                        <a:buSzTx/>
                        <a:buFontTx/>
                        <a:buNone/>
                      </a:pPr>
                      <a:r>
                        <a:rPr kumimoji="0" lang="zh-CN" sz="2000" b="1" u="none" strike="noStrike" cap="none" normalizeH="0" baseline="0" dirty="0" smtClean="0">
                          <a:ln>
                            <a:noFill/>
                          </a:ln>
                          <a:effectLst/>
                          <a:latin typeface="微软雅黑" panose="020B0503020204020204" pitchFamily="34" charset="-122"/>
                          <a:ea typeface="微软雅黑" panose="020B0503020204020204" pitchFamily="34" charset="-122"/>
                        </a:rPr>
                        <a:t>性</a:t>
                      </a:r>
                      <a:r>
                        <a:rPr kumimoji="0" lang="en-US" sz="2000" b="1" u="none" strike="noStrike" cap="none" normalizeH="0" baseline="0" dirty="0" smtClean="0">
                          <a:ln>
                            <a:noFill/>
                          </a:ln>
                          <a:effectLst/>
                          <a:latin typeface="微软雅黑" panose="020B0503020204020204" pitchFamily="34" charset="-122"/>
                          <a:ea typeface="微软雅黑" panose="020B0503020204020204" pitchFamily="34" charset="-122"/>
                        </a:rPr>
                        <a:t>    </a:t>
                      </a:r>
                      <a:r>
                        <a:rPr kumimoji="0" lang="zh-CN" sz="2000" b="1" u="none" strike="noStrike" cap="none" normalizeH="0" baseline="0" dirty="0" smtClean="0">
                          <a:ln>
                            <a:noFill/>
                          </a:ln>
                          <a:effectLst/>
                          <a:latin typeface="微软雅黑" panose="020B0503020204020204" pitchFamily="34" charset="-122"/>
                          <a:ea typeface="微软雅黑" panose="020B0503020204020204" pitchFamily="34" charset="-122"/>
                        </a:rPr>
                        <a:t>能</a:t>
                      </a:r>
                      <a:endParaRPr kumimoji="0" 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ts val="100"/>
                        </a:spcBef>
                        <a:spcAft>
                          <a:spcPts val="100"/>
                        </a:spcAft>
                        <a:buClrTx/>
                        <a:buSzTx/>
                        <a:buFontTx/>
                        <a:buNone/>
                      </a:pPr>
                      <a:r>
                        <a:rPr kumimoji="0" lang="en-US" altLang="zh-CN" sz="2000" b="1" u="none" strike="noStrike" cap="none" normalizeH="0" baseline="0" dirty="0" smtClean="0">
                          <a:ln>
                            <a:noFill/>
                          </a:ln>
                          <a:effectLst/>
                          <a:latin typeface="微软雅黑" panose="020B0503020204020204" pitchFamily="34" charset="-122"/>
                          <a:ea typeface="微软雅黑" panose="020B0503020204020204" pitchFamily="34" charset="-122"/>
                        </a:rPr>
                        <a:t>RC5</a:t>
                      </a:r>
                      <a:endParaRPr kumimoji="0" lang="zh-CN"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ts val="100"/>
                        </a:spcBef>
                        <a:spcAft>
                          <a:spcPts val="100"/>
                        </a:spcAft>
                        <a:buClrTx/>
                        <a:buSzTx/>
                        <a:buFontTx/>
                        <a:buNone/>
                      </a:pPr>
                      <a:r>
                        <a:rPr kumimoji="0" lang="en-US" altLang="zh-CN" sz="2000" b="1" u="none" strike="noStrike" cap="none" normalizeH="0" baseline="0" dirty="0" smtClean="0">
                          <a:ln>
                            <a:noFill/>
                          </a:ln>
                          <a:effectLst/>
                          <a:latin typeface="微软雅黑" panose="020B0503020204020204" pitchFamily="34" charset="-122"/>
                          <a:ea typeface="微软雅黑" panose="020B0503020204020204" pitchFamily="34" charset="-122"/>
                        </a:rPr>
                        <a:t>RC6</a:t>
                      </a:r>
                      <a:endParaRPr kumimoji="0" lang="zh-CN"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ts val="100"/>
                        </a:spcBef>
                        <a:spcAft>
                          <a:spcPts val="100"/>
                        </a:spcAft>
                        <a:buClrTx/>
                        <a:buSzTx/>
                        <a:buFontTx/>
                        <a:buNone/>
                      </a:pPr>
                      <a:r>
                        <a:rPr kumimoji="0" lang="zh-CN" sz="2000" b="1" u="none" strike="noStrike" cap="none" normalizeH="0" baseline="0" dirty="0" smtClean="0">
                          <a:ln>
                            <a:noFill/>
                          </a:ln>
                          <a:effectLst/>
                          <a:latin typeface="微软雅黑" panose="020B0503020204020204" pitchFamily="34" charset="-122"/>
                          <a:ea typeface="微软雅黑" panose="020B0503020204020204" pitchFamily="34" charset="-122"/>
                        </a:rPr>
                        <a:t>原 因 分 析</a:t>
                      </a:r>
                      <a:endParaRPr kumimoji="0" 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horzOverflow="overflow"/>
                </a:tc>
              </a:tr>
              <a:tr h="732184">
                <a:tc>
                  <a:txBody>
                    <a:bodyPr/>
                    <a:lstStyle/>
                    <a:p>
                      <a:pPr marL="0" marR="0" lvl="0" indent="0" algn="ctr" defTabSz="914400" rtl="0" eaLnBrk="1" fontAlgn="base" latinLnBrk="0" hangingPunct="1">
                        <a:lnSpc>
                          <a:spcPct val="100000"/>
                        </a:lnSpc>
                        <a:spcBef>
                          <a:spcPts val="200"/>
                        </a:spcBef>
                        <a:spcAft>
                          <a:spcPts val="200"/>
                        </a:spcAft>
                        <a:buClrTx/>
                        <a:buSzTx/>
                        <a:buFontTx/>
                        <a:buNone/>
                      </a:pPr>
                      <a:r>
                        <a:rPr kumimoji="0" lang="zh-CN" sz="2000" b="1" u="none" strike="noStrike" cap="none" normalizeH="0" baseline="0" dirty="0" smtClean="0">
                          <a:ln>
                            <a:noFill/>
                          </a:ln>
                          <a:effectLst/>
                        </a:rPr>
                        <a:t>简洁性</a:t>
                      </a:r>
                      <a:endParaRPr kumimoji="0" 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ts val="200"/>
                        </a:spcBef>
                        <a:spcAft>
                          <a:spcPts val="200"/>
                        </a:spcAft>
                        <a:buClrTx/>
                        <a:buSzTx/>
                        <a:buFontTx/>
                        <a:buNone/>
                      </a:pPr>
                      <a:r>
                        <a:rPr kumimoji="0" lang="zh-CN" sz="2000" b="1" u="none" strike="noStrike" cap="none" normalizeH="0" baseline="0" dirty="0" smtClean="0">
                          <a:ln>
                            <a:noFill/>
                          </a:ln>
                          <a:effectLst/>
                        </a:rPr>
                        <a:t>更好</a:t>
                      </a:r>
                      <a:endParaRPr kumimoji="0" 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ts val="200"/>
                        </a:spcBef>
                        <a:spcAft>
                          <a:spcPts val="200"/>
                        </a:spcAft>
                        <a:buClrTx/>
                        <a:buSzTx/>
                        <a:buFontTx/>
                        <a:buNone/>
                      </a:pPr>
                      <a:r>
                        <a:rPr kumimoji="0" lang="zh-CN" sz="2000" b="1" u="none" strike="noStrike" cap="none" normalizeH="0" baseline="0" dirty="0" smtClean="0">
                          <a:ln>
                            <a:noFill/>
                          </a:ln>
                          <a:effectLst/>
                        </a:rPr>
                        <a:t>好</a:t>
                      </a:r>
                      <a:endParaRPr kumimoji="0" 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tc>
                <a:tc>
                  <a:txBody>
                    <a:bodyPr/>
                    <a:lstStyle/>
                    <a:p>
                      <a:pPr marL="0" marR="0" lvl="0" indent="0" algn="l" defTabSz="914400" rtl="0" eaLnBrk="1" fontAlgn="base" latinLnBrk="0" hangingPunct="1">
                        <a:lnSpc>
                          <a:spcPct val="100000"/>
                        </a:lnSpc>
                        <a:spcBef>
                          <a:spcPts val="200"/>
                        </a:spcBef>
                        <a:spcAft>
                          <a:spcPts val="200"/>
                        </a:spcAft>
                        <a:buClrTx/>
                        <a:buSzTx/>
                        <a:buFontTx/>
                        <a:buNone/>
                      </a:pPr>
                      <a:r>
                        <a:rPr kumimoji="0" lang="en-US" altLang="zh-CN" sz="2000" b="1" u="none" strike="noStrike" cap="none" normalizeH="0" baseline="0" smtClean="0">
                          <a:ln>
                            <a:noFill/>
                          </a:ln>
                          <a:effectLst/>
                        </a:rPr>
                        <a:t>RC5</a:t>
                      </a:r>
                      <a:r>
                        <a:rPr kumimoji="0" lang="zh-CN" sz="2000" b="1" u="none" strike="noStrike" cap="none" normalizeH="0" baseline="0" smtClean="0">
                          <a:ln>
                            <a:noFill/>
                          </a:ln>
                          <a:effectLst/>
                        </a:rPr>
                        <a:t>和</a:t>
                      </a:r>
                      <a:r>
                        <a:rPr kumimoji="0" lang="en-US" altLang="zh-CN" sz="2000" b="1" u="none" strike="noStrike" cap="none" normalizeH="0" baseline="0" smtClean="0">
                          <a:ln>
                            <a:noFill/>
                          </a:ln>
                          <a:effectLst/>
                        </a:rPr>
                        <a:t>RC6</a:t>
                      </a:r>
                      <a:r>
                        <a:rPr kumimoji="0" lang="zh-CN" sz="2000" b="1" u="none" strike="noStrike" cap="none" normalizeH="0" baseline="0" smtClean="0">
                          <a:ln>
                            <a:noFill/>
                          </a:ln>
                          <a:effectLst/>
                        </a:rPr>
                        <a:t>用到的是常用运算，算法简单</a:t>
                      </a:r>
                      <a:endParaRPr kumimoji="0" 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tc>
              </a:tr>
              <a:tr h="601756">
                <a:tc>
                  <a:txBody>
                    <a:bodyPr/>
                    <a:lstStyle/>
                    <a:p>
                      <a:pPr marL="0" marR="0" lvl="0" indent="0" algn="ctr" defTabSz="914400" rtl="0" eaLnBrk="1" fontAlgn="base" latinLnBrk="0" hangingPunct="1">
                        <a:lnSpc>
                          <a:spcPct val="100000"/>
                        </a:lnSpc>
                        <a:spcBef>
                          <a:spcPts val="200"/>
                        </a:spcBef>
                        <a:spcAft>
                          <a:spcPts val="200"/>
                        </a:spcAft>
                        <a:buClrTx/>
                        <a:buSzTx/>
                        <a:buFontTx/>
                        <a:buNone/>
                      </a:pPr>
                      <a:r>
                        <a:rPr kumimoji="0" lang="zh-CN" sz="2000" b="1" u="none" strike="noStrike" cap="none" normalizeH="0" baseline="0" smtClean="0">
                          <a:ln>
                            <a:noFill/>
                          </a:ln>
                          <a:effectLst/>
                        </a:rPr>
                        <a:t>扩散性</a:t>
                      </a:r>
                      <a:endParaRPr kumimoji="0" 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ts val="200"/>
                        </a:spcBef>
                        <a:spcAft>
                          <a:spcPts val="200"/>
                        </a:spcAft>
                        <a:buClrTx/>
                        <a:buSzTx/>
                        <a:buFontTx/>
                        <a:buNone/>
                      </a:pPr>
                      <a:r>
                        <a:rPr kumimoji="0" lang="zh-CN" sz="2000" b="1" u="none" strike="noStrike" cap="none" normalizeH="0" baseline="0" dirty="0" smtClean="0">
                          <a:ln>
                            <a:noFill/>
                          </a:ln>
                          <a:effectLst/>
                        </a:rPr>
                        <a:t>好</a:t>
                      </a:r>
                      <a:endParaRPr kumimoji="0" 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ts val="200"/>
                        </a:spcBef>
                        <a:spcAft>
                          <a:spcPts val="200"/>
                        </a:spcAft>
                        <a:buClrTx/>
                        <a:buSzTx/>
                        <a:buFontTx/>
                        <a:buNone/>
                      </a:pPr>
                      <a:r>
                        <a:rPr kumimoji="0" lang="zh-CN" sz="2000" b="1" u="none" strike="noStrike" cap="none" normalizeH="0" baseline="0" dirty="0" smtClean="0">
                          <a:ln>
                            <a:noFill/>
                          </a:ln>
                          <a:solidFill>
                            <a:srgbClr val="FFFF00"/>
                          </a:solidFill>
                          <a:effectLst/>
                        </a:rPr>
                        <a:t>更好</a:t>
                      </a:r>
                      <a:endParaRPr kumimoji="0" lang="zh-CN" sz="2000" b="1" i="0" u="none" strike="noStrike" cap="none" normalizeH="0" baseline="0" dirty="0" smtClean="0">
                        <a:ln>
                          <a:noFill/>
                        </a:ln>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tc>
                <a:tc>
                  <a:txBody>
                    <a:bodyPr/>
                    <a:lstStyle/>
                    <a:p>
                      <a:pPr marL="0" marR="0" lvl="0" indent="0" algn="l" defTabSz="914400" rtl="0" eaLnBrk="1" fontAlgn="base" latinLnBrk="0" hangingPunct="1">
                        <a:lnSpc>
                          <a:spcPct val="100000"/>
                        </a:lnSpc>
                        <a:spcBef>
                          <a:spcPts val="200"/>
                        </a:spcBef>
                        <a:spcAft>
                          <a:spcPts val="200"/>
                        </a:spcAft>
                        <a:buClrTx/>
                        <a:buSzTx/>
                        <a:buFontTx/>
                        <a:buNone/>
                      </a:pPr>
                      <a:r>
                        <a:rPr kumimoji="0" lang="en-US" altLang="zh-CN" sz="2000" b="1" u="none" strike="noStrike" cap="none" normalizeH="0" baseline="0" dirty="0" smtClean="0">
                          <a:ln>
                            <a:noFill/>
                          </a:ln>
                          <a:effectLst/>
                        </a:rPr>
                        <a:t>RC6</a:t>
                      </a:r>
                      <a:r>
                        <a:rPr kumimoji="0" lang="zh-CN" sz="2000" b="1" u="none" strike="noStrike" cap="none" normalizeH="0" baseline="0" dirty="0" smtClean="0">
                          <a:ln>
                            <a:noFill/>
                          </a:ln>
                          <a:effectLst/>
                        </a:rPr>
                        <a:t>引入整数乘法，提高了扩散性</a:t>
                      </a:r>
                      <a:endParaRPr kumimoji="0" 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tc>
              </a:tr>
              <a:tr h="684752">
                <a:tc>
                  <a:txBody>
                    <a:bodyPr/>
                    <a:lstStyle/>
                    <a:p>
                      <a:pPr marL="0" marR="0" lvl="0" indent="0" algn="ctr" defTabSz="914400" rtl="0" eaLnBrk="1" fontAlgn="base" latinLnBrk="0" hangingPunct="1">
                        <a:lnSpc>
                          <a:spcPct val="100000"/>
                        </a:lnSpc>
                        <a:spcBef>
                          <a:spcPts val="200"/>
                        </a:spcBef>
                        <a:spcAft>
                          <a:spcPts val="200"/>
                        </a:spcAft>
                        <a:buClrTx/>
                        <a:buSzTx/>
                        <a:buFontTx/>
                        <a:buNone/>
                      </a:pPr>
                      <a:r>
                        <a:rPr kumimoji="0" lang="zh-CN" sz="2000" b="1" u="none" strike="noStrike" cap="none" normalizeH="0" baseline="0" smtClean="0">
                          <a:ln>
                            <a:noFill/>
                          </a:ln>
                          <a:effectLst/>
                        </a:rPr>
                        <a:t>执行时间</a:t>
                      </a:r>
                      <a:endParaRPr kumimoji="0" 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ts val="200"/>
                        </a:spcBef>
                        <a:spcAft>
                          <a:spcPts val="200"/>
                        </a:spcAft>
                        <a:buClrTx/>
                        <a:buSzTx/>
                        <a:buFontTx/>
                        <a:buNone/>
                      </a:pPr>
                      <a:r>
                        <a:rPr kumimoji="0" lang="zh-CN" sz="2000" b="1" u="none" strike="noStrike" cap="none" normalizeH="0" baseline="0" dirty="0" smtClean="0">
                          <a:ln>
                            <a:noFill/>
                          </a:ln>
                          <a:solidFill>
                            <a:srgbClr val="FFFF00"/>
                          </a:solidFill>
                          <a:effectLst/>
                        </a:rPr>
                        <a:t>更短</a:t>
                      </a:r>
                      <a:endParaRPr kumimoji="0" lang="zh-CN" sz="2000" b="1" i="0" u="none" strike="noStrike" cap="none" normalizeH="0" baseline="0" dirty="0" smtClean="0">
                        <a:ln>
                          <a:noFill/>
                        </a:ln>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ts val="200"/>
                        </a:spcBef>
                        <a:spcAft>
                          <a:spcPts val="200"/>
                        </a:spcAft>
                        <a:buClrTx/>
                        <a:buSzTx/>
                        <a:buFontTx/>
                        <a:buNone/>
                      </a:pPr>
                      <a:r>
                        <a:rPr kumimoji="0" lang="zh-CN" sz="2000" b="1" u="none" strike="noStrike" cap="none" normalizeH="0" baseline="0" dirty="0" smtClean="0">
                          <a:ln>
                            <a:noFill/>
                          </a:ln>
                          <a:effectLst/>
                        </a:rPr>
                        <a:t>短</a:t>
                      </a:r>
                      <a:endParaRPr kumimoji="0" 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tc>
                <a:tc>
                  <a:txBody>
                    <a:bodyPr/>
                    <a:lstStyle/>
                    <a:p>
                      <a:pPr marL="0" marR="0" lvl="0" indent="0" algn="l" defTabSz="914400" rtl="0" eaLnBrk="1" fontAlgn="base" latinLnBrk="0" hangingPunct="1">
                        <a:lnSpc>
                          <a:spcPct val="100000"/>
                        </a:lnSpc>
                        <a:spcBef>
                          <a:spcPts val="200"/>
                        </a:spcBef>
                        <a:spcAft>
                          <a:spcPts val="200"/>
                        </a:spcAft>
                        <a:buClrTx/>
                        <a:buSzTx/>
                        <a:buFontTx/>
                        <a:buNone/>
                      </a:pPr>
                      <a:r>
                        <a:rPr kumimoji="0" lang="en-US" altLang="zh-CN" sz="2000" b="1" u="none" strike="noStrike" cap="none" normalizeH="0" baseline="0" dirty="0" smtClean="0">
                          <a:ln>
                            <a:noFill/>
                          </a:ln>
                          <a:effectLst/>
                        </a:rPr>
                        <a:t>RC6</a:t>
                      </a:r>
                      <a:r>
                        <a:rPr kumimoji="0" lang="zh-CN" sz="2000" b="1" u="none" strike="noStrike" cap="none" normalizeH="0" baseline="0" dirty="0" smtClean="0">
                          <a:ln>
                            <a:noFill/>
                          </a:ln>
                          <a:effectLst/>
                        </a:rPr>
                        <a:t>算法采用了计算量相对较大的乘法运算</a:t>
                      </a:r>
                      <a:endParaRPr kumimoji="0" 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tc>
              </a:tr>
              <a:tr h="714398">
                <a:tc>
                  <a:txBody>
                    <a:bodyPr/>
                    <a:lstStyle/>
                    <a:p>
                      <a:pPr marL="0" marR="0" lvl="0" indent="0" algn="ctr" defTabSz="914400" rtl="0" eaLnBrk="1" fontAlgn="base" latinLnBrk="0" hangingPunct="1">
                        <a:lnSpc>
                          <a:spcPct val="100000"/>
                        </a:lnSpc>
                        <a:spcBef>
                          <a:spcPts val="200"/>
                        </a:spcBef>
                        <a:spcAft>
                          <a:spcPts val="200"/>
                        </a:spcAft>
                        <a:buClrTx/>
                        <a:buSzTx/>
                        <a:buFontTx/>
                        <a:buNone/>
                      </a:pPr>
                      <a:r>
                        <a:rPr kumimoji="0" lang="zh-CN" sz="2000" b="1" u="none" strike="noStrike" cap="none" normalizeH="0" baseline="0" smtClean="0">
                          <a:ln>
                            <a:noFill/>
                          </a:ln>
                          <a:effectLst/>
                        </a:rPr>
                        <a:t>存储空间</a:t>
                      </a:r>
                      <a:endParaRPr kumimoji="0" 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ts val="200"/>
                        </a:spcBef>
                        <a:spcAft>
                          <a:spcPts val="200"/>
                        </a:spcAft>
                        <a:buClrTx/>
                        <a:buSzTx/>
                        <a:buFontTx/>
                        <a:buNone/>
                      </a:pPr>
                      <a:r>
                        <a:rPr kumimoji="0" lang="zh-CN" sz="2000" b="1" u="none" strike="noStrike" cap="none" normalizeH="0" baseline="0" dirty="0" smtClean="0">
                          <a:ln>
                            <a:noFill/>
                          </a:ln>
                          <a:solidFill>
                            <a:srgbClr val="FFFF00"/>
                          </a:solidFill>
                          <a:effectLst/>
                        </a:rPr>
                        <a:t>更小</a:t>
                      </a:r>
                      <a:endParaRPr kumimoji="0" lang="zh-CN" sz="2000" b="1" i="0" u="none" strike="noStrike" cap="none" normalizeH="0" baseline="0" dirty="0" smtClean="0">
                        <a:ln>
                          <a:noFill/>
                        </a:ln>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ts val="200"/>
                        </a:spcBef>
                        <a:spcAft>
                          <a:spcPts val="200"/>
                        </a:spcAft>
                        <a:buClrTx/>
                        <a:buSzTx/>
                        <a:buFontTx/>
                        <a:buNone/>
                      </a:pPr>
                      <a:r>
                        <a:rPr kumimoji="0" lang="zh-CN" sz="2000" b="1" u="none" strike="noStrike" cap="none" normalizeH="0" baseline="0" dirty="0" smtClean="0">
                          <a:ln>
                            <a:noFill/>
                          </a:ln>
                          <a:effectLst/>
                        </a:rPr>
                        <a:t>小</a:t>
                      </a:r>
                      <a:endParaRPr kumimoji="0" 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tc>
                <a:tc>
                  <a:txBody>
                    <a:bodyPr/>
                    <a:lstStyle/>
                    <a:p>
                      <a:pPr marL="0" marR="0" lvl="0" indent="0" algn="l" defTabSz="914400" rtl="0" eaLnBrk="1" fontAlgn="base" latinLnBrk="0" hangingPunct="1">
                        <a:lnSpc>
                          <a:spcPct val="100000"/>
                        </a:lnSpc>
                        <a:spcBef>
                          <a:spcPts val="200"/>
                        </a:spcBef>
                        <a:spcAft>
                          <a:spcPts val="200"/>
                        </a:spcAft>
                        <a:buClrTx/>
                        <a:buSzTx/>
                        <a:buFontTx/>
                        <a:buNone/>
                      </a:pPr>
                      <a:r>
                        <a:rPr kumimoji="0" lang="zh-CN" sz="2000" b="1" u="none" strike="noStrike" cap="none" normalizeH="0" baseline="0" dirty="0" smtClean="0">
                          <a:ln>
                            <a:noFill/>
                          </a:ln>
                          <a:effectLst/>
                        </a:rPr>
                        <a:t>无论加密还是解密过程，</a:t>
                      </a:r>
                      <a:r>
                        <a:rPr kumimoji="0" lang="en-US" altLang="zh-CN" sz="2000" b="1" u="none" strike="noStrike" cap="none" normalizeH="0" baseline="0" dirty="0" smtClean="0">
                          <a:ln>
                            <a:noFill/>
                          </a:ln>
                          <a:effectLst/>
                        </a:rPr>
                        <a:t>RC5</a:t>
                      </a:r>
                      <a:r>
                        <a:rPr kumimoji="0" lang="zh-CN" sz="2000" b="1" u="none" strike="noStrike" cap="none" normalizeH="0" baseline="0" dirty="0" smtClean="0">
                          <a:ln>
                            <a:noFill/>
                          </a:ln>
                          <a:effectLst/>
                        </a:rPr>
                        <a:t>相比</a:t>
                      </a:r>
                      <a:r>
                        <a:rPr kumimoji="0" lang="en-US" altLang="zh-CN" sz="2000" b="1" u="none" strike="noStrike" cap="none" normalizeH="0" baseline="0" dirty="0" smtClean="0">
                          <a:ln>
                            <a:noFill/>
                          </a:ln>
                          <a:effectLst/>
                        </a:rPr>
                        <a:t>RC6</a:t>
                      </a:r>
                      <a:r>
                        <a:rPr kumimoji="0" lang="zh-CN" sz="2000" b="1" u="none" strike="noStrike" cap="none" normalizeH="0" baseline="0" dirty="0" smtClean="0">
                          <a:ln>
                            <a:noFill/>
                          </a:ln>
                          <a:effectLst/>
                        </a:rPr>
                        <a:t>更简洁</a:t>
                      </a:r>
                      <a:endParaRPr kumimoji="0" 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tc>
              </a:tr>
              <a:tr h="601756">
                <a:tc>
                  <a:txBody>
                    <a:bodyPr/>
                    <a:lstStyle/>
                    <a:p>
                      <a:pPr marL="0" marR="0" lvl="0" indent="0" algn="ctr" defTabSz="914400" rtl="0" eaLnBrk="1" fontAlgn="base" latinLnBrk="0" hangingPunct="1">
                        <a:lnSpc>
                          <a:spcPct val="100000"/>
                        </a:lnSpc>
                        <a:spcBef>
                          <a:spcPts val="200"/>
                        </a:spcBef>
                        <a:spcAft>
                          <a:spcPts val="200"/>
                        </a:spcAft>
                        <a:buClrTx/>
                        <a:buSzTx/>
                        <a:buFontTx/>
                        <a:buNone/>
                      </a:pPr>
                      <a:r>
                        <a:rPr kumimoji="0" lang="zh-CN" sz="2000" b="1" u="none" strike="noStrike" cap="none" normalizeH="0" baseline="0" smtClean="0">
                          <a:ln>
                            <a:noFill/>
                          </a:ln>
                          <a:effectLst/>
                        </a:rPr>
                        <a:t>执行效率</a:t>
                      </a:r>
                      <a:endParaRPr kumimoji="0" 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ts val="200"/>
                        </a:spcBef>
                        <a:spcAft>
                          <a:spcPts val="200"/>
                        </a:spcAft>
                        <a:buClrTx/>
                        <a:buSzTx/>
                        <a:buFontTx/>
                        <a:buNone/>
                      </a:pPr>
                      <a:r>
                        <a:rPr kumimoji="0" lang="zh-CN" sz="2000" b="1" u="none" strike="noStrike" cap="none" normalizeH="0" baseline="0" dirty="0" smtClean="0">
                          <a:ln>
                            <a:noFill/>
                          </a:ln>
                          <a:solidFill>
                            <a:srgbClr val="FFFF00"/>
                          </a:solidFill>
                          <a:effectLst/>
                        </a:rPr>
                        <a:t>更高</a:t>
                      </a:r>
                      <a:endParaRPr kumimoji="0" lang="zh-CN" sz="2000" b="1" i="0" u="none" strike="noStrike" cap="none" normalizeH="0" baseline="0" dirty="0" smtClean="0">
                        <a:ln>
                          <a:noFill/>
                        </a:ln>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ts val="200"/>
                        </a:spcBef>
                        <a:spcAft>
                          <a:spcPts val="200"/>
                        </a:spcAft>
                        <a:buClrTx/>
                        <a:buSzTx/>
                        <a:buFontTx/>
                        <a:buNone/>
                      </a:pPr>
                      <a:r>
                        <a:rPr kumimoji="0" lang="zh-CN" sz="2000" b="1" u="none" strike="noStrike" cap="none" normalizeH="0" baseline="0" smtClean="0">
                          <a:ln>
                            <a:noFill/>
                          </a:ln>
                          <a:effectLst/>
                        </a:rPr>
                        <a:t>高</a:t>
                      </a:r>
                      <a:endParaRPr kumimoji="0" 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tc>
                <a:tc>
                  <a:txBody>
                    <a:bodyPr/>
                    <a:lstStyle/>
                    <a:p>
                      <a:pPr marL="0" marR="0" lvl="0" indent="0" algn="l" defTabSz="914400" rtl="0" eaLnBrk="1" fontAlgn="base" latinLnBrk="0" hangingPunct="1">
                        <a:lnSpc>
                          <a:spcPct val="100000"/>
                        </a:lnSpc>
                        <a:spcBef>
                          <a:spcPts val="200"/>
                        </a:spcBef>
                        <a:spcAft>
                          <a:spcPts val="200"/>
                        </a:spcAft>
                        <a:buClrTx/>
                        <a:buSzTx/>
                        <a:buFontTx/>
                        <a:buNone/>
                      </a:pPr>
                      <a:r>
                        <a:rPr kumimoji="0" lang="en-US" altLang="zh-CN" sz="2000" b="1" u="none" strike="noStrike" cap="none" normalizeH="0" baseline="0" dirty="0" smtClean="0">
                          <a:ln>
                            <a:noFill/>
                          </a:ln>
                          <a:effectLst/>
                        </a:rPr>
                        <a:t>RC5</a:t>
                      </a:r>
                      <a:r>
                        <a:rPr kumimoji="0" lang="zh-CN" sz="2000" b="1" u="none" strike="noStrike" cap="none" normalizeH="0" baseline="0" dirty="0" smtClean="0">
                          <a:ln>
                            <a:noFill/>
                          </a:ln>
                          <a:effectLst/>
                        </a:rPr>
                        <a:t>运算过程更为简单</a:t>
                      </a:r>
                      <a:endParaRPr kumimoji="0" 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tc>
              </a:tr>
              <a:tr h="601756">
                <a:tc>
                  <a:txBody>
                    <a:bodyPr/>
                    <a:lstStyle/>
                    <a:p>
                      <a:pPr marL="0" marR="0" lvl="0" indent="0" algn="ctr" defTabSz="914400" rtl="0" eaLnBrk="1" fontAlgn="base" latinLnBrk="0" hangingPunct="1">
                        <a:lnSpc>
                          <a:spcPct val="100000"/>
                        </a:lnSpc>
                        <a:spcBef>
                          <a:spcPts val="200"/>
                        </a:spcBef>
                        <a:spcAft>
                          <a:spcPts val="200"/>
                        </a:spcAft>
                        <a:buClrTx/>
                        <a:buSzTx/>
                        <a:buFontTx/>
                        <a:buNone/>
                      </a:pPr>
                      <a:r>
                        <a:rPr kumimoji="0" lang="zh-CN" sz="2000" b="1" u="none" strike="noStrike" cap="none" normalizeH="0" baseline="0" smtClean="0">
                          <a:ln>
                            <a:noFill/>
                          </a:ln>
                          <a:effectLst/>
                        </a:rPr>
                        <a:t>安全性</a:t>
                      </a:r>
                      <a:endParaRPr kumimoji="0" 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ts val="200"/>
                        </a:spcBef>
                        <a:spcAft>
                          <a:spcPts val="200"/>
                        </a:spcAft>
                        <a:buClrTx/>
                        <a:buSzTx/>
                        <a:buFontTx/>
                        <a:buNone/>
                      </a:pPr>
                      <a:r>
                        <a:rPr kumimoji="0" lang="zh-CN" sz="2000" b="1" u="none" strike="noStrike" cap="none" normalizeH="0" baseline="0" smtClean="0">
                          <a:ln>
                            <a:noFill/>
                          </a:ln>
                          <a:effectLst/>
                        </a:rPr>
                        <a:t>高</a:t>
                      </a:r>
                      <a:endParaRPr kumimoji="0" 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ts val="200"/>
                        </a:spcBef>
                        <a:spcAft>
                          <a:spcPts val="200"/>
                        </a:spcAft>
                        <a:buClrTx/>
                        <a:buSzTx/>
                        <a:buFontTx/>
                        <a:buNone/>
                      </a:pPr>
                      <a:r>
                        <a:rPr kumimoji="0" lang="zh-CN" sz="2000" b="1" u="none" strike="noStrike" cap="none" normalizeH="0" baseline="0" dirty="0" smtClean="0">
                          <a:ln>
                            <a:noFill/>
                          </a:ln>
                          <a:solidFill>
                            <a:srgbClr val="FFFF00"/>
                          </a:solidFill>
                          <a:effectLst/>
                        </a:rPr>
                        <a:t>更高</a:t>
                      </a:r>
                      <a:endParaRPr kumimoji="0" lang="zh-CN" sz="2000" b="1" i="0" u="none" strike="noStrike" cap="none" normalizeH="0" baseline="0" dirty="0" smtClean="0">
                        <a:ln>
                          <a:noFill/>
                        </a:ln>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tc>
                <a:tc>
                  <a:txBody>
                    <a:bodyPr/>
                    <a:lstStyle/>
                    <a:p>
                      <a:pPr marL="0" marR="0" lvl="0" indent="0" algn="l" defTabSz="914400" rtl="0" eaLnBrk="1" fontAlgn="base" latinLnBrk="0" hangingPunct="1">
                        <a:lnSpc>
                          <a:spcPct val="100000"/>
                        </a:lnSpc>
                        <a:spcBef>
                          <a:spcPts val="200"/>
                        </a:spcBef>
                        <a:spcAft>
                          <a:spcPts val="200"/>
                        </a:spcAft>
                        <a:buClrTx/>
                        <a:buSzTx/>
                        <a:buFontTx/>
                        <a:buNone/>
                      </a:pPr>
                      <a:r>
                        <a:rPr kumimoji="0" lang="en-US" altLang="zh-CN" sz="2000" b="1" u="none" strike="noStrike" cap="none" normalizeH="0" baseline="0" dirty="0" smtClean="0">
                          <a:ln>
                            <a:noFill/>
                          </a:ln>
                          <a:effectLst/>
                        </a:rPr>
                        <a:t>RC6</a:t>
                      </a:r>
                      <a:r>
                        <a:rPr kumimoji="0" lang="zh-CN" sz="2000" b="1" u="none" strike="noStrike" cap="none" normalizeH="0" baseline="0" dirty="0" smtClean="0">
                          <a:ln>
                            <a:noFill/>
                          </a:ln>
                          <a:effectLst/>
                        </a:rPr>
                        <a:t>采用乘法运算弥补</a:t>
                      </a:r>
                      <a:r>
                        <a:rPr kumimoji="0" lang="en-US" altLang="zh-CN" sz="2000" b="1" u="none" strike="noStrike" cap="none" normalizeH="0" baseline="0" dirty="0" smtClean="0">
                          <a:ln>
                            <a:noFill/>
                          </a:ln>
                          <a:effectLst/>
                        </a:rPr>
                        <a:t>RC5</a:t>
                      </a:r>
                      <a:r>
                        <a:rPr kumimoji="0" lang="zh-CN" sz="2000" b="1" u="none" strike="noStrike" cap="none" normalizeH="0" baseline="0" dirty="0" smtClean="0">
                          <a:ln>
                            <a:noFill/>
                          </a:ln>
                          <a:effectLst/>
                        </a:rPr>
                        <a:t>的漏洞</a:t>
                      </a:r>
                      <a:endParaRPr kumimoji="0" 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tc>
              </a:tr>
              <a:tr h="646219">
                <a:tc>
                  <a:txBody>
                    <a:bodyPr/>
                    <a:lstStyle/>
                    <a:p>
                      <a:pPr marL="0" marR="0" lvl="0" indent="0" algn="ctr" defTabSz="914400" rtl="0" eaLnBrk="1" fontAlgn="base" latinLnBrk="0" hangingPunct="1">
                        <a:lnSpc>
                          <a:spcPct val="100000"/>
                        </a:lnSpc>
                        <a:spcBef>
                          <a:spcPts val="200"/>
                        </a:spcBef>
                        <a:spcAft>
                          <a:spcPts val="200"/>
                        </a:spcAft>
                        <a:buClrTx/>
                        <a:buSzTx/>
                        <a:buFontTx/>
                        <a:buNone/>
                      </a:pPr>
                      <a:r>
                        <a:rPr kumimoji="0" lang="zh-CN" sz="2000" b="1" u="none" strike="noStrike" cap="none" normalizeH="0" baseline="0" smtClean="0">
                          <a:ln>
                            <a:noFill/>
                          </a:ln>
                          <a:effectLst/>
                        </a:rPr>
                        <a:t>软硬件实现</a:t>
                      </a:r>
                      <a:endParaRPr kumimoji="0" 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ts val="200"/>
                        </a:spcBef>
                        <a:spcAft>
                          <a:spcPts val="200"/>
                        </a:spcAft>
                        <a:buClrTx/>
                        <a:buSzTx/>
                        <a:buFontTx/>
                        <a:buNone/>
                      </a:pPr>
                      <a:r>
                        <a:rPr kumimoji="0" lang="zh-CN" sz="2000" b="1" u="none" strike="noStrike" cap="none" normalizeH="0" baseline="0" smtClean="0">
                          <a:ln>
                            <a:noFill/>
                          </a:ln>
                          <a:effectLst/>
                        </a:rPr>
                        <a:t>容易</a:t>
                      </a:r>
                      <a:endParaRPr kumimoji="0" 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tc>
                <a:tc>
                  <a:txBody>
                    <a:bodyPr/>
                    <a:lstStyle/>
                    <a:p>
                      <a:pPr marL="0" marR="0" lvl="0" indent="0" algn="ctr" defTabSz="914400" rtl="0" eaLnBrk="1" fontAlgn="base" latinLnBrk="0" hangingPunct="1">
                        <a:lnSpc>
                          <a:spcPct val="100000"/>
                        </a:lnSpc>
                        <a:spcBef>
                          <a:spcPts val="200"/>
                        </a:spcBef>
                        <a:spcAft>
                          <a:spcPts val="200"/>
                        </a:spcAft>
                        <a:buClrTx/>
                        <a:buSzTx/>
                        <a:buFontTx/>
                        <a:buNone/>
                      </a:pPr>
                      <a:r>
                        <a:rPr kumimoji="0" lang="zh-CN" sz="2000" b="1" u="none" strike="noStrike" cap="none" normalizeH="0" baseline="0" smtClean="0">
                          <a:ln>
                            <a:noFill/>
                          </a:ln>
                          <a:effectLst/>
                        </a:rPr>
                        <a:t>容易</a:t>
                      </a:r>
                      <a:endParaRPr kumimoji="0" 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tc>
                <a:tc>
                  <a:txBody>
                    <a:bodyPr/>
                    <a:lstStyle/>
                    <a:p>
                      <a:pPr marL="0" marR="0" lvl="0" indent="0" algn="l" defTabSz="914400" rtl="0" eaLnBrk="1" fontAlgn="base" latinLnBrk="0" hangingPunct="1">
                        <a:lnSpc>
                          <a:spcPct val="100000"/>
                        </a:lnSpc>
                        <a:spcBef>
                          <a:spcPts val="200"/>
                        </a:spcBef>
                        <a:spcAft>
                          <a:spcPts val="200"/>
                        </a:spcAft>
                        <a:buClrTx/>
                        <a:buSzTx/>
                        <a:buFontTx/>
                        <a:buNone/>
                      </a:pPr>
                      <a:r>
                        <a:rPr kumimoji="0" lang="zh-CN" sz="2000" b="1" u="none" strike="noStrike" cap="none" normalizeH="0" baseline="0" dirty="0" smtClean="0">
                          <a:ln>
                            <a:noFill/>
                          </a:ln>
                          <a:effectLst/>
                        </a:rPr>
                        <a:t>都只用了常见的初等运算，有很好的适用性</a:t>
                      </a:r>
                      <a:endParaRPr kumimoji="0" 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a:t>
            </a:r>
            <a:r>
              <a:rPr lang="en-US" altLang="zh-CN" dirty="0" smtClean="0"/>
              <a:t>2</a:t>
            </a:r>
            <a:r>
              <a:rPr lang="zh-CN" altLang="en-US" dirty="0" smtClean="0"/>
              <a:t>）非对称</a:t>
            </a:r>
            <a:r>
              <a:rPr lang="zh-CN" altLang="en-US" dirty="0"/>
              <a:t>椭圆曲线</a:t>
            </a:r>
            <a:r>
              <a:rPr lang="zh-CN" altLang="en-US" dirty="0" smtClean="0"/>
              <a:t>加密</a:t>
            </a:r>
            <a:endParaRPr lang="zh-CN" altLang="en-US" dirty="0"/>
          </a:p>
        </p:txBody>
      </p:sp>
      <p:sp>
        <p:nvSpPr>
          <p:cNvPr id="5" name="TextBox 4"/>
          <p:cNvSpPr txBox="1"/>
          <p:nvPr/>
        </p:nvSpPr>
        <p:spPr>
          <a:xfrm>
            <a:off x="1056640" y="980728"/>
            <a:ext cx="10583976" cy="526224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200000"/>
              </a:lnSpc>
              <a:spcBef>
                <a:spcPct val="0"/>
              </a:spcBef>
              <a:buClr>
                <a:srgbClr val="FF3300"/>
              </a:buClr>
              <a:buSzPct val="85000"/>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sym typeface="+mn-ea"/>
              </a:rPr>
              <a:t>在已有的对无线传感器网络安全加密算法的研究中</a:t>
            </a:r>
            <a:r>
              <a:rPr lang="zh-CN" altLang="en-US" sz="2800" dirty="0" smtClean="0">
                <a:latin typeface="微软雅黑" panose="020B0503020204020204" pitchFamily="34" charset="-122"/>
                <a:ea typeface="微软雅黑" panose="020B0503020204020204" pitchFamily="34" charset="-122"/>
                <a:sym typeface="+mn-ea"/>
              </a:rPr>
              <a:t>，部分采用了</a:t>
            </a:r>
            <a:r>
              <a:rPr lang="zh-CN" altLang="en-US" sz="2800" b="1" dirty="0">
                <a:solidFill>
                  <a:srgbClr val="0000FF"/>
                </a:solidFill>
                <a:latin typeface="微软雅黑" panose="020B0503020204020204" pitchFamily="34" charset="-122"/>
                <a:ea typeface="微软雅黑" panose="020B0503020204020204" pitchFamily="34" charset="-122"/>
                <a:sym typeface="+mn-ea"/>
              </a:rPr>
              <a:t>基于轻量级椭圆曲线的算法</a:t>
            </a:r>
            <a:r>
              <a:rPr lang="zh-CN" altLang="en-US" sz="2800" b="1" dirty="0" smtClean="0">
                <a:solidFill>
                  <a:srgbClr val="0000FF"/>
                </a:solidFill>
                <a:latin typeface="微软雅黑" panose="020B0503020204020204" pitchFamily="34" charset="-122"/>
                <a:ea typeface="微软雅黑" panose="020B0503020204020204" pitchFamily="34" charset="-122"/>
                <a:sym typeface="+mn-ea"/>
              </a:rPr>
              <a:t>（</a:t>
            </a:r>
            <a:r>
              <a:rPr lang="en-US" altLang="zh-CN" sz="2800" b="1" dirty="0">
                <a:solidFill>
                  <a:srgbClr val="0000FF"/>
                </a:solidFill>
                <a:latin typeface="微软雅黑" panose="020B0503020204020204" pitchFamily="34" charset="-122"/>
                <a:ea typeface="微软雅黑" panose="020B0503020204020204" pitchFamily="34" charset="-122"/>
                <a:sym typeface="+mn-ea"/>
              </a:rPr>
              <a:t> Elliptic curve cryptography</a:t>
            </a:r>
            <a:r>
              <a:rPr lang="zh-CN" altLang="en-US" sz="2800" b="1" dirty="0" smtClean="0">
                <a:solidFill>
                  <a:srgbClr val="0000FF"/>
                </a:solidFill>
                <a:latin typeface="微软雅黑" panose="020B0503020204020204" pitchFamily="34" charset="-122"/>
                <a:ea typeface="微软雅黑" panose="020B0503020204020204" pitchFamily="34" charset="-122"/>
                <a:sym typeface="+mn-ea"/>
              </a:rPr>
              <a:t>）</a:t>
            </a:r>
            <a:r>
              <a:rPr lang="zh-CN" altLang="en-US" sz="2800" dirty="0" smtClean="0">
                <a:latin typeface="微软雅黑" panose="020B0503020204020204" pitchFamily="34" charset="-122"/>
                <a:ea typeface="微软雅黑" panose="020B0503020204020204" pitchFamily="34" charset="-122"/>
                <a:sym typeface="+mn-ea"/>
              </a:rPr>
              <a:t>。</a:t>
            </a:r>
            <a:endParaRPr lang="en-US" altLang="zh-CN" sz="2800" dirty="0" smtClean="0">
              <a:latin typeface="微软雅黑" panose="020B0503020204020204" pitchFamily="34" charset="-122"/>
              <a:ea typeface="微软雅黑" panose="020B0503020204020204" pitchFamily="34" charset="-122"/>
              <a:sym typeface="+mn-ea"/>
            </a:endParaRPr>
          </a:p>
          <a:p>
            <a:pPr lvl="0" algn="just" eaLnBrk="1" hangingPunct="1">
              <a:lnSpc>
                <a:spcPct val="200000"/>
              </a:lnSpc>
              <a:spcBef>
                <a:spcPct val="0"/>
              </a:spcBef>
              <a:buClr>
                <a:srgbClr val="FF3300"/>
              </a:buClr>
              <a:buSzPct val="85000"/>
              <a:buFont typeface="Wingdings" panose="05000000000000000000" pitchFamily="2" charset="2"/>
              <a:buChar char="p"/>
            </a:pPr>
            <a:r>
              <a:rPr lang="zh-CN" altLang="en-US" sz="2800" dirty="0" smtClean="0">
                <a:latin typeface="微软雅黑" panose="020B0503020204020204" pitchFamily="34" charset="-122"/>
                <a:ea typeface="微软雅黑" panose="020B0503020204020204" pitchFamily="34" charset="-122"/>
                <a:sym typeface="+mn-ea"/>
              </a:rPr>
              <a:t>通过</a:t>
            </a:r>
            <a:r>
              <a:rPr lang="zh-CN" altLang="en-US" sz="2800" dirty="0">
                <a:latin typeface="微软雅黑" panose="020B0503020204020204" pitchFamily="34" charset="-122"/>
                <a:ea typeface="微软雅黑" panose="020B0503020204020204" pitchFamily="34" charset="-122"/>
                <a:sym typeface="+mn-ea"/>
              </a:rPr>
              <a:t>性能仿真表明轻量级椭圆曲线加密</a:t>
            </a:r>
            <a:r>
              <a:rPr lang="zh-CN" altLang="en-US" sz="2800" b="1" dirty="0">
                <a:solidFill>
                  <a:srgbClr val="FF0000"/>
                </a:solidFill>
                <a:latin typeface="微软雅黑" panose="020B0503020204020204" pitchFamily="34" charset="-122"/>
                <a:ea typeface="微软雅黑" panose="020B0503020204020204" pitchFamily="34" charset="-122"/>
                <a:sym typeface="+mn-ea"/>
              </a:rPr>
              <a:t>相比于对称加密，提高了安全性；而与其他非对称密钥算法相比，节省了能耗和存储空间</a:t>
            </a:r>
            <a:r>
              <a:rPr lang="zh-CN" altLang="en-US" sz="2800" dirty="0" smtClean="0">
                <a:latin typeface="微软雅黑" panose="020B0503020204020204" pitchFamily="34" charset="-122"/>
                <a:ea typeface="微软雅黑" panose="020B0503020204020204" pitchFamily="34" charset="-122"/>
                <a:sym typeface="+mn-ea"/>
              </a:rPr>
              <a:t>。</a:t>
            </a:r>
            <a:endParaRPr lang="en-US" altLang="zh-CN" sz="2800" dirty="0" smtClean="0">
              <a:latin typeface="微软雅黑" panose="020B0503020204020204" pitchFamily="34" charset="-122"/>
              <a:ea typeface="微软雅黑" panose="020B0503020204020204" pitchFamily="34" charset="-122"/>
              <a:sym typeface="+mn-ea"/>
            </a:endParaRPr>
          </a:p>
          <a:p>
            <a:pPr lvl="0" algn="just" eaLnBrk="1" hangingPunct="1">
              <a:lnSpc>
                <a:spcPct val="200000"/>
              </a:lnSpc>
              <a:spcBef>
                <a:spcPct val="0"/>
              </a:spcBef>
              <a:buClr>
                <a:srgbClr val="FF3300"/>
              </a:buClr>
              <a:buSzPct val="85000"/>
              <a:buFont typeface="Wingdings" panose="05000000000000000000" pitchFamily="2" charset="2"/>
              <a:buChar char="p"/>
            </a:pPr>
            <a:r>
              <a:rPr lang="en-US" altLang="zh-CN" sz="2800" b="1" dirty="0" smtClean="0">
                <a:solidFill>
                  <a:srgbClr val="0000FF"/>
                </a:solidFill>
                <a:latin typeface="微软雅黑" panose="020B0503020204020204" pitchFamily="34" charset="-122"/>
                <a:ea typeface="微软雅黑" panose="020B0503020204020204" pitchFamily="34" charset="-122"/>
                <a:sym typeface="+mn-ea"/>
              </a:rPr>
              <a:t>ECC</a:t>
            </a:r>
            <a:r>
              <a:rPr lang="zh-CN" altLang="en-US" sz="2800" b="1" dirty="0" smtClean="0">
                <a:solidFill>
                  <a:srgbClr val="0000FF"/>
                </a:solidFill>
                <a:latin typeface="微软雅黑" panose="020B0503020204020204" pitchFamily="34" charset="-122"/>
                <a:ea typeface="微软雅黑" panose="020B0503020204020204" pitchFamily="34" charset="-122"/>
                <a:sym typeface="+mn-ea"/>
              </a:rPr>
              <a:t>算法</a:t>
            </a:r>
            <a:r>
              <a:rPr lang="zh-CN" altLang="en-US" sz="2800" dirty="0">
                <a:latin typeface="微软雅黑" panose="020B0503020204020204" pitchFamily="34" charset="-122"/>
                <a:ea typeface="微软雅黑" panose="020B0503020204020204" pitchFamily="34" charset="-122"/>
                <a:sym typeface="+mn-ea"/>
              </a:rPr>
              <a:t>在传感器网络中受到了极大的重视，也成为了其他公钥方案无法突破的瓶颈。</a:t>
            </a:r>
            <a:endParaRPr lang="zh-CN" altLang="en-US" sz="2800" dirty="0">
              <a:solidFill>
                <a:srgbClr val="FF0000"/>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a:t>
            </a:r>
            <a:r>
              <a:rPr lang="en-US" altLang="zh-CN" dirty="0" smtClean="0"/>
              <a:t>3</a:t>
            </a:r>
            <a:r>
              <a:rPr lang="zh-CN" altLang="en-US" dirty="0" smtClean="0"/>
              <a:t>）基于</a:t>
            </a:r>
            <a:r>
              <a:rPr lang="en-US" altLang="zh-CN" dirty="0"/>
              <a:t>ID</a:t>
            </a:r>
            <a:r>
              <a:rPr lang="zh-CN" altLang="en-US" dirty="0"/>
              <a:t>或</a:t>
            </a:r>
            <a:r>
              <a:rPr lang="en-US" altLang="zh-CN" dirty="0"/>
              <a:t>Hash</a:t>
            </a:r>
            <a:r>
              <a:rPr lang="zh-CN" altLang="en-US" dirty="0"/>
              <a:t>函数的加密方式</a:t>
            </a:r>
            <a:endParaRPr lang="zh-CN" altLang="en-US" dirty="0"/>
          </a:p>
        </p:txBody>
      </p:sp>
      <p:sp>
        <p:nvSpPr>
          <p:cNvPr id="5" name="TextBox 4"/>
          <p:cNvSpPr txBox="1"/>
          <p:nvPr/>
        </p:nvSpPr>
        <p:spPr>
          <a:xfrm>
            <a:off x="1056640" y="980728"/>
            <a:ext cx="10583976" cy="5262979"/>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200000"/>
              </a:lnSpc>
              <a:spcBef>
                <a:spcPct val="0"/>
              </a:spcBef>
              <a:buClr>
                <a:srgbClr val="FF3300"/>
              </a:buClr>
              <a:buSzPct val="85000"/>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sym typeface="+mn-ea"/>
              </a:rPr>
              <a:t> 一方面为了</a:t>
            </a:r>
            <a:r>
              <a:rPr lang="zh-CN" altLang="en-US" sz="2800" b="1" dirty="0">
                <a:solidFill>
                  <a:srgbClr val="FF0000"/>
                </a:solidFill>
                <a:latin typeface="微软雅黑" panose="020B0503020204020204" pitchFamily="34" charset="-122"/>
                <a:ea typeface="微软雅黑" panose="020B0503020204020204" pitchFamily="34" charset="-122"/>
                <a:sym typeface="+mn-ea"/>
              </a:rPr>
              <a:t>保证加密算法的简单性和低能耗</a:t>
            </a:r>
            <a:r>
              <a:rPr lang="zh-CN" altLang="en-US" sz="2800" dirty="0">
                <a:latin typeface="微软雅黑" panose="020B0503020204020204" pitchFamily="34" charset="-122"/>
                <a:ea typeface="微软雅黑" panose="020B0503020204020204" pitchFamily="34" charset="-122"/>
                <a:sym typeface="+mn-ea"/>
              </a:rPr>
              <a:t>，另一方面为了</a:t>
            </a:r>
            <a:r>
              <a:rPr lang="zh-CN" altLang="en-US" sz="2800" b="1" dirty="0">
                <a:solidFill>
                  <a:srgbClr val="0000FF"/>
                </a:solidFill>
                <a:latin typeface="微软雅黑" panose="020B0503020204020204" pitchFamily="34" charset="-122"/>
                <a:ea typeface="微软雅黑" panose="020B0503020204020204" pitchFamily="34" charset="-122"/>
                <a:sym typeface="+mn-ea"/>
              </a:rPr>
              <a:t>便于节点之间相互认证</a:t>
            </a:r>
            <a:r>
              <a:rPr lang="zh-CN" altLang="en-US" sz="2800" dirty="0">
                <a:latin typeface="微软雅黑" panose="020B0503020204020204" pitchFamily="34" charset="-122"/>
                <a:ea typeface="微软雅黑" panose="020B0503020204020204" pitchFamily="34" charset="-122"/>
                <a:sym typeface="+mn-ea"/>
              </a:rPr>
              <a:t>，跳出了对称密钥体制和公钥密码体制的束缚，</a:t>
            </a:r>
            <a:r>
              <a:rPr lang="zh-CN" altLang="en-US" sz="2800" b="1" dirty="0">
                <a:solidFill>
                  <a:srgbClr val="FF0000"/>
                </a:solidFill>
                <a:latin typeface="微软雅黑" panose="020B0503020204020204" pitchFamily="34" charset="-122"/>
                <a:ea typeface="微软雅黑" panose="020B0503020204020204" pitchFamily="34" charset="-122"/>
                <a:sym typeface="+mn-ea"/>
              </a:rPr>
              <a:t>利用混合密码体制</a:t>
            </a:r>
            <a:r>
              <a:rPr lang="zh-CN" altLang="en-US" sz="2800" dirty="0">
                <a:latin typeface="微软雅黑" panose="020B0503020204020204" pitchFamily="34" charset="-122"/>
                <a:ea typeface="微软雅黑" panose="020B0503020204020204" pitchFamily="34" charset="-122"/>
                <a:sym typeface="+mn-ea"/>
              </a:rPr>
              <a:t>或者其他密码基础技术来实现无线传感器网络中的通信机制</a:t>
            </a:r>
            <a:r>
              <a:rPr lang="zh-CN" altLang="en-US" sz="2800" dirty="0" smtClean="0">
                <a:latin typeface="微软雅黑" panose="020B0503020204020204" pitchFamily="34" charset="-122"/>
                <a:ea typeface="微软雅黑" panose="020B0503020204020204" pitchFamily="34" charset="-122"/>
                <a:sym typeface="+mn-ea"/>
              </a:rPr>
              <a:t>。</a:t>
            </a:r>
            <a:endParaRPr lang="en-US" altLang="zh-CN" sz="2800" dirty="0" smtClean="0">
              <a:latin typeface="微软雅黑" panose="020B0503020204020204" pitchFamily="34" charset="-122"/>
              <a:ea typeface="微软雅黑" panose="020B0503020204020204" pitchFamily="34" charset="-122"/>
              <a:sym typeface="+mn-ea"/>
            </a:endParaRPr>
          </a:p>
          <a:p>
            <a:pPr lvl="0" algn="just" eaLnBrk="1" hangingPunct="1">
              <a:lnSpc>
                <a:spcPct val="200000"/>
              </a:lnSpc>
              <a:spcBef>
                <a:spcPct val="0"/>
              </a:spcBef>
              <a:buClr>
                <a:srgbClr val="FF3300"/>
              </a:buClr>
              <a:buSzPct val="85000"/>
              <a:buFont typeface="Wingdings" panose="05000000000000000000" pitchFamily="2" charset="2"/>
              <a:buChar char="p"/>
            </a:pPr>
            <a:r>
              <a:rPr lang="zh-CN" altLang="en-US" sz="2800" dirty="0" smtClean="0">
                <a:latin typeface="微软雅黑" panose="020B0503020204020204" pitchFamily="34" charset="-122"/>
                <a:ea typeface="微软雅黑" panose="020B0503020204020204" pitchFamily="34" charset="-122"/>
                <a:sym typeface="+mn-ea"/>
              </a:rPr>
              <a:t>其中</a:t>
            </a:r>
            <a:r>
              <a:rPr lang="zh-CN" altLang="en-US" sz="2800" dirty="0">
                <a:latin typeface="微软雅黑" panose="020B0503020204020204" pitchFamily="34" charset="-122"/>
                <a:ea typeface="微软雅黑" panose="020B0503020204020204" pitchFamily="34" charset="-122"/>
                <a:sym typeface="+mn-ea"/>
              </a:rPr>
              <a:t>，研究最为广泛和深入的是基于</a:t>
            </a:r>
            <a:r>
              <a:rPr lang="en-US" altLang="zh-CN" sz="2800" dirty="0">
                <a:latin typeface="微软雅黑" panose="020B0503020204020204" pitchFamily="34" charset="-122"/>
                <a:ea typeface="微软雅黑" panose="020B0503020204020204" pitchFamily="34" charset="-122"/>
                <a:sym typeface="+mn-ea"/>
              </a:rPr>
              <a:t>ID</a:t>
            </a:r>
            <a:r>
              <a:rPr lang="zh-CN" altLang="en-US" sz="2800" dirty="0">
                <a:latin typeface="微软雅黑" panose="020B0503020204020204" pitchFamily="34" charset="-122"/>
                <a:ea typeface="微软雅黑" panose="020B0503020204020204" pitchFamily="34" charset="-122"/>
                <a:sym typeface="+mn-ea"/>
              </a:rPr>
              <a:t>身份或者</a:t>
            </a:r>
            <a:r>
              <a:rPr lang="en-US" altLang="zh-CN" sz="2800" dirty="0">
                <a:latin typeface="微软雅黑" panose="020B0503020204020204" pitchFamily="34" charset="-122"/>
                <a:ea typeface="微软雅黑" panose="020B0503020204020204" pitchFamily="34" charset="-122"/>
                <a:sym typeface="+mn-ea"/>
              </a:rPr>
              <a:t>Hash</a:t>
            </a:r>
            <a:r>
              <a:rPr lang="zh-CN" altLang="en-US" sz="2800" dirty="0">
                <a:latin typeface="微软雅黑" panose="020B0503020204020204" pitchFamily="34" charset="-122"/>
                <a:ea typeface="微软雅黑" panose="020B0503020204020204" pitchFamily="34" charset="-122"/>
                <a:sym typeface="+mn-ea"/>
              </a:rPr>
              <a:t>函数加密的方法。</a:t>
            </a:r>
            <a:endParaRPr lang="zh-CN" altLang="en-US" sz="2800" dirty="0">
              <a:solidFill>
                <a:srgbClr val="FF0000"/>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a:t>
            </a:r>
            <a:r>
              <a:rPr lang="zh-CN" altLang="en-US" dirty="0" smtClean="0"/>
              <a:t>类加密算法的简单比较</a:t>
            </a:r>
            <a:endParaRPr lang="zh-CN" altLang="en-US" dirty="0"/>
          </a:p>
        </p:txBody>
      </p:sp>
      <p:sp>
        <p:nvSpPr>
          <p:cNvPr id="5" name="TextBox 4"/>
          <p:cNvSpPr txBox="1"/>
          <p:nvPr/>
        </p:nvSpPr>
        <p:spPr>
          <a:xfrm>
            <a:off x="1056640" y="980728"/>
            <a:ext cx="10583976" cy="5262979"/>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200000"/>
              </a:lnSpc>
              <a:spcBef>
                <a:spcPct val="0"/>
              </a:spcBef>
              <a:buClr>
                <a:srgbClr val="FF3300"/>
              </a:buClr>
              <a:buSzPct val="85000"/>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sym typeface="+mn-ea"/>
              </a:rPr>
              <a:t>对称密钥体制的加密方法，具有</a:t>
            </a:r>
            <a:r>
              <a:rPr lang="zh-CN" altLang="en-US" sz="2800" b="1" dirty="0">
                <a:solidFill>
                  <a:srgbClr val="FF0000"/>
                </a:solidFill>
                <a:latin typeface="微软雅黑" panose="020B0503020204020204" pitchFamily="34" charset="-122"/>
                <a:ea typeface="微软雅黑" panose="020B0503020204020204" pitchFamily="34" charset="-122"/>
                <a:sym typeface="+mn-ea"/>
              </a:rPr>
              <a:t>密钥长度</a:t>
            </a:r>
            <a:r>
              <a:rPr lang="zh-CN" altLang="en-US" sz="2800" b="1" dirty="0" smtClean="0">
                <a:solidFill>
                  <a:srgbClr val="FF0000"/>
                </a:solidFill>
                <a:latin typeface="微软雅黑" panose="020B0503020204020204" pitchFamily="34" charset="-122"/>
                <a:ea typeface="微软雅黑" panose="020B0503020204020204" pitchFamily="34" charset="-122"/>
                <a:sym typeface="+mn-ea"/>
              </a:rPr>
              <a:t>短、计算</a:t>
            </a:r>
            <a:r>
              <a:rPr lang="zh-CN" altLang="en-US" sz="2800" b="1" dirty="0">
                <a:solidFill>
                  <a:srgbClr val="FF0000"/>
                </a:solidFill>
                <a:latin typeface="微软雅黑" panose="020B0503020204020204" pitchFamily="34" charset="-122"/>
                <a:ea typeface="微软雅黑" panose="020B0503020204020204" pitchFamily="34" charset="-122"/>
                <a:sym typeface="+mn-ea"/>
              </a:rPr>
              <a:t>和通信开销小</a:t>
            </a:r>
            <a:r>
              <a:rPr lang="zh-CN" altLang="en-US" sz="2800" dirty="0">
                <a:latin typeface="微软雅黑" panose="020B0503020204020204" pitchFamily="34" charset="-122"/>
                <a:ea typeface="微软雅黑" panose="020B0503020204020204" pitchFamily="34" charset="-122"/>
                <a:sym typeface="+mn-ea"/>
              </a:rPr>
              <a:t>等优点，可是安全性不高，且</a:t>
            </a:r>
            <a:r>
              <a:rPr lang="zh-CN" altLang="en-US" sz="2800" b="1" dirty="0">
                <a:solidFill>
                  <a:srgbClr val="FF0000"/>
                </a:solidFill>
                <a:latin typeface="微软雅黑" panose="020B0503020204020204" pitchFamily="34" charset="-122"/>
                <a:ea typeface="微软雅黑" panose="020B0503020204020204" pitchFamily="34" charset="-122"/>
                <a:sym typeface="+mn-ea"/>
              </a:rPr>
              <a:t>难以实现认证功能</a:t>
            </a:r>
            <a:r>
              <a:rPr lang="zh-CN" altLang="en-US" sz="2800" dirty="0">
                <a:latin typeface="微软雅黑" panose="020B0503020204020204" pitchFamily="34" charset="-122"/>
                <a:ea typeface="微软雅黑" panose="020B0503020204020204" pitchFamily="34" charset="-122"/>
                <a:sym typeface="+mn-ea"/>
              </a:rPr>
              <a:t>。</a:t>
            </a:r>
            <a:endParaRPr lang="zh-CN" altLang="en-US" sz="2800" dirty="0">
              <a:latin typeface="微软雅黑" panose="020B0503020204020204" pitchFamily="34" charset="-122"/>
              <a:ea typeface="微软雅黑" panose="020B0503020204020204" pitchFamily="34" charset="-122"/>
              <a:sym typeface="+mn-ea"/>
            </a:endParaRPr>
          </a:p>
          <a:p>
            <a:pPr lvl="0" algn="just" eaLnBrk="1" hangingPunct="1">
              <a:lnSpc>
                <a:spcPct val="200000"/>
              </a:lnSpc>
              <a:spcBef>
                <a:spcPct val="0"/>
              </a:spcBef>
              <a:buClr>
                <a:srgbClr val="FF3300"/>
              </a:buClr>
              <a:buSzPct val="85000"/>
              <a:buFont typeface="Wingdings" panose="05000000000000000000" pitchFamily="2" charset="2"/>
              <a:buChar char="p"/>
            </a:pPr>
            <a:r>
              <a:rPr lang="zh-CN" altLang="en-US" sz="2800" dirty="0" smtClean="0">
                <a:latin typeface="微软雅黑" panose="020B0503020204020204" pitchFamily="34" charset="-122"/>
                <a:ea typeface="微软雅黑" panose="020B0503020204020204" pitchFamily="34" charset="-122"/>
                <a:sym typeface="+mn-ea"/>
              </a:rPr>
              <a:t>非对称</a:t>
            </a:r>
            <a:r>
              <a:rPr lang="zh-CN" altLang="en-US" sz="2800" dirty="0">
                <a:latin typeface="微软雅黑" panose="020B0503020204020204" pitchFamily="34" charset="-122"/>
                <a:ea typeface="微软雅黑" panose="020B0503020204020204" pitchFamily="34" charset="-122"/>
                <a:sym typeface="+mn-ea"/>
              </a:rPr>
              <a:t>加密算法</a:t>
            </a:r>
            <a:r>
              <a:rPr lang="zh-CN" altLang="en-US" sz="2800" b="1" dirty="0">
                <a:solidFill>
                  <a:srgbClr val="0000FF"/>
                </a:solidFill>
                <a:latin typeface="微软雅黑" panose="020B0503020204020204" pitchFamily="34" charset="-122"/>
                <a:ea typeface="微软雅黑" panose="020B0503020204020204" pitchFamily="34" charset="-122"/>
                <a:sym typeface="+mn-ea"/>
              </a:rPr>
              <a:t>具有较高的安全性</a:t>
            </a:r>
            <a:r>
              <a:rPr lang="zh-CN" altLang="en-US" sz="2800" dirty="0">
                <a:latin typeface="微软雅黑" panose="020B0503020204020204" pitchFamily="34" charset="-122"/>
                <a:ea typeface="微软雅黑" panose="020B0503020204020204" pitchFamily="34" charset="-122"/>
                <a:sym typeface="+mn-ea"/>
              </a:rPr>
              <a:t>，而且可以实现认证，但是</a:t>
            </a:r>
            <a:r>
              <a:rPr lang="zh-CN" altLang="en-US" sz="2800" b="1" dirty="0">
                <a:solidFill>
                  <a:srgbClr val="0000FF"/>
                </a:solidFill>
                <a:latin typeface="微软雅黑" panose="020B0503020204020204" pitchFamily="34" charset="-122"/>
                <a:ea typeface="微软雅黑" panose="020B0503020204020204" pitchFamily="34" charset="-122"/>
                <a:sym typeface="+mn-ea"/>
              </a:rPr>
              <a:t>需要消耗较大的计算和通信</a:t>
            </a:r>
            <a:r>
              <a:rPr lang="zh-CN" altLang="en-US" sz="2800" dirty="0">
                <a:latin typeface="微软雅黑" panose="020B0503020204020204" pitchFamily="34" charset="-122"/>
                <a:ea typeface="微软雅黑" panose="020B0503020204020204" pitchFamily="34" charset="-122"/>
                <a:sym typeface="+mn-ea"/>
              </a:rPr>
              <a:t>，所以其较难适应于传感器网络。</a:t>
            </a:r>
            <a:endParaRPr lang="zh-CN" altLang="en-US" sz="2800" dirty="0">
              <a:latin typeface="微软雅黑" panose="020B0503020204020204" pitchFamily="34" charset="-122"/>
              <a:ea typeface="微软雅黑" panose="020B0503020204020204" pitchFamily="34" charset="-122"/>
              <a:sym typeface="+mn-ea"/>
            </a:endParaRPr>
          </a:p>
          <a:p>
            <a:pPr lvl="0" algn="just" eaLnBrk="1" hangingPunct="1">
              <a:lnSpc>
                <a:spcPct val="200000"/>
              </a:lnSpc>
              <a:spcBef>
                <a:spcPct val="0"/>
              </a:spcBef>
              <a:buClr>
                <a:srgbClr val="FF3300"/>
              </a:buClr>
              <a:buSzPct val="85000"/>
              <a:buFont typeface="Wingdings" panose="05000000000000000000" pitchFamily="2" charset="2"/>
              <a:buChar char="p"/>
            </a:pPr>
            <a:r>
              <a:rPr lang="zh-CN" altLang="en-US" sz="2800" dirty="0" smtClean="0">
                <a:latin typeface="微软雅黑" panose="020B0503020204020204" pitchFamily="34" charset="-122"/>
                <a:ea typeface="微软雅黑" panose="020B0503020204020204" pitchFamily="34" charset="-122"/>
                <a:sym typeface="+mn-ea"/>
              </a:rPr>
              <a:t>基于</a:t>
            </a:r>
            <a:r>
              <a:rPr lang="en-US" altLang="zh-CN" sz="2800" dirty="0">
                <a:latin typeface="微软雅黑" panose="020B0503020204020204" pitchFamily="34" charset="-122"/>
                <a:ea typeface="微软雅黑" panose="020B0503020204020204" pitchFamily="34" charset="-122"/>
                <a:sym typeface="+mn-ea"/>
              </a:rPr>
              <a:t>Hash</a:t>
            </a:r>
            <a:r>
              <a:rPr lang="zh-CN" altLang="en-US" sz="2800" dirty="0">
                <a:latin typeface="微软雅黑" panose="020B0503020204020204" pitchFamily="34" charset="-122"/>
                <a:ea typeface="微软雅黑" panose="020B0503020204020204" pitchFamily="34" charset="-122"/>
                <a:sym typeface="+mn-ea"/>
              </a:rPr>
              <a:t>函数的方法，具有</a:t>
            </a:r>
            <a:r>
              <a:rPr lang="zh-CN" altLang="en-US" sz="2800" b="1" dirty="0">
                <a:solidFill>
                  <a:srgbClr val="FF0000"/>
                </a:solidFill>
                <a:latin typeface="微软雅黑" panose="020B0503020204020204" pitchFamily="34" charset="-122"/>
                <a:ea typeface="微软雅黑" panose="020B0503020204020204" pitchFamily="34" charset="-122"/>
                <a:sym typeface="+mn-ea"/>
              </a:rPr>
              <a:t>较高的安全性，而且计算小</a:t>
            </a:r>
            <a:r>
              <a:rPr lang="zh-CN" altLang="en-US" sz="2800" dirty="0">
                <a:latin typeface="微软雅黑" panose="020B0503020204020204" pitchFamily="34" charset="-122"/>
                <a:ea typeface="微软雅黑" panose="020B0503020204020204" pitchFamily="34" charset="-122"/>
                <a:sym typeface="+mn-ea"/>
              </a:rPr>
              <a:t>，是比较流行的方法，但是它仍存在私钥托管的问题。</a:t>
            </a:r>
            <a:endParaRPr lang="zh-CN" altLang="en-US" sz="2800" dirty="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2</a:t>
            </a:r>
            <a:r>
              <a:rPr lang="zh-CN" altLang="en-US" dirty="0" smtClean="0"/>
              <a:t>、密钥管理</a:t>
            </a:r>
            <a:endParaRPr lang="zh-CN" altLang="en-US" dirty="0"/>
          </a:p>
        </p:txBody>
      </p:sp>
      <p:sp>
        <p:nvSpPr>
          <p:cNvPr id="15" name="TextBox 14"/>
          <p:cNvSpPr txBox="1"/>
          <p:nvPr/>
        </p:nvSpPr>
        <p:spPr>
          <a:xfrm>
            <a:off x="911424" y="980728"/>
            <a:ext cx="10945216" cy="3337196"/>
          </a:xfrm>
          <a:prstGeom prst="rect">
            <a:avLst/>
          </a:prstGeom>
          <a:noFill/>
          <a:ln w="9525">
            <a:noFill/>
          </a:ln>
        </p:spPr>
        <p:txBody>
          <a:bodyPr wrap="square">
            <a:spAutoFit/>
          </a:bodyPr>
          <a:lstStyle/>
          <a:p>
            <a:pPr marL="457200" indent="-457200">
              <a:lnSpc>
                <a:spcPct val="150000"/>
              </a:lnSpc>
              <a:buClr>
                <a:srgbClr val="E46C0A"/>
              </a:buClr>
              <a:buSzPct val="85000"/>
              <a:buFont typeface="Wingdings" panose="05000000000000000000" pitchFamily="2" charset="2"/>
              <a:buChar char="p"/>
            </a:pPr>
            <a:r>
              <a:rPr lang="en-US" altLang="zh-CN" sz="3600" b="1" dirty="0">
                <a:latin typeface="华文楷体" panose="02010600040101010101" pitchFamily="2" charset="-122"/>
                <a:ea typeface="华文楷体" panose="02010600040101010101" pitchFamily="2" charset="-122"/>
              </a:rPr>
              <a:t>WSN</a:t>
            </a:r>
            <a:r>
              <a:rPr lang="zh-CN" altLang="en-US" sz="3600" b="1" dirty="0">
                <a:latin typeface="华文楷体" panose="02010600040101010101" pitchFamily="2" charset="-122"/>
                <a:ea typeface="华文楷体" panose="02010600040101010101" pitchFamily="2" charset="-122"/>
              </a:rPr>
              <a:t>不同于传统计算机网络，它具有传统计算机网络所不具备的特性。因此，除了要具备传统网络密钥管理的一些基本需求，如保密性、完整性、真实性或可验证性等，也提出了一些</a:t>
            </a:r>
            <a:r>
              <a:rPr lang="zh-CN" altLang="en-US" sz="3600" b="1" dirty="0">
                <a:solidFill>
                  <a:srgbClr val="FF0000"/>
                </a:solidFill>
                <a:latin typeface="华文楷体" panose="02010600040101010101" pitchFamily="2" charset="-122"/>
                <a:ea typeface="华文楷体" panose="02010600040101010101" pitchFamily="2" charset="-122"/>
              </a:rPr>
              <a:t>特别的</a:t>
            </a:r>
            <a:r>
              <a:rPr lang="zh-CN" altLang="en-US" sz="3600" b="1" dirty="0" smtClean="0">
                <a:solidFill>
                  <a:srgbClr val="FF0000"/>
                </a:solidFill>
                <a:latin typeface="华文楷体" panose="02010600040101010101" pitchFamily="2" charset="-122"/>
                <a:ea typeface="华文楷体" panose="02010600040101010101" pitchFamily="2" charset="-122"/>
              </a:rPr>
              <a:t>要求</a:t>
            </a:r>
            <a:r>
              <a:rPr lang="zh-CN" altLang="en-US" sz="3600" b="1" dirty="0" smtClean="0">
                <a:latin typeface="华文楷体" panose="02010600040101010101" pitchFamily="2" charset="-122"/>
                <a:ea typeface="华文楷体" panose="02010600040101010101" pitchFamily="2" charset="-122"/>
              </a:rPr>
              <a:t>。</a:t>
            </a:r>
            <a:endParaRPr lang="zh-CN" altLang="en-US" sz="36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a:t>
            </a:r>
            <a:r>
              <a:rPr lang="en-US" altLang="zh-CN" dirty="0" smtClean="0"/>
              <a:t>1</a:t>
            </a:r>
            <a:r>
              <a:rPr lang="zh-CN" altLang="en-US" dirty="0" smtClean="0"/>
              <a:t>）</a:t>
            </a:r>
            <a:r>
              <a:rPr lang="zh-CN" altLang="en-US" dirty="0"/>
              <a:t>安全</a:t>
            </a:r>
            <a:r>
              <a:rPr lang="zh-CN" altLang="en-US" dirty="0" smtClean="0"/>
              <a:t>需求</a:t>
            </a:r>
            <a:endParaRPr lang="zh-CN" altLang="en-US" dirty="0"/>
          </a:p>
        </p:txBody>
      </p:sp>
      <p:sp>
        <p:nvSpPr>
          <p:cNvPr id="5" name="TextBox 4"/>
          <p:cNvSpPr txBox="1"/>
          <p:nvPr/>
        </p:nvSpPr>
        <p:spPr>
          <a:xfrm>
            <a:off x="1056640" y="980728"/>
            <a:ext cx="10583976" cy="5016758"/>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lnSpc>
                <a:spcPct val="200000"/>
              </a:lnSpc>
              <a:spcBef>
                <a:spcPct val="0"/>
              </a:spcBef>
              <a:buClr>
                <a:srgbClr val="FF3300"/>
              </a:buClr>
              <a:buSzPct val="85000"/>
              <a:buNone/>
            </a:pPr>
            <a:r>
              <a:rPr lang="zh-CN" altLang="en-US" b="1" dirty="0" smtClean="0">
                <a:solidFill>
                  <a:srgbClr val="0000FF"/>
                </a:solidFill>
                <a:latin typeface="微软雅黑" panose="020B0503020204020204" pitchFamily="34" charset="-122"/>
                <a:ea typeface="微软雅黑" panose="020B0503020204020204" pitchFamily="34" charset="-122"/>
                <a:sym typeface="+mn-ea"/>
              </a:rPr>
              <a:t>① </a:t>
            </a:r>
            <a:r>
              <a:rPr lang="zh-CN" altLang="en-US" b="1" dirty="0">
                <a:solidFill>
                  <a:srgbClr val="0000FF"/>
                </a:solidFill>
                <a:latin typeface="微软雅黑" panose="020B0503020204020204" pitchFamily="34" charset="-122"/>
                <a:ea typeface="微软雅黑" panose="020B0503020204020204" pitchFamily="34" charset="-122"/>
                <a:sym typeface="+mn-ea"/>
              </a:rPr>
              <a:t>密钥生成或更新算法的</a:t>
            </a:r>
            <a:r>
              <a:rPr lang="zh-CN" altLang="en-US" b="1" dirty="0" smtClean="0">
                <a:solidFill>
                  <a:srgbClr val="0000FF"/>
                </a:solidFill>
                <a:latin typeface="微软雅黑" panose="020B0503020204020204" pitchFamily="34" charset="-122"/>
                <a:ea typeface="微软雅黑" panose="020B0503020204020204" pitchFamily="34" charset="-122"/>
                <a:sym typeface="+mn-ea"/>
              </a:rPr>
              <a:t>安全性</a:t>
            </a:r>
            <a:r>
              <a:rPr lang="zh-CN" altLang="en-US" dirty="0" smtClean="0">
                <a:latin typeface="微软雅黑" panose="020B0503020204020204" pitchFamily="34" charset="-122"/>
                <a:ea typeface="微软雅黑" panose="020B0503020204020204" pitchFamily="34" charset="-122"/>
                <a:sym typeface="+mn-ea"/>
              </a:rPr>
              <a:t>：破解代价不能过于容易。</a:t>
            </a:r>
            <a:endParaRPr lang="zh-CN" altLang="en-US" dirty="0">
              <a:latin typeface="微软雅黑" panose="020B0503020204020204" pitchFamily="34" charset="-122"/>
              <a:ea typeface="微软雅黑" panose="020B0503020204020204" pitchFamily="34" charset="-122"/>
              <a:sym typeface="+mn-ea"/>
            </a:endParaRPr>
          </a:p>
          <a:p>
            <a:pPr marL="0" lvl="0" indent="0" algn="just" eaLnBrk="1" hangingPunct="1">
              <a:lnSpc>
                <a:spcPct val="200000"/>
              </a:lnSpc>
              <a:spcBef>
                <a:spcPct val="0"/>
              </a:spcBef>
              <a:buClr>
                <a:srgbClr val="FF3300"/>
              </a:buClr>
              <a:buSzPct val="85000"/>
              <a:buNone/>
            </a:pPr>
            <a:r>
              <a:rPr lang="zh-CN" altLang="en-US" b="1" dirty="0">
                <a:solidFill>
                  <a:srgbClr val="0000FF"/>
                </a:solidFill>
                <a:latin typeface="微软雅黑" panose="020B0503020204020204" pitchFamily="34" charset="-122"/>
                <a:ea typeface="微软雅黑" panose="020B0503020204020204" pitchFamily="34" charset="-122"/>
                <a:sym typeface="+mn-ea"/>
              </a:rPr>
              <a:t>② 前向私密性：</a:t>
            </a:r>
            <a:r>
              <a:rPr lang="zh-CN" altLang="en-US" dirty="0" smtClean="0">
                <a:latin typeface="微软雅黑" panose="020B0503020204020204" pitchFamily="34" charset="-122"/>
                <a:ea typeface="微软雅黑" panose="020B0503020204020204" pitchFamily="34" charset="-122"/>
                <a:sym typeface="+mn-ea"/>
              </a:rPr>
              <a:t>退出或被俘的节点，不能再进入网络。</a:t>
            </a:r>
            <a:endParaRPr lang="zh-CN" altLang="en-US" dirty="0">
              <a:latin typeface="微软雅黑" panose="020B0503020204020204" pitchFamily="34" charset="-122"/>
              <a:ea typeface="微软雅黑" panose="020B0503020204020204" pitchFamily="34" charset="-122"/>
              <a:sym typeface="+mn-ea"/>
            </a:endParaRPr>
          </a:p>
          <a:p>
            <a:pPr marL="0" lvl="0" indent="0" algn="just" eaLnBrk="1" hangingPunct="1">
              <a:lnSpc>
                <a:spcPct val="200000"/>
              </a:lnSpc>
              <a:spcBef>
                <a:spcPct val="0"/>
              </a:spcBef>
              <a:buClr>
                <a:srgbClr val="FF3300"/>
              </a:buClr>
              <a:buSzPct val="85000"/>
              <a:buNone/>
            </a:pPr>
            <a:r>
              <a:rPr lang="zh-CN" altLang="en-US" b="1" dirty="0">
                <a:solidFill>
                  <a:srgbClr val="0000FF"/>
                </a:solidFill>
                <a:latin typeface="微软雅黑" panose="020B0503020204020204" pitchFamily="34" charset="-122"/>
                <a:ea typeface="微软雅黑" panose="020B0503020204020204" pitchFamily="34" charset="-122"/>
                <a:sym typeface="+mn-ea"/>
              </a:rPr>
              <a:t>③ 后向私密性和可扩展性：</a:t>
            </a:r>
            <a:r>
              <a:rPr lang="zh-CN" altLang="en-US" dirty="0" smtClean="0">
                <a:solidFill>
                  <a:srgbClr val="FF0000"/>
                </a:solidFill>
                <a:latin typeface="微软雅黑" panose="020B0503020204020204" pitchFamily="34" charset="-122"/>
                <a:ea typeface="微软雅黑" panose="020B0503020204020204" pitchFamily="34" charset="-122"/>
                <a:sym typeface="+mn-ea"/>
              </a:rPr>
              <a:t>新加入</a:t>
            </a:r>
            <a:r>
              <a:rPr lang="zh-CN" altLang="en-US" dirty="0" smtClean="0">
                <a:latin typeface="微软雅黑" panose="020B0503020204020204" pitchFamily="34" charset="-122"/>
                <a:ea typeface="微软雅黑" panose="020B0503020204020204" pitchFamily="34" charset="-122"/>
                <a:sym typeface="+mn-ea"/>
              </a:rPr>
              <a:t>的节点具有合法性。</a:t>
            </a:r>
            <a:endParaRPr lang="zh-CN" altLang="en-US" dirty="0">
              <a:latin typeface="微软雅黑" panose="020B0503020204020204" pitchFamily="34" charset="-122"/>
              <a:ea typeface="微软雅黑" panose="020B0503020204020204" pitchFamily="34" charset="-122"/>
              <a:sym typeface="+mn-ea"/>
            </a:endParaRPr>
          </a:p>
          <a:p>
            <a:pPr marL="0" lvl="0" indent="0" algn="just" eaLnBrk="1" hangingPunct="1">
              <a:lnSpc>
                <a:spcPct val="200000"/>
              </a:lnSpc>
              <a:spcBef>
                <a:spcPct val="0"/>
              </a:spcBef>
              <a:buClr>
                <a:srgbClr val="FF3300"/>
              </a:buClr>
              <a:buSzPct val="85000"/>
              <a:buNone/>
            </a:pPr>
            <a:r>
              <a:rPr lang="zh-CN" altLang="en-US" b="1" dirty="0">
                <a:solidFill>
                  <a:srgbClr val="0000FF"/>
                </a:solidFill>
                <a:latin typeface="微软雅黑" panose="020B0503020204020204" pitchFamily="34" charset="-122"/>
                <a:ea typeface="微软雅黑" panose="020B0503020204020204" pitchFamily="34" charset="-122"/>
                <a:sym typeface="+mn-ea"/>
              </a:rPr>
              <a:t>④ 一定程度上的抗同谋破解：</a:t>
            </a:r>
            <a:r>
              <a:rPr lang="zh-CN" altLang="en-US" dirty="0" smtClean="0">
                <a:latin typeface="微软雅黑" panose="020B0503020204020204" pitchFamily="34" charset="-122"/>
                <a:ea typeface="微软雅黑" panose="020B0503020204020204" pitchFamily="34" charset="-122"/>
                <a:sym typeface="+mn-ea"/>
              </a:rPr>
              <a:t>被俘节点</a:t>
            </a:r>
            <a:r>
              <a:rPr lang="zh-CN" altLang="en-US" dirty="0" smtClean="0">
                <a:solidFill>
                  <a:srgbClr val="FF0000"/>
                </a:solidFill>
                <a:latin typeface="微软雅黑" panose="020B0503020204020204" pitchFamily="34" charset="-122"/>
                <a:ea typeface="微软雅黑" panose="020B0503020204020204" pitchFamily="34" charset="-122"/>
                <a:sym typeface="+mn-ea"/>
              </a:rPr>
              <a:t>泄密</a:t>
            </a:r>
            <a:r>
              <a:rPr lang="zh-CN" altLang="en-US" dirty="0" smtClean="0">
                <a:latin typeface="微软雅黑" panose="020B0503020204020204" pitchFamily="34" charset="-122"/>
                <a:ea typeface="微软雅黑" panose="020B0503020204020204" pitchFamily="34" charset="-122"/>
                <a:sym typeface="+mn-ea"/>
              </a:rPr>
              <a:t>不危害全网。</a:t>
            </a:r>
            <a:endParaRPr lang="zh-CN" altLang="en-US" dirty="0">
              <a:latin typeface="微软雅黑" panose="020B0503020204020204" pitchFamily="34" charset="-122"/>
              <a:ea typeface="微软雅黑" panose="020B0503020204020204" pitchFamily="34" charset="-122"/>
              <a:sym typeface="+mn-ea"/>
            </a:endParaRPr>
          </a:p>
          <a:p>
            <a:pPr marL="0" lvl="0" indent="0" algn="just" eaLnBrk="1" hangingPunct="1">
              <a:lnSpc>
                <a:spcPct val="200000"/>
              </a:lnSpc>
              <a:spcBef>
                <a:spcPct val="0"/>
              </a:spcBef>
              <a:buClr>
                <a:srgbClr val="FF3300"/>
              </a:buClr>
              <a:buSzPct val="85000"/>
              <a:buNone/>
            </a:pPr>
            <a:r>
              <a:rPr lang="zh-CN" altLang="en-US" b="1" dirty="0">
                <a:solidFill>
                  <a:srgbClr val="0000FF"/>
                </a:solidFill>
                <a:latin typeface="微软雅黑" panose="020B0503020204020204" pitchFamily="34" charset="-122"/>
                <a:ea typeface="微软雅黑" panose="020B0503020204020204" pitchFamily="34" charset="-122"/>
                <a:sym typeface="+mn-ea"/>
              </a:rPr>
              <a:t>⑤ 源端认证性和新鲜性：</a:t>
            </a:r>
            <a:r>
              <a:rPr lang="zh-CN" altLang="en-US" dirty="0" smtClean="0">
                <a:latin typeface="微软雅黑" panose="020B0503020204020204" pitchFamily="34" charset="-122"/>
                <a:ea typeface="微软雅黑" panose="020B0503020204020204" pitchFamily="34" charset="-122"/>
                <a:sym typeface="+mn-ea"/>
              </a:rPr>
              <a:t>可</a:t>
            </a:r>
            <a:r>
              <a:rPr lang="zh-CN" altLang="en-US" dirty="0" smtClean="0">
                <a:solidFill>
                  <a:srgbClr val="FF0000"/>
                </a:solidFill>
                <a:latin typeface="微软雅黑" panose="020B0503020204020204" pitchFamily="34" charset="-122"/>
                <a:ea typeface="微软雅黑" panose="020B0503020204020204" pitchFamily="34" charset="-122"/>
                <a:sym typeface="+mn-ea"/>
              </a:rPr>
              <a:t>追溯</a:t>
            </a:r>
            <a:r>
              <a:rPr lang="zh-CN" altLang="en-US" dirty="0" smtClean="0">
                <a:latin typeface="微软雅黑" panose="020B0503020204020204" pitchFamily="34" charset="-122"/>
                <a:ea typeface="微软雅黑" panose="020B0503020204020204" pitchFamily="34" charset="-122"/>
                <a:sym typeface="+mn-ea"/>
              </a:rPr>
              <a:t>、</a:t>
            </a:r>
            <a:r>
              <a:rPr lang="zh-CN" altLang="en-US" dirty="0" smtClean="0">
                <a:solidFill>
                  <a:srgbClr val="FF0000"/>
                </a:solidFill>
                <a:latin typeface="微软雅黑" panose="020B0503020204020204" pitchFamily="34" charset="-122"/>
                <a:ea typeface="微软雅黑" panose="020B0503020204020204" pitchFamily="34" charset="-122"/>
                <a:sym typeface="+mn-ea"/>
              </a:rPr>
              <a:t>有限延迟</a:t>
            </a:r>
            <a:r>
              <a:rPr lang="zh-CN" altLang="en-US" dirty="0" smtClean="0">
                <a:latin typeface="微软雅黑" panose="020B0503020204020204" pitchFamily="34" charset="-122"/>
                <a:ea typeface="微软雅黑" panose="020B0503020204020204" pitchFamily="34" charset="-122"/>
                <a:sym typeface="+mn-ea"/>
              </a:rPr>
              <a:t>可送达。</a:t>
            </a:r>
            <a:endParaRPr lang="zh-CN" altLang="en-US" dirty="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a:t>
            </a:r>
            <a:r>
              <a:rPr lang="en-US" altLang="zh-CN" dirty="0" smtClean="0"/>
              <a:t>2</a:t>
            </a:r>
            <a:r>
              <a:rPr lang="zh-CN" altLang="en-US" dirty="0" smtClean="0"/>
              <a:t>）</a:t>
            </a:r>
            <a:r>
              <a:rPr lang="zh-CN" altLang="en-US" dirty="0"/>
              <a:t>性能需求</a:t>
            </a:r>
            <a:endParaRPr lang="zh-CN" altLang="en-US" dirty="0"/>
          </a:p>
        </p:txBody>
      </p:sp>
      <p:sp>
        <p:nvSpPr>
          <p:cNvPr id="5" name="TextBox 4"/>
          <p:cNvSpPr txBox="1"/>
          <p:nvPr/>
        </p:nvSpPr>
        <p:spPr>
          <a:xfrm>
            <a:off x="1056640" y="980728"/>
            <a:ext cx="10583976" cy="5016758"/>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lnSpc>
                <a:spcPct val="200000"/>
              </a:lnSpc>
              <a:spcBef>
                <a:spcPct val="0"/>
              </a:spcBef>
              <a:buClr>
                <a:srgbClr val="FF3300"/>
              </a:buClr>
              <a:buSzPct val="85000"/>
              <a:buNone/>
            </a:pPr>
            <a:r>
              <a:rPr lang="zh-CN" altLang="en-US" b="1" dirty="0" smtClean="0">
                <a:solidFill>
                  <a:srgbClr val="0000FF"/>
                </a:solidFill>
                <a:latin typeface="微软雅黑" panose="020B0503020204020204" pitchFamily="34" charset="-122"/>
                <a:ea typeface="微软雅黑" panose="020B0503020204020204" pitchFamily="34" charset="-122"/>
                <a:sym typeface="+mn-ea"/>
              </a:rPr>
              <a:t>① 密钥</a:t>
            </a:r>
            <a:r>
              <a:rPr lang="zh-CN" altLang="en-US" b="1" dirty="0">
                <a:solidFill>
                  <a:srgbClr val="0000FF"/>
                </a:solidFill>
                <a:latin typeface="微软雅黑" panose="020B0503020204020204" pitchFamily="34" charset="-122"/>
                <a:ea typeface="微软雅黑" panose="020B0503020204020204" pitchFamily="34" charset="-122"/>
                <a:sym typeface="+mn-ea"/>
              </a:rPr>
              <a:t>的链接性和可用性</a:t>
            </a:r>
            <a:r>
              <a:rPr lang="zh-CN" altLang="en-US" dirty="0" smtClean="0">
                <a:latin typeface="微软雅黑" panose="020B0503020204020204" pitchFamily="34" charset="-122"/>
                <a:ea typeface="微软雅黑" panose="020B0503020204020204" pitchFamily="34" charset="-122"/>
                <a:sym typeface="+mn-ea"/>
              </a:rPr>
              <a:t>：</a:t>
            </a:r>
            <a:endParaRPr lang="en-US" altLang="zh-CN" dirty="0" smtClean="0">
              <a:latin typeface="微软雅黑" panose="020B0503020204020204" pitchFamily="34" charset="-122"/>
              <a:ea typeface="微软雅黑" panose="020B0503020204020204" pitchFamily="34" charset="-122"/>
              <a:sym typeface="+mn-ea"/>
            </a:endParaRPr>
          </a:p>
          <a:p>
            <a:pPr lvl="0" algn="just" eaLnBrk="1" hangingPunct="1">
              <a:lnSpc>
                <a:spcPct val="200000"/>
              </a:lnSpc>
              <a:spcBef>
                <a:spcPct val="0"/>
              </a:spcBef>
              <a:buClr>
                <a:srgbClr val="FF3300"/>
              </a:buClr>
              <a:buSzPct val="85000"/>
              <a:buFont typeface="Wingdings" panose="05000000000000000000" pitchFamily="2" charset="2"/>
              <a:buChar char="p"/>
            </a:pPr>
            <a:r>
              <a:rPr lang="en-US" altLang="zh-CN" dirty="0">
                <a:solidFill>
                  <a:srgbClr val="FF0000"/>
                </a:solidFill>
                <a:latin typeface="微软雅黑" panose="020B0503020204020204" pitchFamily="34" charset="-122"/>
                <a:ea typeface="微软雅黑" panose="020B0503020204020204" pitchFamily="34" charset="-122"/>
                <a:sym typeface="+mn-ea"/>
              </a:rPr>
              <a:t> </a:t>
            </a:r>
            <a:r>
              <a:rPr lang="zh-CN" altLang="en-US" b="1" dirty="0" smtClean="0">
                <a:solidFill>
                  <a:srgbClr val="FF0000"/>
                </a:solidFill>
                <a:latin typeface="微软雅黑" panose="020B0503020204020204" pitchFamily="34" charset="-122"/>
                <a:ea typeface="微软雅黑" panose="020B0503020204020204" pitchFamily="34" charset="-122"/>
                <a:sym typeface="+mn-ea"/>
              </a:rPr>
              <a:t>链接性：</a:t>
            </a:r>
            <a:r>
              <a:rPr lang="zh-CN" altLang="en-US" dirty="0" smtClean="0">
                <a:latin typeface="微软雅黑" panose="020B0503020204020204" pitchFamily="34" charset="-122"/>
                <a:ea typeface="微软雅黑" panose="020B0503020204020204" pitchFamily="34" charset="-122"/>
                <a:sym typeface="+mn-ea"/>
              </a:rPr>
              <a:t>指网络中任何一个节点都能与其它节点、或只与邻居节点、簇头节点建立安全的密钥通信；</a:t>
            </a:r>
            <a:endParaRPr lang="en-US" altLang="zh-CN" dirty="0" smtClean="0">
              <a:latin typeface="微软雅黑" panose="020B0503020204020204" pitchFamily="34" charset="-122"/>
              <a:ea typeface="微软雅黑" panose="020B0503020204020204" pitchFamily="34" charset="-122"/>
              <a:sym typeface="+mn-ea"/>
            </a:endParaRPr>
          </a:p>
          <a:p>
            <a:pPr lvl="0" algn="just" eaLnBrk="1" hangingPunct="1">
              <a:lnSpc>
                <a:spcPct val="200000"/>
              </a:lnSpc>
              <a:spcBef>
                <a:spcPct val="0"/>
              </a:spcBef>
              <a:buClr>
                <a:srgbClr val="FF3300"/>
              </a:buClr>
              <a:buSzPct val="85000"/>
              <a:buFont typeface="Wingdings" panose="05000000000000000000" pitchFamily="2" charset="2"/>
              <a:buChar char="p"/>
            </a:pPr>
            <a:r>
              <a:rPr lang="zh-CN" altLang="en-US" b="1" dirty="0" smtClean="0">
                <a:latin typeface="微软雅黑" panose="020B0503020204020204" pitchFamily="34" charset="-122"/>
                <a:ea typeface="微软雅黑" panose="020B0503020204020204" pitchFamily="34" charset="-122"/>
                <a:sym typeface="+mn-ea"/>
              </a:rPr>
              <a:t> </a:t>
            </a:r>
            <a:r>
              <a:rPr lang="zh-CN" altLang="en-US" b="1" dirty="0" smtClean="0">
                <a:solidFill>
                  <a:srgbClr val="FF0000"/>
                </a:solidFill>
                <a:latin typeface="微软雅黑" panose="020B0503020204020204" pitchFamily="34" charset="-122"/>
                <a:ea typeface="微软雅黑" panose="020B0503020204020204" pitchFamily="34" charset="-122"/>
                <a:sym typeface="+mn-ea"/>
              </a:rPr>
              <a:t>可用性：</a:t>
            </a:r>
            <a:r>
              <a:rPr lang="zh-CN" altLang="en-US" dirty="0" smtClean="0">
                <a:latin typeface="微软雅黑" panose="020B0503020204020204" pitchFamily="34" charset="-122"/>
                <a:ea typeface="微软雅黑" panose="020B0503020204020204" pitchFamily="34" charset="-122"/>
                <a:sym typeface="+mn-ea"/>
              </a:rPr>
              <a:t>不能干扰网络其他通信协议的执行。</a:t>
            </a:r>
            <a:endParaRPr lang="zh-CN" altLang="en-US" dirty="0">
              <a:latin typeface="微软雅黑" panose="020B0503020204020204" pitchFamily="34" charset="-122"/>
              <a:ea typeface="微软雅黑" panose="020B0503020204020204" pitchFamily="34" charset="-122"/>
              <a:sym typeface="+mn-ea"/>
            </a:endParaRPr>
          </a:p>
          <a:p>
            <a:pPr marL="0" lvl="0" indent="0" algn="just" eaLnBrk="1" hangingPunct="1">
              <a:lnSpc>
                <a:spcPct val="200000"/>
              </a:lnSpc>
              <a:spcBef>
                <a:spcPct val="0"/>
              </a:spcBef>
              <a:buClr>
                <a:srgbClr val="FF3300"/>
              </a:buClr>
              <a:buSzPct val="85000"/>
              <a:buNone/>
            </a:pPr>
            <a:r>
              <a:rPr lang="zh-CN" altLang="en-US" b="1" dirty="0">
                <a:solidFill>
                  <a:srgbClr val="0000FF"/>
                </a:solidFill>
                <a:latin typeface="微软雅黑" panose="020B0503020204020204" pitchFamily="34" charset="-122"/>
                <a:ea typeface="微软雅黑" panose="020B0503020204020204" pitchFamily="34" charset="-122"/>
                <a:sym typeface="+mn-ea"/>
              </a:rPr>
              <a:t>② </a:t>
            </a:r>
            <a:r>
              <a:rPr lang="zh-CN" altLang="en-US" b="1" dirty="0" smtClean="0">
                <a:solidFill>
                  <a:srgbClr val="0000FF"/>
                </a:solidFill>
                <a:latin typeface="微软雅黑" panose="020B0503020204020204" pitchFamily="34" charset="-122"/>
                <a:ea typeface="微软雅黑" panose="020B0503020204020204" pitchFamily="34" charset="-122"/>
                <a:sym typeface="+mn-ea"/>
              </a:rPr>
              <a:t>轻量级</a:t>
            </a:r>
            <a:r>
              <a:rPr lang="zh-CN" altLang="en-US" b="1" dirty="0">
                <a:solidFill>
                  <a:srgbClr val="0000FF"/>
                </a:solidFill>
                <a:latin typeface="微软雅黑" panose="020B0503020204020204" pitchFamily="34" charset="-122"/>
                <a:ea typeface="微软雅黑" panose="020B0503020204020204" pitchFamily="34" charset="-122"/>
                <a:sym typeface="+mn-ea"/>
              </a:rPr>
              <a:t>和低</a:t>
            </a:r>
            <a:r>
              <a:rPr lang="zh-CN" altLang="en-US" b="1" dirty="0" smtClean="0">
                <a:solidFill>
                  <a:srgbClr val="0000FF"/>
                </a:solidFill>
                <a:latin typeface="微软雅黑" panose="020B0503020204020204" pitchFamily="34" charset="-122"/>
                <a:ea typeface="微软雅黑" panose="020B0503020204020204" pitchFamily="34" charset="-122"/>
                <a:sym typeface="+mn-ea"/>
              </a:rPr>
              <a:t>开销：</a:t>
            </a:r>
            <a:r>
              <a:rPr lang="zh-CN" altLang="en-US" dirty="0" smtClean="0">
                <a:latin typeface="微软雅黑" panose="020B0503020204020204" pitchFamily="34" charset="-122"/>
                <a:ea typeface="微软雅黑" panose="020B0503020204020204" pitchFamily="34" charset="-122"/>
                <a:sym typeface="+mn-ea"/>
              </a:rPr>
              <a:t>受限于节点的资源有限。</a:t>
            </a:r>
            <a:endParaRPr lang="zh-CN" altLang="en-US" dirty="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3</a:t>
            </a:r>
            <a:r>
              <a:rPr lang="zh-CN" altLang="en-US" dirty="0" smtClean="0"/>
              <a:t>、密钥管理方案分类</a:t>
            </a:r>
            <a:endParaRPr lang="zh-CN" altLang="en-US" dirty="0"/>
          </a:p>
        </p:txBody>
      </p:sp>
      <p:sp>
        <p:nvSpPr>
          <p:cNvPr id="15" name="TextBox 14"/>
          <p:cNvSpPr txBox="1"/>
          <p:nvPr/>
        </p:nvSpPr>
        <p:spPr>
          <a:xfrm>
            <a:off x="911424" y="980728"/>
            <a:ext cx="10945216" cy="4031873"/>
          </a:xfrm>
          <a:prstGeom prst="rect">
            <a:avLst/>
          </a:prstGeom>
          <a:noFill/>
          <a:ln w="9525">
            <a:noFill/>
          </a:ln>
        </p:spPr>
        <p:txBody>
          <a:bodyPr wrap="square">
            <a:spAutoFit/>
          </a:bodyPr>
          <a:lstStyle/>
          <a:p>
            <a:pPr>
              <a:lnSpc>
                <a:spcPct val="200000"/>
              </a:lnSpc>
              <a:buClr>
                <a:srgbClr val="E46C0A"/>
              </a:buClr>
              <a:buSzPct val="85000"/>
            </a:pPr>
            <a:r>
              <a:rPr lang="zh-CN" altLang="en-US" sz="3200" b="1" dirty="0">
                <a:latin typeface="华文楷体" panose="02010600040101010101" pitchFamily="2" charset="-122"/>
                <a:ea typeface="华文楷体" panose="02010600040101010101" pitchFamily="2" charset="-122"/>
              </a:rPr>
              <a:t>（</a:t>
            </a:r>
            <a:r>
              <a:rPr lang="en-US" altLang="zh-CN" sz="3200" b="1" dirty="0">
                <a:latin typeface="华文楷体" panose="02010600040101010101" pitchFamily="2" charset="-122"/>
                <a:ea typeface="华文楷体" panose="02010600040101010101" pitchFamily="2" charset="-122"/>
              </a:rPr>
              <a:t>1</a:t>
            </a:r>
            <a:r>
              <a:rPr lang="zh-CN" altLang="en-US" sz="3200" b="1" dirty="0">
                <a:latin typeface="华文楷体" panose="02010600040101010101" pitchFamily="2" charset="-122"/>
                <a:ea typeface="华文楷体" panose="02010600040101010101" pitchFamily="2" charset="-122"/>
              </a:rPr>
              <a:t>）</a:t>
            </a:r>
            <a:r>
              <a:rPr lang="zh-CN" altLang="en-US" sz="3200" b="1" dirty="0" smtClean="0">
                <a:latin typeface="华文楷体" panose="02010600040101010101" pitchFamily="2" charset="-122"/>
                <a:ea typeface="华文楷体" panose="02010600040101010101" pitchFamily="2" charset="-122"/>
              </a:rPr>
              <a:t>按密码学基础分类：</a:t>
            </a:r>
            <a:r>
              <a:rPr lang="zh-CN" altLang="en-US" sz="3200" b="1" dirty="0">
                <a:solidFill>
                  <a:srgbClr val="FF0000"/>
                </a:solidFill>
                <a:latin typeface="华文楷体" panose="02010600040101010101" pitchFamily="2" charset="-122"/>
                <a:ea typeface="华文楷体" panose="02010600040101010101" pitchFamily="2" charset="-122"/>
              </a:rPr>
              <a:t>对称</a:t>
            </a:r>
            <a:r>
              <a:rPr lang="zh-CN" altLang="en-US" sz="3200" b="1" dirty="0">
                <a:latin typeface="华文楷体" panose="02010600040101010101" pitchFamily="2" charset="-122"/>
                <a:ea typeface="华文楷体" panose="02010600040101010101" pitchFamily="2" charset="-122"/>
              </a:rPr>
              <a:t>与</a:t>
            </a:r>
            <a:r>
              <a:rPr lang="zh-CN" altLang="en-US" sz="3200" b="1" dirty="0" smtClean="0">
                <a:solidFill>
                  <a:srgbClr val="FF0000"/>
                </a:solidFill>
                <a:latin typeface="华文楷体" panose="02010600040101010101" pitchFamily="2" charset="-122"/>
                <a:ea typeface="华文楷体" panose="02010600040101010101" pitchFamily="2" charset="-122"/>
              </a:rPr>
              <a:t>非对称</a:t>
            </a:r>
            <a:endParaRPr lang="en-US" altLang="zh-CN" sz="3200" b="1" dirty="0" smtClean="0">
              <a:solidFill>
                <a:srgbClr val="FF0000"/>
              </a:solidFill>
              <a:latin typeface="华文楷体" panose="02010600040101010101" pitchFamily="2" charset="-122"/>
              <a:ea typeface="华文楷体" panose="02010600040101010101" pitchFamily="2" charset="-122"/>
            </a:endParaRPr>
          </a:p>
          <a:p>
            <a:pPr>
              <a:lnSpc>
                <a:spcPct val="200000"/>
              </a:lnSpc>
              <a:buClr>
                <a:srgbClr val="E46C0A"/>
              </a:buClr>
              <a:buSzPct val="85000"/>
            </a:pPr>
            <a:r>
              <a:rPr lang="zh-CN" altLang="en-US" sz="3200" b="1" dirty="0" smtClean="0">
                <a:latin typeface="华文楷体" panose="02010600040101010101" pitchFamily="2" charset="-122"/>
                <a:ea typeface="华文楷体" panose="02010600040101010101" pitchFamily="2" charset="-122"/>
              </a:rPr>
              <a:t>（</a:t>
            </a:r>
            <a:r>
              <a:rPr lang="en-US" altLang="zh-CN" sz="3200" b="1" dirty="0">
                <a:latin typeface="华文楷体" panose="02010600040101010101" pitchFamily="2" charset="-122"/>
                <a:ea typeface="华文楷体" panose="02010600040101010101" pitchFamily="2" charset="-122"/>
              </a:rPr>
              <a:t>2</a:t>
            </a:r>
            <a:r>
              <a:rPr lang="zh-CN" altLang="en-US" sz="3200" b="1" dirty="0" smtClean="0">
                <a:latin typeface="华文楷体" panose="02010600040101010101" pitchFamily="2" charset="-122"/>
                <a:ea typeface="华文楷体" panose="02010600040101010101" pitchFamily="2" charset="-122"/>
              </a:rPr>
              <a:t>）按网络逻辑结构：</a:t>
            </a:r>
            <a:r>
              <a:rPr lang="zh-CN" altLang="en-US" sz="3200" b="1" dirty="0" smtClean="0">
                <a:solidFill>
                  <a:srgbClr val="FF0000"/>
                </a:solidFill>
                <a:latin typeface="华文楷体" panose="02010600040101010101" pitchFamily="2" charset="-122"/>
                <a:ea typeface="华文楷体" panose="02010600040101010101" pitchFamily="2" charset="-122"/>
              </a:rPr>
              <a:t>分布式</a:t>
            </a:r>
            <a:r>
              <a:rPr lang="zh-CN" altLang="en-US" sz="3200" b="1" dirty="0">
                <a:latin typeface="华文楷体" panose="02010600040101010101" pitchFamily="2" charset="-122"/>
                <a:ea typeface="华文楷体" panose="02010600040101010101" pitchFamily="2" charset="-122"/>
              </a:rPr>
              <a:t>和</a:t>
            </a:r>
            <a:r>
              <a:rPr lang="zh-CN" altLang="en-US" sz="3200" b="1" dirty="0">
                <a:solidFill>
                  <a:srgbClr val="FF0000"/>
                </a:solidFill>
                <a:latin typeface="华文楷体" panose="02010600040101010101" pitchFamily="2" charset="-122"/>
                <a:ea typeface="华文楷体" panose="02010600040101010101" pitchFamily="2" charset="-122"/>
              </a:rPr>
              <a:t>层簇</a:t>
            </a:r>
            <a:r>
              <a:rPr lang="zh-CN" altLang="en-US" sz="3200" b="1" dirty="0" smtClean="0">
                <a:solidFill>
                  <a:srgbClr val="FF0000"/>
                </a:solidFill>
                <a:latin typeface="华文楷体" panose="02010600040101010101" pitchFamily="2" charset="-122"/>
                <a:ea typeface="华文楷体" panose="02010600040101010101" pitchFamily="2" charset="-122"/>
              </a:rPr>
              <a:t>式</a:t>
            </a:r>
            <a:endParaRPr lang="en-US" altLang="zh-CN" sz="3200" b="1" dirty="0" smtClean="0">
              <a:solidFill>
                <a:srgbClr val="FF0000"/>
              </a:solidFill>
              <a:latin typeface="华文楷体" panose="02010600040101010101" pitchFamily="2" charset="-122"/>
              <a:ea typeface="华文楷体" panose="02010600040101010101" pitchFamily="2" charset="-122"/>
            </a:endParaRPr>
          </a:p>
          <a:p>
            <a:pPr>
              <a:lnSpc>
                <a:spcPct val="200000"/>
              </a:lnSpc>
              <a:buClr>
                <a:srgbClr val="E46C0A"/>
              </a:buClr>
              <a:buSzPct val="85000"/>
            </a:pPr>
            <a:r>
              <a:rPr lang="zh-CN" altLang="en-US" sz="3200" b="1" dirty="0" smtClean="0">
                <a:latin typeface="华文楷体" panose="02010600040101010101" pitchFamily="2" charset="-122"/>
                <a:ea typeface="华文楷体" panose="02010600040101010101" pitchFamily="2" charset="-122"/>
              </a:rPr>
              <a:t>（</a:t>
            </a:r>
            <a:r>
              <a:rPr lang="en-US" altLang="zh-CN" sz="3200" b="1" dirty="0" smtClean="0">
                <a:latin typeface="华文楷体" panose="02010600040101010101" pitchFamily="2" charset="-122"/>
                <a:ea typeface="华文楷体" panose="02010600040101010101" pitchFamily="2" charset="-122"/>
              </a:rPr>
              <a:t>3</a:t>
            </a:r>
            <a:r>
              <a:rPr lang="zh-CN" altLang="en-US" sz="3200" b="1" dirty="0" smtClean="0">
                <a:latin typeface="华文楷体" panose="02010600040101010101" pitchFamily="2" charset="-122"/>
                <a:ea typeface="华文楷体" panose="02010600040101010101" pitchFamily="2" charset="-122"/>
              </a:rPr>
              <a:t>）按照密钥</a:t>
            </a:r>
            <a:r>
              <a:rPr lang="zh-CN" altLang="en-US" sz="3200" b="1" dirty="0">
                <a:latin typeface="华文楷体" panose="02010600040101010101" pitchFamily="2" charset="-122"/>
                <a:ea typeface="华文楷体" panose="02010600040101010101" pitchFamily="2" charset="-122"/>
              </a:rPr>
              <a:t>是否</a:t>
            </a:r>
            <a:r>
              <a:rPr lang="zh-CN" altLang="en-US" sz="3200" b="1" dirty="0" smtClean="0">
                <a:latin typeface="华文楷体" panose="02010600040101010101" pitchFamily="2" charset="-122"/>
                <a:ea typeface="华文楷体" panose="02010600040101010101" pitchFamily="2" charset="-122"/>
              </a:rPr>
              <a:t>更新：</a:t>
            </a:r>
            <a:r>
              <a:rPr lang="zh-CN" altLang="en-US" sz="3200" b="1" dirty="0" smtClean="0">
                <a:solidFill>
                  <a:srgbClr val="FF0000"/>
                </a:solidFill>
                <a:latin typeface="华文楷体" panose="02010600040101010101" pitchFamily="2" charset="-122"/>
                <a:ea typeface="华文楷体" panose="02010600040101010101" pitchFamily="2" charset="-122"/>
              </a:rPr>
              <a:t>静态</a:t>
            </a:r>
            <a:r>
              <a:rPr lang="zh-CN" altLang="en-US" sz="3200" b="1" dirty="0" smtClean="0">
                <a:latin typeface="华文楷体" panose="02010600040101010101" pitchFamily="2" charset="-122"/>
                <a:ea typeface="华文楷体" panose="02010600040101010101" pitchFamily="2" charset="-122"/>
              </a:rPr>
              <a:t>和</a:t>
            </a:r>
            <a:r>
              <a:rPr lang="zh-CN" altLang="en-US" sz="3200" b="1" dirty="0" smtClean="0">
                <a:solidFill>
                  <a:srgbClr val="FF0000"/>
                </a:solidFill>
                <a:latin typeface="华文楷体" panose="02010600040101010101" pitchFamily="2" charset="-122"/>
                <a:ea typeface="华文楷体" panose="02010600040101010101" pitchFamily="2" charset="-122"/>
              </a:rPr>
              <a:t>动态</a:t>
            </a:r>
            <a:endParaRPr lang="en-US" altLang="zh-CN" sz="3200" b="1" dirty="0" smtClean="0">
              <a:solidFill>
                <a:srgbClr val="FF0000"/>
              </a:solidFill>
              <a:latin typeface="华文楷体" panose="02010600040101010101" pitchFamily="2" charset="-122"/>
              <a:ea typeface="华文楷体" panose="02010600040101010101" pitchFamily="2" charset="-122"/>
            </a:endParaRPr>
          </a:p>
          <a:p>
            <a:pPr>
              <a:lnSpc>
                <a:spcPct val="200000"/>
              </a:lnSpc>
              <a:buClr>
                <a:srgbClr val="E46C0A"/>
              </a:buClr>
              <a:buSzPct val="85000"/>
            </a:pPr>
            <a:r>
              <a:rPr lang="zh-CN" altLang="en-US" sz="3200" b="1" dirty="0" smtClean="0">
                <a:latin typeface="华文楷体" panose="02010600040101010101" pitchFamily="2" charset="-122"/>
                <a:ea typeface="华文楷体" panose="02010600040101010101" pitchFamily="2" charset="-122"/>
              </a:rPr>
              <a:t>（</a:t>
            </a:r>
            <a:r>
              <a:rPr lang="en-US" altLang="zh-CN" sz="3200" b="1" dirty="0" smtClean="0">
                <a:latin typeface="华文楷体" panose="02010600040101010101" pitchFamily="2" charset="-122"/>
                <a:ea typeface="华文楷体" panose="02010600040101010101" pitchFamily="2" charset="-122"/>
              </a:rPr>
              <a:t>4</a:t>
            </a:r>
            <a:r>
              <a:rPr lang="zh-CN" altLang="en-US" sz="3200" b="1" dirty="0" smtClean="0">
                <a:latin typeface="华文楷体" panose="02010600040101010101" pitchFamily="2" charset="-122"/>
                <a:ea typeface="华文楷体" panose="02010600040101010101" pitchFamily="2" charset="-122"/>
              </a:rPr>
              <a:t>）按密钥链接性程度：</a:t>
            </a:r>
            <a:r>
              <a:rPr lang="zh-CN" altLang="en-US" sz="3200" b="1" dirty="0" smtClean="0">
                <a:solidFill>
                  <a:srgbClr val="FF0000"/>
                </a:solidFill>
                <a:latin typeface="华文楷体" panose="02010600040101010101" pitchFamily="2" charset="-122"/>
                <a:ea typeface="华文楷体" panose="02010600040101010101" pitchFamily="2" charset="-122"/>
              </a:rPr>
              <a:t>随机型</a:t>
            </a:r>
            <a:r>
              <a:rPr lang="zh-CN" altLang="en-US" sz="3200" b="1" dirty="0" smtClean="0">
                <a:latin typeface="华文楷体" panose="02010600040101010101" pitchFamily="2" charset="-122"/>
                <a:ea typeface="华文楷体" panose="02010600040101010101" pitchFamily="2" charset="-122"/>
              </a:rPr>
              <a:t>与</a:t>
            </a:r>
            <a:r>
              <a:rPr lang="zh-CN" altLang="en-US" sz="3200" b="1" dirty="0" smtClean="0">
                <a:solidFill>
                  <a:srgbClr val="FF0000"/>
                </a:solidFill>
                <a:latin typeface="华文楷体" panose="02010600040101010101" pitchFamily="2" charset="-122"/>
                <a:ea typeface="华文楷体" panose="02010600040101010101" pitchFamily="2" charset="-122"/>
              </a:rPr>
              <a:t>确定型</a:t>
            </a:r>
            <a:endParaRPr lang="zh-CN" altLang="en-US" sz="3200" b="1" dirty="0">
              <a:solidFill>
                <a:srgbClr val="FF0000"/>
              </a:solidFill>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无线传感器网络安全问题概述</a:t>
            </a:r>
            <a:endParaRPr lang="zh-CN" altLang="en-US" dirty="0"/>
          </a:p>
        </p:txBody>
      </p:sp>
      <p:sp>
        <p:nvSpPr>
          <p:cNvPr id="15" name="TextBox 14"/>
          <p:cNvSpPr txBox="1"/>
          <p:nvPr/>
        </p:nvSpPr>
        <p:spPr>
          <a:xfrm>
            <a:off x="983432" y="1052736"/>
            <a:ext cx="10729192" cy="4616648"/>
          </a:xfrm>
          <a:prstGeom prst="rect">
            <a:avLst/>
          </a:prstGeom>
          <a:noFill/>
          <a:ln w="9525">
            <a:noFill/>
          </a:ln>
        </p:spPr>
        <p:txBody>
          <a:bodyPr wrap="square">
            <a:spAutoFit/>
          </a:bodyPr>
          <a:lstStyle/>
          <a:p>
            <a:pPr>
              <a:lnSpc>
                <a:spcPct val="150000"/>
              </a:lnSpc>
            </a:pPr>
            <a:r>
              <a:rPr lang="zh-CN" altLang="en-US" sz="2800" b="1" dirty="0">
                <a:latin typeface="华文楷体" panose="02010600040101010101" pitchFamily="2" charset="-122"/>
                <a:ea typeface="华文楷体" panose="02010600040101010101" pitchFamily="2" charset="-122"/>
              </a:rPr>
              <a:t>    </a:t>
            </a:r>
            <a:r>
              <a:rPr lang="en-US" altLang="zh-CN" sz="2800" b="1" dirty="0">
                <a:latin typeface="华文楷体" panose="02010600040101010101" pitchFamily="2" charset="-122"/>
                <a:ea typeface="华文楷体" panose="02010600040101010101" pitchFamily="2" charset="-122"/>
              </a:rPr>
              <a:t>WSN</a:t>
            </a:r>
            <a:r>
              <a:rPr lang="zh-CN" altLang="en-US" sz="2800" b="1" dirty="0">
                <a:latin typeface="华文楷体" panose="02010600040101010101" pitchFamily="2" charset="-122"/>
                <a:ea typeface="华文楷体" panose="02010600040101010101" pitchFamily="2" charset="-122"/>
              </a:rPr>
              <a:t>通常部署在无人维护、不可控制的环境中，除了具有一般无线网络所面临的</a:t>
            </a:r>
            <a:r>
              <a:rPr lang="zh-CN" altLang="en-US" sz="2800" b="1" dirty="0">
                <a:solidFill>
                  <a:srgbClr val="0000FF"/>
                </a:solidFill>
                <a:latin typeface="华文楷体" panose="02010600040101010101" pitchFamily="2" charset="-122"/>
                <a:ea typeface="华文楷体" panose="02010600040101010101" pitchFamily="2" charset="-122"/>
              </a:rPr>
              <a:t>信息泄露</a:t>
            </a:r>
            <a:r>
              <a:rPr lang="zh-CN" altLang="en-US" sz="2800" b="1" dirty="0">
                <a:latin typeface="华文楷体" panose="02010600040101010101" pitchFamily="2" charset="-122"/>
                <a:ea typeface="华文楷体" panose="02010600040101010101" pitchFamily="2" charset="-122"/>
              </a:rPr>
              <a:t>、</a:t>
            </a:r>
            <a:r>
              <a:rPr lang="zh-CN" altLang="en-US" sz="2800" b="1" dirty="0">
                <a:solidFill>
                  <a:srgbClr val="0000FF"/>
                </a:solidFill>
                <a:latin typeface="华文楷体" panose="02010600040101010101" pitchFamily="2" charset="-122"/>
                <a:ea typeface="华文楷体" panose="02010600040101010101" pitchFamily="2" charset="-122"/>
              </a:rPr>
              <a:t>信息篡改</a:t>
            </a:r>
            <a:r>
              <a:rPr lang="zh-CN" altLang="en-US" sz="2800" b="1" dirty="0">
                <a:latin typeface="华文楷体" panose="02010600040101010101" pitchFamily="2" charset="-122"/>
                <a:ea typeface="华文楷体" panose="02010600040101010101" pitchFamily="2" charset="-122"/>
              </a:rPr>
              <a:t>、</a:t>
            </a:r>
            <a:r>
              <a:rPr lang="zh-CN" altLang="en-US" sz="2800" b="1" dirty="0">
                <a:solidFill>
                  <a:srgbClr val="0000FF"/>
                </a:solidFill>
                <a:latin typeface="华文楷体" panose="02010600040101010101" pitchFamily="2" charset="-122"/>
                <a:ea typeface="华文楷体" panose="02010600040101010101" pitchFamily="2" charset="-122"/>
              </a:rPr>
              <a:t>重放攻击</a:t>
            </a:r>
            <a:r>
              <a:rPr lang="zh-CN" altLang="en-US" sz="2800" b="1" dirty="0">
                <a:latin typeface="华文楷体" panose="02010600040101010101" pitchFamily="2" charset="-122"/>
                <a:ea typeface="华文楷体" panose="02010600040101010101" pitchFamily="2" charset="-122"/>
              </a:rPr>
              <a:t>、</a:t>
            </a:r>
            <a:r>
              <a:rPr lang="zh-CN" altLang="en-US" sz="2800" b="1" dirty="0">
                <a:solidFill>
                  <a:srgbClr val="0000FF"/>
                </a:solidFill>
                <a:latin typeface="华文楷体" panose="02010600040101010101" pitchFamily="2" charset="-122"/>
                <a:ea typeface="华文楷体" panose="02010600040101010101" pitchFamily="2" charset="-122"/>
              </a:rPr>
              <a:t>拒绝服务</a:t>
            </a:r>
            <a:r>
              <a:rPr lang="zh-CN" altLang="en-US" sz="2800" b="1" dirty="0">
                <a:latin typeface="华文楷体" panose="02010600040101010101" pitchFamily="2" charset="-122"/>
                <a:ea typeface="华文楷体" panose="02010600040101010101" pitchFamily="2" charset="-122"/>
              </a:rPr>
              <a:t>等多种威胁外，</a:t>
            </a:r>
            <a:r>
              <a:rPr lang="en-US" altLang="zh-CN" sz="2800" b="1" dirty="0">
                <a:latin typeface="华文楷体" panose="02010600040101010101" pitchFamily="2" charset="-122"/>
                <a:ea typeface="华文楷体" panose="02010600040101010101" pitchFamily="2" charset="-122"/>
              </a:rPr>
              <a:t>WSN</a:t>
            </a:r>
            <a:r>
              <a:rPr lang="zh-CN" altLang="en-US" sz="2800" b="1" dirty="0">
                <a:latin typeface="华文楷体" panose="02010600040101010101" pitchFamily="2" charset="-122"/>
                <a:ea typeface="华文楷体" panose="02010600040101010101" pitchFamily="2" charset="-122"/>
              </a:rPr>
              <a:t>还面临传感器节点</a:t>
            </a:r>
            <a:r>
              <a:rPr lang="zh-CN" altLang="en-US" sz="2800" b="1" dirty="0">
                <a:solidFill>
                  <a:srgbClr val="FF0000"/>
                </a:solidFill>
                <a:latin typeface="华文楷体" panose="02010600040101010101" pitchFamily="2" charset="-122"/>
                <a:ea typeface="华文楷体" panose="02010600040101010101" pitchFamily="2" charset="-122"/>
              </a:rPr>
              <a:t>容易被攻击者物理操纵</a:t>
            </a:r>
            <a:r>
              <a:rPr lang="zh-CN" altLang="en-US" sz="2800" b="1" dirty="0">
                <a:latin typeface="华文楷体" panose="02010600040101010101" pitchFamily="2" charset="-122"/>
                <a:ea typeface="华文楷体" panose="02010600040101010101" pitchFamily="2" charset="-122"/>
              </a:rPr>
              <a:t>，并</a:t>
            </a:r>
            <a:r>
              <a:rPr lang="zh-CN" altLang="en-US" sz="2800" b="1" dirty="0">
                <a:solidFill>
                  <a:srgbClr val="FF0000"/>
                </a:solidFill>
                <a:latin typeface="华文楷体" panose="02010600040101010101" pitchFamily="2" charset="-122"/>
                <a:ea typeface="华文楷体" panose="02010600040101010101" pitchFamily="2" charset="-122"/>
              </a:rPr>
              <a:t>获取存储在传感器节点中的所有信息</a:t>
            </a:r>
            <a:r>
              <a:rPr lang="zh-CN" altLang="en-US" sz="2800" b="1" dirty="0">
                <a:latin typeface="华文楷体" panose="02010600040101010101" pitchFamily="2" charset="-122"/>
                <a:ea typeface="华文楷体" panose="02010600040101010101" pitchFamily="2" charset="-122"/>
              </a:rPr>
              <a:t>，从而控制部分网络的威胁。用户不可能接受并部署一个没有解决好安全和隐私问题的传感网络，因此在进行</a:t>
            </a:r>
            <a:r>
              <a:rPr lang="en-US" altLang="zh-CN" sz="2800" b="1" dirty="0">
                <a:latin typeface="华文楷体" panose="02010600040101010101" pitchFamily="2" charset="-122"/>
                <a:ea typeface="华文楷体" panose="02010600040101010101" pitchFamily="2" charset="-122"/>
              </a:rPr>
              <a:t>WSN</a:t>
            </a:r>
            <a:r>
              <a:rPr lang="zh-CN" altLang="en-US" sz="2800" b="1" dirty="0">
                <a:latin typeface="华文楷体" panose="02010600040101010101" pitchFamily="2" charset="-122"/>
                <a:ea typeface="华文楷体" panose="02010600040101010101" pitchFamily="2" charset="-122"/>
              </a:rPr>
              <a:t>协议和软件设计时，必须充分考虑</a:t>
            </a:r>
            <a:r>
              <a:rPr lang="en-US" altLang="zh-CN" sz="2800" b="1" dirty="0">
                <a:latin typeface="华文楷体" panose="02010600040101010101" pitchFamily="2" charset="-122"/>
                <a:ea typeface="华文楷体" panose="02010600040101010101" pitchFamily="2" charset="-122"/>
              </a:rPr>
              <a:t>WSN</a:t>
            </a:r>
            <a:r>
              <a:rPr lang="zh-CN" altLang="en-US" sz="2800" b="1" dirty="0">
                <a:latin typeface="华文楷体" panose="02010600040101010101" pitchFamily="2" charset="-122"/>
                <a:ea typeface="华文楷体" panose="02010600040101010101" pitchFamily="2" charset="-122"/>
              </a:rPr>
              <a:t>可能面临的安全问题，并把安全机制集成到系统设计中。 </a:t>
            </a:r>
            <a:endParaRPr lang="zh-CN" altLang="en-US" sz="28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a:t>
            </a:r>
            <a:r>
              <a:rPr lang="en-US" altLang="zh-CN" dirty="0" smtClean="0"/>
              <a:t>1</a:t>
            </a:r>
            <a:r>
              <a:rPr lang="zh-CN" altLang="en-US" dirty="0" smtClean="0"/>
              <a:t>）</a:t>
            </a:r>
            <a:r>
              <a:rPr lang="zh-CN" altLang="en-US" dirty="0"/>
              <a:t>对称与非对称密钥管理方案</a:t>
            </a:r>
            <a:endParaRPr lang="zh-CN" altLang="en-US" dirty="0"/>
          </a:p>
        </p:txBody>
      </p:sp>
      <p:sp>
        <p:nvSpPr>
          <p:cNvPr id="5" name="TextBox 4"/>
          <p:cNvSpPr txBox="1"/>
          <p:nvPr/>
        </p:nvSpPr>
        <p:spPr>
          <a:xfrm>
            <a:off x="1056640" y="980728"/>
            <a:ext cx="10583976" cy="440120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200000"/>
              </a:lnSpc>
              <a:spcBef>
                <a:spcPct val="0"/>
              </a:spcBef>
              <a:buClr>
                <a:srgbClr val="FF3300"/>
              </a:buClr>
              <a:buSzPct val="85000"/>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sym typeface="+mn-ea"/>
              </a:rPr>
              <a:t>在对称密钥管理方面，通信双方使用相同的密钥对数据进行加密、解密，具有</a:t>
            </a:r>
            <a:r>
              <a:rPr lang="zh-CN" altLang="en-US" sz="2800" b="1" dirty="0">
                <a:solidFill>
                  <a:srgbClr val="FF0000"/>
                </a:solidFill>
                <a:latin typeface="微软雅黑" panose="020B0503020204020204" pitchFamily="34" charset="-122"/>
                <a:ea typeface="微软雅黑" panose="020B0503020204020204" pitchFamily="34" charset="-122"/>
                <a:sym typeface="+mn-ea"/>
              </a:rPr>
              <a:t>密钥长度较短，计算、通信和存储开销相对较小</a:t>
            </a:r>
            <a:r>
              <a:rPr lang="zh-CN" altLang="en-US" sz="2800" dirty="0">
                <a:latin typeface="微软雅黑" panose="020B0503020204020204" pitchFamily="34" charset="-122"/>
                <a:ea typeface="微软雅黑" panose="020B0503020204020204" pitchFamily="34" charset="-122"/>
                <a:sym typeface="+mn-ea"/>
              </a:rPr>
              <a:t>等特点，</a:t>
            </a:r>
            <a:r>
              <a:rPr lang="zh-CN" altLang="en-US" sz="2800" b="1" dirty="0">
                <a:solidFill>
                  <a:srgbClr val="FF0000"/>
                </a:solidFill>
                <a:latin typeface="微软雅黑" panose="020B0503020204020204" pitchFamily="34" charset="-122"/>
                <a:ea typeface="微软雅黑" panose="020B0503020204020204" pitchFamily="34" charset="-122"/>
                <a:sym typeface="+mn-ea"/>
              </a:rPr>
              <a:t>但是安全性不高</a:t>
            </a:r>
            <a:r>
              <a:rPr lang="zh-CN" altLang="en-US" sz="2800" dirty="0">
                <a:latin typeface="微软雅黑" panose="020B0503020204020204" pitchFamily="34" charset="-122"/>
                <a:ea typeface="微软雅黑" panose="020B0503020204020204" pitchFamily="34" charset="-122"/>
                <a:sym typeface="+mn-ea"/>
              </a:rPr>
              <a:t>，比较适用于无线传感器网络。</a:t>
            </a:r>
            <a:endParaRPr lang="zh-CN" altLang="en-US" sz="2800" dirty="0">
              <a:latin typeface="微软雅黑" panose="020B0503020204020204" pitchFamily="34" charset="-122"/>
              <a:ea typeface="微软雅黑" panose="020B0503020204020204" pitchFamily="34" charset="-122"/>
              <a:sym typeface="+mn-ea"/>
            </a:endParaRPr>
          </a:p>
          <a:p>
            <a:pPr lvl="0" algn="just" eaLnBrk="1" hangingPunct="1">
              <a:lnSpc>
                <a:spcPct val="200000"/>
              </a:lnSpc>
              <a:spcBef>
                <a:spcPct val="0"/>
              </a:spcBef>
              <a:buClr>
                <a:srgbClr val="FF3300"/>
              </a:buClr>
              <a:buSzPct val="85000"/>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sym typeface="+mn-ea"/>
              </a:rPr>
              <a:t>在非对称密钥管理方面，节点拥有不同的加密和解密密钥，同时非对称密钥管理</a:t>
            </a:r>
            <a:r>
              <a:rPr lang="zh-CN" altLang="en-US" sz="2800" b="1" dirty="0">
                <a:solidFill>
                  <a:srgbClr val="0000FF"/>
                </a:solidFill>
                <a:latin typeface="微软雅黑" panose="020B0503020204020204" pitchFamily="34" charset="-122"/>
                <a:ea typeface="微软雅黑" panose="020B0503020204020204" pitchFamily="34" charset="-122"/>
                <a:sym typeface="+mn-ea"/>
              </a:rPr>
              <a:t>对节点的计算、存储和通信等要求比较高</a:t>
            </a:r>
            <a:r>
              <a:rPr lang="zh-CN" altLang="en-US" sz="2800" dirty="0">
                <a:latin typeface="微软雅黑" panose="020B0503020204020204" pitchFamily="34" charset="-122"/>
                <a:ea typeface="微软雅黑" panose="020B0503020204020204" pitchFamily="34" charset="-122"/>
                <a:sym typeface="+mn-ea"/>
              </a:rPr>
              <a:t>。</a:t>
            </a:r>
            <a:endParaRPr lang="zh-CN" altLang="en-US" sz="2800" dirty="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a:t>
            </a:r>
            <a:r>
              <a:rPr lang="en-US" altLang="zh-CN" dirty="0" smtClean="0"/>
              <a:t>2</a:t>
            </a:r>
            <a:r>
              <a:rPr lang="zh-CN" altLang="en-US" dirty="0" smtClean="0"/>
              <a:t>）</a:t>
            </a:r>
            <a:r>
              <a:rPr lang="zh-CN" altLang="en-US" dirty="0"/>
              <a:t>分布式和层簇式的密钥管理方案</a:t>
            </a:r>
            <a:endParaRPr lang="zh-CN" altLang="en-US" dirty="0"/>
          </a:p>
        </p:txBody>
      </p:sp>
      <p:sp>
        <p:nvSpPr>
          <p:cNvPr id="5" name="TextBox 4"/>
          <p:cNvSpPr txBox="1"/>
          <p:nvPr/>
        </p:nvSpPr>
        <p:spPr>
          <a:xfrm>
            <a:off x="1056640" y="980728"/>
            <a:ext cx="10583976" cy="440120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200000"/>
              </a:lnSpc>
              <a:spcBef>
                <a:spcPct val="0"/>
              </a:spcBef>
              <a:buClr>
                <a:srgbClr val="FF3300"/>
              </a:buClr>
              <a:buSzPct val="85000"/>
              <a:buFont typeface="Wingdings" panose="05000000000000000000" pitchFamily="2" charset="2"/>
              <a:buChar char="p"/>
            </a:pPr>
            <a:r>
              <a:rPr lang="zh-CN" altLang="en-US" sz="2800" b="1" dirty="0">
                <a:solidFill>
                  <a:srgbClr val="0000FF"/>
                </a:solidFill>
                <a:latin typeface="微软雅黑" panose="020B0503020204020204" pitchFamily="34" charset="-122"/>
                <a:ea typeface="微软雅黑" panose="020B0503020204020204" pitchFamily="34" charset="-122"/>
                <a:sym typeface="+mn-ea"/>
              </a:rPr>
              <a:t>分布式的密钥管理</a:t>
            </a:r>
            <a:r>
              <a:rPr lang="zh-CN" altLang="en-US" sz="2800" dirty="0">
                <a:latin typeface="微软雅黑" panose="020B0503020204020204" pitchFamily="34" charset="-122"/>
                <a:ea typeface="微软雅黑" panose="020B0503020204020204" pitchFamily="34" charset="-122"/>
                <a:sym typeface="+mn-ea"/>
              </a:rPr>
              <a:t>方案并不多见，它一般认为网络中的</a:t>
            </a:r>
            <a:r>
              <a:rPr lang="zh-CN" altLang="en-US" sz="2800" b="1" dirty="0">
                <a:solidFill>
                  <a:srgbClr val="0000FF"/>
                </a:solidFill>
                <a:latin typeface="微软雅黑" panose="020B0503020204020204" pitchFamily="34" charset="-122"/>
                <a:ea typeface="微软雅黑" panose="020B0503020204020204" pitchFamily="34" charset="-122"/>
                <a:sym typeface="+mn-ea"/>
              </a:rPr>
              <a:t>节点</a:t>
            </a:r>
            <a:r>
              <a:rPr lang="zh-CN" altLang="en-US" sz="2800" dirty="0">
                <a:latin typeface="微软雅黑" panose="020B0503020204020204" pitchFamily="34" charset="-122"/>
                <a:ea typeface="微软雅黑" panose="020B0503020204020204" pitchFamily="34" charset="-122"/>
                <a:sym typeface="+mn-ea"/>
              </a:rPr>
              <a:t>具有相同的通信能力和计算能力，</a:t>
            </a:r>
            <a:r>
              <a:rPr lang="zh-CN" altLang="en-US" sz="2800" b="1" dirty="0">
                <a:solidFill>
                  <a:srgbClr val="0000FF"/>
                </a:solidFill>
                <a:latin typeface="微软雅黑" panose="020B0503020204020204" pitchFamily="34" charset="-122"/>
                <a:ea typeface="微软雅黑" panose="020B0503020204020204" pitchFamily="34" charset="-122"/>
                <a:sym typeface="+mn-ea"/>
              </a:rPr>
              <a:t>是完全对等的关系</a:t>
            </a:r>
            <a:r>
              <a:rPr lang="zh-CN" altLang="en-US" sz="2800" dirty="0">
                <a:latin typeface="微软雅黑" panose="020B0503020204020204" pitchFamily="34" charset="-122"/>
                <a:ea typeface="微软雅黑" panose="020B0503020204020204" pitchFamily="34" charset="-122"/>
                <a:sym typeface="+mn-ea"/>
              </a:rPr>
              <a:t>，密钥的生成、发布和更新往往由节点相互协商完成，具有较好的分布特性</a:t>
            </a:r>
            <a:r>
              <a:rPr lang="zh-CN" altLang="en-US" sz="2800" dirty="0" smtClean="0">
                <a:latin typeface="微软雅黑" panose="020B0503020204020204" pitchFamily="34" charset="-122"/>
                <a:ea typeface="微软雅黑" panose="020B0503020204020204" pitchFamily="34" charset="-122"/>
                <a:sym typeface="+mn-ea"/>
              </a:rPr>
              <a:t>。</a:t>
            </a:r>
            <a:endParaRPr lang="en-US" altLang="zh-CN" sz="2800" dirty="0" smtClean="0">
              <a:latin typeface="微软雅黑" panose="020B0503020204020204" pitchFamily="34" charset="-122"/>
              <a:ea typeface="微软雅黑" panose="020B0503020204020204" pitchFamily="34" charset="-122"/>
              <a:sym typeface="+mn-ea"/>
            </a:endParaRPr>
          </a:p>
          <a:p>
            <a:pPr lvl="0" algn="just" eaLnBrk="1" hangingPunct="1">
              <a:lnSpc>
                <a:spcPct val="200000"/>
              </a:lnSpc>
              <a:spcBef>
                <a:spcPct val="0"/>
              </a:spcBef>
              <a:buClr>
                <a:srgbClr val="FF3300"/>
              </a:buClr>
              <a:buSzPct val="85000"/>
              <a:buFont typeface="Wingdings" panose="05000000000000000000" pitchFamily="2" charset="2"/>
              <a:buChar char="p"/>
            </a:pPr>
            <a:r>
              <a:rPr lang="zh-CN" altLang="en-US" sz="2800" dirty="0" smtClean="0">
                <a:latin typeface="微软雅黑" panose="020B0503020204020204" pitchFamily="34" charset="-122"/>
                <a:ea typeface="微软雅黑" panose="020B0503020204020204" pitchFamily="34" charset="-122"/>
                <a:sym typeface="+mn-ea"/>
              </a:rPr>
              <a:t>针对</a:t>
            </a:r>
            <a:r>
              <a:rPr lang="zh-CN" altLang="en-US" sz="2800" dirty="0">
                <a:latin typeface="微软雅黑" panose="020B0503020204020204" pitchFamily="34" charset="-122"/>
                <a:ea typeface="微软雅黑" panose="020B0503020204020204" pitchFamily="34" charset="-122"/>
                <a:sym typeface="+mn-ea"/>
              </a:rPr>
              <a:t>分布式的无线传感器网络，现已经提出</a:t>
            </a:r>
            <a:r>
              <a:rPr lang="zh-CN" altLang="en-US" sz="2800" dirty="0">
                <a:solidFill>
                  <a:srgbClr val="FF0000"/>
                </a:solidFill>
                <a:latin typeface="微软雅黑" panose="020B0503020204020204" pitchFamily="34" charset="-122"/>
                <a:ea typeface="微软雅黑" panose="020B0503020204020204" pitchFamily="34" charset="-122"/>
                <a:sym typeface="+mn-ea"/>
              </a:rPr>
              <a:t>预置全局密钥</a:t>
            </a:r>
            <a:r>
              <a:rPr lang="zh-CN" altLang="en-US" sz="2800" dirty="0">
                <a:latin typeface="微软雅黑" panose="020B0503020204020204" pitchFamily="34" charset="-122"/>
                <a:ea typeface="微软雅黑" panose="020B0503020204020204" pitchFamily="34" charset="-122"/>
                <a:sym typeface="+mn-ea"/>
              </a:rPr>
              <a:t>、</a:t>
            </a:r>
            <a:r>
              <a:rPr lang="zh-CN" altLang="en-US" sz="2800" dirty="0">
                <a:solidFill>
                  <a:srgbClr val="FF0000"/>
                </a:solidFill>
                <a:latin typeface="微软雅黑" panose="020B0503020204020204" pitchFamily="34" charset="-122"/>
                <a:ea typeface="微软雅黑" panose="020B0503020204020204" pitchFamily="34" charset="-122"/>
                <a:sym typeface="+mn-ea"/>
              </a:rPr>
              <a:t>预置所有对密钥</a:t>
            </a:r>
            <a:r>
              <a:rPr lang="zh-CN" altLang="en-US" sz="2800" dirty="0">
                <a:latin typeface="微软雅黑" panose="020B0503020204020204" pitchFamily="34" charset="-122"/>
                <a:ea typeface="微软雅黑" panose="020B0503020204020204" pitchFamily="34" charset="-122"/>
                <a:sym typeface="+mn-ea"/>
              </a:rPr>
              <a:t>和</a:t>
            </a:r>
            <a:r>
              <a:rPr lang="zh-CN" altLang="en-US" sz="2800" dirty="0">
                <a:solidFill>
                  <a:srgbClr val="FF0000"/>
                </a:solidFill>
                <a:latin typeface="微软雅黑" panose="020B0503020204020204" pitchFamily="34" charset="-122"/>
                <a:ea typeface="微软雅黑" panose="020B0503020204020204" pitchFamily="34" charset="-122"/>
                <a:sym typeface="+mn-ea"/>
              </a:rPr>
              <a:t>随机预分配密钥</a:t>
            </a:r>
            <a:r>
              <a:rPr lang="zh-CN" altLang="en-US" sz="2800" dirty="0">
                <a:latin typeface="微软雅黑" panose="020B0503020204020204" pitchFamily="34" charset="-122"/>
                <a:ea typeface="微软雅黑" panose="020B0503020204020204" pitchFamily="34" charset="-122"/>
                <a:sym typeface="+mn-ea"/>
              </a:rPr>
              <a:t>等密钥管理方案。</a:t>
            </a:r>
            <a:endParaRPr lang="zh-CN" altLang="en-US" sz="2800" dirty="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a:t>
            </a:r>
            <a:r>
              <a:rPr lang="en-US" altLang="zh-CN" dirty="0" smtClean="0"/>
              <a:t>2</a:t>
            </a:r>
            <a:r>
              <a:rPr lang="zh-CN" altLang="en-US" dirty="0" smtClean="0"/>
              <a:t>）</a:t>
            </a:r>
            <a:r>
              <a:rPr lang="zh-CN" altLang="en-US" dirty="0"/>
              <a:t>分布式和层簇式的密钥管理方案</a:t>
            </a:r>
            <a:endParaRPr lang="zh-CN" altLang="en-US" dirty="0"/>
          </a:p>
        </p:txBody>
      </p:sp>
      <p:sp>
        <p:nvSpPr>
          <p:cNvPr id="5" name="TextBox 4"/>
          <p:cNvSpPr txBox="1"/>
          <p:nvPr/>
        </p:nvSpPr>
        <p:spPr>
          <a:xfrm>
            <a:off x="1056640" y="980728"/>
            <a:ext cx="10583976" cy="440120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200000"/>
              </a:lnSpc>
              <a:spcBef>
                <a:spcPct val="0"/>
              </a:spcBef>
              <a:buClr>
                <a:srgbClr val="FF3300"/>
              </a:buClr>
              <a:buSzPct val="85000"/>
              <a:buFont typeface="Wingdings" panose="05000000000000000000" pitchFamily="2" charset="2"/>
              <a:buChar char="p"/>
            </a:pPr>
            <a:r>
              <a:rPr lang="zh-CN" altLang="en-US" sz="2800" b="1" dirty="0">
                <a:solidFill>
                  <a:srgbClr val="FF0000"/>
                </a:solidFill>
                <a:latin typeface="微软雅黑" panose="020B0503020204020204" pitchFamily="34" charset="-122"/>
                <a:ea typeface="微软雅黑" panose="020B0503020204020204" pitchFamily="34" charset="-122"/>
                <a:sym typeface="+mn-ea"/>
              </a:rPr>
              <a:t>层簇</a:t>
            </a:r>
            <a:r>
              <a:rPr lang="zh-CN" altLang="en-US" sz="2800" b="1" dirty="0" smtClean="0">
                <a:solidFill>
                  <a:srgbClr val="FF0000"/>
                </a:solidFill>
                <a:latin typeface="微软雅黑" panose="020B0503020204020204" pitchFamily="34" charset="-122"/>
                <a:ea typeface="微软雅黑" panose="020B0503020204020204" pitchFamily="34" charset="-122"/>
                <a:sym typeface="+mn-ea"/>
              </a:rPr>
              <a:t>式密钥管理</a:t>
            </a:r>
            <a:r>
              <a:rPr lang="zh-CN" altLang="en-US" sz="2800" b="1" dirty="0">
                <a:solidFill>
                  <a:srgbClr val="FF0000"/>
                </a:solidFill>
                <a:latin typeface="微软雅黑" panose="020B0503020204020204" pitchFamily="34" charset="-122"/>
                <a:ea typeface="微软雅黑" panose="020B0503020204020204" pitchFamily="34" charset="-122"/>
                <a:sym typeface="+mn-ea"/>
              </a:rPr>
              <a:t>方案</a:t>
            </a:r>
            <a:r>
              <a:rPr lang="zh-CN" altLang="en-US" sz="2800" b="1" dirty="0" smtClean="0">
                <a:solidFill>
                  <a:srgbClr val="FF0000"/>
                </a:solidFill>
                <a:latin typeface="微软雅黑" panose="020B0503020204020204" pitchFamily="34" charset="-122"/>
                <a:ea typeface="微软雅黑" panose="020B0503020204020204" pitchFamily="34" charset="-122"/>
                <a:sym typeface="+mn-ea"/>
              </a:rPr>
              <a:t>是</a:t>
            </a:r>
            <a:r>
              <a:rPr lang="en-US" altLang="zh-CN" sz="2800" b="1" dirty="0" smtClean="0">
                <a:solidFill>
                  <a:srgbClr val="FF0000"/>
                </a:solidFill>
                <a:latin typeface="微软雅黑" panose="020B0503020204020204" pitchFamily="34" charset="-122"/>
                <a:ea typeface="微软雅黑" panose="020B0503020204020204" pitchFamily="34" charset="-122"/>
                <a:sym typeface="+mn-ea"/>
              </a:rPr>
              <a:t>WSN</a:t>
            </a:r>
            <a:r>
              <a:rPr lang="zh-CN" altLang="en-US" sz="2800" b="1" dirty="0" smtClean="0">
                <a:solidFill>
                  <a:srgbClr val="FF0000"/>
                </a:solidFill>
                <a:latin typeface="微软雅黑" panose="020B0503020204020204" pitchFamily="34" charset="-122"/>
                <a:ea typeface="微软雅黑" panose="020B0503020204020204" pitchFamily="34" charset="-122"/>
                <a:sym typeface="+mn-ea"/>
              </a:rPr>
              <a:t>网络</a:t>
            </a:r>
            <a:r>
              <a:rPr lang="zh-CN" altLang="en-US" sz="2800" b="1" dirty="0">
                <a:solidFill>
                  <a:srgbClr val="FF0000"/>
                </a:solidFill>
                <a:latin typeface="微软雅黑" panose="020B0503020204020204" pitchFamily="34" charset="-122"/>
                <a:ea typeface="微软雅黑" panose="020B0503020204020204" pitchFamily="34" charset="-122"/>
                <a:sym typeface="+mn-ea"/>
              </a:rPr>
              <a:t>密钥管理方案研究的主流</a:t>
            </a:r>
            <a:r>
              <a:rPr lang="zh-CN" altLang="en-US" sz="2800" b="1" dirty="0" smtClean="0">
                <a:solidFill>
                  <a:srgbClr val="FF0000"/>
                </a:solidFill>
                <a:latin typeface="微软雅黑" panose="020B0503020204020204" pitchFamily="34" charset="-122"/>
                <a:ea typeface="微软雅黑" panose="020B0503020204020204" pitchFamily="34" charset="-122"/>
                <a:sym typeface="+mn-ea"/>
              </a:rPr>
              <a:t>。</a:t>
            </a:r>
            <a:endParaRPr lang="en-US" altLang="zh-CN" sz="2800" b="1" dirty="0" smtClean="0">
              <a:solidFill>
                <a:srgbClr val="FF0000"/>
              </a:solidFill>
              <a:latin typeface="微软雅黑" panose="020B0503020204020204" pitchFamily="34" charset="-122"/>
              <a:ea typeface="微软雅黑" panose="020B0503020204020204" pitchFamily="34" charset="-122"/>
              <a:sym typeface="+mn-ea"/>
            </a:endParaRPr>
          </a:p>
          <a:p>
            <a:pPr lvl="0" algn="just" eaLnBrk="1" hangingPunct="1">
              <a:lnSpc>
                <a:spcPct val="200000"/>
              </a:lnSpc>
              <a:spcBef>
                <a:spcPct val="0"/>
              </a:spcBef>
              <a:buClr>
                <a:srgbClr val="FF3300"/>
              </a:buClr>
              <a:buSzPct val="85000"/>
              <a:buFont typeface="Wingdings" panose="05000000000000000000" pitchFamily="2" charset="2"/>
              <a:buChar char="p"/>
            </a:pPr>
            <a:r>
              <a:rPr lang="zh-CN" altLang="en-US" sz="2800" dirty="0" smtClean="0">
                <a:latin typeface="微软雅黑" panose="020B0503020204020204" pitchFamily="34" charset="-122"/>
                <a:ea typeface="微软雅黑" panose="020B0503020204020204" pitchFamily="34" charset="-122"/>
                <a:sym typeface="+mn-ea"/>
              </a:rPr>
              <a:t>这</a:t>
            </a:r>
            <a:r>
              <a:rPr lang="zh-CN" altLang="en-US" sz="2800" dirty="0">
                <a:latin typeface="微软雅黑" panose="020B0503020204020204" pitchFamily="34" charset="-122"/>
                <a:ea typeface="微软雅黑" panose="020B0503020204020204" pitchFamily="34" charset="-122"/>
                <a:sym typeface="+mn-ea"/>
              </a:rPr>
              <a:t>类方案首先将全网的节点</a:t>
            </a:r>
            <a:r>
              <a:rPr lang="zh-CN" altLang="en-US" sz="2800" b="1" dirty="0">
                <a:solidFill>
                  <a:srgbClr val="0000FF"/>
                </a:solidFill>
                <a:latin typeface="微软雅黑" panose="020B0503020204020204" pitchFamily="34" charset="-122"/>
                <a:ea typeface="微软雅黑" panose="020B0503020204020204" pitchFamily="34" charset="-122"/>
                <a:sym typeface="+mn-ea"/>
              </a:rPr>
              <a:t>划分为若干个簇</a:t>
            </a:r>
            <a:r>
              <a:rPr lang="zh-CN" altLang="en-US" sz="2800" dirty="0">
                <a:latin typeface="微软雅黑" panose="020B0503020204020204" pitchFamily="34" charset="-122"/>
                <a:ea typeface="微软雅黑" panose="020B0503020204020204" pitchFamily="34" charset="-122"/>
                <a:sym typeface="+mn-ea"/>
              </a:rPr>
              <a:t>，每一簇拥有一个或者多个</a:t>
            </a:r>
            <a:r>
              <a:rPr lang="zh-CN" altLang="en-US" sz="2800" b="1" dirty="0">
                <a:solidFill>
                  <a:srgbClr val="0000FF"/>
                </a:solidFill>
                <a:latin typeface="微软雅黑" panose="020B0503020204020204" pitchFamily="34" charset="-122"/>
                <a:ea typeface="微软雅黑" panose="020B0503020204020204" pitchFamily="34" charset="-122"/>
                <a:sym typeface="+mn-ea"/>
              </a:rPr>
              <a:t>簇头，协助基站节点共同管理整个传感器网络</a:t>
            </a:r>
            <a:r>
              <a:rPr lang="zh-CN" altLang="en-US" sz="2800" dirty="0" smtClean="0">
                <a:latin typeface="微软雅黑" panose="020B0503020204020204" pitchFamily="34" charset="-122"/>
                <a:ea typeface="微软雅黑" panose="020B0503020204020204" pitchFamily="34" charset="-122"/>
                <a:sym typeface="+mn-ea"/>
              </a:rPr>
              <a:t>。一般</a:t>
            </a:r>
            <a:r>
              <a:rPr lang="zh-CN" altLang="en-US" sz="2800" dirty="0">
                <a:latin typeface="微软雅黑" panose="020B0503020204020204" pitchFamily="34" charset="-122"/>
                <a:ea typeface="微软雅黑" panose="020B0503020204020204" pitchFamily="34" charset="-122"/>
                <a:sym typeface="+mn-ea"/>
              </a:rPr>
              <a:t>，密钥的初始化、分发和管理都由簇头节点主持，协同簇内节点共同完成。这样的管理方式对普通节点的计算、存储能力要求较低。</a:t>
            </a:r>
            <a:endParaRPr lang="zh-CN" altLang="en-US" sz="2800" dirty="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a:t>
            </a:r>
            <a:r>
              <a:rPr lang="en-US" altLang="zh-CN" dirty="0" smtClean="0"/>
              <a:t>2</a:t>
            </a:r>
            <a:r>
              <a:rPr lang="zh-CN" altLang="en-US" dirty="0" smtClean="0"/>
              <a:t>）</a:t>
            </a:r>
            <a:r>
              <a:rPr lang="zh-CN" altLang="en-US" dirty="0"/>
              <a:t>分布式和层簇式的密钥管理方案</a:t>
            </a:r>
            <a:endParaRPr lang="zh-CN" altLang="en-US" dirty="0"/>
          </a:p>
        </p:txBody>
      </p:sp>
      <p:sp>
        <p:nvSpPr>
          <p:cNvPr id="5" name="TextBox 4"/>
          <p:cNvSpPr txBox="1"/>
          <p:nvPr/>
        </p:nvSpPr>
        <p:spPr>
          <a:xfrm>
            <a:off x="1056640" y="980728"/>
            <a:ext cx="10583976" cy="5262979"/>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200000"/>
              </a:lnSpc>
              <a:spcBef>
                <a:spcPct val="0"/>
              </a:spcBef>
              <a:buClr>
                <a:srgbClr val="FF3300"/>
              </a:buClr>
              <a:buSzPct val="85000"/>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sym typeface="+mn-ea"/>
              </a:rPr>
              <a:t>相比较而言，</a:t>
            </a:r>
            <a:r>
              <a:rPr lang="zh-CN" altLang="en-US" sz="2800" b="1" dirty="0">
                <a:solidFill>
                  <a:srgbClr val="0000FF"/>
                </a:solidFill>
                <a:latin typeface="微软雅黑" panose="020B0503020204020204" pitchFamily="34" charset="-122"/>
                <a:ea typeface="微软雅黑" panose="020B0503020204020204" pitchFamily="34" charset="-122"/>
                <a:sym typeface="+mn-ea"/>
              </a:rPr>
              <a:t>完全分布式的密钥管理方案中，所有的密钥均需要节点协商完成，通信开销较大</a:t>
            </a:r>
            <a:r>
              <a:rPr lang="zh-CN" altLang="en-US" sz="2800" dirty="0">
                <a:latin typeface="微软雅黑" panose="020B0503020204020204" pitchFamily="34" charset="-122"/>
                <a:ea typeface="微软雅黑" panose="020B0503020204020204" pitchFamily="34" charset="-122"/>
                <a:sym typeface="+mn-ea"/>
              </a:rPr>
              <a:t>，且由于节点对等，难以实现集中管理和认证机制</a:t>
            </a:r>
            <a:r>
              <a:rPr lang="zh-CN" altLang="en-US" sz="2800" dirty="0" smtClean="0">
                <a:latin typeface="微软雅黑" panose="020B0503020204020204" pitchFamily="34" charset="-122"/>
                <a:ea typeface="微软雅黑" panose="020B0503020204020204" pitchFamily="34" charset="-122"/>
                <a:sym typeface="+mn-ea"/>
              </a:rPr>
              <a:t>，不</a:t>
            </a:r>
            <a:r>
              <a:rPr lang="zh-CN" altLang="en-US" sz="2800" dirty="0">
                <a:latin typeface="微软雅黑" panose="020B0503020204020204" pitchFamily="34" charset="-122"/>
                <a:ea typeface="微软雅黑" panose="020B0503020204020204" pitchFamily="34" charset="-122"/>
                <a:sym typeface="+mn-ea"/>
              </a:rPr>
              <a:t>适合大规模的传感器网络</a:t>
            </a:r>
            <a:r>
              <a:rPr lang="zh-CN" altLang="en-US" sz="2800" dirty="0" smtClean="0">
                <a:latin typeface="微软雅黑" panose="020B0503020204020204" pitchFamily="34" charset="-122"/>
                <a:ea typeface="微软雅黑" panose="020B0503020204020204" pitchFamily="34" charset="-122"/>
                <a:sym typeface="+mn-ea"/>
              </a:rPr>
              <a:t>；</a:t>
            </a:r>
            <a:endParaRPr lang="en-US" altLang="zh-CN" sz="2800" dirty="0" smtClean="0">
              <a:latin typeface="微软雅黑" panose="020B0503020204020204" pitchFamily="34" charset="-122"/>
              <a:ea typeface="微软雅黑" panose="020B0503020204020204" pitchFamily="34" charset="-122"/>
              <a:sym typeface="+mn-ea"/>
            </a:endParaRPr>
          </a:p>
          <a:p>
            <a:pPr lvl="0" algn="just" eaLnBrk="1" hangingPunct="1">
              <a:lnSpc>
                <a:spcPct val="200000"/>
              </a:lnSpc>
              <a:spcBef>
                <a:spcPct val="0"/>
              </a:spcBef>
              <a:buClr>
                <a:srgbClr val="FF3300"/>
              </a:buClr>
              <a:buSzPct val="85000"/>
              <a:buFont typeface="Wingdings" panose="05000000000000000000" pitchFamily="2" charset="2"/>
              <a:buChar char="p"/>
            </a:pPr>
            <a:r>
              <a:rPr lang="zh-CN" altLang="en-US" sz="2800" dirty="0" smtClean="0">
                <a:latin typeface="微软雅黑" panose="020B0503020204020204" pitchFamily="34" charset="-122"/>
                <a:ea typeface="微软雅黑" panose="020B0503020204020204" pitchFamily="34" charset="-122"/>
                <a:sym typeface="+mn-ea"/>
              </a:rPr>
              <a:t>层</a:t>
            </a:r>
            <a:r>
              <a:rPr lang="zh-CN" altLang="en-US" sz="2800" dirty="0">
                <a:latin typeface="微软雅黑" panose="020B0503020204020204" pitchFamily="34" charset="-122"/>
                <a:ea typeface="微软雅黑" panose="020B0503020204020204" pitchFamily="34" charset="-122"/>
                <a:sym typeface="+mn-ea"/>
              </a:rPr>
              <a:t>簇</a:t>
            </a:r>
            <a:r>
              <a:rPr lang="zh-CN" altLang="en-US" sz="2800" dirty="0" smtClean="0">
                <a:latin typeface="微软雅黑" panose="020B0503020204020204" pitchFamily="34" charset="-122"/>
                <a:ea typeface="微软雅黑" panose="020B0503020204020204" pitchFamily="34" charset="-122"/>
                <a:sym typeface="+mn-ea"/>
              </a:rPr>
              <a:t>式密钥管理</a:t>
            </a:r>
            <a:r>
              <a:rPr lang="zh-CN" altLang="en-US" sz="2800" dirty="0">
                <a:latin typeface="微软雅黑" panose="020B0503020204020204" pitchFamily="34" charset="-122"/>
                <a:ea typeface="微软雅黑" panose="020B0503020204020204" pitchFamily="34" charset="-122"/>
                <a:sym typeface="+mn-ea"/>
              </a:rPr>
              <a:t>方案</a:t>
            </a:r>
            <a:r>
              <a:rPr lang="zh-CN" altLang="en-US" sz="2800" dirty="0" smtClean="0">
                <a:latin typeface="微软雅黑" panose="020B0503020204020204" pitchFamily="34" charset="-122"/>
                <a:ea typeface="微软雅黑" panose="020B0503020204020204" pitchFamily="34" charset="-122"/>
                <a:sym typeface="+mn-ea"/>
              </a:rPr>
              <a:t>克服上述缺陷</a:t>
            </a:r>
            <a:r>
              <a:rPr lang="zh-CN" altLang="en-US" sz="2800" dirty="0">
                <a:latin typeface="微软雅黑" panose="020B0503020204020204" pitchFamily="34" charset="-122"/>
                <a:ea typeface="微软雅黑" panose="020B0503020204020204" pitchFamily="34" charset="-122"/>
                <a:sym typeface="+mn-ea"/>
              </a:rPr>
              <a:t>，强化了集中管理，利用簇头节点作为二级管理者进行密钥信息的相关操作，</a:t>
            </a:r>
            <a:r>
              <a:rPr lang="zh-CN" altLang="en-US" sz="2800" b="1" dirty="0">
                <a:solidFill>
                  <a:srgbClr val="FF0000"/>
                </a:solidFill>
                <a:latin typeface="微软雅黑" panose="020B0503020204020204" pitchFamily="34" charset="-122"/>
                <a:ea typeface="微软雅黑" panose="020B0503020204020204" pitchFamily="34" charset="-122"/>
                <a:sym typeface="+mn-ea"/>
              </a:rPr>
              <a:t>但是簇头节点易成为网络局部的瓶颈，而且簇头的受损可能导致严重的安全威胁</a:t>
            </a:r>
            <a:r>
              <a:rPr lang="zh-CN" altLang="en-US" sz="2800" b="1" dirty="0">
                <a:latin typeface="微软雅黑" panose="020B0503020204020204" pitchFamily="34" charset="-122"/>
                <a:ea typeface="微软雅黑" panose="020B0503020204020204" pitchFamily="34" charset="-122"/>
                <a:sym typeface="+mn-ea"/>
              </a:rPr>
              <a:t>。</a:t>
            </a:r>
            <a:endParaRPr lang="zh-CN" altLang="en-US" sz="2800" b="1" dirty="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a:t>
            </a:r>
            <a:r>
              <a:rPr lang="en-US" altLang="zh-CN" dirty="0" smtClean="0"/>
              <a:t>3</a:t>
            </a:r>
            <a:r>
              <a:rPr lang="zh-CN" altLang="en-US" dirty="0" smtClean="0"/>
              <a:t>）</a:t>
            </a:r>
            <a:r>
              <a:rPr lang="zh-CN" altLang="en-US" dirty="0"/>
              <a:t>静态密钥管理与动态密钥管理</a:t>
            </a:r>
            <a:endParaRPr lang="zh-CN" altLang="en-US" dirty="0"/>
          </a:p>
        </p:txBody>
      </p:sp>
      <p:sp>
        <p:nvSpPr>
          <p:cNvPr id="5" name="TextBox 4"/>
          <p:cNvSpPr txBox="1"/>
          <p:nvPr/>
        </p:nvSpPr>
        <p:spPr>
          <a:xfrm>
            <a:off x="1056640" y="980728"/>
            <a:ext cx="10583976" cy="3046988"/>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200000"/>
              </a:lnSpc>
              <a:spcBef>
                <a:spcPct val="0"/>
              </a:spcBef>
              <a:buClr>
                <a:srgbClr val="FF3300"/>
              </a:buClr>
              <a:buSzPct val="85000"/>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sym typeface="+mn-ea"/>
              </a:rPr>
              <a:t>静态密钥管理方案中，</a:t>
            </a:r>
            <a:r>
              <a:rPr lang="zh-CN" altLang="en-US" b="1" dirty="0">
                <a:solidFill>
                  <a:srgbClr val="0000FF"/>
                </a:solidFill>
                <a:latin typeface="微软雅黑" panose="020B0503020204020204" pitchFamily="34" charset="-122"/>
                <a:ea typeface="微软雅黑" panose="020B0503020204020204" pitchFamily="34" charset="-122"/>
                <a:sym typeface="+mn-ea"/>
              </a:rPr>
              <a:t>节点在部署前预分配一定数量的密钥，部署后通过协商生成通信密钥</a:t>
            </a:r>
            <a:r>
              <a:rPr lang="zh-CN" altLang="en-US" dirty="0">
                <a:latin typeface="微软雅黑" panose="020B0503020204020204" pitchFamily="34" charset="-122"/>
                <a:ea typeface="微软雅黑" panose="020B0503020204020204" pitchFamily="34" charset="-122"/>
                <a:sym typeface="+mn-ea"/>
              </a:rPr>
              <a:t>，网络运行稳定后，不再考虑密钥的更新和撤回</a:t>
            </a:r>
            <a:r>
              <a:rPr lang="zh-CN" altLang="en-US" dirty="0" smtClean="0">
                <a:latin typeface="微软雅黑" panose="020B0503020204020204" pitchFamily="34" charset="-122"/>
                <a:ea typeface="微软雅黑" panose="020B0503020204020204" pitchFamily="34" charset="-122"/>
                <a:sym typeface="+mn-ea"/>
              </a:rPr>
              <a:t>。</a:t>
            </a:r>
            <a:endParaRPr lang="zh-CN" altLang="en-US" dirty="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a:t>
            </a:r>
            <a:r>
              <a:rPr lang="en-US" altLang="zh-CN" dirty="0" smtClean="0"/>
              <a:t>3</a:t>
            </a:r>
            <a:r>
              <a:rPr lang="zh-CN" altLang="en-US" dirty="0" smtClean="0"/>
              <a:t>）</a:t>
            </a:r>
            <a:r>
              <a:rPr lang="zh-CN" altLang="en-US" dirty="0"/>
              <a:t>静态密钥管理与动态密钥管理</a:t>
            </a:r>
            <a:endParaRPr lang="zh-CN" altLang="en-US" dirty="0"/>
          </a:p>
        </p:txBody>
      </p:sp>
      <p:sp>
        <p:nvSpPr>
          <p:cNvPr id="5" name="TextBox 4"/>
          <p:cNvSpPr txBox="1"/>
          <p:nvPr/>
        </p:nvSpPr>
        <p:spPr>
          <a:xfrm>
            <a:off x="1056640" y="980728"/>
            <a:ext cx="10583976" cy="5262979"/>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200000"/>
              </a:lnSpc>
              <a:spcBef>
                <a:spcPct val="0"/>
              </a:spcBef>
              <a:buClr>
                <a:srgbClr val="FF3300"/>
              </a:buClr>
              <a:buSzPct val="85000"/>
              <a:buFont typeface="Wingdings" panose="05000000000000000000" pitchFamily="2" charset="2"/>
              <a:buChar char="p"/>
            </a:pPr>
            <a:r>
              <a:rPr lang="zh-CN" altLang="en-US" sz="2800" dirty="0" smtClean="0">
                <a:latin typeface="微软雅黑" panose="020B0503020204020204" pitchFamily="34" charset="-122"/>
                <a:ea typeface="微软雅黑" panose="020B0503020204020204" pitchFamily="34" charset="-122"/>
                <a:sym typeface="+mn-ea"/>
              </a:rPr>
              <a:t>随机</a:t>
            </a:r>
            <a:r>
              <a:rPr lang="zh-CN" altLang="en-US" sz="2800" dirty="0">
                <a:latin typeface="微软雅黑" panose="020B0503020204020204" pitchFamily="34" charset="-122"/>
                <a:ea typeface="微软雅黑" panose="020B0503020204020204" pitchFamily="34" charset="-122"/>
                <a:sym typeface="+mn-ea"/>
              </a:rPr>
              <a:t>密钥预分配是当前最有效的密钥管理机制，但</a:t>
            </a:r>
            <a:r>
              <a:rPr lang="zh-CN" altLang="en-US" sz="2800" dirty="0" smtClean="0">
                <a:latin typeface="微软雅黑" panose="020B0503020204020204" pitchFamily="34" charset="-122"/>
                <a:ea typeface="微软雅黑" panose="020B0503020204020204" pitchFamily="34" charset="-122"/>
                <a:sym typeface="+mn-ea"/>
              </a:rPr>
              <a:t>目前该方案存在潜在挑战</a:t>
            </a:r>
            <a:r>
              <a:rPr lang="zh-CN" altLang="en-US" sz="2800" dirty="0">
                <a:latin typeface="微软雅黑" panose="020B0503020204020204" pitchFamily="34" charset="-122"/>
                <a:ea typeface="微软雅黑" panose="020B0503020204020204" pitchFamily="34" charset="-122"/>
                <a:sym typeface="+mn-ea"/>
              </a:rPr>
              <a:t>：</a:t>
            </a:r>
            <a:r>
              <a:rPr lang="zh-CN" altLang="en-US" sz="2800" b="1" dirty="0">
                <a:solidFill>
                  <a:srgbClr val="FF0000"/>
                </a:solidFill>
                <a:latin typeface="微软雅黑" panose="020B0503020204020204" pitchFamily="34" charset="-122"/>
                <a:ea typeface="微软雅黑" panose="020B0503020204020204" pitchFamily="34" charset="-122"/>
                <a:sym typeface="+mn-ea"/>
              </a:rPr>
              <a:t>无法同时获取理想的网络安全连通性和网络抗毁性</a:t>
            </a:r>
            <a:r>
              <a:rPr lang="zh-CN" altLang="en-US" sz="2800" b="1" dirty="0" smtClean="0">
                <a:solidFill>
                  <a:srgbClr val="FF0000"/>
                </a:solidFill>
                <a:latin typeface="微软雅黑" panose="020B0503020204020204" pitchFamily="34" charset="-122"/>
                <a:ea typeface="微软雅黑" panose="020B0503020204020204" pitchFamily="34" charset="-122"/>
                <a:sym typeface="+mn-ea"/>
              </a:rPr>
              <a:t>。</a:t>
            </a:r>
            <a:endParaRPr lang="en-US" altLang="zh-CN" sz="2800" b="1" dirty="0" smtClean="0">
              <a:solidFill>
                <a:srgbClr val="FF0000"/>
              </a:solidFill>
              <a:latin typeface="微软雅黑" panose="020B0503020204020204" pitchFamily="34" charset="-122"/>
              <a:ea typeface="微软雅黑" panose="020B0503020204020204" pitchFamily="34" charset="-122"/>
              <a:sym typeface="+mn-ea"/>
            </a:endParaRPr>
          </a:p>
          <a:p>
            <a:pPr lvl="0" algn="just" eaLnBrk="1" hangingPunct="1">
              <a:lnSpc>
                <a:spcPct val="200000"/>
              </a:lnSpc>
              <a:spcBef>
                <a:spcPct val="0"/>
              </a:spcBef>
              <a:buClr>
                <a:srgbClr val="FF3300"/>
              </a:buClr>
              <a:buSzPct val="85000"/>
              <a:buFont typeface="Wingdings" panose="05000000000000000000" pitchFamily="2" charset="2"/>
              <a:buChar char="p"/>
            </a:pPr>
            <a:r>
              <a:rPr lang="zh-CN" altLang="en-US" sz="2800" dirty="0" smtClean="0">
                <a:latin typeface="微软雅黑" panose="020B0503020204020204" pitchFamily="34" charset="-122"/>
                <a:ea typeface="微软雅黑" panose="020B0503020204020204" pitchFamily="34" charset="-122"/>
                <a:sym typeface="+mn-ea"/>
              </a:rPr>
              <a:t>基于</a:t>
            </a:r>
            <a:r>
              <a:rPr lang="zh-CN" altLang="en-US" sz="2800" b="1" dirty="0">
                <a:solidFill>
                  <a:srgbClr val="0000FF"/>
                </a:solidFill>
                <a:latin typeface="微软雅黑" panose="020B0503020204020204" pitchFamily="34" charset="-122"/>
                <a:ea typeface="微软雅黑" panose="020B0503020204020204" pitchFamily="34" charset="-122"/>
                <a:sym typeface="+mn-ea"/>
              </a:rPr>
              <a:t>散列链的随机密钥预分发方案</a:t>
            </a:r>
            <a:r>
              <a:rPr lang="zh-CN" altLang="en-US" sz="2800" dirty="0">
                <a:latin typeface="微软雅黑" panose="020B0503020204020204" pitchFamily="34" charset="-122"/>
                <a:ea typeface="微软雅黑" panose="020B0503020204020204" pitchFamily="34" charset="-122"/>
                <a:sym typeface="+mn-ea"/>
              </a:rPr>
              <a:t>，</a:t>
            </a:r>
            <a:r>
              <a:rPr lang="zh-CN" altLang="en-US" sz="2800" b="1" dirty="0">
                <a:latin typeface="微软雅黑" panose="020B0503020204020204" pitchFamily="34" charset="-122"/>
                <a:ea typeface="微软雅黑" panose="020B0503020204020204" pitchFamily="34" charset="-122"/>
                <a:sym typeface="+mn-ea"/>
              </a:rPr>
              <a:t>通过有效调节散列链长度、公共辅助节点数、散列链数量等参数，节点仅需预分发数量较少的密钥信息，</a:t>
            </a:r>
            <a:r>
              <a:rPr lang="zh-CN" altLang="en-US" sz="2800" dirty="0">
                <a:latin typeface="微软雅黑" panose="020B0503020204020204" pitchFamily="34" charset="-122"/>
                <a:ea typeface="微软雅黑" panose="020B0503020204020204" pitchFamily="34" charset="-122"/>
                <a:sym typeface="+mn-ea"/>
              </a:rPr>
              <a:t>就能够以较高的概率建立对偶密钥。而且，即使存在大量的受损节点仍能保持较强的网络抗毁性。</a:t>
            </a:r>
            <a:endParaRPr lang="zh-CN" altLang="en-US" sz="2800" dirty="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a:t>
            </a:r>
            <a:r>
              <a:rPr lang="en-US" altLang="zh-CN" dirty="0" smtClean="0"/>
              <a:t>3</a:t>
            </a:r>
            <a:r>
              <a:rPr lang="zh-CN" altLang="en-US" dirty="0" smtClean="0"/>
              <a:t>）</a:t>
            </a:r>
            <a:r>
              <a:rPr lang="zh-CN" altLang="en-US" dirty="0"/>
              <a:t>静态密钥管理与动态密钥管理</a:t>
            </a:r>
            <a:endParaRPr lang="zh-CN" altLang="en-US" dirty="0"/>
          </a:p>
        </p:txBody>
      </p:sp>
      <p:sp>
        <p:nvSpPr>
          <p:cNvPr id="5" name="TextBox 4"/>
          <p:cNvSpPr txBox="1"/>
          <p:nvPr/>
        </p:nvSpPr>
        <p:spPr>
          <a:xfrm>
            <a:off x="1056640" y="980728"/>
            <a:ext cx="10583976" cy="440120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200000"/>
              </a:lnSpc>
              <a:spcBef>
                <a:spcPct val="0"/>
              </a:spcBef>
              <a:buClr>
                <a:srgbClr val="FF3300"/>
              </a:buClr>
              <a:buSzPct val="85000"/>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sym typeface="+mn-ea"/>
              </a:rPr>
              <a:t>在动态密钥管理方案中，</a:t>
            </a:r>
            <a:r>
              <a:rPr lang="zh-CN" altLang="en-US" sz="2800" b="1" dirty="0">
                <a:solidFill>
                  <a:srgbClr val="FF0000"/>
                </a:solidFill>
                <a:latin typeface="微软雅黑" panose="020B0503020204020204" pitchFamily="34" charset="-122"/>
                <a:ea typeface="微软雅黑" panose="020B0503020204020204" pitchFamily="34" charset="-122"/>
                <a:sym typeface="+mn-ea"/>
              </a:rPr>
              <a:t>安全通信更多依赖于网络运行后密钥动态地分发、协商和撤销，并且这一过程将会周期性的进行</a:t>
            </a:r>
            <a:r>
              <a:rPr lang="zh-CN" altLang="en-US" sz="2800" b="1" dirty="0" smtClean="0">
                <a:solidFill>
                  <a:srgbClr val="FF0000"/>
                </a:solidFill>
                <a:latin typeface="微软雅黑" panose="020B0503020204020204" pitchFamily="34" charset="-122"/>
                <a:ea typeface="微软雅黑" panose="020B0503020204020204" pitchFamily="34" charset="-122"/>
                <a:sym typeface="+mn-ea"/>
              </a:rPr>
              <a:t>。</a:t>
            </a:r>
            <a:endParaRPr lang="en-US" altLang="zh-CN" sz="2800" b="1" dirty="0" smtClean="0">
              <a:solidFill>
                <a:srgbClr val="FF0000"/>
              </a:solidFill>
              <a:latin typeface="微软雅黑" panose="020B0503020204020204" pitchFamily="34" charset="-122"/>
              <a:ea typeface="微软雅黑" panose="020B0503020204020204" pitchFamily="34" charset="-122"/>
              <a:sym typeface="+mn-ea"/>
            </a:endParaRPr>
          </a:p>
          <a:p>
            <a:pPr lvl="0" algn="just" eaLnBrk="1" hangingPunct="1">
              <a:lnSpc>
                <a:spcPct val="200000"/>
              </a:lnSpc>
              <a:spcBef>
                <a:spcPct val="0"/>
              </a:spcBef>
              <a:buClr>
                <a:srgbClr val="FF3300"/>
              </a:buClr>
              <a:buSzPct val="85000"/>
              <a:buFont typeface="Wingdings" panose="05000000000000000000" pitchFamily="2" charset="2"/>
              <a:buChar char="p"/>
            </a:pPr>
            <a:r>
              <a:rPr lang="zh-CN" altLang="en-US" sz="2800" dirty="0" smtClean="0">
                <a:latin typeface="微软雅黑" panose="020B0503020204020204" pitchFamily="34" charset="-122"/>
                <a:ea typeface="微软雅黑" panose="020B0503020204020204" pitchFamily="34" charset="-122"/>
                <a:sym typeface="+mn-ea"/>
              </a:rPr>
              <a:t>代表性</a:t>
            </a:r>
            <a:r>
              <a:rPr lang="zh-CN" altLang="en-US" sz="2800" dirty="0">
                <a:latin typeface="微软雅黑" panose="020B0503020204020204" pitchFamily="34" charset="-122"/>
                <a:ea typeface="微软雅黑" panose="020B0503020204020204" pitchFamily="34" charset="-122"/>
                <a:sym typeface="+mn-ea"/>
              </a:rPr>
              <a:t>的方案有基于</a:t>
            </a:r>
            <a:r>
              <a:rPr lang="en-US" altLang="zh-CN" sz="2800" b="1" dirty="0">
                <a:solidFill>
                  <a:srgbClr val="0000FF"/>
                </a:solidFill>
                <a:latin typeface="微软雅黑" panose="020B0503020204020204" pitchFamily="34" charset="-122"/>
                <a:ea typeface="微软雅黑" panose="020B0503020204020204" pitchFamily="34" charset="-122"/>
                <a:sym typeface="+mn-ea"/>
              </a:rPr>
              <a:t>EBS</a:t>
            </a:r>
            <a:r>
              <a:rPr lang="zh-CN" altLang="en-US" sz="2800" b="1" dirty="0">
                <a:solidFill>
                  <a:srgbClr val="0000FF"/>
                </a:solidFill>
                <a:latin typeface="微软雅黑" panose="020B0503020204020204" pitchFamily="34" charset="-122"/>
                <a:ea typeface="微软雅黑" panose="020B0503020204020204" pitchFamily="34" charset="-122"/>
                <a:sym typeface="+mn-ea"/>
              </a:rPr>
              <a:t>（</a:t>
            </a:r>
            <a:r>
              <a:rPr lang="en-US" altLang="zh-CN" sz="2800" b="1" dirty="0">
                <a:solidFill>
                  <a:srgbClr val="0000FF"/>
                </a:solidFill>
                <a:latin typeface="微软雅黑" panose="020B0503020204020204" pitchFamily="34" charset="-122"/>
                <a:ea typeface="微软雅黑" panose="020B0503020204020204" pitchFamily="34" charset="-122"/>
                <a:sym typeface="+mn-ea"/>
              </a:rPr>
              <a:t>Exclusion Basis </a:t>
            </a:r>
            <a:r>
              <a:rPr lang="en-US" altLang="zh-CN" sz="2800" b="1" dirty="0" smtClean="0">
                <a:solidFill>
                  <a:srgbClr val="0000FF"/>
                </a:solidFill>
                <a:latin typeface="微软雅黑" panose="020B0503020204020204" pitchFamily="34" charset="-122"/>
                <a:ea typeface="微软雅黑" panose="020B0503020204020204" pitchFamily="34" charset="-122"/>
                <a:sym typeface="+mn-ea"/>
              </a:rPr>
              <a:t>System-</a:t>
            </a:r>
            <a:r>
              <a:rPr lang="zh-CN" altLang="en-US" sz="2800" b="1" dirty="0">
                <a:solidFill>
                  <a:srgbClr val="0000FF"/>
                </a:solidFill>
                <a:latin typeface="微软雅黑" panose="020B0503020204020204" pitchFamily="34" charset="-122"/>
                <a:ea typeface="微软雅黑" panose="020B0503020204020204" pitchFamily="34" charset="-122"/>
                <a:sym typeface="+mn-ea"/>
              </a:rPr>
              <a:t>互斥基底系统）</a:t>
            </a:r>
            <a:r>
              <a:rPr lang="zh-CN" altLang="en-US" sz="2800" dirty="0">
                <a:latin typeface="微软雅黑" panose="020B0503020204020204" pitchFamily="34" charset="-122"/>
                <a:ea typeface="微软雅黑" panose="020B0503020204020204" pitchFamily="34" charset="-122"/>
                <a:sym typeface="+mn-ea"/>
              </a:rPr>
              <a:t>系统的两级密钥动态管理策略。该策略从网络部署开始，在整个生命周期内对节点内的密钥进行动态管理</a:t>
            </a:r>
            <a:r>
              <a:rPr lang="zh-CN" altLang="en-US" sz="2800" dirty="0" smtClean="0">
                <a:latin typeface="微软雅黑" panose="020B0503020204020204" pitchFamily="34" charset="-122"/>
                <a:ea typeface="微软雅黑" panose="020B0503020204020204" pitchFamily="34" charset="-122"/>
                <a:sym typeface="+mn-ea"/>
              </a:rPr>
              <a:t>。</a:t>
            </a:r>
            <a:endParaRPr lang="zh-CN" altLang="en-US" sz="2800" dirty="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a:t>
            </a:r>
            <a:r>
              <a:rPr lang="en-US" altLang="zh-CN" dirty="0" smtClean="0"/>
              <a:t>3</a:t>
            </a:r>
            <a:r>
              <a:rPr lang="zh-CN" altLang="en-US" dirty="0" smtClean="0"/>
              <a:t>）</a:t>
            </a:r>
            <a:r>
              <a:rPr lang="zh-CN" altLang="en-US" dirty="0"/>
              <a:t>静态密钥管理与动态密钥管理</a:t>
            </a:r>
            <a:endParaRPr lang="zh-CN" altLang="en-US" dirty="0"/>
          </a:p>
        </p:txBody>
      </p:sp>
      <p:sp>
        <p:nvSpPr>
          <p:cNvPr id="4" name="剪去同侧角的矩形 3"/>
          <p:cNvSpPr/>
          <p:nvPr/>
        </p:nvSpPr>
        <p:spPr>
          <a:xfrm rot="16200000">
            <a:off x="4254574" y="-1220740"/>
            <a:ext cx="4464496" cy="10019560"/>
          </a:xfrm>
          <a:prstGeom prst="snip2SameRect">
            <a:avLst>
              <a:gd name="adj1" fmla="val 8711"/>
              <a:gd name="adj2" fmla="val 0"/>
            </a:avLst>
          </a:prstGeom>
          <a:noFill/>
          <a:ln>
            <a:solidFill>
              <a:srgbClr val="0070C0"/>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内容占位符 2"/>
          <p:cNvSpPr txBox="1"/>
          <p:nvPr/>
        </p:nvSpPr>
        <p:spPr>
          <a:xfrm>
            <a:off x="1775520" y="1556792"/>
            <a:ext cx="9478956" cy="4176463"/>
          </a:xfrm>
          <a:prstGeom prst="rect">
            <a:avLst/>
          </a:prstGeom>
          <a:effectLst>
            <a:glow rad="63500">
              <a:schemeClr val="accent5">
                <a:satMod val="175000"/>
                <a:alpha val="40000"/>
              </a:schemeClr>
            </a:glow>
          </a:effectLst>
        </p:spPr>
        <p:txBody>
          <a:bodyPr/>
          <a:lstStyle/>
          <a:p>
            <a:pPr marL="457200" indent="-457200" algn="just">
              <a:lnSpc>
                <a:spcPct val="200000"/>
              </a:lnSpc>
              <a:spcBef>
                <a:spcPct val="20000"/>
              </a:spcBef>
              <a:buFont typeface="Wingdings" panose="05000000000000000000" pitchFamily="2" charset="2"/>
              <a:buChar char="l"/>
              <a:defRPr/>
            </a:pPr>
            <a:r>
              <a:rPr lang="zh-CN" altLang="en-US" sz="2800" b="1" dirty="0" smtClean="0">
                <a:latin typeface="Times New Roman" panose="02020603050405020304" pitchFamily="18" charset="0"/>
                <a:cs typeface="Times New Roman" panose="02020603050405020304" pitchFamily="18" charset="0"/>
              </a:rPr>
              <a:t>静态</a:t>
            </a:r>
            <a:r>
              <a:rPr lang="zh-CN" altLang="en-US" sz="2800" b="1" dirty="0">
                <a:latin typeface="Times New Roman" panose="02020603050405020304" pitchFamily="18" charset="0"/>
                <a:cs typeface="Times New Roman" panose="02020603050405020304" pitchFamily="18" charset="0"/>
              </a:rPr>
              <a:t>密钥管理的</a:t>
            </a:r>
            <a:r>
              <a:rPr lang="zh-CN" altLang="en-US" sz="2800" b="1"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优点是通信密钥无需频繁更新</a:t>
            </a:r>
            <a:r>
              <a:rPr lang="zh-CN" altLang="en-US" sz="2800" b="1" dirty="0">
                <a:latin typeface="Times New Roman" panose="02020603050405020304" pitchFamily="18" charset="0"/>
                <a:cs typeface="Times New Roman" panose="02020603050405020304" pitchFamily="18" charset="0"/>
              </a:rPr>
              <a:t>，不会导致更多的计算和通信开销，缺点是一定数量节点被俘获后，网络的安全性将受到威胁</a:t>
            </a:r>
            <a:r>
              <a:rPr lang="zh-CN" altLang="en-US" sz="2800" b="1" dirty="0" smtClean="0">
                <a:latin typeface="Times New Roman" panose="02020603050405020304" pitchFamily="18" charset="0"/>
                <a:cs typeface="Times New Roman" panose="02020603050405020304" pitchFamily="18" charset="0"/>
              </a:rPr>
              <a:t>；</a:t>
            </a:r>
            <a:endParaRPr lang="en-US" altLang="zh-CN" sz="2800" b="1" dirty="0" smtClean="0">
              <a:latin typeface="Times New Roman" panose="02020603050405020304" pitchFamily="18" charset="0"/>
              <a:cs typeface="Times New Roman" panose="02020603050405020304" pitchFamily="18" charset="0"/>
            </a:endParaRPr>
          </a:p>
          <a:p>
            <a:pPr marL="457200" indent="-457200" algn="just">
              <a:lnSpc>
                <a:spcPct val="200000"/>
              </a:lnSpc>
              <a:spcBef>
                <a:spcPct val="20000"/>
              </a:spcBef>
              <a:buFont typeface="Wingdings" panose="05000000000000000000" pitchFamily="2" charset="2"/>
              <a:buChar char="l"/>
              <a:defRPr/>
            </a:pPr>
            <a:r>
              <a:rPr lang="zh-CN" altLang="en-US" sz="2800" b="1" dirty="0" smtClean="0">
                <a:latin typeface="Times New Roman" panose="02020603050405020304" pitchFamily="18" charset="0"/>
                <a:cs typeface="Times New Roman" panose="02020603050405020304" pitchFamily="18" charset="0"/>
              </a:rPr>
              <a:t>动态</a:t>
            </a:r>
            <a:r>
              <a:rPr lang="zh-CN" altLang="en-US" sz="2800" b="1" dirty="0">
                <a:latin typeface="Times New Roman" panose="02020603050405020304" pitchFamily="18" charset="0"/>
                <a:cs typeface="Times New Roman" panose="02020603050405020304" pitchFamily="18" charset="0"/>
              </a:rPr>
              <a:t>密钥管理的</a:t>
            </a:r>
            <a:r>
              <a:rPr lang="zh-CN" altLang="en-US" sz="28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实时更新</a:t>
            </a:r>
            <a:r>
              <a:rPr lang="zh-CN" altLang="en-US" sz="2800" b="1"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使得攻击者难以</a:t>
            </a:r>
            <a:r>
              <a:rPr lang="zh-CN" altLang="en-US" sz="28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获取最新的密钥</a:t>
            </a:r>
            <a:r>
              <a:rPr lang="zh-CN" altLang="en-US" sz="2800" b="1" dirty="0">
                <a:latin typeface="Times New Roman" panose="02020603050405020304" pitchFamily="18" charset="0"/>
                <a:cs typeface="Times New Roman" panose="02020603050405020304" pitchFamily="18" charset="0"/>
              </a:rPr>
              <a:t>，但是计算和通信开销较大。具体如表</a:t>
            </a:r>
            <a:r>
              <a:rPr lang="en-US" altLang="zh-CN" sz="2800" b="1" dirty="0">
                <a:latin typeface="Times New Roman" panose="02020603050405020304" pitchFamily="18" charset="0"/>
                <a:cs typeface="Times New Roman" panose="02020603050405020304" pitchFamily="18" charset="0"/>
              </a:rPr>
              <a:t>5-2</a:t>
            </a:r>
            <a:r>
              <a:rPr lang="zh-CN" altLang="en-US" sz="2800" b="1" dirty="0">
                <a:latin typeface="Times New Roman" panose="02020603050405020304" pitchFamily="18" charset="0"/>
                <a:cs typeface="Times New Roman" panose="02020603050405020304" pitchFamily="18" charset="0"/>
              </a:rPr>
              <a:t>所示。</a:t>
            </a:r>
            <a:endParaRPr lang="zh-CN" altLang="en-US" sz="2800" b="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9416" y="140940"/>
            <a:ext cx="10688152" cy="839788"/>
          </a:xfrm>
        </p:spPr>
        <p:txBody>
          <a:bodyPr/>
          <a:lstStyle/>
          <a:p>
            <a:r>
              <a:rPr lang="zh-CN" altLang="en-US" sz="3600" dirty="0" smtClean="0"/>
              <a:t>表</a:t>
            </a:r>
            <a:r>
              <a:rPr lang="en-US" altLang="zh-CN" sz="3600" dirty="0"/>
              <a:t>5-2	</a:t>
            </a:r>
            <a:r>
              <a:rPr lang="zh-CN" altLang="en-US" sz="3600" dirty="0" smtClean="0"/>
              <a:t>静态</a:t>
            </a:r>
            <a:r>
              <a:rPr lang="zh-CN" altLang="en-US" sz="3600" dirty="0"/>
              <a:t>和动态密钥管理方案比较</a:t>
            </a:r>
            <a:endParaRPr lang="zh-CN" altLang="en-US" sz="3600" dirty="0"/>
          </a:p>
        </p:txBody>
      </p:sp>
      <p:graphicFrame>
        <p:nvGraphicFramePr>
          <p:cNvPr id="6" name="表格 5"/>
          <p:cNvGraphicFramePr>
            <a:graphicFrameLocks noGrp="1"/>
          </p:cNvGraphicFramePr>
          <p:nvPr/>
        </p:nvGraphicFramePr>
        <p:xfrm>
          <a:off x="357188" y="1571625"/>
          <a:ext cx="11067404" cy="4665689"/>
        </p:xfrm>
        <a:graphic>
          <a:graphicData uri="http://schemas.openxmlformats.org/drawingml/2006/table">
            <a:tbl>
              <a:tblPr/>
              <a:tblGrid>
                <a:gridCol w="2339660"/>
                <a:gridCol w="4326446"/>
                <a:gridCol w="4401298"/>
              </a:tblGrid>
              <a:tr h="666527">
                <a:tc>
                  <a:txBody>
                    <a:bodyPr/>
                    <a:lstStyle/>
                    <a:p>
                      <a:pPr marL="0" marR="0" lvl="0" indent="0" algn="ctr" defTabSz="914400" rtl="0" eaLnBrk="1" fontAlgn="base" latinLnBrk="0" hangingPunct="1">
                        <a:lnSpc>
                          <a:spcPct val="100000"/>
                        </a:lnSpc>
                        <a:spcBef>
                          <a:spcPts val="100"/>
                        </a:spcBef>
                        <a:spcAft>
                          <a:spcPts val="100"/>
                        </a:spcAft>
                        <a:buClrTx/>
                        <a:buSzTx/>
                        <a:buFontTx/>
                        <a:buNone/>
                      </a:pP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比 较 项 目</a:t>
                      </a:r>
                      <a:endPar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anchor="ctr" horzOverflow="overflow">
                    <a:lnL>
                      <a:noFill/>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ts val="100"/>
                        </a:spcBef>
                        <a:spcAft>
                          <a:spcPts val="100"/>
                        </a:spcAft>
                        <a:buClrTx/>
                        <a:buSzTx/>
                        <a:buFontTx/>
                        <a:buNone/>
                      </a:pP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静态密钥管理方案</a:t>
                      </a:r>
                      <a:endPar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ts val="100"/>
                        </a:spcBef>
                        <a:spcAft>
                          <a:spcPts val="100"/>
                        </a:spcAft>
                        <a:buClrTx/>
                        <a:buSzTx/>
                        <a:buFontTx/>
                        <a:buNone/>
                      </a:pP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动态密钥管理方案</a:t>
                      </a:r>
                      <a:endPar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808080"/>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solidFill>
                      <a:schemeClr val="accent1">
                        <a:lumMod val="20000"/>
                        <a:lumOff val="80000"/>
                      </a:schemeClr>
                    </a:solidFill>
                  </a:tcPr>
                </a:tc>
              </a:tr>
              <a:tr h="666527">
                <a:tc>
                  <a:txBody>
                    <a:bodyPr/>
                    <a:lstStyle/>
                    <a:p>
                      <a:pPr marL="0" marR="0" lvl="0" indent="0" algn="ctr" defTabSz="914400" rtl="0" eaLnBrk="1" fontAlgn="base" latinLnBrk="0" hangingPunct="1">
                        <a:lnSpc>
                          <a:spcPct val="100000"/>
                        </a:lnSpc>
                        <a:spcBef>
                          <a:spcPts val="200"/>
                        </a:spcBef>
                        <a:spcAft>
                          <a:spcPts val="200"/>
                        </a:spcAft>
                        <a:buClrTx/>
                        <a:buSzTx/>
                        <a:buFontTx/>
                        <a:buNone/>
                      </a:pP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密钥部署</a:t>
                      </a:r>
                      <a:endParaRPr kumimoji="0" lang="zh-CN" alt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anchor="ctr" horzOverflow="overflow">
                    <a:lnL>
                      <a:noFill/>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200"/>
                        </a:spcBef>
                        <a:spcAft>
                          <a:spcPts val="200"/>
                        </a:spcAft>
                        <a:buClrTx/>
                        <a:buSzTx/>
                        <a:buFontTx/>
                        <a:buNone/>
                      </a:pP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网络运行前部署</a:t>
                      </a:r>
                      <a:endParaRPr kumimoji="0" lang="zh-CN" alt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200"/>
                        </a:spcBef>
                        <a:spcAft>
                          <a:spcPts val="200"/>
                        </a:spcAft>
                        <a:buClrTx/>
                        <a:buSzTx/>
                        <a:buFontTx/>
                        <a:buNone/>
                      </a:pPr>
                      <a:r>
                        <a:rPr kumimoji="0" lang="zh-CN" altLang="en-US" sz="24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网络运行后多次分配</a:t>
                      </a:r>
                      <a:endParaRPr kumimoji="0" lang="zh-CN" altLang="en-US" sz="24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808080"/>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r h="666527">
                <a:tc>
                  <a:txBody>
                    <a:bodyPr/>
                    <a:lstStyle/>
                    <a:p>
                      <a:pPr marL="0" marR="0" lvl="0" indent="0" algn="ctr" defTabSz="914400" rtl="0" eaLnBrk="1" fontAlgn="base" latinLnBrk="0" hangingPunct="1">
                        <a:lnSpc>
                          <a:spcPct val="100000"/>
                        </a:lnSpc>
                        <a:spcBef>
                          <a:spcPts val="200"/>
                        </a:spcBef>
                        <a:spcAft>
                          <a:spcPts val="200"/>
                        </a:spcAft>
                        <a:buClrTx/>
                        <a:buSzTx/>
                        <a:buFontTx/>
                        <a:buNone/>
                      </a:pP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密钥产生</a:t>
                      </a:r>
                      <a:endPar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anchor="ctr" horzOverflow="overflow">
                    <a:lnL>
                      <a:noFill/>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200"/>
                        </a:spcBef>
                        <a:spcAft>
                          <a:spcPts val="200"/>
                        </a:spcAft>
                        <a:buClrTx/>
                        <a:buSzTx/>
                        <a:buFontTx/>
                        <a:buNone/>
                      </a:pP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网络初始化后一次完成</a:t>
                      </a:r>
                      <a:endParaRPr kumimoji="0" lang="zh-CN" alt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200"/>
                        </a:spcBef>
                        <a:spcAft>
                          <a:spcPts val="200"/>
                        </a:spcAft>
                        <a:buClrTx/>
                        <a:buSzTx/>
                        <a:buFontTx/>
                        <a:buNone/>
                      </a:pP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网络运行后多次产生</a:t>
                      </a:r>
                      <a:endParaRPr kumimoji="0" lang="zh-CN" alt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808080"/>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r h="666527">
                <a:tc>
                  <a:txBody>
                    <a:bodyPr/>
                    <a:lstStyle/>
                    <a:p>
                      <a:pPr marL="0" marR="0" lvl="0" indent="0" algn="ctr" defTabSz="914400" rtl="0" eaLnBrk="1" fontAlgn="base" latinLnBrk="0" hangingPunct="1">
                        <a:lnSpc>
                          <a:spcPct val="100000"/>
                        </a:lnSpc>
                        <a:spcBef>
                          <a:spcPts val="200"/>
                        </a:spcBef>
                        <a:spcAft>
                          <a:spcPts val="200"/>
                        </a:spcAft>
                        <a:buClrTx/>
                        <a:buSzTx/>
                        <a:buFontTx/>
                        <a:buNone/>
                      </a:pP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密钥分配</a:t>
                      </a:r>
                      <a:endPar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anchor="ctr" horzOverflow="overflow">
                    <a:lnL>
                      <a:noFill/>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200"/>
                        </a:spcBef>
                        <a:spcAft>
                          <a:spcPts val="200"/>
                        </a:spcAft>
                        <a:buClrTx/>
                        <a:buSzTx/>
                        <a:buFontTx/>
                        <a:buNone/>
                      </a:pP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密钥信息基本预分配于节点中</a:t>
                      </a:r>
                      <a:endParaRPr kumimoji="0" lang="zh-CN" alt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200"/>
                        </a:spcBef>
                        <a:spcAft>
                          <a:spcPts val="200"/>
                        </a:spcAft>
                        <a:buClrTx/>
                        <a:buSzTx/>
                        <a:buFontTx/>
                        <a:buNone/>
                      </a:pP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根据需要密钥子集将重新分配</a:t>
                      </a:r>
                      <a:endParaRPr kumimoji="0" lang="zh-CN" alt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808080"/>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r h="666527">
                <a:tc>
                  <a:txBody>
                    <a:bodyPr/>
                    <a:lstStyle/>
                    <a:p>
                      <a:pPr marL="0" marR="0" lvl="0" indent="0" algn="ctr" defTabSz="914400" rtl="0" eaLnBrk="1" fontAlgn="base" latinLnBrk="0" hangingPunct="1">
                        <a:lnSpc>
                          <a:spcPct val="100000"/>
                        </a:lnSpc>
                        <a:spcBef>
                          <a:spcPts val="200"/>
                        </a:spcBef>
                        <a:spcAft>
                          <a:spcPts val="200"/>
                        </a:spcAft>
                        <a:buClrTx/>
                        <a:buSzTx/>
                        <a:buFontTx/>
                        <a:buNone/>
                      </a:pP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密钥更新</a:t>
                      </a:r>
                      <a:endPar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anchor="ctr" horzOverflow="overflow">
                    <a:lnL>
                      <a:noFill/>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200"/>
                        </a:spcBef>
                        <a:spcAft>
                          <a:spcPts val="200"/>
                        </a:spcAft>
                        <a:buClrTx/>
                        <a:buSzTx/>
                        <a:buFontTx/>
                        <a:buNone/>
                      </a:pP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不更新</a:t>
                      </a:r>
                      <a:endParaRPr kumimoji="0" lang="zh-CN" alt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200"/>
                        </a:spcBef>
                        <a:spcAft>
                          <a:spcPts val="200"/>
                        </a:spcAft>
                        <a:buClrTx/>
                        <a:buSzTx/>
                        <a:buFontTx/>
                        <a:buNone/>
                      </a:pP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在一定周期内多次更新</a:t>
                      </a:r>
                      <a:endParaRPr kumimoji="0" lang="zh-CN" alt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808080"/>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r h="666527">
                <a:tc>
                  <a:txBody>
                    <a:bodyPr/>
                    <a:lstStyle/>
                    <a:p>
                      <a:pPr marL="0" marR="0" lvl="0" indent="0" algn="ctr" defTabSz="914400" rtl="0" eaLnBrk="1" fontAlgn="base" latinLnBrk="0" hangingPunct="1">
                        <a:lnSpc>
                          <a:spcPct val="100000"/>
                        </a:lnSpc>
                        <a:spcBef>
                          <a:spcPts val="200"/>
                        </a:spcBef>
                        <a:spcAft>
                          <a:spcPts val="200"/>
                        </a:spcAft>
                        <a:buClrTx/>
                        <a:buSzTx/>
                        <a:buFontTx/>
                        <a:buNone/>
                      </a:pP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节点被俘获</a:t>
                      </a:r>
                      <a:endPar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anchor="ctr" horzOverflow="overflow">
                    <a:lnL>
                      <a:noFill/>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200"/>
                        </a:spcBef>
                        <a:spcAft>
                          <a:spcPts val="200"/>
                        </a:spcAft>
                        <a:buClrTx/>
                        <a:buSzTx/>
                        <a:buFontTx/>
                        <a:buNone/>
                      </a:pP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抗俘获攻击能力弱</a:t>
                      </a:r>
                      <a:endParaRPr kumimoji="0" lang="zh-CN" alt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200"/>
                        </a:spcBef>
                        <a:spcAft>
                          <a:spcPts val="200"/>
                        </a:spcAft>
                        <a:buClrTx/>
                        <a:buSzTx/>
                        <a:buFontTx/>
                        <a:buNone/>
                      </a:pPr>
                      <a:r>
                        <a:rPr kumimoji="0" lang="zh-CN" altLang="en-US" sz="24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抗俘获攻击能力强</a:t>
                      </a:r>
                      <a:endParaRPr kumimoji="0" lang="zh-CN" altLang="en-US" sz="24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808080"/>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r h="666527">
                <a:tc>
                  <a:txBody>
                    <a:bodyPr/>
                    <a:lstStyle/>
                    <a:p>
                      <a:pPr marL="0" marR="0" lvl="0" indent="0" algn="ctr" defTabSz="914400" rtl="0" eaLnBrk="1" fontAlgn="base" latinLnBrk="0" hangingPunct="1">
                        <a:lnSpc>
                          <a:spcPct val="100000"/>
                        </a:lnSpc>
                        <a:spcBef>
                          <a:spcPts val="200"/>
                        </a:spcBef>
                        <a:spcAft>
                          <a:spcPts val="200"/>
                        </a:spcAft>
                        <a:buClrTx/>
                        <a:buSzTx/>
                        <a:buFontTx/>
                        <a:buNone/>
                      </a:pP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网络性能</a:t>
                      </a:r>
                      <a:endPar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anchor="ctr" horzOverflow="overflow">
                    <a:lnL>
                      <a:noFill/>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200"/>
                        </a:spcBef>
                        <a:spcAft>
                          <a:spcPts val="200"/>
                        </a:spcAft>
                        <a:buClrTx/>
                        <a:buSzTx/>
                        <a:buFontTx/>
                        <a:buNone/>
                      </a:pPr>
                      <a:r>
                        <a:rPr kumimoji="0" lang="zh-CN" altLang="en-US" sz="24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计算、存储、通信开销小</a:t>
                      </a:r>
                      <a:endParaRPr kumimoji="0" lang="zh-CN" altLang="en-US" sz="24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200"/>
                        </a:spcBef>
                        <a:spcAft>
                          <a:spcPts val="200"/>
                        </a:spcAft>
                        <a:buClrTx/>
                        <a:buSzTx/>
                        <a:buFontTx/>
                        <a:buNone/>
                      </a:pP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计算、存储、通信开销大</a:t>
                      </a:r>
                      <a:endParaRPr kumimoji="0" lang="zh-CN" alt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808080"/>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a:t>
            </a:r>
            <a:r>
              <a:rPr lang="en-US" altLang="zh-CN" dirty="0" smtClean="0"/>
              <a:t>4</a:t>
            </a:r>
            <a:r>
              <a:rPr lang="zh-CN" altLang="en-US" dirty="0" smtClean="0"/>
              <a:t>）</a:t>
            </a:r>
            <a:r>
              <a:rPr lang="zh-CN" altLang="en-US" dirty="0"/>
              <a:t>随机型密钥管理与确定型密钥管理</a:t>
            </a:r>
            <a:endParaRPr lang="zh-CN" altLang="en-US" dirty="0"/>
          </a:p>
        </p:txBody>
      </p:sp>
      <p:sp>
        <p:nvSpPr>
          <p:cNvPr id="5" name="TextBox 4"/>
          <p:cNvSpPr txBox="1"/>
          <p:nvPr/>
        </p:nvSpPr>
        <p:spPr>
          <a:xfrm>
            <a:off x="1056640" y="980728"/>
            <a:ext cx="10583976" cy="4271234"/>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200000"/>
              </a:lnSpc>
              <a:spcBef>
                <a:spcPct val="0"/>
              </a:spcBef>
              <a:buClr>
                <a:srgbClr val="FF3300"/>
              </a:buClr>
              <a:buSzPct val="85000"/>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sym typeface="+mn-ea"/>
              </a:rPr>
              <a:t>在随机分配的密钥管理方案中，</a:t>
            </a:r>
            <a:r>
              <a:rPr lang="zh-CN" altLang="en-US" sz="2800" b="1" dirty="0">
                <a:solidFill>
                  <a:srgbClr val="FF0000"/>
                </a:solidFill>
                <a:latin typeface="微软雅黑" panose="020B0503020204020204" pitchFamily="34" charset="-122"/>
                <a:ea typeface="微软雅黑" panose="020B0503020204020204" pitchFamily="34" charset="-122"/>
                <a:sym typeface="+mn-ea"/>
              </a:rPr>
              <a:t>节点的密钥通过随机概率方式获得，</a:t>
            </a:r>
            <a:r>
              <a:rPr lang="zh-CN" altLang="en-US" sz="2800" dirty="0">
                <a:latin typeface="微软雅黑" panose="020B0503020204020204" pitchFamily="34" charset="-122"/>
                <a:ea typeface="微软雅黑" panose="020B0503020204020204" pitchFamily="34" charset="-122"/>
                <a:sym typeface="+mn-ea"/>
              </a:rPr>
              <a:t>如节点是从一个大的密钥池中随机选取一部分密钥来生成节点间的共享密钥，或是从多个密钥空间中选取若干个密钥进行分发共享。从连通概率的角度来看，这种方案的密钥安全链接性介于</a:t>
            </a:r>
            <a:r>
              <a:rPr lang="en-US" altLang="zh-CN" sz="2800" dirty="0">
                <a:latin typeface="微软雅黑" panose="020B0503020204020204" pitchFamily="34" charset="-122"/>
                <a:ea typeface="微软雅黑" panose="020B0503020204020204" pitchFamily="34" charset="-122"/>
                <a:sym typeface="+mn-ea"/>
              </a:rPr>
              <a:t>[0</a:t>
            </a:r>
            <a:r>
              <a:rPr lang="zh-CN" altLang="en-US" sz="2800" dirty="0">
                <a:latin typeface="微软雅黑" panose="020B0503020204020204" pitchFamily="34" charset="-122"/>
                <a:ea typeface="微软雅黑" panose="020B0503020204020204" pitchFamily="34" charset="-122"/>
                <a:sym typeface="+mn-ea"/>
              </a:rPr>
              <a:t>，</a:t>
            </a:r>
            <a:r>
              <a:rPr lang="en-US" altLang="zh-CN" sz="2800" dirty="0">
                <a:latin typeface="微软雅黑" panose="020B0503020204020204" pitchFamily="34" charset="-122"/>
                <a:ea typeface="微软雅黑" panose="020B0503020204020204" pitchFamily="34" charset="-122"/>
                <a:sym typeface="+mn-ea"/>
              </a:rPr>
              <a:t>1]</a:t>
            </a:r>
            <a:r>
              <a:rPr lang="zh-CN" altLang="en-US" sz="2800" dirty="0">
                <a:latin typeface="微软雅黑" panose="020B0503020204020204" pitchFamily="34" charset="-122"/>
                <a:ea typeface="微软雅黑" panose="020B0503020204020204" pitchFamily="34" charset="-122"/>
                <a:sym typeface="+mn-ea"/>
              </a:rPr>
              <a:t>之间。</a:t>
            </a:r>
            <a:endParaRPr lang="zh-CN" altLang="en-US" sz="2800" dirty="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  例</a:t>
            </a:r>
            <a:endParaRPr lang="zh-CN" altLang="en-US" dirty="0"/>
          </a:p>
        </p:txBody>
      </p:sp>
      <p:sp>
        <p:nvSpPr>
          <p:cNvPr id="5" name="TextBox 4"/>
          <p:cNvSpPr txBox="1"/>
          <p:nvPr/>
        </p:nvSpPr>
        <p:spPr>
          <a:xfrm>
            <a:off x="1056640" y="980728"/>
            <a:ext cx="10583976" cy="5410712"/>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180000"/>
              </a:lnSpc>
              <a:spcBef>
                <a:spcPct val="0"/>
              </a:spcBef>
              <a:buClr>
                <a:srgbClr val="FF3300"/>
              </a:buClr>
              <a:buSzPct val="85000"/>
              <a:buFont typeface="Wingdings" panose="05000000000000000000" pitchFamily="2" charset="2"/>
              <a:buChar char="p"/>
            </a:pPr>
            <a:r>
              <a:rPr lang="zh-CN" altLang="en-US" sz="2400" dirty="0">
                <a:latin typeface="微软雅黑" panose="020B0503020204020204" pitchFamily="34" charset="-122"/>
                <a:ea typeface="微软雅黑" panose="020B0503020204020204" pitchFamily="34" charset="-122"/>
                <a:sym typeface="+mn-ea"/>
              </a:rPr>
              <a:t>传感器通常部署在无人维护的环境当中，这更加方便了攻击者捕获传感器节点。当捕获了传感器节点后，攻击者就可以通过编程接口</a:t>
            </a:r>
            <a:r>
              <a:rPr lang="en-US" altLang="zh-CN" sz="2400" dirty="0">
                <a:latin typeface="微软雅黑" panose="020B0503020204020204" pitchFamily="34" charset="-122"/>
                <a:ea typeface="微软雅黑" panose="020B0503020204020204" pitchFamily="34" charset="-122"/>
                <a:sym typeface="+mn-ea"/>
              </a:rPr>
              <a:t>(JTAG</a:t>
            </a:r>
            <a:r>
              <a:rPr lang="zh-CN" altLang="en-US" sz="2400" dirty="0">
                <a:latin typeface="微软雅黑" panose="020B0503020204020204" pitchFamily="34" charset="-122"/>
                <a:ea typeface="微软雅黑" panose="020B0503020204020204" pitchFamily="34" charset="-122"/>
                <a:sym typeface="+mn-ea"/>
              </a:rPr>
              <a:t>接口</a:t>
            </a:r>
            <a:r>
              <a:rPr lang="en-US" altLang="zh-CN" sz="2400" dirty="0">
                <a:latin typeface="微软雅黑" panose="020B0503020204020204" pitchFamily="34" charset="-122"/>
                <a:ea typeface="微软雅黑" panose="020B0503020204020204" pitchFamily="34" charset="-122"/>
                <a:sym typeface="+mn-ea"/>
              </a:rPr>
              <a:t>)</a:t>
            </a:r>
            <a:r>
              <a:rPr lang="zh-CN" altLang="en-US" sz="2400" dirty="0">
                <a:latin typeface="微软雅黑" panose="020B0503020204020204" pitchFamily="34" charset="-122"/>
                <a:ea typeface="微软雅黑" panose="020B0503020204020204" pitchFamily="34" charset="-122"/>
                <a:sym typeface="+mn-ea"/>
              </a:rPr>
              <a:t>修改或获取传感器节点中的信息或代码</a:t>
            </a:r>
            <a:r>
              <a:rPr lang="zh-CN" altLang="en-US" sz="2400" dirty="0" smtClean="0">
                <a:latin typeface="微软雅黑" panose="020B0503020204020204" pitchFamily="34" charset="-122"/>
                <a:ea typeface="微软雅黑" panose="020B0503020204020204" pitchFamily="34" charset="-122"/>
                <a:sym typeface="+mn-ea"/>
              </a:rPr>
              <a:t>。</a:t>
            </a:r>
            <a:endParaRPr lang="en-US" altLang="zh-CN" sz="2400" dirty="0" smtClean="0">
              <a:latin typeface="微软雅黑" panose="020B0503020204020204" pitchFamily="34" charset="-122"/>
              <a:ea typeface="微软雅黑" panose="020B0503020204020204" pitchFamily="34" charset="-122"/>
              <a:sym typeface="+mn-ea"/>
            </a:endParaRPr>
          </a:p>
          <a:p>
            <a:pPr lvl="0" algn="just" eaLnBrk="1" hangingPunct="1">
              <a:lnSpc>
                <a:spcPct val="180000"/>
              </a:lnSpc>
              <a:spcBef>
                <a:spcPct val="0"/>
              </a:spcBef>
              <a:buClr>
                <a:srgbClr val="FF3300"/>
              </a:buClr>
              <a:buSzPct val="85000"/>
              <a:buFont typeface="Wingdings" panose="05000000000000000000" pitchFamily="2" charset="2"/>
              <a:buChar char="p"/>
            </a:pPr>
            <a:r>
              <a:rPr lang="zh-CN" altLang="en-US" sz="2400" dirty="0" smtClean="0">
                <a:latin typeface="微软雅黑" panose="020B0503020204020204" pitchFamily="34" charset="-122"/>
                <a:ea typeface="微软雅黑" panose="020B0503020204020204" pitchFamily="34" charset="-122"/>
                <a:sym typeface="+mn-ea"/>
              </a:rPr>
              <a:t>根据</a:t>
            </a:r>
            <a:r>
              <a:rPr lang="zh-CN" altLang="en-US" sz="2400" dirty="0">
                <a:latin typeface="微软雅黑" panose="020B0503020204020204" pitchFamily="34" charset="-122"/>
                <a:ea typeface="微软雅黑" panose="020B0503020204020204" pitchFamily="34" charset="-122"/>
                <a:sym typeface="+mn-ea"/>
              </a:rPr>
              <a:t>文献分析，攻击者可利用简单的工具</a:t>
            </a:r>
            <a:r>
              <a:rPr lang="en-US" altLang="zh-CN" sz="2400" dirty="0">
                <a:latin typeface="微软雅黑" panose="020B0503020204020204" pitchFamily="34" charset="-122"/>
                <a:ea typeface="微软雅黑" panose="020B0503020204020204" pitchFamily="34" charset="-122"/>
                <a:sym typeface="+mn-ea"/>
              </a:rPr>
              <a:t>(</a:t>
            </a:r>
            <a:r>
              <a:rPr lang="zh-CN" altLang="en-US" sz="2400" dirty="0">
                <a:latin typeface="微软雅黑" panose="020B0503020204020204" pitchFamily="34" charset="-122"/>
                <a:ea typeface="微软雅黑" panose="020B0503020204020204" pitchFamily="34" charset="-122"/>
                <a:sym typeface="+mn-ea"/>
              </a:rPr>
              <a:t>计算机、</a:t>
            </a:r>
            <a:r>
              <a:rPr lang="en-US" altLang="zh-CN" sz="2400" dirty="0">
                <a:latin typeface="微软雅黑" panose="020B0503020204020204" pitchFamily="34" charset="-122"/>
                <a:ea typeface="微软雅黑" panose="020B0503020204020204" pitchFamily="34" charset="-122"/>
                <a:sym typeface="+mn-ea"/>
              </a:rPr>
              <a:t>UISP</a:t>
            </a:r>
            <a:r>
              <a:rPr lang="zh-CN" altLang="en-US" sz="2400" dirty="0">
                <a:latin typeface="微软雅黑" panose="020B0503020204020204" pitchFamily="34" charset="-122"/>
                <a:ea typeface="微软雅黑" panose="020B0503020204020204" pitchFamily="34" charset="-122"/>
                <a:sym typeface="+mn-ea"/>
              </a:rPr>
              <a:t>自由软件</a:t>
            </a:r>
            <a:r>
              <a:rPr lang="en-US" altLang="zh-CN" sz="2400" dirty="0">
                <a:latin typeface="微软雅黑" panose="020B0503020204020204" pitchFamily="34" charset="-122"/>
                <a:ea typeface="微软雅黑" panose="020B0503020204020204" pitchFamily="34" charset="-122"/>
                <a:sym typeface="+mn-ea"/>
              </a:rPr>
              <a:t>)</a:t>
            </a:r>
            <a:r>
              <a:rPr lang="zh-CN" altLang="en-US" sz="2400" b="1" dirty="0">
                <a:solidFill>
                  <a:srgbClr val="FF0000"/>
                </a:solidFill>
                <a:latin typeface="微软雅黑" panose="020B0503020204020204" pitchFamily="34" charset="-122"/>
                <a:ea typeface="微软雅黑" panose="020B0503020204020204" pitchFamily="34" charset="-122"/>
                <a:sym typeface="+mn-ea"/>
              </a:rPr>
              <a:t>在不到一分钟的时间内就可以</a:t>
            </a:r>
            <a:r>
              <a:rPr lang="zh-CN" altLang="en-US" sz="2400" b="1" dirty="0" smtClean="0">
                <a:solidFill>
                  <a:srgbClr val="FF0000"/>
                </a:solidFill>
                <a:latin typeface="微软雅黑" panose="020B0503020204020204" pitchFamily="34" charset="-122"/>
                <a:ea typeface="微软雅黑" panose="020B0503020204020204" pitchFamily="34" charset="-122"/>
                <a:sym typeface="+mn-ea"/>
              </a:rPr>
              <a:t>把节点</a:t>
            </a:r>
            <a:r>
              <a:rPr lang="en-US" altLang="zh-CN" sz="2400" b="1" dirty="0" smtClean="0">
                <a:solidFill>
                  <a:srgbClr val="FF0000"/>
                </a:solidFill>
                <a:latin typeface="微软雅黑" panose="020B0503020204020204" pitchFamily="34" charset="-122"/>
                <a:ea typeface="微软雅黑" panose="020B0503020204020204" pitchFamily="34" charset="-122"/>
                <a:sym typeface="+mn-ea"/>
              </a:rPr>
              <a:t>EEPROM</a:t>
            </a:r>
            <a:r>
              <a:rPr lang="zh-CN" altLang="en-US" sz="2400" b="1" dirty="0">
                <a:solidFill>
                  <a:srgbClr val="FF0000"/>
                </a:solidFill>
                <a:latin typeface="微软雅黑" panose="020B0503020204020204" pitchFamily="34" charset="-122"/>
                <a:ea typeface="微软雅黑" panose="020B0503020204020204" pitchFamily="34" charset="-122"/>
                <a:sym typeface="+mn-ea"/>
              </a:rPr>
              <a:t>、</a:t>
            </a:r>
            <a:r>
              <a:rPr lang="en-US" altLang="zh-CN" sz="2400" b="1" dirty="0">
                <a:solidFill>
                  <a:srgbClr val="FF0000"/>
                </a:solidFill>
                <a:latin typeface="微软雅黑" panose="020B0503020204020204" pitchFamily="34" charset="-122"/>
                <a:ea typeface="微软雅黑" panose="020B0503020204020204" pitchFamily="34" charset="-122"/>
                <a:sym typeface="+mn-ea"/>
              </a:rPr>
              <a:t>Flash</a:t>
            </a:r>
            <a:r>
              <a:rPr lang="zh-CN" altLang="en-US" sz="2400" b="1" dirty="0">
                <a:solidFill>
                  <a:srgbClr val="FF0000"/>
                </a:solidFill>
                <a:latin typeface="微软雅黑" panose="020B0503020204020204" pitchFamily="34" charset="-122"/>
                <a:ea typeface="微软雅黑" panose="020B0503020204020204" pitchFamily="34" charset="-122"/>
                <a:sym typeface="+mn-ea"/>
              </a:rPr>
              <a:t>和</a:t>
            </a:r>
            <a:r>
              <a:rPr lang="en-US" altLang="zh-CN" sz="2400" b="1" dirty="0">
                <a:solidFill>
                  <a:srgbClr val="FF0000"/>
                </a:solidFill>
                <a:latin typeface="微软雅黑" panose="020B0503020204020204" pitchFamily="34" charset="-122"/>
                <a:ea typeface="微软雅黑" panose="020B0503020204020204" pitchFamily="34" charset="-122"/>
                <a:sym typeface="+mn-ea"/>
              </a:rPr>
              <a:t>SRAM</a:t>
            </a:r>
            <a:r>
              <a:rPr lang="zh-CN" altLang="en-US" sz="2400" b="1" dirty="0">
                <a:solidFill>
                  <a:srgbClr val="FF0000"/>
                </a:solidFill>
                <a:latin typeface="微软雅黑" panose="020B0503020204020204" pitchFamily="34" charset="-122"/>
                <a:ea typeface="微软雅黑" panose="020B0503020204020204" pitchFamily="34" charset="-122"/>
                <a:sym typeface="+mn-ea"/>
              </a:rPr>
              <a:t>中的所有信息传输到计算机中</a:t>
            </a:r>
            <a:r>
              <a:rPr lang="zh-CN" altLang="en-US" sz="2400" dirty="0">
                <a:latin typeface="微软雅黑" panose="020B0503020204020204" pitchFamily="34" charset="-122"/>
                <a:ea typeface="微软雅黑" panose="020B0503020204020204" pitchFamily="34" charset="-122"/>
                <a:sym typeface="+mn-ea"/>
              </a:rPr>
              <a:t>，通过汇编软件，可很方便地把获取的信息转换成汇编文件格式，从而分析出传感器节点所存储的程序代码、路由协议及密钥等机密信息，同时还可以修改程序代码，并加载到传感器节点中。</a:t>
            </a:r>
            <a:endParaRPr lang="zh-CN" altLang="en-US" sz="2400" dirty="0">
              <a:solidFill>
                <a:srgbClr val="0000FF"/>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a:t>
            </a:r>
            <a:r>
              <a:rPr lang="en-US" altLang="zh-CN" dirty="0" smtClean="0"/>
              <a:t>4</a:t>
            </a:r>
            <a:r>
              <a:rPr lang="zh-CN" altLang="en-US" dirty="0" smtClean="0"/>
              <a:t>）</a:t>
            </a:r>
            <a:r>
              <a:rPr lang="zh-CN" altLang="en-US" dirty="0"/>
              <a:t>随机型密钥管理与确定型密钥管理</a:t>
            </a:r>
            <a:endParaRPr lang="zh-CN" altLang="en-US" dirty="0"/>
          </a:p>
        </p:txBody>
      </p:sp>
      <p:sp>
        <p:nvSpPr>
          <p:cNvPr id="5" name="TextBox 4"/>
          <p:cNvSpPr txBox="1"/>
          <p:nvPr/>
        </p:nvSpPr>
        <p:spPr>
          <a:xfrm>
            <a:off x="1056640" y="980728"/>
            <a:ext cx="10583976" cy="440120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200000"/>
              </a:lnSpc>
              <a:spcBef>
                <a:spcPct val="0"/>
              </a:spcBef>
              <a:buClr>
                <a:srgbClr val="FF3300"/>
              </a:buClr>
              <a:buSzPct val="85000"/>
              <a:buFont typeface="Wingdings" panose="05000000000000000000" pitchFamily="2" charset="2"/>
              <a:buChar char="p"/>
            </a:pPr>
            <a:r>
              <a:rPr lang="zh-CN" altLang="en-US" sz="2800" dirty="0" smtClean="0">
                <a:latin typeface="微软雅黑" panose="020B0503020204020204" pitchFamily="34" charset="-122"/>
                <a:ea typeface="微软雅黑" panose="020B0503020204020204" pitchFamily="34" charset="-122"/>
                <a:sym typeface="+mn-ea"/>
              </a:rPr>
              <a:t>如</a:t>
            </a:r>
            <a:r>
              <a:rPr lang="en-US" altLang="zh-CN" sz="2800" dirty="0" smtClean="0">
                <a:latin typeface="微软雅黑" panose="020B0503020204020204" pitchFamily="34" charset="-122"/>
                <a:ea typeface="微软雅黑" panose="020B0503020204020204" pitchFamily="34" charset="-122"/>
                <a:sym typeface="+mn-ea"/>
              </a:rPr>
              <a:t>q-composite</a:t>
            </a:r>
            <a:r>
              <a:rPr lang="zh-CN" altLang="en-US" sz="2800" dirty="0">
                <a:latin typeface="微软雅黑" panose="020B0503020204020204" pitchFamily="34" charset="-122"/>
                <a:ea typeface="微软雅黑" panose="020B0503020204020204" pitchFamily="34" charset="-122"/>
                <a:sym typeface="+mn-ea"/>
              </a:rPr>
              <a:t>随机密钥分配方案，节点从密钥池里预</a:t>
            </a:r>
            <a:r>
              <a:rPr lang="zh-CN" altLang="en-US" sz="2800" b="1" dirty="0">
                <a:solidFill>
                  <a:srgbClr val="FF0000"/>
                </a:solidFill>
                <a:latin typeface="微软雅黑" panose="020B0503020204020204" pitchFamily="34" charset="-122"/>
                <a:ea typeface="微软雅黑" panose="020B0503020204020204" pitchFamily="34" charset="-122"/>
                <a:sym typeface="+mn-ea"/>
              </a:rPr>
              <a:t>随机</a:t>
            </a:r>
            <a:r>
              <a:rPr lang="zh-CN" altLang="en-US" sz="2800" b="1" dirty="0" smtClean="0">
                <a:solidFill>
                  <a:srgbClr val="FF0000"/>
                </a:solidFill>
                <a:latin typeface="微软雅黑" panose="020B0503020204020204" pitchFamily="34" charset="-122"/>
                <a:ea typeface="微软雅黑" panose="020B0503020204020204" pitchFamily="34" charset="-122"/>
                <a:sym typeface="+mn-ea"/>
              </a:rPr>
              <a:t>选取 </a:t>
            </a:r>
            <a:r>
              <a:rPr lang="en-US" altLang="zh-CN" sz="2800" b="1" dirty="0" smtClean="0">
                <a:solidFill>
                  <a:srgbClr val="FF0000"/>
                </a:solidFill>
                <a:latin typeface="微软雅黑" panose="020B0503020204020204" pitchFamily="34" charset="-122"/>
                <a:ea typeface="微软雅黑" panose="020B0503020204020204" pitchFamily="34" charset="-122"/>
                <a:sym typeface="+mn-ea"/>
              </a:rPr>
              <a:t>m </a:t>
            </a:r>
            <a:r>
              <a:rPr lang="zh-CN" altLang="en-US" sz="2800" b="1" dirty="0" smtClean="0">
                <a:solidFill>
                  <a:srgbClr val="FF0000"/>
                </a:solidFill>
                <a:latin typeface="微软雅黑" panose="020B0503020204020204" pitchFamily="34" charset="-122"/>
                <a:ea typeface="微软雅黑" panose="020B0503020204020204" pitchFamily="34" charset="-122"/>
                <a:sym typeface="+mn-ea"/>
              </a:rPr>
              <a:t>个</a:t>
            </a:r>
            <a:r>
              <a:rPr lang="zh-CN" altLang="en-US" sz="2800" dirty="0">
                <a:latin typeface="微软雅黑" panose="020B0503020204020204" pitchFamily="34" charset="-122"/>
                <a:ea typeface="微软雅黑" panose="020B0503020204020204" pitchFamily="34" charset="-122"/>
                <a:sym typeface="+mn-ea"/>
              </a:rPr>
              <a:t>不同的密钥，部署后</a:t>
            </a:r>
            <a:r>
              <a:rPr lang="zh-CN" altLang="en-US" sz="2800" b="1" dirty="0">
                <a:solidFill>
                  <a:srgbClr val="FF0000"/>
                </a:solidFill>
                <a:latin typeface="微软雅黑" panose="020B0503020204020204" pitchFamily="34" charset="-122"/>
                <a:ea typeface="微软雅黑" panose="020B0503020204020204" pitchFamily="34" charset="-122"/>
                <a:sym typeface="+mn-ea"/>
              </a:rPr>
              <a:t>两个相邻节点至少需要</a:t>
            </a:r>
            <a:r>
              <a:rPr lang="zh-CN" altLang="en-US" sz="2800" b="1" dirty="0" smtClean="0">
                <a:solidFill>
                  <a:srgbClr val="FF0000"/>
                </a:solidFill>
                <a:latin typeface="微软雅黑" panose="020B0503020204020204" pitchFamily="34" charset="-122"/>
                <a:ea typeface="微软雅黑" panose="020B0503020204020204" pitchFamily="34" charset="-122"/>
                <a:sym typeface="+mn-ea"/>
              </a:rPr>
              <a:t>共享 </a:t>
            </a:r>
            <a:r>
              <a:rPr lang="en-US" altLang="zh-CN" sz="2800" b="1" dirty="0" smtClean="0">
                <a:solidFill>
                  <a:srgbClr val="FF0000"/>
                </a:solidFill>
                <a:latin typeface="微软雅黑" panose="020B0503020204020204" pitchFamily="34" charset="-122"/>
                <a:ea typeface="微软雅黑" panose="020B0503020204020204" pitchFamily="34" charset="-122"/>
                <a:sym typeface="+mn-ea"/>
              </a:rPr>
              <a:t>q </a:t>
            </a:r>
            <a:r>
              <a:rPr lang="zh-CN" altLang="en-US" sz="2800" b="1" dirty="0" smtClean="0">
                <a:solidFill>
                  <a:srgbClr val="FF0000"/>
                </a:solidFill>
                <a:latin typeface="微软雅黑" panose="020B0503020204020204" pitchFamily="34" charset="-122"/>
                <a:ea typeface="微软雅黑" panose="020B0503020204020204" pitchFamily="34" charset="-122"/>
                <a:sym typeface="+mn-ea"/>
              </a:rPr>
              <a:t>个 密钥</a:t>
            </a:r>
            <a:r>
              <a:rPr lang="zh-CN" altLang="en-US" sz="2800" b="1" dirty="0">
                <a:solidFill>
                  <a:srgbClr val="FF0000"/>
                </a:solidFill>
                <a:latin typeface="微软雅黑" panose="020B0503020204020204" pitchFamily="34" charset="-122"/>
                <a:ea typeface="微软雅黑" panose="020B0503020204020204" pitchFamily="34" charset="-122"/>
                <a:sym typeface="+mn-ea"/>
              </a:rPr>
              <a:t>才能直接建立共享密钥</a:t>
            </a:r>
            <a:r>
              <a:rPr lang="zh-CN" altLang="en-US" sz="2800" dirty="0">
                <a:latin typeface="微软雅黑" panose="020B0503020204020204" pitchFamily="34" charset="-122"/>
                <a:ea typeface="微软雅黑" panose="020B0503020204020204" pitchFamily="34" charset="-122"/>
                <a:sym typeface="+mn-ea"/>
              </a:rPr>
              <a:t>。随着共享密钥阈值的增大，攻击者能够破坏安全链路的难度呈指数增加，但同时对节点的存储空间需求也增大。因此，</a:t>
            </a:r>
            <a:r>
              <a:rPr lang="en-US" altLang="zh-CN" sz="2800" dirty="0">
                <a:latin typeface="微软雅黑" panose="020B0503020204020204" pitchFamily="34" charset="-122"/>
                <a:ea typeface="微软雅黑" panose="020B0503020204020204" pitchFamily="34" charset="-122"/>
                <a:sym typeface="+mn-ea"/>
              </a:rPr>
              <a:t>q</a:t>
            </a:r>
            <a:r>
              <a:rPr lang="zh-CN" altLang="en-US" sz="2800" dirty="0">
                <a:latin typeface="微软雅黑" panose="020B0503020204020204" pitchFamily="34" charset="-122"/>
                <a:ea typeface="微软雅黑" panose="020B0503020204020204" pitchFamily="34" charset="-122"/>
                <a:sym typeface="+mn-ea"/>
              </a:rPr>
              <a:t>的选取是该方案需要考虑的一个重要因素。</a:t>
            </a:r>
            <a:endParaRPr lang="zh-CN" altLang="en-US" sz="2800" dirty="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a:t>
            </a:r>
            <a:r>
              <a:rPr lang="en-US" altLang="zh-CN" dirty="0" smtClean="0"/>
              <a:t>4</a:t>
            </a:r>
            <a:r>
              <a:rPr lang="zh-CN" altLang="en-US" dirty="0" smtClean="0"/>
              <a:t>）</a:t>
            </a:r>
            <a:r>
              <a:rPr lang="zh-CN" altLang="en-US" dirty="0"/>
              <a:t>随机型密钥管理与确定型密钥管理</a:t>
            </a:r>
            <a:endParaRPr lang="zh-CN" altLang="en-US" dirty="0"/>
          </a:p>
        </p:txBody>
      </p:sp>
      <p:sp>
        <p:nvSpPr>
          <p:cNvPr id="5" name="TextBox 4"/>
          <p:cNvSpPr txBox="1"/>
          <p:nvPr/>
        </p:nvSpPr>
        <p:spPr>
          <a:xfrm>
            <a:off x="1056640" y="980728"/>
            <a:ext cx="10583976" cy="5262979"/>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200000"/>
              </a:lnSpc>
              <a:spcBef>
                <a:spcPct val="0"/>
              </a:spcBef>
              <a:buClr>
                <a:srgbClr val="FF3300"/>
              </a:buClr>
              <a:buSzPct val="85000"/>
              <a:buFont typeface="Wingdings" panose="05000000000000000000" pitchFamily="2" charset="2"/>
              <a:buChar char="p"/>
            </a:pPr>
            <a:r>
              <a:rPr lang="zh-CN" altLang="en-US" sz="2400" dirty="0">
                <a:latin typeface="微软雅黑" panose="020B0503020204020204" pitchFamily="34" charset="-122"/>
                <a:ea typeface="微软雅黑" panose="020B0503020204020204" pitchFamily="34" charset="-122"/>
                <a:sym typeface="+mn-ea"/>
              </a:rPr>
              <a:t>在</a:t>
            </a:r>
            <a:r>
              <a:rPr lang="zh-CN" altLang="en-US" sz="2400" b="1" dirty="0">
                <a:solidFill>
                  <a:srgbClr val="0000FF"/>
                </a:solidFill>
                <a:latin typeface="微软雅黑" panose="020B0503020204020204" pitchFamily="34" charset="-122"/>
                <a:ea typeface="微软雅黑" panose="020B0503020204020204" pitchFamily="34" charset="-122"/>
                <a:sym typeface="+mn-ea"/>
              </a:rPr>
              <a:t>确定分配的密钥管理</a:t>
            </a:r>
            <a:r>
              <a:rPr lang="zh-CN" altLang="en-US" sz="2400" dirty="0">
                <a:latin typeface="微软雅黑" panose="020B0503020204020204" pitchFamily="34" charset="-122"/>
                <a:ea typeface="微软雅黑" panose="020B0503020204020204" pitchFamily="34" charset="-122"/>
                <a:sym typeface="+mn-ea"/>
              </a:rPr>
              <a:t>方案中，</a:t>
            </a:r>
            <a:r>
              <a:rPr lang="zh-CN" altLang="en-US" sz="2400" b="1" dirty="0">
                <a:solidFill>
                  <a:srgbClr val="FF0000"/>
                </a:solidFill>
                <a:latin typeface="微软雅黑" panose="020B0503020204020204" pitchFamily="34" charset="-122"/>
                <a:ea typeface="微软雅黑" panose="020B0503020204020204" pitchFamily="34" charset="-122"/>
                <a:sym typeface="+mn-ea"/>
              </a:rPr>
              <a:t>节点密钥是以确定的方式获得的，可能预置全局共享密钥，也可能预置全网所有的密钥</a:t>
            </a:r>
            <a:r>
              <a:rPr lang="zh-CN" altLang="en-US" sz="2400" dirty="0" smtClean="0">
                <a:latin typeface="微软雅黑" panose="020B0503020204020204" pitchFamily="34" charset="-122"/>
                <a:ea typeface="微软雅黑" panose="020B0503020204020204" pitchFamily="34" charset="-122"/>
                <a:sym typeface="+mn-ea"/>
              </a:rPr>
              <a:t>。</a:t>
            </a:r>
            <a:endParaRPr lang="en-US" altLang="zh-CN" sz="2400" dirty="0" smtClean="0">
              <a:latin typeface="微软雅黑" panose="020B0503020204020204" pitchFamily="34" charset="-122"/>
              <a:ea typeface="微软雅黑" panose="020B0503020204020204" pitchFamily="34" charset="-122"/>
              <a:sym typeface="+mn-ea"/>
            </a:endParaRPr>
          </a:p>
          <a:p>
            <a:pPr lvl="0" algn="just" eaLnBrk="1" hangingPunct="1">
              <a:lnSpc>
                <a:spcPct val="200000"/>
              </a:lnSpc>
              <a:spcBef>
                <a:spcPct val="0"/>
              </a:spcBef>
              <a:buClr>
                <a:srgbClr val="FF3300"/>
              </a:buClr>
              <a:buSzPct val="85000"/>
              <a:buFont typeface="Wingdings" panose="05000000000000000000" pitchFamily="2" charset="2"/>
              <a:buChar char="p"/>
            </a:pPr>
            <a:r>
              <a:rPr lang="zh-CN" altLang="en-US" sz="2400" dirty="0">
                <a:latin typeface="微软雅黑" panose="020B0503020204020204" pitchFamily="34" charset="-122"/>
                <a:ea typeface="微软雅黑" panose="020B0503020204020204" pitchFamily="34" charset="-122"/>
                <a:sym typeface="+mn-ea"/>
              </a:rPr>
              <a:t>例如，可以使用地理信息来产生确定的密钥信息，或使用对称多项式等特殊的结构来进行密钥的存储。代表性的方案有</a:t>
            </a:r>
            <a:r>
              <a:rPr lang="zh-CN" altLang="en-US" sz="2400" b="1" dirty="0">
                <a:solidFill>
                  <a:srgbClr val="0000FF"/>
                </a:solidFill>
                <a:latin typeface="微软雅黑" panose="020B0503020204020204" pitchFamily="34" charset="-122"/>
                <a:ea typeface="微软雅黑" panose="020B0503020204020204" pitchFamily="34" charset="-122"/>
                <a:sym typeface="+mn-ea"/>
              </a:rPr>
              <a:t>基于栅格结构的确定密钥预分配方案</a:t>
            </a:r>
            <a:r>
              <a:rPr lang="zh-CN" altLang="en-US" sz="2400" dirty="0">
                <a:latin typeface="微软雅黑" panose="020B0503020204020204" pitchFamily="34" charset="-122"/>
                <a:ea typeface="微软雅黑" panose="020B0503020204020204" pitchFamily="34" charset="-122"/>
                <a:sym typeface="+mn-ea"/>
              </a:rPr>
              <a:t>就具有高度的连通性。该方案可</a:t>
            </a:r>
            <a:r>
              <a:rPr lang="zh-CN" altLang="en-US" sz="2400" b="1" dirty="0">
                <a:solidFill>
                  <a:srgbClr val="0000FF"/>
                </a:solidFill>
                <a:latin typeface="微软雅黑" panose="020B0503020204020204" pitchFamily="34" charset="-122"/>
                <a:ea typeface="微软雅黑" panose="020B0503020204020204" pitchFamily="34" charset="-122"/>
                <a:sym typeface="+mn-ea"/>
              </a:rPr>
              <a:t>利用事前部署好的密钥信息来建立节点间相同的密钥对和组密钥</a:t>
            </a:r>
            <a:r>
              <a:rPr lang="zh-CN" altLang="en-US" sz="2400" dirty="0">
                <a:latin typeface="微软雅黑" panose="020B0503020204020204" pitchFamily="34" charset="-122"/>
                <a:ea typeface="微软雅黑" panose="020B0503020204020204" pitchFamily="34" charset="-122"/>
                <a:sym typeface="+mn-ea"/>
              </a:rPr>
              <a:t>，并且可以保证网络的可扩展性，即便有许多新的节点加入传感器网络，也能实现密钥的高连通性</a:t>
            </a:r>
            <a:r>
              <a:rPr lang="zh-CN" altLang="en-US" sz="2400" dirty="0" smtClean="0">
                <a:latin typeface="微软雅黑" panose="020B0503020204020204" pitchFamily="34" charset="-122"/>
                <a:ea typeface="微软雅黑" panose="020B0503020204020204" pitchFamily="34" charset="-122"/>
                <a:sym typeface="+mn-ea"/>
              </a:rPr>
              <a:t>。</a:t>
            </a:r>
            <a:endParaRPr lang="zh-CN" altLang="en-US" sz="2400" dirty="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a:t>
            </a:r>
            <a:r>
              <a:rPr lang="en-US" altLang="zh-CN" dirty="0" smtClean="0"/>
              <a:t>4</a:t>
            </a:r>
            <a:r>
              <a:rPr lang="zh-CN" altLang="en-US" dirty="0" smtClean="0"/>
              <a:t>）</a:t>
            </a:r>
            <a:r>
              <a:rPr lang="zh-CN" altLang="en-US" dirty="0"/>
              <a:t>随机型密钥管理与确定型密钥管理</a:t>
            </a:r>
            <a:endParaRPr lang="zh-CN" altLang="en-US" dirty="0"/>
          </a:p>
        </p:txBody>
      </p:sp>
      <p:sp>
        <p:nvSpPr>
          <p:cNvPr id="5" name="TextBox 4"/>
          <p:cNvSpPr txBox="1"/>
          <p:nvPr/>
        </p:nvSpPr>
        <p:spPr>
          <a:xfrm>
            <a:off x="1056640" y="980728"/>
            <a:ext cx="10583976" cy="5170646"/>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150000"/>
              </a:lnSpc>
              <a:spcBef>
                <a:spcPct val="0"/>
              </a:spcBef>
              <a:buClr>
                <a:srgbClr val="FF3300"/>
              </a:buClr>
              <a:buSzPct val="85000"/>
              <a:buFont typeface="Wingdings" panose="05000000000000000000" pitchFamily="2" charset="2"/>
              <a:buChar char="p"/>
            </a:pPr>
            <a:r>
              <a:rPr lang="zh-CN" altLang="en-US" sz="2600" b="1" dirty="0">
                <a:solidFill>
                  <a:srgbClr val="0000FF"/>
                </a:solidFill>
                <a:latin typeface="微软雅黑" panose="020B0503020204020204" pitchFamily="34" charset="-122"/>
                <a:ea typeface="微软雅黑" panose="020B0503020204020204" pitchFamily="34" charset="-122"/>
                <a:sym typeface="+mn-ea"/>
              </a:rPr>
              <a:t>随机分配的</a:t>
            </a:r>
            <a:r>
              <a:rPr lang="zh-CN" altLang="en-US" sz="2600" b="1" dirty="0" smtClean="0">
                <a:solidFill>
                  <a:srgbClr val="0000FF"/>
                </a:solidFill>
                <a:latin typeface="微软雅黑" panose="020B0503020204020204" pitchFamily="34" charset="-122"/>
                <a:ea typeface="微软雅黑" panose="020B0503020204020204" pitchFamily="34" charset="-122"/>
                <a:sym typeface="+mn-ea"/>
              </a:rPr>
              <a:t>密钥管理</a:t>
            </a:r>
            <a:endParaRPr lang="en-US" altLang="zh-CN" sz="2600" dirty="0" smtClean="0">
              <a:latin typeface="微软雅黑" panose="020B0503020204020204" pitchFamily="34" charset="-122"/>
              <a:ea typeface="微软雅黑" panose="020B0503020204020204" pitchFamily="34" charset="-122"/>
              <a:sym typeface="+mn-ea"/>
            </a:endParaRPr>
          </a:p>
          <a:p>
            <a:pPr lvl="1" algn="just" eaLnBrk="1" hangingPunct="1">
              <a:lnSpc>
                <a:spcPct val="150000"/>
              </a:lnSpc>
              <a:spcBef>
                <a:spcPct val="0"/>
              </a:spcBef>
              <a:buClr>
                <a:srgbClr val="FF3300"/>
              </a:buClr>
              <a:buSzPct val="85000"/>
              <a:buFont typeface="Wingdings" panose="05000000000000000000" pitchFamily="2" charset="2"/>
              <a:buChar char="p"/>
            </a:pPr>
            <a:r>
              <a:rPr lang="zh-CN" altLang="en-US" sz="2400" b="1" dirty="0" smtClean="0">
                <a:solidFill>
                  <a:srgbClr val="FF0000"/>
                </a:solidFill>
                <a:latin typeface="微软雅黑" panose="020B0503020204020204" pitchFamily="34" charset="-122"/>
                <a:ea typeface="微软雅黑" panose="020B0503020204020204" pitchFamily="34" charset="-122"/>
                <a:sym typeface="+mn-ea"/>
              </a:rPr>
              <a:t>优点</a:t>
            </a:r>
            <a:r>
              <a:rPr lang="zh-CN" altLang="en-US" sz="2400" dirty="0">
                <a:latin typeface="微软雅黑" panose="020B0503020204020204" pitchFamily="34" charset="-122"/>
                <a:ea typeface="微软雅黑" panose="020B0503020204020204" pitchFamily="34" charset="-122"/>
                <a:sym typeface="+mn-ea"/>
              </a:rPr>
              <a:t>：</a:t>
            </a:r>
            <a:r>
              <a:rPr lang="zh-CN" altLang="en-US" sz="2400" dirty="0" smtClean="0">
                <a:latin typeface="微软雅黑" panose="020B0503020204020204" pitchFamily="34" charset="-122"/>
                <a:ea typeface="微软雅黑" panose="020B0503020204020204" pitchFamily="34" charset="-122"/>
                <a:sym typeface="+mn-ea"/>
              </a:rPr>
              <a:t>密钥</a:t>
            </a:r>
            <a:r>
              <a:rPr lang="zh-CN" altLang="en-US" sz="2400" dirty="0">
                <a:latin typeface="微软雅黑" panose="020B0503020204020204" pitchFamily="34" charset="-122"/>
                <a:ea typeface="微软雅黑" panose="020B0503020204020204" pitchFamily="34" charset="-122"/>
                <a:sym typeface="+mn-ea"/>
              </a:rPr>
              <a:t>分配简便，部署不受限制</a:t>
            </a:r>
            <a:r>
              <a:rPr lang="zh-CN" altLang="en-US" sz="2400" dirty="0" smtClean="0">
                <a:latin typeface="微软雅黑" panose="020B0503020204020204" pitchFamily="34" charset="-122"/>
                <a:ea typeface="微软雅黑" panose="020B0503020204020204" pitchFamily="34" charset="-122"/>
                <a:sym typeface="+mn-ea"/>
              </a:rPr>
              <a:t>；</a:t>
            </a:r>
            <a:endParaRPr lang="en-US" altLang="zh-CN" sz="2400" dirty="0" smtClean="0">
              <a:latin typeface="微软雅黑" panose="020B0503020204020204" pitchFamily="34" charset="-122"/>
              <a:ea typeface="微软雅黑" panose="020B0503020204020204" pitchFamily="34" charset="-122"/>
              <a:sym typeface="+mn-ea"/>
            </a:endParaRPr>
          </a:p>
          <a:p>
            <a:pPr lvl="1" algn="just" eaLnBrk="1" hangingPunct="1">
              <a:lnSpc>
                <a:spcPct val="150000"/>
              </a:lnSpc>
              <a:spcBef>
                <a:spcPct val="0"/>
              </a:spcBef>
              <a:buClr>
                <a:srgbClr val="FF3300"/>
              </a:buClr>
              <a:buSzPct val="85000"/>
              <a:buFont typeface="Wingdings" panose="05000000000000000000" pitchFamily="2" charset="2"/>
              <a:buChar char="p"/>
            </a:pPr>
            <a:r>
              <a:rPr lang="zh-CN" altLang="en-US" sz="2400" b="1" dirty="0" smtClean="0">
                <a:solidFill>
                  <a:srgbClr val="FF0000"/>
                </a:solidFill>
                <a:latin typeface="微软雅黑" panose="020B0503020204020204" pitchFamily="34" charset="-122"/>
                <a:ea typeface="微软雅黑" panose="020B0503020204020204" pitchFamily="34" charset="-122"/>
                <a:sym typeface="+mn-ea"/>
              </a:rPr>
              <a:t>缺点：</a:t>
            </a:r>
            <a:r>
              <a:rPr lang="zh-CN" altLang="en-US" sz="2400" dirty="0" smtClean="0">
                <a:latin typeface="微软雅黑" panose="020B0503020204020204" pitchFamily="34" charset="-122"/>
                <a:ea typeface="微软雅黑" panose="020B0503020204020204" pitchFamily="34" charset="-122"/>
                <a:sym typeface="+mn-ea"/>
              </a:rPr>
              <a:t>密钥</a:t>
            </a:r>
            <a:r>
              <a:rPr lang="zh-CN" altLang="en-US" sz="2400" dirty="0">
                <a:latin typeface="微软雅黑" panose="020B0503020204020204" pitchFamily="34" charset="-122"/>
                <a:ea typeface="微软雅黑" panose="020B0503020204020204" pitchFamily="34" charset="-122"/>
                <a:sym typeface="+mn-ea"/>
              </a:rPr>
              <a:t>分配具有盲目性，</a:t>
            </a:r>
            <a:r>
              <a:rPr lang="zh-CN" altLang="en-US" sz="2400" b="1" dirty="0">
                <a:solidFill>
                  <a:srgbClr val="FF0000"/>
                </a:solidFill>
                <a:latin typeface="微软雅黑" panose="020B0503020204020204" pitchFamily="34" charset="-122"/>
                <a:ea typeface="微软雅黑" panose="020B0503020204020204" pitchFamily="34" charset="-122"/>
                <a:sym typeface="+mn-ea"/>
              </a:rPr>
              <a:t>无法保证较好的密钥链接性</a:t>
            </a:r>
            <a:r>
              <a:rPr lang="zh-CN" altLang="en-US" sz="2400" dirty="0">
                <a:latin typeface="微软雅黑" panose="020B0503020204020204" pitchFamily="34" charset="-122"/>
                <a:ea typeface="微软雅黑" panose="020B0503020204020204" pitchFamily="34" charset="-122"/>
                <a:sym typeface="+mn-ea"/>
              </a:rPr>
              <a:t>，且节点需要较大的存储空间来存储可能冗余的密钥信息；</a:t>
            </a:r>
            <a:endParaRPr lang="zh-CN" altLang="en-US" sz="2400" dirty="0">
              <a:latin typeface="微软雅黑" panose="020B0503020204020204" pitchFamily="34" charset="-122"/>
              <a:ea typeface="微软雅黑" panose="020B0503020204020204" pitchFamily="34" charset="-122"/>
              <a:sym typeface="+mn-ea"/>
            </a:endParaRPr>
          </a:p>
          <a:p>
            <a:pPr lvl="0" algn="just" eaLnBrk="1" hangingPunct="1">
              <a:lnSpc>
                <a:spcPct val="150000"/>
              </a:lnSpc>
              <a:spcBef>
                <a:spcPct val="0"/>
              </a:spcBef>
              <a:buClr>
                <a:srgbClr val="FF3300"/>
              </a:buClr>
              <a:buSzPct val="85000"/>
              <a:buFont typeface="Wingdings" panose="05000000000000000000" pitchFamily="2" charset="2"/>
              <a:buChar char="p"/>
            </a:pPr>
            <a:r>
              <a:rPr lang="zh-CN" altLang="en-US" sz="2600" b="1" dirty="0" smtClean="0">
                <a:solidFill>
                  <a:srgbClr val="0000FF"/>
                </a:solidFill>
                <a:latin typeface="微软雅黑" panose="020B0503020204020204" pitchFamily="34" charset="-122"/>
                <a:ea typeface="微软雅黑" panose="020B0503020204020204" pitchFamily="34" charset="-122"/>
                <a:sym typeface="+mn-ea"/>
              </a:rPr>
              <a:t>确定</a:t>
            </a:r>
            <a:r>
              <a:rPr lang="zh-CN" altLang="en-US" sz="2600" b="1" dirty="0">
                <a:solidFill>
                  <a:srgbClr val="0000FF"/>
                </a:solidFill>
                <a:latin typeface="微软雅黑" panose="020B0503020204020204" pitchFamily="34" charset="-122"/>
                <a:ea typeface="微软雅黑" panose="020B0503020204020204" pitchFamily="34" charset="-122"/>
                <a:sym typeface="+mn-ea"/>
              </a:rPr>
              <a:t>分配的</a:t>
            </a:r>
            <a:r>
              <a:rPr lang="zh-CN" altLang="en-US" sz="2600" b="1" dirty="0" smtClean="0">
                <a:solidFill>
                  <a:srgbClr val="0000FF"/>
                </a:solidFill>
                <a:latin typeface="微软雅黑" panose="020B0503020204020204" pitchFamily="34" charset="-122"/>
                <a:ea typeface="微软雅黑" panose="020B0503020204020204" pitchFamily="34" charset="-122"/>
                <a:sym typeface="+mn-ea"/>
              </a:rPr>
              <a:t>密钥管理</a:t>
            </a:r>
            <a:endParaRPr lang="en-US" altLang="zh-CN" sz="2600" b="1" dirty="0" smtClean="0">
              <a:solidFill>
                <a:srgbClr val="0000FF"/>
              </a:solidFill>
              <a:latin typeface="微软雅黑" panose="020B0503020204020204" pitchFamily="34" charset="-122"/>
              <a:ea typeface="微软雅黑" panose="020B0503020204020204" pitchFamily="34" charset="-122"/>
              <a:sym typeface="+mn-ea"/>
            </a:endParaRPr>
          </a:p>
          <a:p>
            <a:pPr lvl="1" algn="just" eaLnBrk="1" hangingPunct="1">
              <a:lnSpc>
                <a:spcPct val="150000"/>
              </a:lnSpc>
              <a:spcBef>
                <a:spcPct val="0"/>
              </a:spcBef>
              <a:buClr>
                <a:srgbClr val="FF3300"/>
              </a:buClr>
              <a:buSzPct val="85000"/>
              <a:buFont typeface="Wingdings" panose="05000000000000000000" pitchFamily="2" charset="2"/>
              <a:buChar char="p"/>
            </a:pPr>
            <a:r>
              <a:rPr lang="zh-CN" altLang="en-US" sz="2400" b="1" dirty="0" smtClean="0">
                <a:solidFill>
                  <a:srgbClr val="FF0000"/>
                </a:solidFill>
                <a:latin typeface="微软雅黑" panose="020B0503020204020204" pitchFamily="34" charset="-122"/>
                <a:ea typeface="微软雅黑" panose="020B0503020204020204" pitchFamily="34" charset="-122"/>
                <a:sym typeface="+mn-ea"/>
              </a:rPr>
              <a:t>优点：</a:t>
            </a:r>
            <a:r>
              <a:rPr lang="zh-CN" altLang="en-US" sz="2400" dirty="0" smtClean="0">
                <a:latin typeface="微软雅黑" panose="020B0503020204020204" pitchFamily="34" charset="-122"/>
                <a:ea typeface="微软雅黑" panose="020B0503020204020204" pitchFamily="34" charset="-122"/>
                <a:sym typeface="+mn-ea"/>
              </a:rPr>
              <a:t>密钥</a:t>
            </a:r>
            <a:r>
              <a:rPr lang="zh-CN" altLang="en-US" sz="2400" dirty="0">
                <a:latin typeface="微软雅黑" panose="020B0503020204020204" pitchFamily="34" charset="-122"/>
                <a:ea typeface="微软雅黑" panose="020B0503020204020204" pitchFamily="34" charset="-122"/>
                <a:sym typeface="+mn-ea"/>
              </a:rPr>
              <a:t>分发具有较强的针对性，</a:t>
            </a:r>
            <a:r>
              <a:rPr lang="zh-CN" altLang="en-US" sz="2400" b="1" dirty="0">
                <a:solidFill>
                  <a:srgbClr val="FF0000"/>
                </a:solidFill>
                <a:latin typeface="微软雅黑" panose="020B0503020204020204" pitchFamily="34" charset="-122"/>
                <a:ea typeface="微软雅黑" panose="020B0503020204020204" pitchFamily="34" charset="-122"/>
                <a:sym typeface="+mn-ea"/>
              </a:rPr>
              <a:t>节点的空间利用率高</a:t>
            </a:r>
            <a:r>
              <a:rPr lang="zh-CN" altLang="en-US" sz="2400" dirty="0">
                <a:latin typeface="微软雅黑" panose="020B0503020204020204" pitchFamily="34" charset="-122"/>
                <a:ea typeface="微软雅黑" panose="020B0503020204020204" pitchFamily="34" charset="-122"/>
                <a:sym typeface="+mn-ea"/>
              </a:rPr>
              <a:t>，并非全网所有节点都有必要共享一对密钥</a:t>
            </a:r>
            <a:r>
              <a:rPr lang="zh-CN" altLang="en-US" sz="2400" dirty="0" smtClean="0">
                <a:latin typeface="微软雅黑" panose="020B0503020204020204" pitchFamily="34" charset="-122"/>
                <a:ea typeface="微软雅黑" panose="020B0503020204020204" pitchFamily="34" charset="-122"/>
                <a:sym typeface="+mn-ea"/>
              </a:rPr>
              <a:t>；</a:t>
            </a:r>
            <a:endParaRPr lang="en-US" altLang="zh-CN" sz="2400" dirty="0" smtClean="0">
              <a:latin typeface="微软雅黑" panose="020B0503020204020204" pitchFamily="34" charset="-122"/>
              <a:ea typeface="微软雅黑" panose="020B0503020204020204" pitchFamily="34" charset="-122"/>
              <a:sym typeface="+mn-ea"/>
            </a:endParaRPr>
          </a:p>
          <a:p>
            <a:pPr lvl="1" algn="just" eaLnBrk="1" hangingPunct="1">
              <a:lnSpc>
                <a:spcPct val="150000"/>
              </a:lnSpc>
              <a:spcBef>
                <a:spcPct val="0"/>
              </a:spcBef>
              <a:buClr>
                <a:srgbClr val="FF3300"/>
              </a:buClr>
              <a:buSzPct val="85000"/>
              <a:buFont typeface="Wingdings" panose="05000000000000000000" pitchFamily="2" charset="2"/>
              <a:buChar char="p"/>
            </a:pPr>
            <a:r>
              <a:rPr lang="zh-CN" altLang="en-US" sz="2400" b="1" dirty="0" smtClean="0">
                <a:solidFill>
                  <a:srgbClr val="FF0000"/>
                </a:solidFill>
                <a:latin typeface="微软雅黑" panose="020B0503020204020204" pitchFamily="34" charset="-122"/>
                <a:ea typeface="微软雅黑" panose="020B0503020204020204" pitchFamily="34" charset="-122"/>
                <a:sym typeface="+mn-ea"/>
              </a:rPr>
              <a:t>缺点：</a:t>
            </a:r>
            <a:r>
              <a:rPr lang="zh-CN" altLang="en-US" sz="2400" dirty="0" smtClean="0">
                <a:latin typeface="微软雅黑" panose="020B0503020204020204" pitchFamily="34" charset="-122"/>
                <a:ea typeface="微软雅黑" panose="020B0503020204020204" pitchFamily="34" charset="-122"/>
                <a:sym typeface="+mn-ea"/>
              </a:rPr>
              <a:t>可能</a:t>
            </a:r>
            <a:r>
              <a:rPr lang="zh-CN" altLang="en-US" sz="2400" dirty="0">
                <a:latin typeface="微软雅黑" panose="020B0503020204020204" pitchFamily="34" charset="-122"/>
                <a:ea typeface="微软雅黑" panose="020B0503020204020204" pitchFamily="34" charset="-122"/>
                <a:sym typeface="+mn-ea"/>
              </a:rPr>
              <a:t>需要其他信息的支持，</a:t>
            </a:r>
            <a:r>
              <a:rPr lang="zh-CN" altLang="en-US" sz="2400" b="1" dirty="0">
                <a:solidFill>
                  <a:srgbClr val="FF0000"/>
                </a:solidFill>
                <a:latin typeface="微软雅黑" panose="020B0503020204020204" pitchFamily="34" charset="-122"/>
                <a:ea typeface="微软雅黑" panose="020B0503020204020204" pitchFamily="34" charset="-122"/>
                <a:sym typeface="+mn-ea"/>
              </a:rPr>
              <a:t>降低了灵活性，密钥协商的计算和通信开销相对较大</a:t>
            </a:r>
            <a:r>
              <a:rPr lang="zh-CN" altLang="en-US" sz="2400" dirty="0">
                <a:latin typeface="微软雅黑" panose="020B0503020204020204" pitchFamily="34" charset="-122"/>
                <a:ea typeface="微软雅黑" panose="020B0503020204020204" pitchFamily="34" charset="-122"/>
                <a:sym typeface="+mn-ea"/>
              </a:rPr>
              <a:t>。</a:t>
            </a:r>
            <a:endParaRPr lang="zh-CN" altLang="en-US" sz="2400" dirty="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4</a:t>
            </a:r>
            <a:r>
              <a:rPr lang="zh-CN" altLang="en-US" dirty="0"/>
              <a:t>、需要解决的问题</a:t>
            </a:r>
            <a:endParaRPr lang="zh-CN" altLang="en-US" dirty="0"/>
          </a:p>
        </p:txBody>
      </p:sp>
      <p:sp>
        <p:nvSpPr>
          <p:cNvPr id="15" name="TextBox 14"/>
          <p:cNvSpPr txBox="1"/>
          <p:nvPr/>
        </p:nvSpPr>
        <p:spPr>
          <a:xfrm>
            <a:off x="911424" y="980728"/>
            <a:ext cx="10945216" cy="3046988"/>
          </a:xfrm>
          <a:prstGeom prst="rect">
            <a:avLst/>
          </a:prstGeom>
          <a:noFill/>
          <a:ln w="9525">
            <a:noFill/>
          </a:ln>
        </p:spPr>
        <p:txBody>
          <a:bodyPr wrap="square">
            <a:spAutoFit/>
          </a:bodyPr>
          <a:lstStyle/>
          <a:p>
            <a:pPr>
              <a:lnSpc>
                <a:spcPct val="200000"/>
              </a:lnSpc>
              <a:buClr>
                <a:srgbClr val="E46C0A"/>
              </a:buClr>
              <a:buSzPct val="85000"/>
            </a:pPr>
            <a:r>
              <a:rPr lang="zh-CN" altLang="en-US" sz="3200" b="1" dirty="0">
                <a:latin typeface="华文楷体" panose="02010600040101010101" pitchFamily="2" charset="-122"/>
                <a:ea typeface="华文楷体" panose="02010600040101010101" pitchFamily="2" charset="-122"/>
              </a:rPr>
              <a:t>（</a:t>
            </a:r>
            <a:r>
              <a:rPr lang="en-US" altLang="zh-CN" sz="3200" b="1" dirty="0">
                <a:latin typeface="华文楷体" panose="02010600040101010101" pitchFamily="2" charset="-122"/>
                <a:ea typeface="华文楷体" panose="02010600040101010101" pitchFamily="2" charset="-122"/>
              </a:rPr>
              <a:t>1</a:t>
            </a:r>
            <a:r>
              <a:rPr lang="zh-CN" altLang="en-US" sz="3200" b="1" dirty="0">
                <a:latin typeface="华文楷体" panose="02010600040101010101" pitchFamily="2" charset="-122"/>
                <a:ea typeface="华文楷体" panose="02010600040101010101" pitchFamily="2" charset="-122"/>
              </a:rPr>
              <a:t>）</a:t>
            </a:r>
            <a:r>
              <a:rPr lang="zh-CN" altLang="en-US" sz="3200" b="1" dirty="0">
                <a:solidFill>
                  <a:srgbClr val="0000FF"/>
                </a:solidFill>
                <a:latin typeface="华文楷体" panose="02010600040101010101" pitchFamily="2" charset="-122"/>
                <a:ea typeface="华文楷体" panose="02010600040101010101" pitchFamily="2" charset="-122"/>
              </a:rPr>
              <a:t>丢包率的</a:t>
            </a:r>
            <a:r>
              <a:rPr lang="zh-CN" altLang="en-US" sz="3200" b="1" dirty="0" smtClean="0">
                <a:solidFill>
                  <a:srgbClr val="0000FF"/>
                </a:solidFill>
                <a:latin typeface="华文楷体" panose="02010600040101010101" pitchFamily="2" charset="-122"/>
                <a:ea typeface="华文楷体" panose="02010600040101010101" pitchFamily="2" charset="-122"/>
              </a:rPr>
              <a:t>问题</a:t>
            </a:r>
            <a:r>
              <a:rPr lang="zh-CN" altLang="en-US" sz="3200" b="1" dirty="0" smtClean="0">
                <a:latin typeface="华文楷体" panose="02010600040101010101" pitchFamily="2" charset="-122"/>
                <a:ea typeface="华文楷体" panose="02010600040101010101" pitchFamily="2" charset="-122"/>
              </a:rPr>
              <a:t>：网络通信质量较差、可靠的密钥链接</a:t>
            </a:r>
            <a:endParaRPr lang="zh-CN" altLang="en-US" sz="3200" b="1" dirty="0">
              <a:latin typeface="华文楷体" panose="02010600040101010101" pitchFamily="2" charset="-122"/>
              <a:ea typeface="华文楷体" panose="02010600040101010101" pitchFamily="2" charset="-122"/>
            </a:endParaRPr>
          </a:p>
          <a:p>
            <a:pPr>
              <a:lnSpc>
                <a:spcPct val="200000"/>
              </a:lnSpc>
              <a:buClr>
                <a:srgbClr val="E46C0A"/>
              </a:buClr>
              <a:buSzPct val="85000"/>
            </a:pPr>
            <a:r>
              <a:rPr lang="zh-CN" altLang="en-US" sz="3200" b="1" dirty="0">
                <a:latin typeface="华文楷体" panose="02010600040101010101" pitchFamily="2" charset="-122"/>
                <a:ea typeface="华文楷体" panose="02010600040101010101" pitchFamily="2" charset="-122"/>
              </a:rPr>
              <a:t> （</a:t>
            </a:r>
            <a:r>
              <a:rPr lang="en-US" altLang="zh-CN" sz="3200" b="1" dirty="0">
                <a:latin typeface="华文楷体" panose="02010600040101010101" pitchFamily="2" charset="-122"/>
                <a:ea typeface="华文楷体" panose="02010600040101010101" pitchFamily="2" charset="-122"/>
              </a:rPr>
              <a:t>2</a:t>
            </a:r>
            <a:r>
              <a:rPr lang="zh-CN" altLang="en-US" sz="3200" b="1" dirty="0">
                <a:latin typeface="华文楷体" panose="02010600040101010101" pitchFamily="2" charset="-122"/>
                <a:ea typeface="华文楷体" panose="02010600040101010101" pitchFamily="2" charset="-122"/>
              </a:rPr>
              <a:t>）</a:t>
            </a:r>
            <a:r>
              <a:rPr lang="zh-CN" altLang="en-US" sz="3200" b="1" dirty="0">
                <a:solidFill>
                  <a:srgbClr val="0000FF"/>
                </a:solidFill>
                <a:latin typeface="华文楷体" panose="02010600040101010101" pitchFamily="2" charset="-122"/>
                <a:ea typeface="华文楷体" panose="02010600040101010101" pitchFamily="2" charset="-122"/>
              </a:rPr>
              <a:t>密钥的动态管理</a:t>
            </a:r>
            <a:r>
              <a:rPr lang="zh-CN" altLang="en-US" sz="3200" b="1" dirty="0" smtClean="0">
                <a:solidFill>
                  <a:srgbClr val="0000FF"/>
                </a:solidFill>
                <a:latin typeface="华文楷体" panose="02010600040101010101" pitchFamily="2" charset="-122"/>
                <a:ea typeface="华文楷体" panose="02010600040101010101" pitchFamily="2" charset="-122"/>
              </a:rPr>
              <a:t>问题</a:t>
            </a:r>
            <a:r>
              <a:rPr lang="zh-CN" altLang="en-US" sz="3200" b="1" dirty="0" smtClean="0">
                <a:latin typeface="华文楷体" panose="02010600040101010101" pitchFamily="2" charset="-122"/>
                <a:ea typeface="华文楷体" panose="02010600040101010101" pitchFamily="2" charset="-122"/>
              </a:rPr>
              <a:t>：节点失效、叛变、新加入</a:t>
            </a:r>
            <a:endParaRPr lang="zh-CN" altLang="en-US" sz="3200" b="1" dirty="0">
              <a:latin typeface="华文楷体" panose="02010600040101010101" pitchFamily="2" charset="-122"/>
              <a:ea typeface="华文楷体" panose="02010600040101010101" pitchFamily="2" charset="-122"/>
            </a:endParaRPr>
          </a:p>
          <a:p>
            <a:pPr>
              <a:lnSpc>
                <a:spcPct val="200000"/>
              </a:lnSpc>
              <a:buClr>
                <a:srgbClr val="E46C0A"/>
              </a:buClr>
              <a:buSzPct val="85000"/>
            </a:pPr>
            <a:r>
              <a:rPr lang="zh-CN" altLang="en-US" sz="3200" b="1" dirty="0">
                <a:latin typeface="华文楷体" panose="02010600040101010101" pitchFamily="2" charset="-122"/>
                <a:ea typeface="华文楷体" panose="02010600040101010101" pitchFamily="2" charset="-122"/>
              </a:rPr>
              <a:t> （</a:t>
            </a:r>
            <a:r>
              <a:rPr lang="en-US" altLang="zh-CN" sz="3200" b="1" dirty="0">
                <a:latin typeface="华文楷体" panose="02010600040101010101" pitchFamily="2" charset="-122"/>
                <a:ea typeface="华文楷体" panose="02010600040101010101" pitchFamily="2" charset="-122"/>
              </a:rPr>
              <a:t>3</a:t>
            </a:r>
            <a:r>
              <a:rPr lang="zh-CN" altLang="en-US" sz="3200" b="1" dirty="0">
                <a:latin typeface="华文楷体" panose="02010600040101010101" pitchFamily="2" charset="-122"/>
                <a:ea typeface="华文楷体" panose="02010600040101010101" pitchFamily="2" charset="-122"/>
              </a:rPr>
              <a:t>）</a:t>
            </a:r>
            <a:r>
              <a:rPr lang="zh-CN" altLang="en-US" sz="3200" b="1" dirty="0">
                <a:solidFill>
                  <a:srgbClr val="0000FF"/>
                </a:solidFill>
                <a:latin typeface="华文楷体" panose="02010600040101010101" pitchFamily="2" charset="-122"/>
                <a:ea typeface="华文楷体" panose="02010600040101010101" pitchFamily="2" charset="-122"/>
              </a:rPr>
              <a:t>不同的安全</a:t>
            </a:r>
            <a:r>
              <a:rPr lang="zh-CN" altLang="en-US" sz="3200" b="1" dirty="0" smtClean="0">
                <a:solidFill>
                  <a:srgbClr val="0000FF"/>
                </a:solidFill>
                <a:latin typeface="华文楷体" panose="02010600040101010101" pitchFamily="2" charset="-122"/>
                <a:ea typeface="华文楷体" panose="02010600040101010101" pitchFamily="2" charset="-122"/>
              </a:rPr>
              <a:t>需求</a:t>
            </a:r>
            <a:r>
              <a:rPr lang="zh-CN" altLang="en-US" sz="3200" b="1" dirty="0" smtClean="0">
                <a:latin typeface="华文楷体" panose="02010600040101010101" pitchFamily="2" charset="-122"/>
                <a:ea typeface="华文楷体" panose="02010600040101010101" pitchFamily="2" charset="-122"/>
              </a:rPr>
              <a:t>：路由信息、控制信息、数据包</a:t>
            </a:r>
            <a:endParaRPr lang="zh-CN" altLang="en-US" sz="32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5.2.3  </a:t>
            </a:r>
            <a:r>
              <a:rPr lang="zh-CN" altLang="en-US" dirty="0" smtClean="0"/>
              <a:t>安全协议</a:t>
            </a:r>
            <a:endParaRPr lang="zh-CN" altLang="en-US" dirty="0"/>
          </a:p>
        </p:txBody>
      </p:sp>
      <p:sp>
        <p:nvSpPr>
          <p:cNvPr id="15" name="TextBox 14"/>
          <p:cNvSpPr txBox="1"/>
          <p:nvPr/>
        </p:nvSpPr>
        <p:spPr>
          <a:xfrm>
            <a:off x="911424" y="980728"/>
            <a:ext cx="10945216" cy="4524315"/>
          </a:xfrm>
          <a:prstGeom prst="rect">
            <a:avLst/>
          </a:prstGeom>
          <a:noFill/>
          <a:ln w="9525">
            <a:noFill/>
          </a:ln>
        </p:spPr>
        <p:txBody>
          <a:bodyPr wrap="square">
            <a:spAutoFit/>
          </a:bodyPr>
          <a:lstStyle/>
          <a:p>
            <a:pPr>
              <a:lnSpc>
                <a:spcPct val="150000"/>
              </a:lnSpc>
              <a:buClr>
                <a:srgbClr val="E46C0A"/>
              </a:buClr>
              <a:buSzPct val="85000"/>
            </a:pPr>
            <a:r>
              <a:rPr lang="zh-CN" altLang="en-US" sz="3200" b="1" dirty="0">
                <a:latin typeface="华文楷体" panose="02010600040101010101" pitchFamily="2" charset="-122"/>
                <a:ea typeface="华文楷体" panose="02010600040101010101" pitchFamily="2" charset="-122"/>
              </a:rPr>
              <a:t>无线传感器网络的安全协议分为以下两类：</a:t>
            </a:r>
            <a:endParaRPr lang="zh-CN" altLang="en-US" sz="3200" b="1" dirty="0">
              <a:latin typeface="华文楷体" panose="02010600040101010101" pitchFamily="2" charset="-122"/>
              <a:ea typeface="华文楷体" panose="02010600040101010101" pitchFamily="2" charset="-122"/>
            </a:endParaRPr>
          </a:p>
          <a:p>
            <a:pPr>
              <a:lnSpc>
                <a:spcPct val="150000"/>
              </a:lnSpc>
              <a:buClr>
                <a:srgbClr val="E46C0A"/>
              </a:buClr>
              <a:buSzPct val="85000"/>
            </a:pPr>
            <a:r>
              <a:rPr lang="zh-CN" altLang="en-US" sz="3200" b="1" dirty="0">
                <a:solidFill>
                  <a:srgbClr val="FF0000"/>
                </a:solidFill>
                <a:latin typeface="华文楷体" panose="02010600040101010101" pitchFamily="2" charset="-122"/>
                <a:ea typeface="华文楷体" panose="02010600040101010101" pitchFamily="2" charset="-122"/>
              </a:rPr>
              <a:t>① 基于基站的安全协议</a:t>
            </a:r>
            <a:r>
              <a:rPr lang="zh-CN" altLang="en-US" sz="3200" b="1" dirty="0">
                <a:latin typeface="华文楷体" panose="02010600040101010101" pitchFamily="2" charset="-122"/>
                <a:ea typeface="华文楷体" panose="02010600040101010101" pitchFamily="2" charset="-122"/>
              </a:rPr>
              <a:t>。</a:t>
            </a:r>
            <a:endParaRPr lang="zh-CN" altLang="en-US" sz="3200" b="1" dirty="0">
              <a:latin typeface="华文楷体" panose="02010600040101010101" pitchFamily="2" charset="-122"/>
              <a:ea typeface="华文楷体" panose="02010600040101010101" pitchFamily="2" charset="-122"/>
            </a:endParaRPr>
          </a:p>
          <a:p>
            <a:pPr lvl="1">
              <a:lnSpc>
                <a:spcPct val="150000"/>
              </a:lnSpc>
              <a:buClr>
                <a:srgbClr val="E46C0A"/>
              </a:buClr>
              <a:buSzPct val="85000"/>
            </a:pPr>
            <a:r>
              <a:rPr lang="zh-CN" altLang="en-US" sz="3200" b="1" dirty="0">
                <a:latin typeface="华文楷体" panose="02010600040101010101" pitchFamily="2" charset="-122"/>
                <a:ea typeface="华文楷体" panose="02010600040101010101" pitchFamily="2" charset="-122"/>
              </a:rPr>
              <a:t>基站负责管理所有的节点</a:t>
            </a:r>
            <a:r>
              <a:rPr lang="en-US" altLang="zh-CN" sz="3200" b="1" dirty="0">
                <a:latin typeface="华文楷体" panose="02010600040101010101" pitchFamily="2" charset="-122"/>
                <a:ea typeface="华文楷体" panose="02010600040101010101" pitchFamily="2" charset="-122"/>
              </a:rPr>
              <a:t>——</a:t>
            </a:r>
            <a:r>
              <a:rPr lang="zh-CN" altLang="en-US" sz="3200" b="1" dirty="0">
                <a:latin typeface="华文楷体" panose="02010600040101010101" pitchFamily="2" charset="-122"/>
                <a:ea typeface="华文楷体" panose="02010600040101010101" pitchFamily="2" charset="-122"/>
              </a:rPr>
              <a:t>基站崩溃导致整个网络瘫痪；基站周围节点负载大；</a:t>
            </a:r>
            <a:endParaRPr lang="zh-CN" altLang="en-US" sz="3200" b="1" dirty="0">
              <a:latin typeface="华文楷体" panose="02010600040101010101" pitchFamily="2" charset="-122"/>
              <a:ea typeface="华文楷体" panose="02010600040101010101" pitchFamily="2" charset="-122"/>
            </a:endParaRPr>
          </a:p>
          <a:p>
            <a:pPr>
              <a:lnSpc>
                <a:spcPct val="150000"/>
              </a:lnSpc>
              <a:buClr>
                <a:srgbClr val="E46C0A"/>
              </a:buClr>
              <a:buSzPct val="85000"/>
            </a:pPr>
            <a:r>
              <a:rPr lang="zh-CN" altLang="en-US" sz="3200" b="1" dirty="0">
                <a:solidFill>
                  <a:srgbClr val="FF0000"/>
                </a:solidFill>
                <a:latin typeface="华文楷体" panose="02010600040101010101" pitchFamily="2" charset="-122"/>
                <a:ea typeface="华文楷体" panose="02010600040101010101" pitchFamily="2" charset="-122"/>
              </a:rPr>
              <a:t>② 不依赖于基站的安全协议。</a:t>
            </a:r>
            <a:endParaRPr lang="zh-CN" altLang="en-US" sz="3200" b="1" dirty="0">
              <a:solidFill>
                <a:srgbClr val="FF0000"/>
              </a:solidFill>
              <a:latin typeface="华文楷体" panose="02010600040101010101" pitchFamily="2" charset="-122"/>
              <a:ea typeface="华文楷体" panose="02010600040101010101" pitchFamily="2" charset="-122"/>
            </a:endParaRPr>
          </a:p>
          <a:p>
            <a:pPr>
              <a:lnSpc>
                <a:spcPct val="150000"/>
              </a:lnSpc>
              <a:buClr>
                <a:srgbClr val="E46C0A"/>
              </a:buClr>
              <a:buSzPct val="85000"/>
            </a:pPr>
            <a:r>
              <a:rPr lang="en-US" altLang="zh-CN" sz="3200" b="1" dirty="0" smtClean="0">
                <a:latin typeface="华文楷体" panose="02010600040101010101" pitchFamily="2" charset="-122"/>
                <a:ea typeface="华文楷体" panose="02010600040101010101" pitchFamily="2" charset="-122"/>
              </a:rPr>
              <a:t>     </a:t>
            </a:r>
            <a:r>
              <a:rPr lang="zh-CN" altLang="en-US" sz="3200" b="1" dirty="0" smtClean="0">
                <a:latin typeface="华文楷体" panose="02010600040101010101" pitchFamily="2" charset="-122"/>
                <a:ea typeface="华文楷体" panose="02010600040101010101" pitchFamily="2" charset="-122"/>
              </a:rPr>
              <a:t>将</a:t>
            </a:r>
            <a:r>
              <a:rPr lang="zh-CN" altLang="en-US" sz="3200" b="1" dirty="0">
                <a:latin typeface="华文楷体" panose="02010600040101010101" pitchFamily="2" charset="-122"/>
                <a:ea typeface="华文楷体" panose="02010600040101010101" pitchFamily="2" charset="-122"/>
              </a:rPr>
              <a:t>网络分簇、采用密钥信息预分配</a:t>
            </a:r>
            <a:r>
              <a:rPr lang="en-US" altLang="zh-CN" sz="3200" b="1" dirty="0">
                <a:latin typeface="华文楷体" panose="02010600040101010101" pitchFamily="2" charset="-122"/>
                <a:ea typeface="华文楷体" panose="02010600040101010101" pitchFamily="2" charset="-122"/>
              </a:rPr>
              <a:t>——</a:t>
            </a:r>
            <a:r>
              <a:rPr lang="zh-CN" altLang="en-US" sz="3200" b="1" dirty="0">
                <a:latin typeface="华文楷体" panose="02010600040101010101" pitchFamily="2" charset="-122"/>
                <a:ea typeface="华文楷体" panose="02010600040101010101" pitchFamily="2" charset="-122"/>
              </a:rPr>
              <a:t>减少通信能耗</a:t>
            </a:r>
            <a:endParaRPr lang="zh-CN" altLang="en-US" sz="32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5.2.3  </a:t>
            </a:r>
            <a:r>
              <a:rPr lang="zh-CN" altLang="en-US" dirty="0" smtClean="0"/>
              <a:t>安全协议</a:t>
            </a:r>
            <a:r>
              <a:rPr lang="en-US" altLang="zh-CN" dirty="0" smtClean="0"/>
              <a:t>-</a:t>
            </a:r>
            <a:r>
              <a:rPr lang="en-US" altLang="zh-CN" b="1" dirty="0">
                <a:latin typeface="华文楷体" panose="02010600040101010101" pitchFamily="2" charset="-122"/>
                <a:ea typeface="华文楷体" panose="02010600040101010101" pitchFamily="2" charset="-122"/>
              </a:rPr>
              <a:t> SPINS</a:t>
            </a:r>
            <a:endParaRPr lang="zh-CN" altLang="en-US" dirty="0"/>
          </a:p>
        </p:txBody>
      </p:sp>
      <p:sp>
        <p:nvSpPr>
          <p:cNvPr id="15" name="TextBox 14"/>
          <p:cNvSpPr txBox="1"/>
          <p:nvPr/>
        </p:nvSpPr>
        <p:spPr>
          <a:xfrm>
            <a:off x="911424" y="980728"/>
            <a:ext cx="10945216" cy="5219891"/>
          </a:xfrm>
          <a:prstGeom prst="rect">
            <a:avLst/>
          </a:prstGeom>
          <a:noFill/>
          <a:ln w="9525">
            <a:noFill/>
          </a:ln>
        </p:spPr>
        <p:txBody>
          <a:bodyPr wrap="square">
            <a:spAutoFit/>
          </a:bodyPr>
          <a:lstStyle/>
          <a:p>
            <a:pPr marL="457200" indent="-457200">
              <a:lnSpc>
                <a:spcPct val="170000"/>
              </a:lnSpc>
              <a:buClr>
                <a:srgbClr val="E46C0A"/>
              </a:buClr>
              <a:buSzPct val="85000"/>
              <a:buFont typeface="Wingdings" panose="05000000000000000000" pitchFamily="2" charset="2"/>
              <a:buChar char="p"/>
            </a:pPr>
            <a:r>
              <a:rPr lang="en-US" altLang="zh-CN" sz="2800" b="1" dirty="0" smtClean="0">
                <a:solidFill>
                  <a:srgbClr val="0000FF"/>
                </a:solidFill>
                <a:latin typeface="华文楷体" panose="02010600040101010101" pitchFamily="2" charset="-122"/>
                <a:ea typeface="华文楷体" panose="02010600040101010101" pitchFamily="2" charset="-122"/>
              </a:rPr>
              <a:t>SPINS(Security </a:t>
            </a:r>
            <a:r>
              <a:rPr lang="en-US" altLang="zh-CN" sz="2800" b="1" dirty="0">
                <a:solidFill>
                  <a:srgbClr val="0000FF"/>
                </a:solidFill>
                <a:latin typeface="华文楷体" panose="02010600040101010101" pitchFamily="2" charset="-122"/>
                <a:ea typeface="华文楷体" panose="02010600040101010101" pitchFamily="2" charset="-122"/>
              </a:rPr>
              <a:t>Protocols in Sensor </a:t>
            </a:r>
            <a:r>
              <a:rPr lang="en-US" altLang="zh-CN" sz="2800" b="1" dirty="0" smtClean="0">
                <a:solidFill>
                  <a:srgbClr val="0000FF"/>
                </a:solidFill>
                <a:latin typeface="华文楷体" panose="02010600040101010101" pitchFamily="2" charset="-122"/>
                <a:ea typeface="华文楷体" panose="02010600040101010101" pitchFamily="2" charset="-122"/>
              </a:rPr>
              <a:t>Network)</a:t>
            </a:r>
            <a:r>
              <a:rPr lang="zh-CN" altLang="en-US" sz="2800" b="1" dirty="0" smtClean="0">
                <a:latin typeface="华文楷体" panose="02010600040101010101" pitchFamily="2" charset="-122"/>
                <a:ea typeface="华文楷体" panose="02010600040101010101" pitchFamily="2" charset="-122"/>
              </a:rPr>
              <a:t>是</a:t>
            </a:r>
            <a:r>
              <a:rPr lang="zh-CN" altLang="en-US" sz="2800" b="1" dirty="0">
                <a:latin typeface="华文楷体" panose="02010600040101010101" pitchFamily="2" charset="-122"/>
                <a:ea typeface="华文楷体" panose="02010600040101010101" pitchFamily="2" charset="-122"/>
              </a:rPr>
              <a:t>一种通用的传感器网络安全协议，其包含两个子协议</a:t>
            </a:r>
            <a:r>
              <a:rPr lang="zh-CN" altLang="en-US" sz="2800" b="1" dirty="0" smtClean="0">
                <a:latin typeface="华文楷体" panose="02010600040101010101" pitchFamily="2" charset="-122"/>
                <a:ea typeface="华文楷体" panose="02010600040101010101" pitchFamily="2" charset="-122"/>
              </a:rPr>
              <a:t>：</a:t>
            </a:r>
            <a:endParaRPr lang="zh-CN" altLang="en-US" sz="2800" b="1" dirty="0" smtClean="0">
              <a:latin typeface="华文楷体" panose="02010600040101010101" pitchFamily="2" charset="-122"/>
              <a:ea typeface="华文楷体" panose="02010600040101010101" pitchFamily="2" charset="-122"/>
            </a:endParaRPr>
          </a:p>
          <a:p>
            <a:pPr marL="914400" lvl="1" indent="-457200">
              <a:lnSpc>
                <a:spcPct val="170000"/>
              </a:lnSpc>
              <a:buClr>
                <a:srgbClr val="E46C0A"/>
              </a:buClr>
              <a:buSzPct val="85000"/>
              <a:buFont typeface="Wingdings" panose="05000000000000000000" pitchFamily="2" charset="2"/>
              <a:buChar char="ü"/>
            </a:pPr>
            <a:r>
              <a:rPr lang="en-US" altLang="zh-CN" sz="2800" b="1" dirty="0" smtClean="0">
                <a:solidFill>
                  <a:srgbClr val="0000FF"/>
                </a:solidFill>
                <a:latin typeface="华文楷体" panose="02010600040101010101" pitchFamily="2" charset="-122"/>
                <a:ea typeface="华文楷体" panose="02010600040101010101" pitchFamily="2" charset="-122"/>
              </a:rPr>
              <a:t>SNEP</a:t>
            </a:r>
            <a:r>
              <a:rPr lang="zh-CN" altLang="en-US" sz="2800" b="1" dirty="0">
                <a:solidFill>
                  <a:srgbClr val="0000FF"/>
                </a:solidFill>
                <a:latin typeface="华文楷体" panose="02010600040101010101" pitchFamily="2" charset="-122"/>
                <a:ea typeface="华文楷体" panose="02010600040101010101" pitchFamily="2" charset="-122"/>
              </a:rPr>
              <a:t>（安全网络加密协议）：</a:t>
            </a:r>
            <a:r>
              <a:rPr lang="zh-CN" altLang="en-US" sz="2800" b="1" dirty="0" smtClean="0">
                <a:latin typeface="华文楷体" panose="02010600040101010101" pitchFamily="2" charset="-122"/>
                <a:ea typeface="华文楷体" panose="02010600040101010101" pitchFamily="2" charset="-122"/>
              </a:rPr>
              <a:t>主要实现</a:t>
            </a:r>
            <a:r>
              <a:rPr lang="zh-CN" altLang="en-US" sz="2800" b="1" dirty="0" smtClean="0">
                <a:solidFill>
                  <a:srgbClr val="FF0000"/>
                </a:solidFill>
                <a:latin typeface="华文楷体" panose="02010600040101010101" pitchFamily="2" charset="-122"/>
                <a:ea typeface="华文楷体" panose="02010600040101010101" pitchFamily="2" charset="-122"/>
              </a:rPr>
              <a:t>点对点通信</a:t>
            </a:r>
            <a:r>
              <a:rPr lang="zh-CN" altLang="en-US" sz="2800" b="1" dirty="0" smtClean="0">
                <a:latin typeface="华文楷体" panose="02010600040101010101" pitchFamily="2" charset="-122"/>
                <a:ea typeface="华文楷体" panose="02010600040101010101" pitchFamily="2" charset="-122"/>
              </a:rPr>
              <a:t>的机密性、完整性、新鲜性等安全服务；</a:t>
            </a:r>
            <a:endParaRPr lang="zh-CN" altLang="en-US" sz="2800" b="1" dirty="0" smtClean="0">
              <a:latin typeface="华文楷体" panose="02010600040101010101" pitchFamily="2" charset="-122"/>
              <a:ea typeface="华文楷体" panose="02010600040101010101" pitchFamily="2" charset="-122"/>
            </a:endParaRPr>
          </a:p>
          <a:p>
            <a:pPr marL="914400" lvl="1" indent="-457200">
              <a:lnSpc>
                <a:spcPct val="170000"/>
              </a:lnSpc>
              <a:buClr>
                <a:srgbClr val="E46C0A"/>
              </a:buClr>
              <a:buSzPct val="85000"/>
              <a:buFont typeface="Wingdings" panose="05000000000000000000" pitchFamily="2" charset="2"/>
              <a:buChar char="ü"/>
            </a:pPr>
            <a:r>
              <a:rPr lang="en-US" altLang="zh-CN" sz="2800" b="1" dirty="0" err="1" smtClean="0">
                <a:solidFill>
                  <a:srgbClr val="0000FF"/>
                </a:solidFill>
                <a:latin typeface="华文楷体" panose="02010600040101010101" pitchFamily="2" charset="-122"/>
                <a:ea typeface="华文楷体" panose="02010600040101010101" pitchFamily="2" charset="-122"/>
              </a:rPr>
              <a:t>μTESLA</a:t>
            </a:r>
            <a:r>
              <a:rPr lang="zh-CN" altLang="en-US" sz="2800" b="1" dirty="0" smtClean="0">
                <a:latin typeface="华文楷体" panose="02010600040101010101" pitchFamily="2" charset="-122"/>
                <a:ea typeface="华文楷体" panose="02010600040101010101" pitchFamily="2" charset="-122"/>
              </a:rPr>
              <a:t>：提供</a:t>
            </a:r>
            <a:r>
              <a:rPr lang="zh-CN" altLang="en-US" sz="2800" b="1" dirty="0">
                <a:latin typeface="华文楷体" panose="02010600040101010101" pitchFamily="2" charset="-122"/>
                <a:ea typeface="华文楷体" panose="02010600040101010101" pitchFamily="2" charset="-122"/>
              </a:rPr>
              <a:t>对</a:t>
            </a:r>
            <a:r>
              <a:rPr lang="zh-CN" altLang="en-US" sz="2800" b="1" dirty="0">
                <a:solidFill>
                  <a:srgbClr val="FF0000"/>
                </a:solidFill>
                <a:latin typeface="华文楷体" panose="02010600040101010101" pitchFamily="2" charset="-122"/>
                <a:ea typeface="华文楷体" panose="02010600040101010101" pitchFamily="2" charset="-122"/>
              </a:rPr>
              <a:t>广播消息</a:t>
            </a:r>
            <a:r>
              <a:rPr lang="zh-CN" altLang="en-US" sz="2800" b="1" dirty="0">
                <a:latin typeface="华文楷体" panose="02010600040101010101" pitchFamily="2" charset="-122"/>
                <a:ea typeface="华文楷体" panose="02010600040101010101" pitchFamily="2" charset="-122"/>
              </a:rPr>
              <a:t>的数据认证服务。</a:t>
            </a:r>
            <a:endParaRPr lang="zh-CN" altLang="en-US" sz="2800" b="1" dirty="0">
              <a:latin typeface="华文楷体" panose="02010600040101010101" pitchFamily="2" charset="-122"/>
              <a:ea typeface="华文楷体" panose="02010600040101010101" pitchFamily="2" charset="-122"/>
            </a:endParaRPr>
          </a:p>
          <a:p>
            <a:pPr marL="457200" indent="-457200">
              <a:lnSpc>
                <a:spcPct val="170000"/>
              </a:lnSpc>
              <a:buClr>
                <a:srgbClr val="E46C0A"/>
              </a:buClr>
              <a:buSzPct val="85000"/>
              <a:buFont typeface="Wingdings" panose="05000000000000000000" pitchFamily="2" charset="2"/>
              <a:buChar char="p"/>
            </a:pPr>
            <a:r>
              <a:rPr lang="en-US" altLang="zh-CN" sz="2800" b="1" dirty="0">
                <a:latin typeface="华文楷体" panose="02010600040101010101" pitchFamily="2" charset="-122"/>
                <a:ea typeface="华文楷体" panose="02010600040101010101" pitchFamily="2" charset="-122"/>
              </a:rPr>
              <a:t>SPINS</a:t>
            </a:r>
            <a:r>
              <a:rPr lang="zh-CN" altLang="en-US" sz="2800" b="1" dirty="0">
                <a:latin typeface="华文楷体" panose="02010600040101010101" pitchFamily="2" charset="-122"/>
                <a:ea typeface="华文楷体" panose="02010600040101010101" pitchFamily="2" charset="-122"/>
              </a:rPr>
              <a:t>的</a:t>
            </a:r>
            <a:r>
              <a:rPr lang="zh-CN" altLang="en-US" sz="2800" b="1" dirty="0">
                <a:solidFill>
                  <a:srgbClr val="FF0000"/>
                </a:solidFill>
                <a:latin typeface="华文楷体" panose="02010600040101010101" pitchFamily="2" charset="-122"/>
                <a:ea typeface="华文楷体" panose="02010600040101010101" pitchFamily="2" charset="-122"/>
              </a:rPr>
              <a:t>假设前提是部署传感器之前，所有的传感器节点都与同一个基站各自共享一对密钥。</a:t>
            </a:r>
            <a:endParaRPr lang="zh-CN" altLang="en-US" sz="2800" b="1" dirty="0">
              <a:solidFill>
                <a:srgbClr val="FF0000"/>
              </a:solidFill>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5.2.3  </a:t>
            </a:r>
            <a:r>
              <a:rPr lang="zh-CN" altLang="en-US" dirty="0" smtClean="0"/>
              <a:t>安全协议</a:t>
            </a:r>
            <a:endParaRPr lang="zh-CN" altLang="en-US" dirty="0"/>
          </a:p>
        </p:txBody>
      </p:sp>
      <p:sp>
        <p:nvSpPr>
          <p:cNvPr id="15" name="TextBox 14"/>
          <p:cNvSpPr txBox="1"/>
          <p:nvPr/>
        </p:nvSpPr>
        <p:spPr>
          <a:xfrm>
            <a:off x="911424" y="980728"/>
            <a:ext cx="10945216" cy="4401205"/>
          </a:xfrm>
          <a:prstGeom prst="rect">
            <a:avLst/>
          </a:prstGeom>
          <a:noFill/>
          <a:ln w="9525">
            <a:noFill/>
          </a:ln>
        </p:spPr>
        <p:txBody>
          <a:bodyPr wrap="square">
            <a:spAutoFit/>
          </a:bodyPr>
          <a:lstStyle/>
          <a:p>
            <a:pPr marL="457200" indent="-457200">
              <a:lnSpc>
                <a:spcPct val="200000"/>
              </a:lnSpc>
              <a:buClr>
                <a:srgbClr val="FF3300"/>
              </a:buClr>
              <a:buSzPct val="85000"/>
              <a:buFont typeface="Wingdings" panose="05000000000000000000" pitchFamily="2" charset="2"/>
              <a:buChar char="p"/>
            </a:pPr>
            <a:r>
              <a:rPr lang="zh-CN" altLang="en-US" sz="2800" b="1" dirty="0">
                <a:solidFill>
                  <a:srgbClr val="0000FF"/>
                </a:solidFill>
                <a:latin typeface="华文楷体" panose="02010600040101010101" pitchFamily="2" charset="-122"/>
                <a:ea typeface="华文楷体" panose="02010600040101010101" pitchFamily="2" charset="-122"/>
              </a:rPr>
              <a:t>安全网络加密协议</a:t>
            </a:r>
            <a:r>
              <a:rPr lang="en-US" altLang="zh-CN" sz="2800" b="1" dirty="0">
                <a:solidFill>
                  <a:srgbClr val="0000FF"/>
                </a:solidFill>
                <a:latin typeface="华文楷体" panose="02010600040101010101" pitchFamily="2" charset="-122"/>
                <a:ea typeface="华文楷体" panose="02010600040101010101" pitchFamily="2" charset="-122"/>
              </a:rPr>
              <a:t>SNEP</a:t>
            </a:r>
            <a:endParaRPr lang="en-US" altLang="zh-CN" sz="2800" b="1" dirty="0">
              <a:solidFill>
                <a:srgbClr val="0000FF"/>
              </a:solidFill>
              <a:latin typeface="华文楷体" panose="02010600040101010101" pitchFamily="2" charset="-122"/>
              <a:ea typeface="华文楷体" panose="02010600040101010101" pitchFamily="2" charset="-122"/>
            </a:endParaRPr>
          </a:p>
          <a:p>
            <a:pPr marL="971550" lvl="1" indent="-514350">
              <a:lnSpc>
                <a:spcPct val="200000"/>
              </a:lnSpc>
              <a:buClr>
                <a:srgbClr val="FF3300"/>
              </a:buClr>
              <a:buSzPct val="100000"/>
              <a:buFont typeface="+mj-lt"/>
              <a:buAutoNum type="arabicPeriod"/>
            </a:pPr>
            <a:r>
              <a:rPr lang="zh-CN" altLang="en-US" sz="2800" b="1" dirty="0" smtClean="0">
                <a:solidFill>
                  <a:srgbClr val="FF0000"/>
                </a:solidFill>
                <a:latin typeface="华文楷体" panose="02010600040101010101" pitchFamily="2" charset="-122"/>
                <a:ea typeface="华文楷体" panose="02010600040101010101" pitchFamily="2" charset="-122"/>
              </a:rPr>
              <a:t>通信负载低</a:t>
            </a:r>
            <a:r>
              <a:rPr lang="en-US" altLang="zh-CN" sz="2800" b="1" dirty="0" smtClean="0">
                <a:latin typeface="华文楷体" panose="02010600040101010101" pitchFamily="2" charset="-122"/>
                <a:ea typeface="华文楷体" panose="02010600040101010101" pitchFamily="2" charset="-122"/>
              </a:rPr>
              <a:t>——</a:t>
            </a:r>
            <a:r>
              <a:rPr lang="zh-CN" altLang="en-US" sz="2800" b="1" dirty="0" smtClean="0">
                <a:latin typeface="华文楷体" panose="02010600040101010101" pitchFamily="2" charset="-122"/>
                <a:ea typeface="华文楷体" panose="02010600040101010101" pitchFamily="2" charset="-122"/>
              </a:rPr>
              <a:t>加密算法中的计算器状态存储在各节点，不必在每条消息中发送；</a:t>
            </a:r>
            <a:endParaRPr lang="zh-CN" altLang="en-US" sz="2800" b="1" dirty="0">
              <a:latin typeface="华文楷体" panose="02010600040101010101" pitchFamily="2" charset="-122"/>
              <a:ea typeface="华文楷体" panose="02010600040101010101" pitchFamily="2" charset="-122"/>
            </a:endParaRPr>
          </a:p>
          <a:p>
            <a:pPr marL="971550" lvl="1" indent="-514350">
              <a:lnSpc>
                <a:spcPct val="200000"/>
              </a:lnSpc>
              <a:buClr>
                <a:srgbClr val="FF3300"/>
              </a:buClr>
              <a:buSzPct val="100000"/>
              <a:buFont typeface="+mj-lt"/>
              <a:buAutoNum type="arabicPeriod"/>
            </a:pPr>
            <a:r>
              <a:rPr lang="zh-CN" altLang="en-US" sz="2800" b="1" dirty="0" smtClean="0">
                <a:solidFill>
                  <a:srgbClr val="FF0000"/>
                </a:solidFill>
                <a:latin typeface="华文楷体" panose="02010600040101010101" pitchFamily="2" charset="-122"/>
                <a:ea typeface="华文楷体" panose="02010600040101010101" pitchFamily="2" charset="-122"/>
              </a:rPr>
              <a:t>语义</a:t>
            </a:r>
            <a:r>
              <a:rPr lang="zh-CN" altLang="en-US" sz="2800" b="1" dirty="0">
                <a:solidFill>
                  <a:srgbClr val="FF0000"/>
                </a:solidFill>
                <a:latin typeface="华文楷体" panose="02010600040101010101" pitchFamily="2" charset="-122"/>
                <a:ea typeface="华文楷体" panose="02010600040101010101" pitchFamily="2" charset="-122"/>
              </a:rPr>
              <a:t>安全</a:t>
            </a:r>
            <a:r>
              <a:rPr lang="en-US" altLang="zh-CN" sz="2800" b="1" dirty="0">
                <a:latin typeface="华文楷体" panose="02010600040101010101" pitchFamily="2" charset="-122"/>
                <a:ea typeface="华文楷体" panose="02010600040101010101" pitchFamily="2" charset="-122"/>
              </a:rPr>
              <a:t>——</a:t>
            </a:r>
            <a:r>
              <a:rPr lang="zh-CN" altLang="en-US" sz="2800" b="1" dirty="0">
                <a:latin typeface="华文楷体" panose="02010600040101010101" pitchFamily="2" charset="-122"/>
                <a:ea typeface="华文楷体" panose="02010600040101010101" pitchFamily="2" charset="-122"/>
              </a:rPr>
              <a:t>不同的时刻，不同上下文，经过相同的密钥和加密算法后，产生的密文也不相同；</a:t>
            </a:r>
            <a:endParaRPr lang="zh-CN" altLang="en-US" sz="28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5.2.3  </a:t>
            </a:r>
            <a:r>
              <a:rPr lang="zh-CN" altLang="en-US" dirty="0" smtClean="0"/>
              <a:t>安全协议</a:t>
            </a:r>
            <a:endParaRPr lang="zh-CN" altLang="en-US" dirty="0"/>
          </a:p>
        </p:txBody>
      </p:sp>
      <p:sp>
        <p:nvSpPr>
          <p:cNvPr id="15" name="TextBox 14"/>
          <p:cNvSpPr txBox="1"/>
          <p:nvPr/>
        </p:nvSpPr>
        <p:spPr>
          <a:xfrm>
            <a:off x="911424" y="980728"/>
            <a:ext cx="10945216" cy="3424014"/>
          </a:xfrm>
          <a:prstGeom prst="rect">
            <a:avLst/>
          </a:prstGeom>
          <a:noFill/>
          <a:ln w="9525">
            <a:noFill/>
          </a:ln>
        </p:spPr>
        <p:txBody>
          <a:bodyPr wrap="square">
            <a:spAutoFit/>
          </a:bodyPr>
          <a:lstStyle/>
          <a:p>
            <a:pPr marL="457200" indent="-457200">
              <a:lnSpc>
                <a:spcPct val="200000"/>
              </a:lnSpc>
              <a:buClr>
                <a:srgbClr val="FF3300"/>
              </a:buClr>
              <a:buSzPct val="85000"/>
              <a:buFont typeface="Wingdings" panose="05000000000000000000" pitchFamily="2" charset="2"/>
              <a:buChar char="p"/>
            </a:pPr>
            <a:r>
              <a:rPr lang="zh-CN" altLang="en-US" sz="2800" b="1" dirty="0">
                <a:solidFill>
                  <a:srgbClr val="0000FF"/>
                </a:solidFill>
                <a:latin typeface="华文楷体" panose="02010600040101010101" pitchFamily="2" charset="-122"/>
                <a:ea typeface="华文楷体" panose="02010600040101010101" pitchFamily="2" charset="-122"/>
              </a:rPr>
              <a:t>微型</a:t>
            </a:r>
            <a:r>
              <a:rPr lang="en-US" altLang="zh-CN" sz="2800" b="1" dirty="0" err="1">
                <a:solidFill>
                  <a:srgbClr val="0000FF"/>
                </a:solidFill>
                <a:latin typeface="华文楷体" panose="02010600040101010101" pitchFamily="2" charset="-122"/>
                <a:ea typeface="华文楷体" panose="02010600040101010101" pitchFamily="2" charset="-122"/>
              </a:rPr>
              <a:t>μTESLA</a:t>
            </a:r>
            <a:endParaRPr lang="en-US" altLang="zh-CN" sz="2800" b="1" dirty="0">
              <a:solidFill>
                <a:srgbClr val="0000FF"/>
              </a:solidFill>
              <a:latin typeface="华文楷体" panose="02010600040101010101" pitchFamily="2" charset="-122"/>
              <a:ea typeface="华文楷体" panose="02010600040101010101" pitchFamily="2" charset="-122"/>
            </a:endParaRPr>
          </a:p>
          <a:p>
            <a:pPr marL="914400" lvl="1" indent="-457200">
              <a:lnSpc>
                <a:spcPct val="200000"/>
              </a:lnSpc>
              <a:buClr>
                <a:srgbClr val="FF3300"/>
              </a:buClr>
              <a:buSzPct val="85000"/>
              <a:buFont typeface="Wingdings" panose="05000000000000000000" pitchFamily="2" charset="2"/>
              <a:buChar char="ü"/>
            </a:pPr>
            <a:r>
              <a:rPr lang="en-US" altLang="zh-CN" sz="2800" b="1" dirty="0" err="1">
                <a:latin typeface="华文楷体" panose="02010600040101010101" pitchFamily="2" charset="-122"/>
                <a:ea typeface="华文楷体" panose="02010600040101010101" pitchFamily="2" charset="-122"/>
              </a:rPr>
              <a:t>μTESLA</a:t>
            </a:r>
            <a:r>
              <a:rPr lang="zh-CN" altLang="en-US" sz="2800" b="1" dirty="0">
                <a:latin typeface="华文楷体" panose="02010600040101010101" pitchFamily="2" charset="-122"/>
                <a:ea typeface="华文楷体" panose="02010600040101010101" pitchFamily="2" charset="-122"/>
              </a:rPr>
              <a:t>协议的</a:t>
            </a:r>
            <a:r>
              <a:rPr lang="zh-CN" altLang="en-US" sz="2800" b="1" dirty="0">
                <a:solidFill>
                  <a:srgbClr val="FF0000"/>
                </a:solidFill>
                <a:latin typeface="华文楷体" panose="02010600040101010101" pitchFamily="2" charset="-122"/>
                <a:ea typeface="华文楷体" panose="02010600040101010101" pitchFamily="2" charset="-122"/>
              </a:rPr>
              <a:t>基本思想是先发送数据包，然后公布该数据包的认证密钥</a:t>
            </a:r>
            <a:r>
              <a:rPr lang="zh-CN" altLang="en-US" sz="2800" b="1" dirty="0">
                <a:latin typeface="华文楷体" panose="02010600040101010101" pitchFamily="2" charset="-122"/>
                <a:ea typeface="华文楷体" panose="02010600040101010101" pitchFamily="2" charset="-122"/>
              </a:rPr>
              <a:t>。使得敌方不能在密钥公布之前，伪造出正确的数据包，实现了认证功能。</a:t>
            </a:r>
            <a:endParaRPr lang="zh-CN" altLang="en-US" sz="28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TextBox 22"/>
          <p:cNvSpPr>
            <a:spLocks noChangeArrowheads="1"/>
          </p:cNvSpPr>
          <p:nvPr/>
        </p:nvSpPr>
        <p:spPr bwMode="auto">
          <a:xfrm>
            <a:off x="3645973" y="792288"/>
            <a:ext cx="4593167" cy="707886"/>
          </a:xfrm>
          <a:prstGeom prst="rect">
            <a:avLst/>
          </a:prstGeom>
          <a:noFill/>
          <a:ln w="9525">
            <a:noFill/>
            <a:miter lim="800000"/>
          </a:ln>
        </p:spPr>
        <p:txBody>
          <a:bodyPr>
            <a:spAutoFit/>
          </a:bodyPr>
          <a:lstStyle/>
          <a:p>
            <a:r>
              <a:rPr lang="zh-CN" altLang="en-US" sz="4000" b="1" dirty="0" smtClean="0">
                <a:solidFill>
                  <a:srgbClr val="4A2914"/>
                </a:solidFill>
                <a:latin typeface="微软雅黑" panose="020B0503020204020204" pitchFamily="34" charset="-122"/>
                <a:ea typeface="微软雅黑" panose="020B0503020204020204" pitchFamily="34" charset="-122"/>
                <a:sym typeface="微软雅黑" panose="020B0503020204020204" pitchFamily="34" charset="-122"/>
              </a:rPr>
              <a:t>主要内容</a:t>
            </a:r>
            <a:endParaRPr lang="zh-CN" altLang="en-US" dirty="0"/>
          </a:p>
        </p:txBody>
      </p:sp>
      <p:cxnSp>
        <p:nvCxnSpPr>
          <p:cNvPr id="47" name="直接连接符 46"/>
          <p:cNvCxnSpPr/>
          <p:nvPr/>
        </p:nvCxnSpPr>
        <p:spPr>
          <a:xfrm rot="5400000">
            <a:off x="738944" y="3356768"/>
            <a:ext cx="5143536" cy="1588"/>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sp>
        <p:nvSpPr>
          <p:cNvPr id="77" name="TextBox 10"/>
          <p:cNvSpPr txBox="1"/>
          <p:nvPr/>
        </p:nvSpPr>
        <p:spPr>
          <a:xfrm>
            <a:off x="3995068" y="2080756"/>
            <a:ext cx="6561390" cy="553998"/>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一、</a:t>
            </a:r>
            <a:r>
              <a:rPr lang="en-US" altLang="zh-CN" sz="3600" b="1" dirty="0" smtClean="0">
                <a:latin typeface="Impact" panose="020B0806030902050204" pitchFamily="34" charset="0"/>
                <a:ea typeface="微软雅黑" panose="020B0503020204020204" pitchFamily="34" charset="-122"/>
              </a:rPr>
              <a:t>WSN</a:t>
            </a:r>
            <a:r>
              <a:rPr lang="zh-CN" altLang="en-US" sz="3600" b="1" dirty="0" smtClean="0">
                <a:latin typeface="Impact" panose="020B0806030902050204" pitchFamily="34" charset="0"/>
                <a:ea typeface="微软雅黑" panose="020B0503020204020204" pitchFamily="34" charset="-122"/>
              </a:rPr>
              <a:t>安全</a:t>
            </a:r>
            <a:r>
              <a:rPr lang="zh-CN" altLang="en-US" sz="3600" b="1" dirty="0">
                <a:latin typeface="Impact" panose="020B0806030902050204" pitchFamily="34" charset="0"/>
                <a:ea typeface="微软雅黑" panose="020B0503020204020204" pitchFamily="34" charset="-122"/>
              </a:rPr>
              <a:t>问题概述</a:t>
            </a:r>
            <a:endParaRPr sz="3600" b="1" dirty="0" smtClean="0">
              <a:latin typeface="Impact" panose="020B0806030902050204" pitchFamily="34" charset="0"/>
              <a:ea typeface="微软雅黑" panose="020B0503020204020204" pitchFamily="34" charset="-122"/>
            </a:endParaRPr>
          </a:p>
        </p:txBody>
      </p:sp>
      <p:cxnSp>
        <p:nvCxnSpPr>
          <p:cNvPr id="11" name="直接连接符 10"/>
          <p:cNvCxnSpPr/>
          <p:nvPr/>
        </p:nvCxnSpPr>
        <p:spPr>
          <a:xfrm>
            <a:off x="3381356" y="1689436"/>
            <a:ext cx="6963116" cy="1137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12" name="TextBox 10"/>
          <p:cNvSpPr txBox="1"/>
          <p:nvPr/>
        </p:nvSpPr>
        <p:spPr>
          <a:xfrm>
            <a:off x="4005234" y="3178671"/>
            <a:ext cx="6728488" cy="553998"/>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二、</a:t>
            </a:r>
            <a:r>
              <a:rPr lang="en-US" altLang="zh-CN" sz="3600" b="1" dirty="0" smtClean="0">
                <a:latin typeface="Impact" panose="020B0806030902050204" pitchFamily="34" charset="0"/>
                <a:ea typeface="微软雅黑" panose="020B0503020204020204" pitchFamily="34" charset="-122"/>
              </a:rPr>
              <a:t>WSN</a:t>
            </a:r>
            <a:r>
              <a:rPr lang="zh-CN" altLang="en-US" sz="3600" b="1" dirty="0">
                <a:latin typeface="Impact" panose="020B0806030902050204" pitchFamily="34" charset="0"/>
                <a:ea typeface="微软雅黑" panose="020B0503020204020204" pitchFamily="34" charset="-122"/>
              </a:rPr>
              <a:t>中的密码学</a:t>
            </a:r>
            <a:r>
              <a:rPr lang="zh-CN" altLang="en-US" sz="3600" b="1" dirty="0" smtClean="0">
                <a:latin typeface="Impact" panose="020B0806030902050204" pitchFamily="34" charset="0"/>
                <a:ea typeface="微软雅黑" panose="020B0503020204020204" pitchFamily="34" charset="-122"/>
              </a:rPr>
              <a:t>理论</a:t>
            </a:r>
            <a:endParaRPr lang="zh-CN" altLang="en-US" sz="3600" b="1" dirty="0" smtClean="0">
              <a:latin typeface="Impact" panose="020B0806030902050204" pitchFamily="34" charset="0"/>
              <a:ea typeface="微软雅黑" panose="020B0503020204020204" pitchFamily="34" charset="-122"/>
            </a:endParaRPr>
          </a:p>
        </p:txBody>
      </p:sp>
      <p:sp>
        <p:nvSpPr>
          <p:cNvPr id="13" name="TextBox 11"/>
          <p:cNvSpPr txBox="1"/>
          <p:nvPr/>
        </p:nvSpPr>
        <p:spPr>
          <a:xfrm>
            <a:off x="4005234" y="4276586"/>
            <a:ext cx="5399096" cy="553998"/>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三、</a:t>
            </a:r>
            <a:r>
              <a:rPr lang="en-US" altLang="zh-CN" sz="3600" b="1" dirty="0" smtClean="0">
                <a:latin typeface="Impact" panose="020B0806030902050204" pitchFamily="34" charset="0"/>
                <a:ea typeface="微软雅黑" panose="020B0503020204020204" pitchFamily="34" charset="-122"/>
              </a:rPr>
              <a:t>WSN</a:t>
            </a:r>
            <a:r>
              <a:rPr lang="zh-CN" altLang="en-US" sz="3600" b="1" dirty="0">
                <a:latin typeface="Impact" panose="020B0806030902050204" pitchFamily="34" charset="0"/>
                <a:ea typeface="微软雅黑" panose="020B0503020204020204" pitchFamily="34" charset="-122"/>
              </a:rPr>
              <a:t>安全防护</a:t>
            </a:r>
            <a:r>
              <a:rPr lang="zh-CN" altLang="en-US" sz="3600" b="1" dirty="0" smtClean="0">
                <a:latin typeface="Impact" panose="020B0806030902050204" pitchFamily="34" charset="0"/>
                <a:ea typeface="微软雅黑" panose="020B0503020204020204" pitchFamily="34" charset="-122"/>
              </a:rPr>
              <a:t>技术</a:t>
            </a:r>
            <a:endParaRPr lang="zh-CN" altLang="en-US" sz="3600" b="1" dirty="0">
              <a:latin typeface="Impact" panose="020B0806030902050204" pitchFamily="34" charset="0"/>
              <a:ea typeface="微软雅黑" panose="020B0503020204020204" pitchFamily="34" charset="-122"/>
            </a:endParaRPr>
          </a:p>
        </p:txBody>
      </p:sp>
      <p:pic>
        <p:nvPicPr>
          <p:cNvPr id="1026" name="Picture 2" descr="E:\教学\无线网络\图\235090-1305230J03449.jpg"/>
          <p:cNvPicPr>
            <a:picLocks noChangeAspect="1" noChangeArrowheads="1"/>
          </p:cNvPicPr>
          <p:nvPr/>
        </p:nvPicPr>
        <p:blipFill>
          <a:blip r:embed="rId1" cstate="print"/>
          <a:srcRect/>
          <a:stretch>
            <a:fillRect/>
          </a:stretch>
        </p:blipFill>
        <p:spPr bwMode="auto">
          <a:xfrm>
            <a:off x="767408" y="1124744"/>
            <a:ext cx="2088232" cy="2088232"/>
          </a:xfrm>
          <a:prstGeom prst="rect">
            <a:avLst/>
          </a:prstGeom>
          <a:noFill/>
        </p:spPr>
      </p:pic>
      <p:pic>
        <p:nvPicPr>
          <p:cNvPr id="1027" name="Picture 3" descr="E:\教学\无线网络\图\235090-1305230Q35477.jpg"/>
          <p:cNvPicPr>
            <a:picLocks noChangeAspect="1" noChangeArrowheads="1"/>
          </p:cNvPicPr>
          <p:nvPr/>
        </p:nvPicPr>
        <p:blipFill>
          <a:blip r:embed="rId2" cstate="print"/>
          <a:srcRect/>
          <a:stretch>
            <a:fillRect/>
          </a:stretch>
        </p:blipFill>
        <p:spPr bwMode="auto">
          <a:xfrm>
            <a:off x="695400" y="3501008"/>
            <a:ext cx="2304256" cy="2304256"/>
          </a:xfrm>
          <a:prstGeom prst="rect">
            <a:avLst/>
          </a:prstGeom>
          <a:noFill/>
        </p:spPr>
      </p:pic>
      <p:sp>
        <p:nvSpPr>
          <p:cNvPr id="2" name="TextBox 11"/>
          <p:cNvSpPr txBox="1"/>
          <p:nvPr/>
        </p:nvSpPr>
        <p:spPr>
          <a:xfrm>
            <a:off x="3988724" y="5374501"/>
            <a:ext cx="5851692" cy="553998"/>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四、</a:t>
            </a:r>
            <a:r>
              <a:rPr lang="en-US" altLang="zh-CN" sz="3600" b="1" dirty="0" smtClean="0">
                <a:latin typeface="Impact" panose="020B0806030902050204" pitchFamily="34" charset="0"/>
                <a:ea typeface="微软雅黑" panose="020B0503020204020204" pitchFamily="34" charset="-122"/>
              </a:rPr>
              <a:t>WSN</a:t>
            </a:r>
            <a:r>
              <a:rPr lang="zh-CN" altLang="en-US" sz="3600" b="1" dirty="0">
                <a:latin typeface="Impact" panose="020B0806030902050204" pitchFamily="34" charset="0"/>
                <a:ea typeface="微软雅黑" panose="020B0503020204020204" pitchFamily="34" charset="-122"/>
              </a:rPr>
              <a:t>的发展与安全</a:t>
            </a:r>
            <a:r>
              <a:rPr lang="zh-CN" altLang="en-US" sz="3600" b="1" dirty="0" smtClean="0">
                <a:latin typeface="Impact" panose="020B0806030902050204" pitchFamily="34" charset="0"/>
                <a:ea typeface="微软雅黑" panose="020B0503020204020204" pitchFamily="34" charset="-122"/>
              </a:rPr>
              <a:t>趋势</a:t>
            </a:r>
            <a:endParaRPr lang="zh-CN" altLang="en-US" sz="3600" b="1" dirty="0" smtClean="0">
              <a:latin typeface="Impact" panose="020B0806030902050204" pitchFamily="34" charset="0"/>
              <a:ea typeface="微软雅黑" panose="020B0503020204020204" pitchFamily="34" charset="-122"/>
            </a:endParaRPr>
          </a:p>
        </p:txBody>
      </p:sp>
    </p:spTree>
    <p:custDataLst>
      <p:tags r:id="rId3"/>
    </p:custDataLst>
  </p:cSld>
  <p:clrMapOvr>
    <a:masterClrMapping/>
  </p:clrMapOvr>
  <p:transition spd="med" advClick="0" advTm="0">
    <p:split orient="vert"/>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TextBox 22"/>
          <p:cNvSpPr>
            <a:spLocks noChangeArrowheads="1"/>
          </p:cNvSpPr>
          <p:nvPr/>
        </p:nvSpPr>
        <p:spPr bwMode="auto">
          <a:xfrm>
            <a:off x="3645973" y="792288"/>
            <a:ext cx="4593167" cy="707886"/>
          </a:xfrm>
          <a:prstGeom prst="rect">
            <a:avLst/>
          </a:prstGeom>
          <a:noFill/>
          <a:ln w="9525">
            <a:noFill/>
            <a:miter lim="800000"/>
          </a:ln>
        </p:spPr>
        <p:txBody>
          <a:bodyPr>
            <a:spAutoFit/>
          </a:bodyPr>
          <a:lstStyle/>
          <a:p>
            <a:r>
              <a:rPr lang="zh-CN" altLang="en-US" sz="4000" b="1" dirty="0" smtClean="0">
                <a:solidFill>
                  <a:srgbClr val="4A2914"/>
                </a:solidFill>
                <a:latin typeface="微软雅黑" panose="020B0503020204020204" pitchFamily="34" charset="-122"/>
                <a:ea typeface="微软雅黑" panose="020B0503020204020204" pitchFamily="34" charset="-122"/>
                <a:sym typeface="微软雅黑" panose="020B0503020204020204" pitchFamily="34" charset="-122"/>
              </a:rPr>
              <a:t>主要内容</a:t>
            </a:r>
            <a:endParaRPr lang="zh-CN" altLang="en-US" dirty="0"/>
          </a:p>
        </p:txBody>
      </p:sp>
      <p:cxnSp>
        <p:nvCxnSpPr>
          <p:cNvPr id="47" name="直接连接符 46"/>
          <p:cNvCxnSpPr/>
          <p:nvPr/>
        </p:nvCxnSpPr>
        <p:spPr>
          <a:xfrm rot="5400000">
            <a:off x="738944" y="3356768"/>
            <a:ext cx="5143536" cy="1588"/>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sp>
        <p:nvSpPr>
          <p:cNvPr id="73" name="对角圆角矩形 72"/>
          <p:cNvSpPr/>
          <p:nvPr/>
        </p:nvSpPr>
        <p:spPr>
          <a:xfrm>
            <a:off x="3667108" y="4142240"/>
            <a:ext cx="7109412" cy="870936"/>
          </a:xfrm>
          <a:prstGeom prst="round2DiagRect">
            <a:avLst>
              <a:gd name="adj1" fmla="val 20943"/>
              <a:gd name="adj2" fmla="val 0"/>
            </a:avLst>
          </a:prstGeom>
          <a:solidFill>
            <a:srgbClr val="CD1F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3381356" y="1689436"/>
            <a:ext cx="6963116" cy="1137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pic>
        <p:nvPicPr>
          <p:cNvPr id="11" name="Picture 2" descr="E:\教学\无线网络\图\235090-1305230J03449.jpg"/>
          <p:cNvPicPr>
            <a:picLocks noChangeAspect="1" noChangeArrowheads="1"/>
          </p:cNvPicPr>
          <p:nvPr/>
        </p:nvPicPr>
        <p:blipFill>
          <a:blip r:embed="rId1" cstate="print"/>
          <a:srcRect/>
          <a:stretch>
            <a:fillRect/>
          </a:stretch>
        </p:blipFill>
        <p:spPr bwMode="auto">
          <a:xfrm>
            <a:off x="767408" y="1124744"/>
            <a:ext cx="2088232" cy="2088232"/>
          </a:xfrm>
          <a:prstGeom prst="rect">
            <a:avLst/>
          </a:prstGeom>
          <a:noFill/>
        </p:spPr>
      </p:pic>
      <p:pic>
        <p:nvPicPr>
          <p:cNvPr id="12" name="Picture 3" descr="E:\教学\无线网络\图\235090-1305230Q35477.jpg"/>
          <p:cNvPicPr>
            <a:picLocks noChangeAspect="1" noChangeArrowheads="1"/>
          </p:cNvPicPr>
          <p:nvPr/>
        </p:nvPicPr>
        <p:blipFill>
          <a:blip r:embed="rId2" cstate="print"/>
          <a:srcRect/>
          <a:stretch>
            <a:fillRect/>
          </a:stretch>
        </p:blipFill>
        <p:spPr bwMode="auto">
          <a:xfrm>
            <a:off x="695400" y="3501008"/>
            <a:ext cx="2304256" cy="2304256"/>
          </a:xfrm>
          <a:prstGeom prst="rect">
            <a:avLst/>
          </a:prstGeom>
          <a:noFill/>
        </p:spPr>
      </p:pic>
      <p:sp>
        <p:nvSpPr>
          <p:cNvPr id="14" name="TextBox 10"/>
          <p:cNvSpPr txBox="1"/>
          <p:nvPr/>
        </p:nvSpPr>
        <p:spPr>
          <a:xfrm>
            <a:off x="3995068" y="2080756"/>
            <a:ext cx="6561390" cy="553998"/>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一、</a:t>
            </a:r>
            <a:r>
              <a:rPr lang="en-US" altLang="zh-CN" sz="3600" b="1" dirty="0" smtClean="0">
                <a:latin typeface="Impact" panose="020B0806030902050204" pitchFamily="34" charset="0"/>
                <a:ea typeface="微软雅黑" panose="020B0503020204020204" pitchFamily="34" charset="-122"/>
              </a:rPr>
              <a:t>WSN</a:t>
            </a:r>
            <a:r>
              <a:rPr lang="zh-CN" altLang="en-US" sz="3600" b="1" dirty="0" smtClean="0">
                <a:latin typeface="Impact" panose="020B0806030902050204" pitchFamily="34" charset="0"/>
                <a:ea typeface="微软雅黑" panose="020B0503020204020204" pitchFamily="34" charset="-122"/>
              </a:rPr>
              <a:t>安全</a:t>
            </a:r>
            <a:r>
              <a:rPr lang="zh-CN" altLang="en-US" sz="3600" b="1" dirty="0">
                <a:latin typeface="Impact" panose="020B0806030902050204" pitchFamily="34" charset="0"/>
                <a:ea typeface="微软雅黑" panose="020B0503020204020204" pitchFamily="34" charset="-122"/>
              </a:rPr>
              <a:t>问题概述</a:t>
            </a:r>
            <a:endParaRPr sz="3600" b="1" dirty="0" smtClean="0">
              <a:latin typeface="Impact" panose="020B0806030902050204" pitchFamily="34" charset="0"/>
              <a:ea typeface="微软雅黑" panose="020B0503020204020204" pitchFamily="34" charset="-122"/>
            </a:endParaRPr>
          </a:p>
        </p:txBody>
      </p:sp>
      <p:cxnSp>
        <p:nvCxnSpPr>
          <p:cNvPr id="15" name="直接连接符 14"/>
          <p:cNvCxnSpPr/>
          <p:nvPr/>
        </p:nvCxnSpPr>
        <p:spPr>
          <a:xfrm>
            <a:off x="3381356" y="1689436"/>
            <a:ext cx="6963116" cy="1137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16" name="TextBox 10"/>
          <p:cNvSpPr txBox="1"/>
          <p:nvPr/>
        </p:nvSpPr>
        <p:spPr>
          <a:xfrm>
            <a:off x="4005234" y="3178671"/>
            <a:ext cx="6728488" cy="553998"/>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二、</a:t>
            </a:r>
            <a:r>
              <a:rPr lang="en-US" altLang="zh-CN" sz="3600" b="1" dirty="0" smtClean="0">
                <a:latin typeface="Impact" panose="020B0806030902050204" pitchFamily="34" charset="0"/>
                <a:ea typeface="微软雅黑" panose="020B0503020204020204" pitchFamily="34" charset="-122"/>
              </a:rPr>
              <a:t>WSN</a:t>
            </a:r>
            <a:r>
              <a:rPr lang="zh-CN" altLang="en-US" sz="3600" b="1" dirty="0">
                <a:latin typeface="Impact" panose="020B0806030902050204" pitchFamily="34" charset="0"/>
                <a:ea typeface="微软雅黑" panose="020B0503020204020204" pitchFamily="34" charset="-122"/>
              </a:rPr>
              <a:t>中的密码学</a:t>
            </a:r>
            <a:r>
              <a:rPr lang="zh-CN" altLang="en-US" sz="3600" b="1" dirty="0" smtClean="0">
                <a:latin typeface="Impact" panose="020B0806030902050204" pitchFamily="34" charset="0"/>
                <a:ea typeface="微软雅黑" panose="020B0503020204020204" pitchFamily="34" charset="-122"/>
              </a:rPr>
              <a:t>理论</a:t>
            </a:r>
            <a:endParaRPr lang="zh-CN" altLang="en-US" sz="3600" b="1" dirty="0" smtClean="0">
              <a:latin typeface="Impact" panose="020B0806030902050204" pitchFamily="34" charset="0"/>
              <a:ea typeface="微软雅黑" panose="020B0503020204020204" pitchFamily="34" charset="-122"/>
            </a:endParaRPr>
          </a:p>
        </p:txBody>
      </p:sp>
      <p:sp>
        <p:nvSpPr>
          <p:cNvPr id="17" name="TextBox 11"/>
          <p:cNvSpPr txBox="1"/>
          <p:nvPr/>
        </p:nvSpPr>
        <p:spPr>
          <a:xfrm>
            <a:off x="4005234" y="4276586"/>
            <a:ext cx="5399096" cy="553998"/>
          </a:xfrm>
          <a:prstGeom prst="rect">
            <a:avLst/>
          </a:prstGeom>
          <a:noFill/>
        </p:spPr>
        <p:txBody>
          <a:bodyPr vert="horz" wrap="square" lIns="0" tIns="0" rIns="0" bIns="0" rtlCol="0" anchor="ctr">
            <a:spAutoFit/>
          </a:bodyPr>
          <a:lstStyle/>
          <a:p>
            <a:r>
              <a:rPr lang="zh-CN" altLang="en-US" sz="3600" b="1" dirty="0" smtClean="0">
                <a:solidFill>
                  <a:schemeClr val="bg1"/>
                </a:solidFill>
                <a:latin typeface="Impact" panose="020B0806030902050204" pitchFamily="34" charset="0"/>
                <a:ea typeface="微软雅黑" panose="020B0503020204020204" pitchFamily="34" charset="-122"/>
              </a:rPr>
              <a:t>三、</a:t>
            </a:r>
            <a:r>
              <a:rPr lang="en-US" altLang="zh-CN" sz="3600" b="1" dirty="0" smtClean="0">
                <a:solidFill>
                  <a:schemeClr val="bg1"/>
                </a:solidFill>
                <a:latin typeface="Impact" panose="020B0806030902050204" pitchFamily="34" charset="0"/>
                <a:ea typeface="微软雅黑" panose="020B0503020204020204" pitchFamily="34" charset="-122"/>
              </a:rPr>
              <a:t>WSN</a:t>
            </a:r>
            <a:r>
              <a:rPr lang="zh-CN" altLang="en-US" sz="3600" b="1" dirty="0">
                <a:solidFill>
                  <a:schemeClr val="bg1"/>
                </a:solidFill>
                <a:latin typeface="Impact" panose="020B0806030902050204" pitchFamily="34" charset="0"/>
                <a:ea typeface="微软雅黑" panose="020B0503020204020204" pitchFamily="34" charset="-122"/>
              </a:rPr>
              <a:t>安全防护</a:t>
            </a:r>
            <a:r>
              <a:rPr lang="zh-CN" altLang="en-US" sz="3600" b="1" dirty="0" smtClean="0">
                <a:solidFill>
                  <a:schemeClr val="bg1"/>
                </a:solidFill>
                <a:latin typeface="Impact" panose="020B0806030902050204" pitchFamily="34" charset="0"/>
                <a:ea typeface="微软雅黑" panose="020B0503020204020204" pitchFamily="34" charset="-122"/>
              </a:rPr>
              <a:t>技术</a:t>
            </a:r>
            <a:endParaRPr lang="zh-CN" altLang="en-US" sz="3600" b="1" dirty="0">
              <a:solidFill>
                <a:schemeClr val="bg1"/>
              </a:solidFill>
              <a:latin typeface="Impact" panose="020B0806030902050204" pitchFamily="34" charset="0"/>
              <a:ea typeface="微软雅黑" panose="020B0503020204020204" pitchFamily="34" charset="-122"/>
            </a:endParaRPr>
          </a:p>
        </p:txBody>
      </p:sp>
      <p:sp>
        <p:nvSpPr>
          <p:cNvPr id="18" name="TextBox 11"/>
          <p:cNvSpPr txBox="1"/>
          <p:nvPr/>
        </p:nvSpPr>
        <p:spPr>
          <a:xfrm>
            <a:off x="3988724" y="5374501"/>
            <a:ext cx="5851692" cy="553998"/>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四、</a:t>
            </a:r>
            <a:r>
              <a:rPr lang="en-US" altLang="zh-CN" sz="3600" b="1" dirty="0" smtClean="0">
                <a:latin typeface="Impact" panose="020B0806030902050204" pitchFamily="34" charset="0"/>
                <a:ea typeface="微软雅黑" panose="020B0503020204020204" pitchFamily="34" charset="-122"/>
              </a:rPr>
              <a:t>WSN</a:t>
            </a:r>
            <a:r>
              <a:rPr lang="zh-CN" altLang="en-US" sz="3600" b="1" dirty="0">
                <a:latin typeface="Impact" panose="020B0806030902050204" pitchFamily="34" charset="0"/>
                <a:ea typeface="微软雅黑" panose="020B0503020204020204" pitchFamily="34" charset="-122"/>
              </a:rPr>
              <a:t>的发展与安全</a:t>
            </a:r>
            <a:r>
              <a:rPr lang="zh-CN" altLang="en-US" sz="3600" b="1" dirty="0" smtClean="0">
                <a:latin typeface="Impact" panose="020B0806030902050204" pitchFamily="34" charset="0"/>
                <a:ea typeface="微软雅黑" panose="020B0503020204020204" pitchFamily="34" charset="-122"/>
              </a:rPr>
              <a:t>趋势</a:t>
            </a:r>
            <a:endParaRPr lang="zh-CN" altLang="en-US" sz="3600" b="1" dirty="0" smtClean="0">
              <a:latin typeface="Impact" panose="020B0806030902050204" pitchFamily="34" charset="0"/>
              <a:ea typeface="微软雅黑" panose="020B0503020204020204" pitchFamily="34" charset="-122"/>
            </a:endParaRPr>
          </a:p>
        </p:txBody>
      </p:sp>
    </p:spTree>
    <p:custDataLst>
      <p:tags r:id="rId3"/>
    </p:custDataLst>
  </p:cSld>
  <p:clrMapOvr>
    <a:masterClrMapping/>
  </p:clrMapOvr>
  <p:transition spd="slow">
    <p:split orient="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1</a:t>
            </a:r>
            <a:r>
              <a:rPr lang="zh-CN" altLang="en-US" dirty="0" smtClean="0"/>
              <a:t>、</a:t>
            </a:r>
            <a:r>
              <a:rPr lang="en-US" altLang="zh-CN" dirty="0" smtClean="0"/>
              <a:t>WSN</a:t>
            </a:r>
            <a:r>
              <a:rPr lang="zh-CN" altLang="en-US" dirty="0"/>
              <a:t>的安全需求</a:t>
            </a:r>
            <a:endParaRPr lang="zh-CN" altLang="en-US" dirty="0"/>
          </a:p>
        </p:txBody>
      </p:sp>
      <p:sp>
        <p:nvSpPr>
          <p:cNvPr id="15" name="TextBox 14"/>
          <p:cNvSpPr txBox="1"/>
          <p:nvPr/>
        </p:nvSpPr>
        <p:spPr>
          <a:xfrm>
            <a:off x="1487488" y="980728"/>
            <a:ext cx="10225136" cy="5909310"/>
          </a:xfrm>
          <a:prstGeom prst="rect">
            <a:avLst/>
          </a:prstGeom>
          <a:noFill/>
          <a:ln w="9525">
            <a:noFill/>
          </a:ln>
        </p:spPr>
        <p:txBody>
          <a:bodyPr wrap="square">
            <a:spAutoFit/>
          </a:bodyPr>
          <a:lstStyle/>
          <a:p>
            <a:pPr>
              <a:lnSpc>
                <a:spcPct val="150000"/>
              </a:lnSpc>
            </a:pPr>
            <a:r>
              <a:rPr lang="en-US" altLang="zh-CN" sz="2800" b="1" dirty="0" smtClean="0">
                <a:latin typeface="华文楷体" panose="02010600040101010101" pitchFamily="2" charset="-122"/>
                <a:ea typeface="华文楷体" panose="02010600040101010101" pitchFamily="2" charset="-122"/>
              </a:rPr>
              <a:t>WSN</a:t>
            </a:r>
            <a:r>
              <a:rPr lang="zh-CN" altLang="en-US" sz="2800" b="1" dirty="0">
                <a:latin typeface="华文楷体" panose="02010600040101010101" pitchFamily="2" charset="-122"/>
                <a:ea typeface="华文楷体" panose="02010600040101010101" pitchFamily="2" charset="-122"/>
              </a:rPr>
              <a:t>的安全需求主要有以下几个方面</a:t>
            </a:r>
            <a:r>
              <a:rPr lang="zh-CN" altLang="en-US" sz="2800" b="1" dirty="0" smtClean="0">
                <a:latin typeface="华文楷体" panose="02010600040101010101" pitchFamily="2" charset="-122"/>
                <a:ea typeface="华文楷体" panose="02010600040101010101" pitchFamily="2" charset="-122"/>
              </a:rPr>
              <a:t>：</a:t>
            </a:r>
            <a:endParaRPr lang="en-US" altLang="zh-CN" sz="2800" b="1" dirty="0" smtClean="0">
              <a:latin typeface="华文楷体" panose="02010600040101010101" pitchFamily="2" charset="-122"/>
              <a:ea typeface="华文楷体" panose="02010600040101010101" pitchFamily="2" charset="-122"/>
            </a:endParaRPr>
          </a:p>
          <a:p>
            <a:pPr>
              <a:lnSpc>
                <a:spcPct val="150000"/>
              </a:lnSpc>
            </a:pPr>
            <a:r>
              <a:rPr lang="en-US" altLang="zh-CN" sz="2800" b="1" dirty="0" smtClean="0">
                <a:solidFill>
                  <a:srgbClr val="0000FF"/>
                </a:solidFill>
                <a:latin typeface="华文楷体" panose="02010600040101010101" pitchFamily="2" charset="-122"/>
                <a:ea typeface="华文楷体" panose="02010600040101010101" pitchFamily="2" charset="-122"/>
              </a:rPr>
              <a:t>1</a:t>
            </a:r>
            <a:r>
              <a:rPr lang="zh-CN" altLang="en-US" sz="2800" b="1" dirty="0">
                <a:solidFill>
                  <a:srgbClr val="0000FF"/>
                </a:solidFill>
                <a:latin typeface="华文楷体" panose="02010600040101010101" pitchFamily="2" charset="-122"/>
                <a:ea typeface="华文楷体" panose="02010600040101010101" pitchFamily="2" charset="-122"/>
              </a:rPr>
              <a:t>、机密性 </a:t>
            </a:r>
            <a:endParaRPr lang="en-US" altLang="zh-CN" sz="2800" b="1" dirty="0" smtClean="0">
              <a:solidFill>
                <a:srgbClr val="0000FF"/>
              </a:solidFill>
              <a:latin typeface="华文楷体" panose="02010600040101010101" pitchFamily="2" charset="-122"/>
              <a:ea typeface="华文楷体" panose="02010600040101010101" pitchFamily="2" charset="-122"/>
            </a:endParaRPr>
          </a:p>
          <a:p>
            <a:pPr>
              <a:lnSpc>
                <a:spcPct val="150000"/>
              </a:lnSpc>
            </a:pPr>
            <a:r>
              <a:rPr lang="en-US" altLang="zh-CN" sz="2800" b="1" dirty="0" smtClean="0">
                <a:solidFill>
                  <a:srgbClr val="0000FF"/>
                </a:solidFill>
                <a:latin typeface="华文楷体" panose="02010600040101010101" pitchFamily="2" charset="-122"/>
                <a:ea typeface="华文楷体" panose="02010600040101010101" pitchFamily="2" charset="-122"/>
              </a:rPr>
              <a:t>2</a:t>
            </a:r>
            <a:r>
              <a:rPr lang="zh-CN" altLang="en-US" sz="2800" b="1" dirty="0">
                <a:solidFill>
                  <a:srgbClr val="0000FF"/>
                </a:solidFill>
                <a:latin typeface="华文楷体" panose="02010600040101010101" pitchFamily="2" charset="-122"/>
                <a:ea typeface="华文楷体" panose="02010600040101010101" pitchFamily="2" charset="-122"/>
              </a:rPr>
              <a:t>、真实性 </a:t>
            </a:r>
            <a:endParaRPr lang="en-US" altLang="zh-CN" sz="2800" b="1" dirty="0" smtClean="0">
              <a:solidFill>
                <a:srgbClr val="0000FF"/>
              </a:solidFill>
              <a:latin typeface="华文楷体" panose="02010600040101010101" pitchFamily="2" charset="-122"/>
              <a:ea typeface="华文楷体" panose="02010600040101010101" pitchFamily="2" charset="-122"/>
            </a:endParaRPr>
          </a:p>
          <a:p>
            <a:pPr>
              <a:lnSpc>
                <a:spcPct val="150000"/>
              </a:lnSpc>
            </a:pPr>
            <a:r>
              <a:rPr lang="en-US" altLang="zh-CN" sz="2800" b="1" dirty="0" smtClean="0">
                <a:solidFill>
                  <a:srgbClr val="0000FF"/>
                </a:solidFill>
                <a:latin typeface="华文楷体" panose="02010600040101010101" pitchFamily="2" charset="-122"/>
                <a:ea typeface="华文楷体" panose="02010600040101010101" pitchFamily="2" charset="-122"/>
              </a:rPr>
              <a:t>3</a:t>
            </a:r>
            <a:r>
              <a:rPr lang="zh-CN" altLang="en-US" sz="2800" b="1" dirty="0">
                <a:solidFill>
                  <a:srgbClr val="0000FF"/>
                </a:solidFill>
                <a:latin typeface="华文楷体" panose="02010600040101010101" pitchFamily="2" charset="-122"/>
                <a:ea typeface="华文楷体" panose="02010600040101010101" pitchFamily="2" charset="-122"/>
              </a:rPr>
              <a:t>、完整性 </a:t>
            </a:r>
            <a:endParaRPr lang="en-US" altLang="zh-CN" sz="2800" b="1" dirty="0" smtClean="0">
              <a:solidFill>
                <a:srgbClr val="0000FF"/>
              </a:solidFill>
              <a:latin typeface="华文楷体" panose="02010600040101010101" pitchFamily="2" charset="-122"/>
              <a:ea typeface="华文楷体" panose="02010600040101010101" pitchFamily="2" charset="-122"/>
            </a:endParaRPr>
          </a:p>
          <a:p>
            <a:pPr>
              <a:lnSpc>
                <a:spcPct val="150000"/>
              </a:lnSpc>
            </a:pPr>
            <a:r>
              <a:rPr lang="en-US" altLang="zh-CN" sz="2800" b="1" dirty="0" smtClean="0">
                <a:solidFill>
                  <a:srgbClr val="0000FF"/>
                </a:solidFill>
                <a:latin typeface="华文楷体" panose="02010600040101010101" pitchFamily="2" charset="-122"/>
                <a:ea typeface="华文楷体" panose="02010600040101010101" pitchFamily="2" charset="-122"/>
              </a:rPr>
              <a:t>4</a:t>
            </a:r>
            <a:r>
              <a:rPr lang="zh-CN" altLang="en-US" sz="2800" b="1" dirty="0">
                <a:solidFill>
                  <a:srgbClr val="0000FF"/>
                </a:solidFill>
                <a:latin typeface="华文楷体" panose="02010600040101010101" pitchFamily="2" charset="-122"/>
                <a:ea typeface="华文楷体" panose="02010600040101010101" pitchFamily="2" charset="-122"/>
              </a:rPr>
              <a:t>、新鲜性 </a:t>
            </a:r>
            <a:endParaRPr lang="en-US" altLang="zh-CN" sz="2800" b="1" dirty="0" smtClean="0">
              <a:solidFill>
                <a:srgbClr val="0000FF"/>
              </a:solidFill>
              <a:latin typeface="华文楷体" panose="02010600040101010101" pitchFamily="2" charset="-122"/>
              <a:ea typeface="华文楷体" panose="02010600040101010101" pitchFamily="2" charset="-122"/>
            </a:endParaRPr>
          </a:p>
          <a:p>
            <a:pPr>
              <a:lnSpc>
                <a:spcPct val="150000"/>
              </a:lnSpc>
            </a:pPr>
            <a:r>
              <a:rPr lang="en-US" altLang="zh-CN" sz="2800" b="1" dirty="0">
                <a:solidFill>
                  <a:srgbClr val="0000FF"/>
                </a:solidFill>
                <a:latin typeface="华文楷体" panose="02010600040101010101" pitchFamily="2" charset="-122"/>
                <a:ea typeface="华文楷体" panose="02010600040101010101" pitchFamily="2" charset="-122"/>
              </a:rPr>
              <a:t>5</a:t>
            </a:r>
            <a:r>
              <a:rPr lang="zh-CN" altLang="en-US" sz="2800" b="1" dirty="0">
                <a:solidFill>
                  <a:srgbClr val="0000FF"/>
                </a:solidFill>
                <a:latin typeface="华文楷体" panose="02010600040101010101" pitchFamily="2" charset="-122"/>
                <a:ea typeface="华文楷体" panose="02010600040101010101" pitchFamily="2" charset="-122"/>
              </a:rPr>
              <a:t>、</a:t>
            </a:r>
            <a:r>
              <a:rPr lang="zh-CN" altLang="en-US" sz="2800" b="1" dirty="0" smtClean="0">
                <a:solidFill>
                  <a:srgbClr val="0000FF"/>
                </a:solidFill>
                <a:latin typeface="华文楷体" panose="02010600040101010101" pitchFamily="2" charset="-122"/>
                <a:ea typeface="华文楷体" panose="02010600040101010101" pitchFamily="2" charset="-122"/>
              </a:rPr>
              <a:t>扩展性</a:t>
            </a:r>
            <a:endParaRPr lang="en-US" altLang="zh-CN" sz="2800" b="1" dirty="0" smtClean="0">
              <a:solidFill>
                <a:srgbClr val="0000FF"/>
              </a:solidFill>
              <a:latin typeface="华文楷体" panose="02010600040101010101" pitchFamily="2" charset="-122"/>
              <a:ea typeface="华文楷体" panose="02010600040101010101" pitchFamily="2" charset="-122"/>
            </a:endParaRPr>
          </a:p>
          <a:p>
            <a:pPr>
              <a:lnSpc>
                <a:spcPct val="150000"/>
              </a:lnSpc>
            </a:pPr>
            <a:r>
              <a:rPr lang="en-US" altLang="zh-CN" sz="2800" b="1" dirty="0">
                <a:solidFill>
                  <a:srgbClr val="0000FF"/>
                </a:solidFill>
                <a:latin typeface="华文楷体" panose="02010600040101010101" pitchFamily="2" charset="-122"/>
                <a:ea typeface="华文楷体" panose="02010600040101010101" pitchFamily="2" charset="-122"/>
              </a:rPr>
              <a:t>6</a:t>
            </a:r>
            <a:r>
              <a:rPr lang="zh-CN" altLang="en-US" sz="2800" b="1" dirty="0">
                <a:solidFill>
                  <a:srgbClr val="0000FF"/>
                </a:solidFill>
                <a:latin typeface="华文楷体" panose="02010600040101010101" pitchFamily="2" charset="-122"/>
                <a:ea typeface="华文楷体" panose="02010600040101010101" pitchFamily="2" charset="-122"/>
              </a:rPr>
              <a:t>、可用性</a:t>
            </a:r>
            <a:endParaRPr lang="zh-CN" altLang="en-US" sz="2800" b="1" dirty="0">
              <a:solidFill>
                <a:srgbClr val="0000FF"/>
              </a:solidFill>
              <a:latin typeface="华文楷体" panose="02010600040101010101" pitchFamily="2" charset="-122"/>
              <a:ea typeface="华文楷体" panose="02010600040101010101" pitchFamily="2" charset="-122"/>
            </a:endParaRPr>
          </a:p>
          <a:p>
            <a:pPr>
              <a:lnSpc>
                <a:spcPct val="150000"/>
              </a:lnSpc>
            </a:pPr>
            <a:r>
              <a:rPr lang="en-US" altLang="zh-CN" sz="2800" b="1" dirty="0">
                <a:solidFill>
                  <a:srgbClr val="0000FF"/>
                </a:solidFill>
                <a:latin typeface="华文楷体" panose="02010600040101010101" pitchFamily="2" charset="-122"/>
                <a:ea typeface="华文楷体" panose="02010600040101010101" pitchFamily="2" charset="-122"/>
              </a:rPr>
              <a:t>7</a:t>
            </a:r>
            <a:r>
              <a:rPr lang="zh-CN" altLang="en-US" sz="2800" b="1" dirty="0">
                <a:solidFill>
                  <a:srgbClr val="0000FF"/>
                </a:solidFill>
                <a:latin typeface="华文楷体" panose="02010600040101010101" pitchFamily="2" charset="-122"/>
                <a:ea typeface="华文楷体" panose="02010600040101010101" pitchFamily="2" charset="-122"/>
              </a:rPr>
              <a:t>、自组织性</a:t>
            </a:r>
            <a:endParaRPr lang="zh-CN" altLang="en-US" sz="2800" b="1" dirty="0">
              <a:solidFill>
                <a:srgbClr val="0000FF"/>
              </a:solidFill>
              <a:latin typeface="华文楷体" panose="02010600040101010101" pitchFamily="2" charset="-122"/>
              <a:ea typeface="华文楷体" panose="02010600040101010101" pitchFamily="2" charset="-122"/>
            </a:endParaRPr>
          </a:p>
          <a:p>
            <a:pPr>
              <a:lnSpc>
                <a:spcPct val="150000"/>
              </a:lnSpc>
            </a:pPr>
            <a:r>
              <a:rPr lang="en-US" altLang="zh-CN" sz="2800" b="1" dirty="0" smtClean="0">
                <a:solidFill>
                  <a:srgbClr val="0000FF"/>
                </a:solidFill>
                <a:latin typeface="华文楷体" panose="02010600040101010101" pitchFamily="2" charset="-122"/>
                <a:ea typeface="华文楷体" panose="02010600040101010101" pitchFamily="2" charset="-122"/>
              </a:rPr>
              <a:t>8</a:t>
            </a:r>
            <a:r>
              <a:rPr lang="zh-CN" altLang="en-US" sz="2800" b="1" dirty="0">
                <a:solidFill>
                  <a:srgbClr val="0000FF"/>
                </a:solidFill>
                <a:latin typeface="华文楷体" panose="02010600040101010101" pitchFamily="2" charset="-122"/>
                <a:ea typeface="华文楷体" panose="02010600040101010101" pitchFamily="2" charset="-122"/>
              </a:rPr>
              <a:t>、鲁棒性</a:t>
            </a:r>
            <a:endParaRPr lang="zh-CN" altLang="en-US" sz="2800" b="1" dirty="0">
              <a:solidFill>
                <a:srgbClr val="0000FF"/>
              </a:solidFill>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 无线</a:t>
            </a:r>
            <a:r>
              <a:rPr lang="zh-CN" altLang="en-US" dirty="0"/>
              <a:t>传感器网络安全防护技术</a:t>
            </a:r>
            <a:endParaRPr lang="zh-CN" altLang="en-US" dirty="0"/>
          </a:p>
        </p:txBody>
      </p:sp>
      <p:sp>
        <p:nvSpPr>
          <p:cNvPr id="15" name="TextBox 14"/>
          <p:cNvSpPr txBox="1"/>
          <p:nvPr/>
        </p:nvSpPr>
        <p:spPr>
          <a:xfrm>
            <a:off x="911424" y="980728"/>
            <a:ext cx="10945216" cy="5016758"/>
          </a:xfrm>
          <a:prstGeom prst="rect">
            <a:avLst/>
          </a:prstGeom>
          <a:noFill/>
          <a:ln w="9525">
            <a:noFill/>
          </a:ln>
        </p:spPr>
        <p:txBody>
          <a:bodyPr wrap="square">
            <a:spAutoFit/>
          </a:bodyPr>
          <a:lstStyle/>
          <a:p>
            <a:pPr marL="457200" indent="-457200">
              <a:lnSpc>
                <a:spcPct val="200000"/>
              </a:lnSpc>
              <a:buClr>
                <a:srgbClr val="FF3300"/>
              </a:buClr>
              <a:buSzPct val="85000"/>
              <a:buFont typeface="Wingdings" panose="05000000000000000000" pitchFamily="2" charset="2"/>
              <a:buChar char="p"/>
            </a:pPr>
            <a:r>
              <a:rPr lang="zh-CN" altLang="en-US" sz="3200" b="1" dirty="0">
                <a:latin typeface="华文楷体" panose="02010600040101010101" pitchFamily="2" charset="-122"/>
                <a:ea typeface="华文楷体" panose="02010600040101010101" pitchFamily="2" charset="-122"/>
              </a:rPr>
              <a:t>一般情况下，无线传感器网络安全攻击来源于如下方面：</a:t>
            </a:r>
            <a:r>
              <a:rPr lang="zh-CN" altLang="en-US" sz="3200" b="1" dirty="0">
                <a:solidFill>
                  <a:srgbClr val="0000FF"/>
                </a:solidFill>
                <a:latin typeface="华文楷体" panose="02010600040101010101" pitchFamily="2" charset="-122"/>
                <a:ea typeface="华文楷体" panose="02010600040101010101" pitchFamily="2" charset="-122"/>
              </a:rPr>
              <a:t>被动的数据收集、节点的背叛、虚假节点、节点故障、节点能量耗尽、信息的破坏、拒绝服务以及流量分析等。</a:t>
            </a:r>
            <a:endParaRPr lang="zh-CN" altLang="en-US" sz="3200" b="1" dirty="0">
              <a:solidFill>
                <a:srgbClr val="0000FF"/>
              </a:solidFill>
              <a:latin typeface="华文楷体" panose="02010600040101010101" pitchFamily="2" charset="-122"/>
              <a:ea typeface="华文楷体" panose="02010600040101010101" pitchFamily="2" charset="-122"/>
            </a:endParaRPr>
          </a:p>
          <a:p>
            <a:pPr marL="457200" indent="-457200">
              <a:lnSpc>
                <a:spcPct val="200000"/>
              </a:lnSpc>
              <a:buClr>
                <a:srgbClr val="FF3300"/>
              </a:buClr>
              <a:buSzPct val="85000"/>
              <a:buFont typeface="Wingdings" panose="05000000000000000000" pitchFamily="2" charset="2"/>
              <a:buChar char="p"/>
            </a:pPr>
            <a:r>
              <a:rPr lang="zh-CN" altLang="en-US" sz="3200" b="1" dirty="0" smtClean="0">
                <a:latin typeface="华文楷体" panose="02010600040101010101" pitchFamily="2" charset="-122"/>
                <a:ea typeface="华文楷体" panose="02010600040101010101" pitchFamily="2" charset="-122"/>
              </a:rPr>
              <a:t>因此</a:t>
            </a:r>
            <a:r>
              <a:rPr lang="zh-CN" altLang="en-US" sz="3200" b="1" dirty="0">
                <a:latin typeface="华文楷体" panose="02010600040101010101" pitchFamily="2" charset="-122"/>
                <a:ea typeface="华文楷体" panose="02010600040101010101" pitchFamily="2" charset="-122"/>
              </a:rPr>
              <a:t>，无线传感器网络的安全需求分为两个方面：</a:t>
            </a:r>
            <a:r>
              <a:rPr lang="zh-CN" altLang="en-US" sz="3200" b="1" dirty="0">
                <a:solidFill>
                  <a:srgbClr val="FF0000"/>
                </a:solidFill>
                <a:latin typeface="华文楷体" panose="02010600040101010101" pitchFamily="2" charset="-122"/>
                <a:ea typeface="华文楷体" panose="02010600040101010101" pitchFamily="2" charset="-122"/>
              </a:rPr>
              <a:t>通信</a:t>
            </a:r>
            <a:r>
              <a:rPr lang="zh-CN" altLang="en-US" sz="3200" b="1" dirty="0" smtClean="0">
                <a:solidFill>
                  <a:srgbClr val="FF0000"/>
                </a:solidFill>
                <a:latin typeface="华文楷体" panose="02010600040101010101" pitchFamily="2" charset="-122"/>
                <a:ea typeface="华文楷体" panose="02010600040101010101" pitchFamily="2" charset="-122"/>
              </a:rPr>
              <a:t>安全</a:t>
            </a:r>
            <a:r>
              <a:rPr lang="zh-CN" altLang="en-US" sz="3200" b="1" dirty="0" smtClean="0">
                <a:latin typeface="华文楷体" panose="02010600040101010101" pitchFamily="2" charset="-122"/>
                <a:ea typeface="华文楷体" panose="02010600040101010101" pitchFamily="2" charset="-122"/>
              </a:rPr>
              <a:t>和</a:t>
            </a:r>
            <a:r>
              <a:rPr lang="zh-CN" altLang="en-US" sz="3200" b="1" dirty="0">
                <a:solidFill>
                  <a:srgbClr val="FF0000"/>
                </a:solidFill>
                <a:latin typeface="华文楷体" panose="02010600040101010101" pitchFamily="2" charset="-122"/>
                <a:ea typeface="华文楷体" panose="02010600040101010101" pitchFamily="2" charset="-122"/>
              </a:rPr>
              <a:t>信息</a:t>
            </a:r>
            <a:r>
              <a:rPr lang="zh-CN" altLang="en-US" sz="3200" b="1" dirty="0" smtClean="0">
                <a:solidFill>
                  <a:srgbClr val="FF0000"/>
                </a:solidFill>
                <a:latin typeface="华文楷体" panose="02010600040101010101" pitchFamily="2" charset="-122"/>
                <a:ea typeface="华文楷体" panose="02010600040101010101" pitchFamily="2" charset="-122"/>
              </a:rPr>
              <a:t>安全</a:t>
            </a:r>
            <a:r>
              <a:rPr lang="zh-CN" altLang="en-US" sz="3200" b="1" dirty="0" smtClean="0">
                <a:solidFill>
                  <a:srgbClr val="0000FF"/>
                </a:solidFill>
                <a:latin typeface="华文楷体" panose="02010600040101010101" pitchFamily="2" charset="-122"/>
                <a:ea typeface="华文楷体" panose="02010600040101010101" pitchFamily="2" charset="-122"/>
              </a:rPr>
              <a:t>。</a:t>
            </a:r>
            <a:endParaRPr lang="zh-CN" altLang="en-US" sz="3200" b="1" dirty="0">
              <a:solidFill>
                <a:srgbClr val="0000FF"/>
              </a:solidFill>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1</a:t>
            </a:r>
            <a:r>
              <a:rPr lang="zh-CN" altLang="en-US" dirty="0" smtClean="0"/>
              <a:t>、安全</a:t>
            </a:r>
            <a:r>
              <a:rPr lang="zh-CN" altLang="en-US" dirty="0"/>
              <a:t>认证技术</a:t>
            </a:r>
            <a:endParaRPr lang="zh-CN" altLang="en-US" dirty="0"/>
          </a:p>
        </p:txBody>
      </p:sp>
      <p:sp>
        <p:nvSpPr>
          <p:cNvPr id="15" name="TextBox 14"/>
          <p:cNvSpPr txBox="1"/>
          <p:nvPr/>
        </p:nvSpPr>
        <p:spPr>
          <a:xfrm>
            <a:off x="911424" y="980728"/>
            <a:ext cx="10945216" cy="5016758"/>
          </a:xfrm>
          <a:prstGeom prst="rect">
            <a:avLst/>
          </a:prstGeom>
          <a:noFill/>
          <a:ln w="9525">
            <a:noFill/>
          </a:ln>
        </p:spPr>
        <p:txBody>
          <a:bodyPr wrap="square">
            <a:spAutoFit/>
          </a:bodyPr>
          <a:lstStyle/>
          <a:p>
            <a:pPr marL="457200" indent="-457200">
              <a:lnSpc>
                <a:spcPct val="200000"/>
              </a:lnSpc>
              <a:buClr>
                <a:srgbClr val="FF3300"/>
              </a:buClr>
              <a:buSzPct val="85000"/>
              <a:buFont typeface="Wingdings" panose="05000000000000000000" pitchFamily="2" charset="2"/>
              <a:buChar char="p"/>
            </a:pPr>
            <a:r>
              <a:rPr lang="zh-CN" altLang="en-US" sz="3200" b="1" dirty="0">
                <a:latin typeface="华文楷体" panose="02010600040101010101" pitchFamily="2" charset="-122"/>
                <a:ea typeface="华文楷体" panose="02010600040101010101" pitchFamily="2" charset="-122"/>
              </a:rPr>
              <a:t>安全认证是实现网络安全的一个关键技术，一般</a:t>
            </a:r>
            <a:r>
              <a:rPr lang="zh-CN" altLang="en-US" sz="3200" b="1" dirty="0" smtClean="0">
                <a:latin typeface="华文楷体" panose="02010600040101010101" pitchFamily="2" charset="-122"/>
                <a:ea typeface="华文楷体" panose="02010600040101010101" pitchFamily="2" charset="-122"/>
              </a:rPr>
              <a:t>分为：</a:t>
            </a:r>
            <a:endParaRPr lang="zh-CN" altLang="en-US" sz="3200" b="1" dirty="0">
              <a:latin typeface="华文楷体" panose="02010600040101010101" pitchFamily="2" charset="-122"/>
              <a:ea typeface="华文楷体" panose="02010600040101010101" pitchFamily="2" charset="-122"/>
            </a:endParaRPr>
          </a:p>
          <a:p>
            <a:pPr marL="914400" lvl="1" indent="-457200">
              <a:lnSpc>
                <a:spcPct val="200000"/>
              </a:lnSpc>
              <a:buClr>
                <a:srgbClr val="FF3300"/>
              </a:buClr>
              <a:buSzPct val="85000"/>
              <a:buFont typeface="Wingdings" panose="05000000000000000000" pitchFamily="2" charset="2"/>
              <a:buChar char="ü"/>
            </a:pPr>
            <a:r>
              <a:rPr lang="zh-CN" altLang="en-US" sz="3200" b="1" dirty="0" smtClean="0">
                <a:solidFill>
                  <a:srgbClr val="FF0000"/>
                </a:solidFill>
                <a:latin typeface="华文楷体" panose="02010600040101010101" pitchFamily="2" charset="-122"/>
                <a:ea typeface="华文楷体" panose="02010600040101010101" pitchFamily="2" charset="-122"/>
              </a:rPr>
              <a:t>节点身份认证：</a:t>
            </a:r>
            <a:r>
              <a:rPr lang="zh-CN" altLang="en-US" sz="3200" b="1" dirty="0" smtClean="0">
                <a:latin typeface="华文楷体" panose="02010600040101010101" pitchFamily="2" charset="-122"/>
                <a:ea typeface="华文楷体" panose="02010600040101010101" pitchFamily="2" charset="-122"/>
              </a:rPr>
              <a:t>是</a:t>
            </a:r>
            <a:r>
              <a:rPr lang="zh-CN" altLang="en-US" sz="3200" b="1" dirty="0">
                <a:latin typeface="华文楷体" panose="02010600040101010101" pitchFamily="2" charset="-122"/>
                <a:ea typeface="华文楷体" panose="02010600040101010101" pitchFamily="2" charset="-122"/>
              </a:rPr>
              <a:t>在网络中一方根据某种协议确认另一方身份的过程。</a:t>
            </a:r>
            <a:endParaRPr lang="zh-CN" altLang="en-US" sz="3200" b="1" dirty="0">
              <a:latin typeface="华文楷体" panose="02010600040101010101" pitchFamily="2" charset="-122"/>
              <a:ea typeface="华文楷体" panose="02010600040101010101" pitchFamily="2" charset="-122"/>
            </a:endParaRPr>
          </a:p>
          <a:p>
            <a:pPr marL="914400" lvl="1" indent="-457200">
              <a:lnSpc>
                <a:spcPct val="200000"/>
              </a:lnSpc>
              <a:buClr>
                <a:srgbClr val="FF3300"/>
              </a:buClr>
              <a:buSzPct val="85000"/>
              <a:buFont typeface="Wingdings" panose="05000000000000000000" pitchFamily="2" charset="2"/>
              <a:buChar char="ü"/>
            </a:pPr>
            <a:r>
              <a:rPr lang="zh-CN" altLang="en-US" sz="3200" b="1" dirty="0" smtClean="0">
                <a:solidFill>
                  <a:srgbClr val="FF0000"/>
                </a:solidFill>
                <a:latin typeface="华文楷体" panose="02010600040101010101" pitchFamily="2" charset="-122"/>
                <a:ea typeface="华文楷体" panose="02010600040101010101" pitchFamily="2" charset="-122"/>
              </a:rPr>
              <a:t>信息认证：</a:t>
            </a:r>
            <a:r>
              <a:rPr lang="zh-CN" altLang="en-US" sz="3200" b="1" dirty="0" smtClean="0">
                <a:latin typeface="华文楷体" panose="02010600040101010101" pitchFamily="2" charset="-122"/>
                <a:ea typeface="华文楷体" panose="02010600040101010101" pitchFamily="2" charset="-122"/>
              </a:rPr>
              <a:t>主要</a:t>
            </a:r>
            <a:r>
              <a:rPr lang="zh-CN" altLang="en-US" sz="3200" b="1" dirty="0">
                <a:latin typeface="华文楷体" panose="02010600040101010101" pitchFamily="2" charset="-122"/>
                <a:ea typeface="华文楷体" panose="02010600040101010101" pitchFamily="2" charset="-122"/>
              </a:rPr>
              <a:t>是确认</a:t>
            </a:r>
            <a:r>
              <a:rPr lang="zh-CN" altLang="en-US" sz="3200" b="1" dirty="0">
                <a:solidFill>
                  <a:srgbClr val="0000FF"/>
                </a:solidFill>
                <a:latin typeface="华文楷体" panose="02010600040101010101" pitchFamily="2" charset="-122"/>
                <a:ea typeface="华文楷体" panose="02010600040101010101" pitchFamily="2" charset="-122"/>
              </a:rPr>
              <a:t>信息源的合法身份</a:t>
            </a:r>
            <a:r>
              <a:rPr lang="zh-CN" altLang="en-US" sz="3200" b="1" dirty="0">
                <a:latin typeface="华文楷体" panose="02010600040101010101" pitchFamily="2" charset="-122"/>
                <a:ea typeface="华文楷体" panose="02010600040101010101" pitchFamily="2" charset="-122"/>
              </a:rPr>
              <a:t>以及保证</a:t>
            </a:r>
            <a:r>
              <a:rPr lang="zh-CN" altLang="en-US" sz="3200" b="1" dirty="0">
                <a:solidFill>
                  <a:srgbClr val="0000FF"/>
                </a:solidFill>
                <a:latin typeface="华文楷体" panose="02010600040101010101" pitchFamily="2" charset="-122"/>
                <a:ea typeface="华文楷体" panose="02010600040101010101" pitchFamily="2" charset="-122"/>
              </a:rPr>
              <a:t>信息的完整性</a:t>
            </a:r>
            <a:r>
              <a:rPr lang="zh-CN" altLang="en-US" sz="3200" b="1" dirty="0">
                <a:latin typeface="华文楷体" panose="02010600040101010101" pitchFamily="2" charset="-122"/>
                <a:ea typeface="华文楷体" panose="02010600040101010101" pitchFamily="2" charset="-122"/>
              </a:rPr>
              <a:t>。</a:t>
            </a:r>
            <a:endParaRPr lang="zh-CN" altLang="en-US" sz="32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a:t>
            </a:r>
            <a:r>
              <a:rPr lang="en-US" altLang="zh-CN" dirty="0" smtClean="0"/>
              <a:t>1</a:t>
            </a:r>
            <a:r>
              <a:rPr lang="zh-CN" altLang="en-US" dirty="0" smtClean="0"/>
              <a:t>）</a:t>
            </a:r>
            <a:r>
              <a:rPr lang="zh-CN" altLang="en-US" dirty="0"/>
              <a:t>初始化认证</a:t>
            </a:r>
            <a:r>
              <a:rPr lang="zh-CN" altLang="en-US" dirty="0" smtClean="0"/>
              <a:t>阶段</a:t>
            </a:r>
            <a:endParaRPr lang="zh-CN" altLang="en-US" dirty="0"/>
          </a:p>
        </p:txBody>
      </p:sp>
      <p:sp>
        <p:nvSpPr>
          <p:cNvPr id="5" name="TextBox 4"/>
          <p:cNvSpPr txBox="1"/>
          <p:nvPr/>
        </p:nvSpPr>
        <p:spPr>
          <a:xfrm>
            <a:off x="1056640" y="980728"/>
            <a:ext cx="10583976" cy="5186869"/>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150000"/>
              </a:lnSpc>
              <a:spcBef>
                <a:spcPct val="0"/>
              </a:spcBef>
              <a:buClr>
                <a:srgbClr val="FF3300"/>
              </a:buClr>
              <a:buSzPct val="85000"/>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sym typeface="+mn-ea"/>
              </a:rPr>
              <a:t>为所有节点接入这个自组织网络提供安全准入机制，通过认证即可成为可信任的合法节点。</a:t>
            </a:r>
            <a:endParaRPr lang="zh-CN" altLang="en-US" sz="2800" dirty="0">
              <a:latin typeface="微软雅黑" panose="020B0503020204020204" pitchFamily="34" charset="-122"/>
              <a:ea typeface="微软雅黑" panose="020B0503020204020204" pitchFamily="34" charset="-122"/>
              <a:sym typeface="+mn-ea"/>
            </a:endParaRPr>
          </a:p>
          <a:p>
            <a:pPr marL="0" indent="0" algn="just" eaLnBrk="1" hangingPunct="1">
              <a:lnSpc>
                <a:spcPct val="150000"/>
              </a:lnSpc>
              <a:spcBef>
                <a:spcPct val="0"/>
              </a:spcBef>
              <a:buClr>
                <a:srgbClr val="FF3300"/>
              </a:buClr>
              <a:buSzPct val="85000"/>
              <a:buNone/>
            </a:pPr>
            <a:r>
              <a:rPr lang="zh-CN" altLang="en-US" sz="2800" b="1" dirty="0">
                <a:solidFill>
                  <a:srgbClr val="0000FF"/>
                </a:solidFill>
                <a:latin typeface="微软雅黑" panose="020B0503020204020204" pitchFamily="34" charset="-122"/>
                <a:ea typeface="微软雅黑" panose="020B0503020204020204" pitchFamily="34" charset="-122"/>
                <a:sym typeface="+mn-ea"/>
              </a:rPr>
              <a:t>    </a:t>
            </a:r>
            <a:r>
              <a:rPr lang="en-US" altLang="zh-CN" sz="2800" b="1" dirty="0">
                <a:solidFill>
                  <a:srgbClr val="0000FF"/>
                </a:solidFill>
                <a:latin typeface="微软雅黑" panose="020B0503020204020204" pitchFamily="34" charset="-122"/>
                <a:ea typeface="微软雅黑" panose="020B0503020204020204" pitchFamily="34" charset="-122"/>
                <a:sym typeface="+mn-ea"/>
              </a:rPr>
              <a:t>1</a:t>
            </a:r>
            <a:r>
              <a:rPr lang="zh-CN" altLang="en-US" sz="2800" b="1" dirty="0">
                <a:solidFill>
                  <a:srgbClr val="0000FF"/>
                </a:solidFill>
                <a:latin typeface="微软雅黑" panose="020B0503020204020204" pitchFamily="34" charset="-122"/>
                <a:ea typeface="微软雅黑" panose="020B0503020204020204" pitchFamily="34" charset="-122"/>
                <a:sym typeface="+mn-ea"/>
              </a:rPr>
              <a:t>）“死亡”节点处理过程：</a:t>
            </a:r>
            <a:endParaRPr lang="en-US" altLang="zh-CN" sz="2800" b="1" dirty="0">
              <a:solidFill>
                <a:srgbClr val="0000FF"/>
              </a:solidFill>
              <a:latin typeface="微软雅黑" panose="020B0503020204020204" pitchFamily="34" charset="-122"/>
              <a:ea typeface="微软雅黑" panose="020B0503020204020204" pitchFamily="34" charset="-122"/>
              <a:sym typeface="+mn-ea"/>
            </a:endParaRPr>
          </a:p>
          <a:p>
            <a:pPr marL="0" lvl="0" indent="0" algn="just" eaLnBrk="1" hangingPunct="1">
              <a:lnSpc>
                <a:spcPct val="150000"/>
              </a:lnSpc>
              <a:spcBef>
                <a:spcPct val="0"/>
              </a:spcBef>
              <a:buClr>
                <a:srgbClr val="FF3300"/>
              </a:buClr>
              <a:buSzPct val="85000"/>
              <a:buNone/>
            </a:pPr>
            <a:r>
              <a:rPr lang="en-US" altLang="zh-CN" sz="2800" dirty="0">
                <a:latin typeface="微软雅黑" panose="020B0503020204020204" pitchFamily="34" charset="-122"/>
                <a:ea typeface="微软雅黑" panose="020B0503020204020204" pitchFamily="34" charset="-122"/>
                <a:sym typeface="+mn-ea"/>
              </a:rPr>
              <a:t> </a:t>
            </a:r>
            <a:r>
              <a:rPr lang="en-US" altLang="zh-CN" sz="2800" dirty="0" smtClean="0">
                <a:latin typeface="微软雅黑" panose="020B0503020204020204" pitchFamily="34" charset="-122"/>
                <a:ea typeface="微软雅黑" panose="020B0503020204020204" pitchFamily="34" charset="-122"/>
                <a:sym typeface="+mn-ea"/>
              </a:rPr>
              <a:t>    </a:t>
            </a:r>
            <a:r>
              <a:rPr lang="zh-CN" altLang="en-US" sz="2800" dirty="0" smtClean="0">
                <a:latin typeface="微软雅黑" panose="020B0503020204020204" pitchFamily="34" charset="-122"/>
                <a:ea typeface="微软雅黑" panose="020B0503020204020204" pitchFamily="34" charset="-122"/>
                <a:sym typeface="+mn-ea"/>
              </a:rPr>
              <a:t>节点</a:t>
            </a:r>
            <a:r>
              <a:rPr lang="zh-CN" altLang="en-US" sz="2800" dirty="0">
                <a:latin typeface="微软雅黑" panose="020B0503020204020204" pitchFamily="34" charset="-122"/>
                <a:ea typeface="微软雅黑" panose="020B0503020204020204" pitchFamily="34" charset="-122"/>
                <a:sym typeface="+mn-ea"/>
              </a:rPr>
              <a:t>能量耗尽，基站将该节点的身份</a:t>
            </a:r>
            <a:r>
              <a:rPr lang="en-US" altLang="zh-CN" sz="2800" dirty="0">
                <a:latin typeface="微软雅黑" panose="020B0503020204020204" pitchFamily="34" charset="-122"/>
                <a:ea typeface="微软雅黑" panose="020B0503020204020204" pitchFamily="34" charset="-122"/>
                <a:sym typeface="+mn-ea"/>
              </a:rPr>
              <a:t>ID</a:t>
            </a:r>
            <a:r>
              <a:rPr lang="zh-CN" altLang="en-US" sz="2800" dirty="0">
                <a:latin typeface="微软雅黑" panose="020B0503020204020204" pitchFamily="34" charset="-122"/>
                <a:ea typeface="微软雅黑" panose="020B0503020204020204" pitchFamily="34" charset="-122"/>
                <a:sym typeface="+mn-ea"/>
              </a:rPr>
              <a:t>从合法节点列表中剔除。这个过程中的认证交互通信必须进行加密保护。</a:t>
            </a:r>
            <a:endParaRPr lang="zh-CN" altLang="en-US" sz="2800" dirty="0">
              <a:latin typeface="微软雅黑" panose="020B0503020204020204" pitchFamily="34" charset="-122"/>
              <a:ea typeface="微软雅黑" panose="020B0503020204020204" pitchFamily="34" charset="-122"/>
              <a:sym typeface="+mn-ea"/>
            </a:endParaRPr>
          </a:p>
          <a:p>
            <a:pPr marL="0" lvl="0" indent="0" algn="just" eaLnBrk="1" hangingPunct="1">
              <a:lnSpc>
                <a:spcPct val="150000"/>
              </a:lnSpc>
              <a:spcBef>
                <a:spcPct val="0"/>
              </a:spcBef>
              <a:buClr>
                <a:srgbClr val="FF3300"/>
              </a:buClr>
              <a:buSzPct val="85000"/>
              <a:buNone/>
            </a:pPr>
            <a:r>
              <a:rPr lang="en-US" altLang="zh-CN" sz="2800" b="1" dirty="0" smtClean="0">
                <a:solidFill>
                  <a:srgbClr val="0000FF"/>
                </a:solidFill>
                <a:latin typeface="微软雅黑" panose="020B0503020204020204" pitchFamily="34" charset="-122"/>
                <a:ea typeface="微软雅黑" panose="020B0503020204020204" pitchFamily="34" charset="-122"/>
                <a:sym typeface="+mn-ea"/>
              </a:rPr>
              <a:t>     2</a:t>
            </a:r>
            <a:r>
              <a:rPr lang="zh-CN" altLang="en-US" sz="2800" b="1" dirty="0">
                <a:solidFill>
                  <a:srgbClr val="0000FF"/>
                </a:solidFill>
                <a:latin typeface="微软雅黑" panose="020B0503020204020204" pitchFamily="34" charset="-122"/>
                <a:ea typeface="微软雅黑" panose="020B0503020204020204" pitchFamily="34" charset="-122"/>
                <a:sym typeface="+mn-ea"/>
              </a:rPr>
              <a:t>）俘获节点处理过程：</a:t>
            </a:r>
            <a:endParaRPr lang="zh-CN" altLang="en-US" sz="2800" b="1" dirty="0">
              <a:solidFill>
                <a:srgbClr val="0000FF"/>
              </a:solidFill>
              <a:latin typeface="微软雅黑" panose="020B0503020204020204" pitchFamily="34" charset="-122"/>
              <a:ea typeface="微软雅黑" panose="020B0503020204020204" pitchFamily="34" charset="-122"/>
              <a:sym typeface="+mn-ea"/>
            </a:endParaRPr>
          </a:p>
          <a:p>
            <a:pPr marL="0" lvl="0" indent="0" algn="just" eaLnBrk="1" hangingPunct="1">
              <a:lnSpc>
                <a:spcPct val="150000"/>
              </a:lnSpc>
              <a:spcBef>
                <a:spcPct val="0"/>
              </a:spcBef>
              <a:buClr>
                <a:srgbClr val="FF3300"/>
              </a:buClr>
              <a:buSzPct val="85000"/>
              <a:buNone/>
            </a:pPr>
            <a:r>
              <a:rPr lang="zh-CN" altLang="en-US" sz="2800" dirty="0" smtClean="0">
                <a:latin typeface="微软雅黑" panose="020B0503020204020204" pitchFamily="34" charset="-122"/>
                <a:ea typeface="微软雅黑" panose="020B0503020204020204" pitchFamily="34" charset="-122"/>
                <a:sym typeface="+mn-ea"/>
              </a:rPr>
              <a:t>      当</a:t>
            </a:r>
            <a:r>
              <a:rPr lang="zh-CN" altLang="en-US" sz="2800" dirty="0">
                <a:latin typeface="微软雅黑" panose="020B0503020204020204" pitchFamily="34" charset="-122"/>
                <a:ea typeface="微软雅黑" panose="020B0503020204020204" pitchFamily="34" charset="-122"/>
                <a:sym typeface="+mn-ea"/>
              </a:rPr>
              <a:t>某些节点被敌方俘获，这些节点同样必须被及时从合法列表中剔除并通告全网络。</a:t>
            </a:r>
            <a:endParaRPr lang="zh-CN" altLang="en-US" sz="2800" dirty="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a:t>
            </a:r>
            <a:r>
              <a:rPr lang="en-US" altLang="zh-CN" dirty="0" smtClean="0"/>
              <a:t>2</a:t>
            </a:r>
            <a:r>
              <a:rPr lang="zh-CN" altLang="en-US" dirty="0" smtClean="0"/>
              <a:t>）</a:t>
            </a:r>
            <a:r>
              <a:rPr lang="zh-CN" altLang="en-US" dirty="0"/>
              <a:t>采集数据阶段</a:t>
            </a:r>
            <a:endParaRPr lang="zh-CN" altLang="en-US" dirty="0"/>
          </a:p>
        </p:txBody>
      </p:sp>
      <p:sp>
        <p:nvSpPr>
          <p:cNvPr id="5" name="TextBox 4"/>
          <p:cNvSpPr txBox="1"/>
          <p:nvPr/>
        </p:nvSpPr>
        <p:spPr>
          <a:xfrm>
            <a:off x="1056640" y="980728"/>
            <a:ext cx="10583976" cy="2062103"/>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200000"/>
              </a:lnSpc>
              <a:spcBef>
                <a:spcPct val="0"/>
              </a:spcBef>
              <a:buClr>
                <a:srgbClr val="FF3300"/>
              </a:buClr>
              <a:buSzPct val="85000"/>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sym typeface="+mn-ea"/>
              </a:rPr>
              <a:t>基站向周围广播采集任务命令时，必须引入认证机制对控制</a:t>
            </a:r>
            <a:r>
              <a:rPr lang="zh-CN" altLang="en-US" b="1" dirty="0">
                <a:solidFill>
                  <a:srgbClr val="FF0000"/>
                </a:solidFill>
                <a:latin typeface="微软雅黑" panose="020B0503020204020204" pitchFamily="34" charset="-122"/>
                <a:ea typeface="微软雅黑" panose="020B0503020204020204" pitchFamily="34" charset="-122"/>
                <a:sym typeface="+mn-ea"/>
              </a:rPr>
              <a:t>信息发布源进行身份</a:t>
            </a:r>
            <a:r>
              <a:rPr lang="zh-CN" altLang="en-US" b="1" dirty="0" smtClean="0">
                <a:solidFill>
                  <a:srgbClr val="FF0000"/>
                </a:solidFill>
                <a:latin typeface="微软雅黑" panose="020B0503020204020204" pitchFamily="34" charset="-122"/>
                <a:ea typeface="微软雅黑" panose="020B0503020204020204" pitchFamily="34" charset="-122"/>
                <a:sym typeface="+mn-ea"/>
              </a:rPr>
              <a:t>验证</a:t>
            </a:r>
            <a:r>
              <a:rPr lang="zh-CN" altLang="en-US" dirty="0" smtClean="0">
                <a:latin typeface="微软雅黑" panose="020B0503020204020204" pitchFamily="34" charset="-122"/>
                <a:ea typeface="微软雅黑" panose="020B0503020204020204" pitchFamily="34" charset="-122"/>
                <a:sym typeface="+mn-ea"/>
              </a:rPr>
              <a:t>、</a:t>
            </a:r>
            <a:r>
              <a:rPr lang="zh-CN" altLang="en-US" b="1" dirty="0">
                <a:solidFill>
                  <a:srgbClr val="FF0000"/>
                </a:solidFill>
                <a:latin typeface="微软雅黑" panose="020B0503020204020204" pitchFamily="34" charset="-122"/>
                <a:ea typeface="微软雅黑" panose="020B0503020204020204" pitchFamily="34" charset="-122"/>
                <a:sym typeface="+mn-ea"/>
              </a:rPr>
              <a:t>控制信息认证</a:t>
            </a:r>
            <a:r>
              <a:rPr lang="zh-CN" altLang="en-US" dirty="0">
                <a:latin typeface="微软雅黑" panose="020B0503020204020204" pitchFamily="34" charset="-122"/>
                <a:ea typeface="微软雅黑" panose="020B0503020204020204" pitchFamily="34" charset="-122"/>
                <a:sym typeface="+mn-ea"/>
              </a:rPr>
              <a:t>。</a:t>
            </a:r>
            <a:endParaRPr lang="zh-CN" altLang="en-US" dirty="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1</a:t>
            </a:r>
            <a:r>
              <a:rPr lang="zh-CN" altLang="en-US" dirty="0" smtClean="0"/>
              <a:t>、安全</a:t>
            </a:r>
            <a:r>
              <a:rPr lang="zh-CN" altLang="en-US" dirty="0"/>
              <a:t>认证技术</a:t>
            </a:r>
            <a:endParaRPr lang="zh-CN" altLang="en-US" dirty="0"/>
          </a:p>
        </p:txBody>
      </p:sp>
      <p:sp>
        <p:nvSpPr>
          <p:cNvPr id="15" name="TextBox 14"/>
          <p:cNvSpPr txBox="1"/>
          <p:nvPr/>
        </p:nvSpPr>
        <p:spPr>
          <a:xfrm>
            <a:off x="911424" y="980728"/>
            <a:ext cx="10945216" cy="4031873"/>
          </a:xfrm>
          <a:prstGeom prst="rect">
            <a:avLst/>
          </a:prstGeom>
          <a:noFill/>
          <a:ln w="9525">
            <a:noFill/>
          </a:ln>
        </p:spPr>
        <p:txBody>
          <a:bodyPr wrap="square">
            <a:spAutoFit/>
          </a:bodyPr>
          <a:lstStyle/>
          <a:p>
            <a:pPr marL="457200" indent="-457200">
              <a:lnSpc>
                <a:spcPct val="200000"/>
              </a:lnSpc>
              <a:buClr>
                <a:srgbClr val="FF3300"/>
              </a:buClr>
              <a:buSzPct val="85000"/>
              <a:buFont typeface="Wingdings" panose="05000000000000000000" pitchFamily="2" charset="2"/>
              <a:buChar char="p"/>
            </a:pPr>
            <a:r>
              <a:rPr lang="zh-CN" altLang="en-US" sz="3200" b="1" dirty="0">
                <a:latin typeface="华文楷体" panose="02010600040101010101" pitchFamily="2" charset="-122"/>
                <a:ea typeface="华文楷体" panose="02010600040101010101" pitchFamily="2" charset="-122"/>
              </a:rPr>
              <a:t>传统网络以及无线自组网的认证方案并不能简单移植到无线传感器网络中。比较突出的约束因素有：</a:t>
            </a:r>
            <a:endParaRPr lang="zh-CN" altLang="en-US" sz="3200" b="1" dirty="0">
              <a:latin typeface="华文楷体" panose="02010600040101010101" pitchFamily="2" charset="-122"/>
              <a:ea typeface="华文楷体" panose="02010600040101010101" pitchFamily="2" charset="-122"/>
            </a:endParaRPr>
          </a:p>
          <a:p>
            <a:pPr lvl="1">
              <a:lnSpc>
                <a:spcPct val="200000"/>
              </a:lnSpc>
              <a:buClr>
                <a:srgbClr val="FF3300"/>
              </a:buClr>
              <a:buSzPct val="85000"/>
            </a:pPr>
            <a:r>
              <a:rPr lang="zh-CN" altLang="en-US" sz="3200" b="1" dirty="0">
                <a:latin typeface="华文楷体" panose="02010600040101010101" pitchFamily="2" charset="-122"/>
                <a:ea typeface="华文楷体" panose="02010600040101010101" pitchFamily="2" charset="-122"/>
              </a:rPr>
              <a:t>① 无线传感网的无线通信、节点分散</a:t>
            </a:r>
            <a:r>
              <a:rPr lang="zh-CN" altLang="en-US" sz="3200" b="1" dirty="0">
                <a:solidFill>
                  <a:srgbClr val="FF0000"/>
                </a:solidFill>
                <a:latin typeface="华文楷体" panose="02010600040101010101" pitchFamily="2" charset="-122"/>
                <a:ea typeface="华文楷体" panose="02010600040101010101" pitchFamily="2" charset="-122"/>
              </a:rPr>
              <a:t>开放的网络环境</a:t>
            </a:r>
            <a:r>
              <a:rPr lang="zh-CN" altLang="en-US" sz="3200" b="1" dirty="0">
                <a:latin typeface="华文楷体" panose="02010600040101010101" pitchFamily="2" charset="-122"/>
                <a:ea typeface="华文楷体" panose="02010600040101010101" pitchFamily="2" charset="-122"/>
              </a:rPr>
              <a:t>；</a:t>
            </a:r>
            <a:endParaRPr lang="zh-CN" altLang="en-US" sz="3200" b="1" dirty="0">
              <a:latin typeface="华文楷体" panose="02010600040101010101" pitchFamily="2" charset="-122"/>
              <a:ea typeface="华文楷体" panose="02010600040101010101" pitchFamily="2" charset="-122"/>
            </a:endParaRPr>
          </a:p>
          <a:p>
            <a:pPr lvl="1">
              <a:lnSpc>
                <a:spcPct val="200000"/>
              </a:lnSpc>
              <a:buClr>
                <a:srgbClr val="FF3300"/>
              </a:buClr>
              <a:buSzPct val="85000"/>
            </a:pPr>
            <a:r>
              <a:rPr lang="zh-CN" altLang="en-US" sz="3200" b="1" dirty="0">
                <a:latin typeface="华文楷体" panose="02010600040101010101" pitchFamily="2" charset="-122"/>
                <a:ea typeface="华文楷体" panose="02010600040101010101" pitchFamily="2" charset="-122"/>
              </a:rPr>
              <a:t>② 节点自身的</a:t>
            </a:r>
            <a:r>
              <a:rPr lang="zh-CN" altLang="en-US" sz="3200" b="1" dirty="0">
                <a:solidFill>
                  <a:srgbClr val="FF0000"/>
                </a:solidFill>
                <a:latin typeface="华文楷体" panose="02010600040101010101" pitchFamily="2" charset="-122"/>
                <a:ea typeface="华文楷体" panose="02010600040101010101" pitchFamily="2" charset="-122"/>
              </a:rPr>
              <a:t>资源局限性</a:t>
            </a:r>
            <a:r>
              <a:rPr lang="zh-CN" altLang="en-US" sz="3200" b="1" dirty="0" smtClean="0">
                <a:latin typeface="华文楷体" panose="02010600040101010101" pitchFamily="2" charset="-122"/>
                <a:ea typeface="华文楷体" panose="02010600040101010101" pitchFamily="2" charset="-122"/>
              </a:rPr>
              <a:t>；</a:t>
            </a:r>
            <a:endParaRPr lang="en-US" altLang="zh-CN" sz="3200" b="1" dirty="0" smtClean="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1</a:t>
            </a:r>
            <a:r>
              <a:rPr lang="zh-CN" altLang="en-US" dirty="0" smtClean="0"/>
              <a:t>、安全</a:t>
            </a:r>
            <a:r>
              <a:rPr lang="zh-CN" altLang="en-US" dirty="0"/>
              <a:t>认证技术</a:t>
            </a:r>
            <a:endParaRPr lang="zh-CN" altLang="en-US" dirty="0"/>
          </a:p>
        </p:txBody>
      </p:sp>
      <p:sp>
        <p:nvSpPr>
          <p:cNvPr id="15" name="TextBox 14"/>
          <p:cNvSpPr txBox="1"/>
          <p:nvPr/>
        </p:nvSpPr>
        <p:spPr>
          <a:xfrm>
            <a:off x="911424" y="980728"/>
            <a:ext cx="10945216" cy="5427640"/>
          </a:xfrm>
          <a:prstGeom prst="rect">
            <a:avLst/>
          </a:prstGeom>
          <a:noFill/>
          <a:ln w="9525">
            <a:noFill/>
          </a:ln>
        </p:spPr>
        <p:txBody>
          <a:bodyPr wrap="square">
            <a:spAutoFit/>
          </a:bodyPr>
          <a:lstStyle/>
          <a:p>
            <a:pPr marL="457200" indent="-457200">
              <a:lnSpc>
                <a:spcPct val="180000"/>
              </a:lnSpc>
              <a:buClr>
                <a:srgbClr val="FF3300"/>
              </a:buClr>
              <a:buSzPct val="85000"/>
              <a:buFont typeface="Wingdings" panose="05000000000000000000" pitchFamily="2" charset="2"/>
              <a:buChar char="p"/>
            </a:pPr>
            <a:r>
              <a:rPr lang="zh-CN" altLang="en-US" sz="2800" b="1" dirty="0" smtClean="0">
                <a:latin typeface="华文楷体" panose="02010600040101010101" pitchFamily="2" charset="-122"/>
                <a:ea typeface="华文楷体" panose="02010600040101010101" pitchFamily="2" charset="-122"/>
              </a:rPr>
              <a:t>目前</a:t>
            </a:r>
            <a:r>
              <a:rPr lang="zh-CN" altLang="en-US" sz="2800" b="1" dirty="0">
                <a:latin typeface="华文楷体" panose="02010600040101010101" pitchFamily="2" charset="-122"/>
                <a:ea typeface="华文楷体" panose="02010600040101010101" pitchFamily="2" charset="-122"/>
              </a:rPr>
              <a:t>比较著名的认证协议有</a:t>
            </a:r>
            <a:r>
              <a:rPr lang="en-US" altLang="zh-CN" sz="2800" b="1" dirty="0" smtClean="0">
                <a:latin typeface="华文楷体" panose="02010600040101010101" pitchFamily="2" charset="-122"/>
                <a:ea typeface="华文楷体" panose="02010600040101010101" pitchFamily="2" charset="-122"/>
              </a:rPr>
              <a:t>: </a:t>
            </a:r>
            <a:r>
              <a:rPr lang="zh-CN" altLang="en-US" sz="2800" b="1" dirty="0" smtClean="0">
                <a:latin typeface="华文楷体" panose="02010600040101010101" pitchFamily="2" charset="-122"/>
                <a:ea typeface="华文楷体" panose="02010600040101010101" pitchFamily="2" charset="-122"/>
              </a:rPr>
              <a:t>安全</a:t>
            </a:r>
            <a:r>
              <a:rPr lang="zh-CN" altLang="en-US" sz="2800" b="1" dirty="0">
                <a:latin typeface="华文楷体" panose="02010600040101010101" pitchFamily="2" charset="-122"/>
                <a:ea typeface="华文楷体" panose="02010600040101010101" pitchFamily="2" charset="-122"/>
              </a:rPr>
              <a:t>框架协议</a:t>
            </a:r>
            <a:r>
              <a:rPr lang="en-US" altLang="zh-CN" sz="2800" b="1" dirty="0">
                <a:latin typeface="华文楷体" panose="02010600040101010101" pitchFamily="2" charset="-122"/>
                <a:ea typeface="华文楷体" panose="02010600040101010101" pitchFamily="2" charset="-122"/>
              </a:rPr>
              <a:t>SPINS</a:t>
            </a:r>
            <a:r>
              <a:rPr lang="zh-CN" altLang="en-US" sz="2800" b="1" dirty="0">
                <a:latin typeface="华文楷体" panose="02010600040101010101" pitchFamily="2" charset="-122"/>
                <a:ea typeface="华文楷体" panose="02010600040101010101" pitchFamily="2" charset="-122"/>
              </a:rPr>
              <a:t>、局部加密和认证协议</a:t>
            </a:r>
            <a:r>
              <a:rPr lang="en-US" altLang="zh-CN" sz="2800" b="1" dirty="0">
                <a:latin typeface="华文楷体" panose="02010600040101010101" pitchFamily="2" charset="-122"/>
                <a:ea typeface="华文楷体" panose="02010600040101010101" pitchFamily="2" charset="-122"/>
              </a:rPr>
              <a:t>LEAP</a:t>
            </a:r>
            <a:r>
              <a:rPr lang="zh-CN" altLang="en-US" sz="2800" b="1" dirty="0">
                <a:latin typeface="华文楷体" panose="02010600040101010101" pitchFamily="2" charset="-122"/>
                <a:ea typeface="华文楷体" panose="02010600040101010101" pitchFamily="2" charset="-122"/>
              </a:rPr>
              <a:t>。</a:t>
            </a:r>
            <a:endParaRPr lang="zh-CN" altLang="en-US" sz="2800" b="1" dirty="0">
              <a:latin typeface="华文楷体" panose="02010600040101010101" pitchFamily="2" charset="-122"/>
              <a:ea typeface="华文楷体" panose="02010600040101010101" pitchFamily="2" charset="-122"/>
            </a:endParaRPr>
          </a:p>
          <a:p>
            <a:pPr marL="800100" lvl="1" indent="-342900">
              <a:lnSpc>
                <a:spcPct val="180000"/>
              </a:lnSpc>
              <a:buClr>
                <a:srgbClr val="FF3300"/>
              </a:buClr>
              <a:buSzPct val="85000"/>
              <a:buFont typeface="Wingdings" panose="05000000000000000000" pitchFamily="2" charset="2"/>
              <a:buChar char="ü"/>
            </a:pPr>
            <a:r>
              <a:rPr lang="en-US" altLang="zh-CN" sz="2800" b="1" dirty="0" smtClean="0">
                <a:solidFill>
                  <a:srgbClr val="FF0000"/>
                </a:solidFill>
                <a:latin typeface="华文楷体" panose="02010600040101010101" pitchFamily="2" charset="-122"/>
                <a:ea typeface="华文楷体" panose="02010600040101010101" pitchFamily="2" charset="-122"/>
              </a:rPr>
              <a:t>SPINS</a:t>
            </a:r>
            <a:r>
              <a:rPr lang="zh-CN" altLang="en-US" sz="2800" b="1" dirty="0" smtClean="0">
                <a:solidFill>
                  <a:srgbClr val="FF0000"/>
                </a:solidFill>
                <a:latin typeface="华文楷体" panose="02010600040101010101" pitchFamily="2" charset="-122"/>
                <a:ea typeface="华文楷体" panose="02010600040101010101" pitchFamily="2" charset="-122"/>
              </a:rPr>
              <a:t>仅只是一个安全协议框架</a:t>
            </a:r>
            <a:r>
              <a:rPr lang="zh-CN" altLang="en-US" sz="2800" b="1" dirty="0" smtClean="0">
                <a:latin typeface="华文楷体" panose="02010600040101010101" pitchFamily="2" charset="-122"/>
                <a:ea typeface="华文楷体" panose="02010600040101010101" pitchFamily="2" charset="-122"/>
              </a:rPr>
              <a:t>，还</a:t>
            </a:r>
            <a:r>
              <a:rPr lang="zh-CN" altLang="en-US" sz="2800" b="1" dirty="0">
                <a:latin typeface="华文楷体" panose="02010600040101010101" pitchFamily="2" charset="-122"/>
                <a:ea typeface="华文楷体" panose="02010600040101010101" pitchFamily="2" charset="-122"/>
              </a:rPr>
              <a:t>不能成为无线传感器网络认证的最佳解决方案。</a:t>
            </a:r>
            <a:endParaRPr lang="zh-CN" altLang="en-US" sz="2800" b="1" dirty="0">
              <a:latin typeface="华文楷体" panose="02010600040101010101" pitchFamily="2" charset="-122"/>
              <a:ea typeface="华文楷体" panose="02010600040101010101" pitchFamily="2" charset="-122"/>
            </a:endParaRPr>
          </a:p>
          <a:p>
            <a:pPr marL="800100" lvl="1" indent="-342900">
              <a:lnSpc>
                <a:spcPct val="180000"/>
              </a:lnSpc>
              <a:buClr>
                <a:srgbClr val="FF3300"/>
              </a:buClr>
              <a:buSzPct val="85000"/>
              <a:buFont typeface="Wingdings" panose="05000000000000000000" pitchFamily="2" charset="2"/>
              <a:buChar char="ü"/>
            </a:pPr>
            <a:r>
              <a:rPr lang="en-US" altLang="zh-CN" sz="2800" b="1" dirty="0" smtClean="0">
                <a:latin typeface="华文楷体" panose="02010600040101010101" pitchFamily="2" charset="-122"/>
                <a:ea typeface="华文楷体" panose="02010600040101010101" pitchFamily="2" charset="-122"/>
              </a:rPr>
              <a:t>LEAP</a:t>
            </a:r>
            <a:r>
              <a:rPr lang="zh-CN" altLang="en-US" sz="2800" b="1" dirty="0">
                <a:latin typeface="华文楷体" panose="02010600040101010101" pitchFamily="2" charset="-122"/>
                <a:ea typeface="华文楷体" panose="02010600040101010101" pitchFamily="2" charset="-122"/>
              </a:rPr>
              <a:t>协议是一个专为传感器网络设计的用来</a:t>
            </a:r>
            <a:r>
              <a:rPr lang="zh-CN" altLang="en-US" sz="2800" b="1" dirty="0">
                <a:solidFill>
                  <a:srgbClr val="FF0000"/>
                </a:solidFill>
                <a:latin typeface="华文楷体" panose="02010600040101010101" pitchFamily="2" charset="-122"/>
                <a:ea typeface="华文楷体" panose="02010600040101010101" pitchFamily="2" charset="-122"/>
              </a:rPr>
              <a:t>支持网内数据处理的密钥管理协议</a:t>
            </a:r>
            <a:r>
              <a:rPr lang="zh-CN" altLang="en-US" sz="2800" b="1" dirty="0" smtClean="0">
                <a:latin typeface="华文楷体" panose="02010600040101010101" pitchFamily="2" charset="-122"/>
                <a:ea typeface="华文楷体" panose="02010600040101010101" pitchFamily="2" charset="-122"/>
              </a:rPr>
              <a:t>。提出了分类密钥的建立机制。该协议的通信开销和能量消耗都较低。</a:t>
            </a:r>
            <a:endParaRPr lang="zh-CN" altLang="en-US" sz="28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2</a:t>
            </a:r>
            <a:r>
              <a:rPr lang="zh-CN" altLang="en-US" dirty="0"/>
              <a:t>、访问控制技术</a:t>
            </a:r>
            <a:endParaRPr lang="zh-CN" altLang="en-US" dirty="0"/>
          </a:p>
        </p:txBody>
      </p:sp>
      <p:sp>
        <p:nvSpPr>
          <p:cNvPr id="15" name="TextBox 14"/>
          <p:cNvSpPr txBox="1"/>
          <p:nvPr/>
        </p:nvSpPr>
        <p:spPr>
          <a:xfrm>
            <a:off x="911424" y="980728"/>
            <a:ext cx="10945216" cy="5262979"/>
          </a:xfrm>
          <a:prstGeom prst="rect">
            <a:avLst/>
          </a:prstGeom>
          <a:noFill/>
          <a:ln w="9525">
            <a:noFill/>
          </a:ln>
        </p:spPr>
        <p:txBody>
          <a:bodyPr wrap="square">
            <a:spAutoFit/>
          </a:bodyPr>
          <a:lstStyle/>
          <a:p>
            <a:pPr marL="457200" indent="-457200">
              <a:lnSpc>
                <a:spcPct val="150000"/>
              </a:lnSpc>
              <a:buClr>
                <a:srgbClr val="FF3300"/>
              </a:buClr>
              <a:buSzPct val="85000"/>
              <a:buFont typeface="Wingdings" panose="05000000000000000000" pitchFamily="2" charset="2"/>
              <a:buChar char="p"/>
            </a:pPr>
            <a:r>
              <a:rPr lang="zh-CN" altLang="en-US" sz="2800" b="1" dirty="0">
                <a:latin typeface="华文楷体" panose="02010600040101010101" pitchFamily="2" charset="-122"/>
                <a:ea typeface="华文楷体" panose="02010600040101010101" pitchFamily="2" charset="-122"/>
              </a:rPr>
              <a:t>访问控制机制用于保护传感器网络的数据，</a:t>
            </a:r>
            <a:r>
              <a:rPr lang="zh-CN" altLang="en-US" sz="2800" b="1" dirty="0">
                <a:solidFill>
                  <a:srgbClr val="0000FF"/>
                </a:solidFill>
                <a:latin typeface="华文楷体" panose="02010600040101010101" pitchFamily="2" charset="-122"/>
                <a:ea typeface="华文楷体" panose="02010600040101010101" pitchFamily="2" charset="-122"/>
              </a:rPr>
              <a:t>控制合法用户的访问权限，禁止非法用户的访问</a:t>
            </a:r>
            <a:r>
              <a:rPr lang="zh-CN" altLang="en-US" sz="2800" b="1" dirty="0">
                <a:latin typeface="华文楷体" panose="02010600040101010101" pitchFamily="2" charset="-122"/>
                <a:ea typeface="华文楷体" panose="02010600040101010101" pitchFamily="2" charset="-122"/>
              </a:rPr>
              <a:t>。</a:t>
            </a:r>
            <a:endParaRPr lang="zh-CN" altLang="en-US" sz="2800" b="1" dirty="0">
              <a:latin typeface="华文楷体" panose="02010600040101010101" pitchFamily="2" charset="-122"/>
              <a:ea typeface="华文楷体" panose="02010600040101010101" pitchFamily="2" charset="-122"/>
            </a:endParaRPr>
          </a:p>
          <a:p>
            <a:pPr marL="457200" indent="-457200">
              <a:lnSpc>
                <a:spcPct val="150000"/>
              </a:lnSpc>
              <a:buClr>
                <a:srgbClr val="FF3300"/>
              </a:buClr>
              <a:buSzPct val="85000"/>
              <a:buFont typeface="Wingdings" panose="05000000000000000000" pitchFamily="2" charset="2"/>
              <a:buChar char="p"/>
            </a:pPr>
            <a:r>
              <a:rPr lang="zh-CN" altLang="en-US" sz="2800" b="1" dirty="0">
                <a:latin typeface="华文楷体" panose="02010600040101010101" pitchFamily="2" charset="-122"/>
                <a:ea typeface="华文楷体" panose="02010600040101010101" pitchFamily="2" charset="-122"/>
              </a:rPr>
              <a:t>衡量一个无线传感器网络中的访问控制机制的优劣，主要有两个技术指标，即</a:t>
            </a:r>
            <a:r>
              <a:rPr lang="zh-CN" altLang="en-US" sz="2800" b="1" dirty="0">
                <a:solidFill>
                  <a:srgbClr val="FF0000"/>
                </a:solidFill>
                <a:latin typeface="华文楷体" panose="02010600040101010101" pitchFamily="2" charset="-122"/>
                <a:ea typeface="华文楷体" panose="02010600040101010101" pitchFamily="2" charset="-122"/>
              </a:rPr>
              <a:t>安全性</a:t>
            </a:r>
            <a:r>
              <a:rPr lang="zh-CN" altLang="en-US" sz="2800" b="1" dirty="0">
                <a:latin typeface="华文楷体" panose="02010600040101010101" pitchFamily="2" charset="-122"/>
                <a:ea typeface="华文楷体" panose="02010600040101010101" pitchFamily="2" charset="-122"/>
              </a:rPr>
              <a:t>和</a:t>
            </a:r>
            <a:r>
              <a:rPr lang="zh-CN" altLang="en-US" sz="2800" b="1" dirty="0">
                <a:solidFill>
                  <a:srgbClr val="FF0000"/>
                </a:solidFill>
                <a:latin typeface="华文楷体" panose="02010600040101010101" pitchFamily="2" charset="-122"/>
                <a:ea typeface="华文楷体" panose="02010600040101010101" pitchFamily="2" charset="-122"/>
              </a:rPr>
              <a:t>网络开销</a:t>
            </a:r>
            <a:r>
              <a:rPr lang="zh-CN" altLang="en-US" sz="2800" b="1" dirty="0" smtClean="0">
                <a:latin typeface="华文楷体" panose="02010600040101010101" pitchFamily="2" charset="-122"/>
                <a:ea typeface="华文楷体" panose="02010600040101010101" pitchFamily="2" charset="-122"/>
              </a:rPr>
              <a:t>。</a:t>
            </a:r>
            <a:endParaRPr lang="en-US" altLang="zh-CN" sz="2800" b="1" dirty="0" smtClean="0">
              <a:latin typeface="华文楷体" panose="02010600040101010101" pitchFamily="2" charset="-122"/>
              <a:ea typeface="华文楷体" panose="02010600040101010101" pitchFamily="2" charset="-122"/>
            </a:endParaRPr>
          </a:p>
          <a:p>
            <a:pPr marL="914400" lvl="1" indent="-457200">
              <a:lnSpc>
                <a:spcPct val="150000"/>
              </a:lnSpc>
              <a:buClr>
                <a:srgbClr val="FF3300"/>
              </a:buClr>
              <a:buSzPct val="85000"/>
              <a:buFont typeface="Wingdings" panose="05000000000000000000" pitchFamily="2" charset="2"/>
              <a:buChar char="ü"/>
            </a:pPr>
            <a:r>
              <a:rPr lang="zh-CN" altLang="en-US" sz="2800" b="1" dirty="0">
                <a:solidFill>
                  <a:srgbClr val="FF0000"/>
                </a:solidFill>
                <a:latin typeface="华文楷体" panose="02010600040101010101" pitchFamily="2" charset="-122"/>
                <a:ea typeface="华文楷体" panose="02010600040101010101" pitchFamily="2" charset="-122"/>
              </a:rPr>
              <a:t>安全性</a:t>
            </a:r>
            <a:r>
              <a:rPr lang="zh-CN" altLang="en-US" sz="2800" b="1" dirty="0" smtClean="0">
                <a:solidFill>
                  <a:srgbClr val="FF0000"/>
                </a:solidFill>
                <a:latin typeface="华文楷体" panose="02010600040101010101" pitchFamily="2" charset="-122"/>
                <a:ea typeface="华文楷体" panose="02010600040101010101" pitchFamily="2" charset="-122"/>
              </a:rPr>
              <a:t>：</a:t>
            </a:r>
            <a:r>
              <a:rPr lang="zh-CN" altLang="en-US" sz="2800" b="1" dirty="0" smtClean="0">
                <a:latin typeface="华文楷体" panose="02010600040101010101" pitchFamily="2" charset="-122"/>
                <a:ea typeface="华文楷体" panose="02010600040101010101" pitchFamily="2" charset="-122"/>
              </a:rPr>
              <a:t>准确判断用户访问的</a:t>
            </a:r>
            <a:r>
              <a:rPr lang="zh-CN" altLang="en-US" sz="2800" b="1" dirty="0" smtClean="0">
                <a:solidFill>
                  <a:srgbClr val="0000FF"/>
                </a:solidFill>
                <a:latin typeface="华文楷体" panose="02010600040101010101" pitchFamily="2" charset="-122"/>
                <a:ea typeface="华文楷体" panose="02010600040101010101" pitchFamily="2" charset="-122"/>
              </a:rPr>
              <a:t>合法性</a:t>
            </a:r>
            <a:r>
              <a:rPr lang="zh-CN" altLang="en-US" sz="2800" b="1" dirty="0" smtClean="0">
                <a:latin typeface="华文楷体" panose="02010600040101010101" pitchFamily="2" charset="-122"/>
                <a:ea typeface="华文楷体" panose="02010600040101010101" pitchFamily="2" charset="-122"/>
              </a:rPr>
              <a:t>及请求的</a:t>
            </a:r>
            <a:r>
              <a:rPr lang="zh-CN" altLang="en-US" sz="2800" b="1" dirty="0" smtClean="0">
                <a:solidFill>
                  <a:srgbClr val="0000FF"/>
                </a:solidFill>
                <a:latin typeface="华文楷体" panose="02010600040101010101" pitchFamily="2" charset="-122"/>
                <a:ea typeface="华文楷体" panose="02010600040101010101" pitchFamily="2" charset="-122"/>
              </a:rPr>
              <a:t>有效期</a:t>
            </a:r>
            <a:r>
              <a:rPr lang="zh-CN" altLang="en-US" sz="2800" b="1" dirty="0" smtClean="0">
                <a:latin typeface="华文楷体" panose="02010600040101010101" pitchFamily="2" charset="-122"/>
                <a:ea typeface="华文楷体" panose="02010600040101010101" pitchFamily="2" charset="-122"/>
              </a:rPr>
              <a:t>。能够</a:t>
            </a:r>
            <a:r>
              <a:rPr lang="zh-CN" altLang="en-US" sz="2800" b="1" dirty="0">
                <a:latin typeface="华文楷体" panose="02010600040101010101" pitchFamily="2" charset="-122"/>
                <a:ea typeface="华文楷体" panose="02010600040101010101" pitchFamily="2" charset="-122"/>
              </a:rPr>
              <a:t>抵抗节点被攻击者所俘获后产生的</a:t>
            </a:r>
            <a:r>
              <a:rPr lang="zh-CN" altLang="en-US" sz="2800" b="1" dirty="0">
                <a:solidFill>
                  <a:srgbClr val="0000FF"/>
                </a:solidFill>
                <a:latin typeface="华文楷体" panose="02010600040101010101" pitchFamily="2" charset="-122"/>
                <a:ea typeface="华文楷体" panose="02010600040101010101" pitchFamily="2" charset="-122"/>
              </a:rPr>
              <a:t>恶意行为</a:t>
            </a:r>
            <a:r>
              <a:rPr lang="zh-CN" altLang="en-US" sz="2800" b="1" dirty="0">
                <a:latin typeface="华文楷体" panose="02010600040101010101" pitchFamily="2" charset="-122"/>
                <a:ea typeface="华文楷体" panose="02010600040101010101" pitchFamily="2" charset="-122"/>
              </a:rPr>
              <a:t>；还</a:t>
            </a:r>
            <a:r>
              <a:rPr lang="zh-CN" altLang="en-US" sz="2800" b="1" dirty="0" smtClean="0">
                <a:latin typeface="华文楷体" panose="02010600040101010101" pitchFamily="2" charset="-122"/>
                <a:ea typeface="华文楷体" panose="02010600040101010101" pitchFamily="2" charset="-122"/>
              </a:rPr>
              <a:t>需将</a:t>
            </a:r>
            <a:r>
              <a:rPr lang="zh-CN" altLang="en-US" sz="2800" b="1" dirty="0">
                <a:latin typeface="华文楷体" panose="02010600040101010101" pitchFamily="2" charset="-122"/>
                <a:ea typeface="华文楷体" panose="02010600040101010101" pitchFamily="2" charset="-122"/>
              </a:rPr>
              <a:t>用户与节点以及节点间的通信全部加密</a:t>
            </a:r>
            <a:r>
              <a:rPr lang="zh-CN" altLang="en-US" sz="2800" b="1" dirty="0" smtClean="0">
                <a:latin typeface="华文楷体" panose="02010600040101010101" pitchFamily="2" charset="-122"/>
                <a:ea typeface="华文楷体" panose="02010600040101010101" pitchFamily="2" charset="-122"/>
              </a:rPr>
              <a:t>，保障</a:t>
            </a:r>
            <a:r>
              <a:rPr lang="zh-CN" altLang="en-US" sz="2800" b="1" dirty="0">
                <a:latin typeface="华文楷体" panose="02010600040101010101" pitchFamily="2" charset="-122"/>
                <a:ea typeface="华文楷体" panose="02010600040101010101" pitchFamily="2" charset="-122"/>
              </a:rPr>
              <a:t>通信数据的</a:t>
            </a:r>
            <a:r>
              <a:rPr lang="zh-CN" altLang="en-US" sz="2800" b="1" dirty="0">
                <a:solidFill>
                  <a:srgbClr val="0000FF"/>
                </a:solidFill>
                <a:latin typeface="华文楷体" panose="02010600040101010101" pitchFamily="2" charset="-122"/>
                <a:ea typeface="华文楷体" panose="02010600040101010101" pitchFamily="2" charset="-122"/>
              </a:rPr>
              <a:t>保密性</a:t>
            </a:r>
            <a:r>
              <a:rPr lang="zh-CN" altLang="en-US" sz="2800" b="1" dirty="0">
                <a:latin typeface="华文楷体" panose="02010600040101010101" pitchFamily="2" charset="-122"/>
                <a:ea typeface="华文楷体" panose="02010600040101010101" pitchFamily="2" charset="-122"/>
              </a:rPr>
              <a:t>和</a:t>
            </a:r>
            <a:r>
              <a:rPr lang="zh-CN" altLang="en-US" sz="2800" b="1" dirty="0" smtClean="0">
                <a:solidFill>
                  <a:srgbClr val="0000FF"/>
                </a:solidFill>
                <a:latin typeface="华文楷体" panose="02010600040101010101" pitchFamily="2" charset="-122"/>
                <a:ea typeface="华文楷体" panose="02010600040101010101" pitchFamily="2" charset="-122"/>
              </a:rPr>
              <a:t>完整性</a:t>
            </a:r>
            <a:r>
              <a:rPr lang="zh-CN" altLang="en-US" sz="2800" b="1" dirty="0" smtClean="0">
                <a:latin typeface="华文楷体" panose="02010600040101010101" pitchFamily="2" charset="-122"/>
                <a:ea typeface="华文楷体" panose="02010600040101010101" pitchFamily="2" charset="-122"/>
              </a:rPr>
              <a:t>。</a:t>
            </a:r>
            <a:endParaRPr lang="en-US" altLang="zh-CN" sz="2800" b="1" dirty="0" smtClean="0">
              <a:latin typeface="华文楷体" panose="02010600040101010101" pitchFamily="2" charset="-122"/>
              <a:ea typeface="华文楷体" panose="02010600040101010101" pitchFamily="2" charset="-122"/>
            </a:endParaRPr>
          </a:p>
          <a:p>
            <a:pPr marL="914400" lvl="1" indent="-457200">
              <a:lnSpc>
                <a:spcPct val="150000"/>
              </a:lnSpc>
              <a:buClr>
                <a:srgbClr val="FF3300"/>
              </a:buClr>
              <a:buSzPct val="85000"/>
              <a:buFont typeface="Wingdings" panose="05000000000000000000" pitchFamily="2" charset="2"/>
              <a:buChar char="ü"/>
            </a:pPr>
            <a:r>
              <a:rPr lang="zh-CN" altLang="en-US" sz="2800" b="1" dirty="0">
                <a:solidFill>
                  <a:srgbClr val="FF0000"/>
                </a:solidFill>
                <a:latin typeface="华文楷体" panose="02010600040101010101" pitchFamily="2" charset="-122"/>
                <a:ea typeface="华文楷体" panose="02010600040101010101" pitchFamily="2" charset="-122"/>
              </a:rPr>
              <a:t>网络开销：</a:t>
            </a:r>
            <a:r>
              <a:rPr lang="zh-CN" altLang="en-US" sz="2800" b="1" dirty="0">
                <a:solidFill>
                  <a:srgbClr val="0000FF"/>
                </a:solidFill>
                <a:latin typeface="华文楷体" panose="02010600040101010101" pitchFamily="2" charset="-122"/>
                <a:ea typeface="华文楷体" panose="02010600040101010101" pitchFamily="2" charset="-122"/>
              </a:rPr>
              <a:t>通信开销、存储开销、计算</a:t>
            </a:r>
            <a:r>
              <a:rPr lang="zh-CN" altLang="en-US" sz="2800" b="1" dirty="0" smtClean="0">
                <a:solidFill>
                  <a:srgbClr val="0000FF"/>
                </a:solidFill>
                <a:latin typeface="华文楷体" panose="02010600040101010101" pitchFamily="2" charset="-122"/>
                <a:ea typeface="华文楷体" panose="02010600040101010101" pitchFamily="2" charset="-122"/>
              </a:rPr>
              <a:t>开销</a:t>
            </a:r>
            <a:endParaRPr lang="zh-CN" altLang="en-US" sz="2800" b="1" dirty="0">
              <a:solidFill>
                <a:srgbClr val="0000FF"/>
              </a:solidFill>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2</a:t>
            </a:r>
            <a:r>
              <a:rPr lang="zh-CN" altLang="en-US" dirty="0"/>
              <a:t>、访问控制技术</a:t>
            </a:r>
            <a:endParaRPr lang="zh-CN" altLang="en-US" dirty="0"/>
          </a:p>
        </p:txBody>
      </p:sp>
      <p:sp>
        <p:nvSpPr>
          <p:cNvPr id="15" name="TextBox 14"/>
          <p:cNvSpPr txBox="1"/>
          <p:nvPr/>
        </p:nvSpPr>
        <p:spPr>
          <a:xfrm>
            <a:off x="911424" y="980728"/>
            <a:ext cx="11280576" cy="5262979"/>
          </a:xfrm>
          <a:prstGeom prst="rect">
            <a:avLst/>
          </a:prstGeom>
          <a:noFill/>
          <a:ln w="9525">
            <a:noFill/>
          </a:ln>
        </p:spPr>
        <p:txBody>
          <a:bodyPr wrap="square">
            <a:spAutoFit/>
          </a:bodyPr>
          <a:lstStyle/>
          <a:p>
            <a:pPr marL="457200" indent="-457200">
              <a:lnSpc>
                <a:spcPct val="200000"/>
              </a:lnSpc>
              <a:buClr>
                <a:srgbClr val="FF3300"/>
              </a:buClr>
              <a:buSzPct val="85000"/>
              <a:buFont typeface="Wingdings" panose="05000000000000000000" pitchFamily="2" charset="2"/>
              <a:buChar char="p"/>
            </a:pPr>
            <a:r>
              <a:rPr lang="zh-CN" altLang="en-US" sz="2800" b="1" dirty="0">
                <a:latin typeface="华文楷体" panose="02010600040101010101" pitchFamily="2" charset="-122"/>
                <a:ea typeface="华文楷体" panose="02010600040101010101" pitchFamily="2" charset="-122"/>
              </a:rPr>
              <a:t>现有的无线传感器网络访问控制机制大致可以分为三类：</a:t>
            </a:r>
            <a:endParaRPr lang="zh-CN" altLang="en-US" sz="2800" b="1" dirty="0">
              <a:latin typeface="华文楷体" panose="02010600040101010101" pitchFamily="2" charset="-122"/>
              <a:ea typeface="华文楷体" panose="02010600040101010101" pitchFamily="2" charset="-122"/>
            </a:endParaRPr>
          </a:p>
          <a:p>
            <a:pPr lvl="1">
              <a:lnSpc>
                <a:spcPct val="200000"/>
              </a:lnSpc>
              <a:buClr>
                <a:srgbClr val="FF3300"/>
              </a:buClr>
              <a:buSzPct val="85000"/>
            </a:pPr>
            <a:r>
              <a:rPr lang="zh-CN" altLang="en-US" sz="2800" b="1" dirty="0">
                <a:solidFill>
                  <a:srgbClr val="0000FF"/>
                </a:solidFill>
                <a:latin typeface="华文楷体" panose="02010600040101010101" pitchFamily="2" charset="-122"/>
                <a:ea typeface="华文楷体" panose="02010600040101010101" pitchFamily="2" charset="-122"/>
              </a:rPr>
              <a:t>①基于公钥密码体制的访问控制策略</a:t>
            </a:r>
            <a:r>
              <a:rPr lang="zh-CN" altLang="en-US" sz="2800" b="1" dirty="0" smtClean="0">
                <a:solidFill>
                  <a:srgbClr val="0000FF"/>
                </a:solidFill>
                <a:latin typeface="华文楷体" panose="02010600040101010101" pitchFamily="2" charset="-122"/>
                <a:ea typeface="华文楷体" panose="02010600040101010101" pitchFamily="2" charset="-122"/>
              </a:rPr>
              <a:t>；</a:t>
            </a:r>
            <a:endParaRPr lang="en-US" altLang="zh-CN" sz="2800" b="1" dirty="0" smtClean="0">
              <a:solidFill>
                <a:srgbClr val="0000FF"/>
              </a:solidFill>
              <a:latin typeface="华文楷体" panose="02010600040101010101" pitchFamily="2" charset="-122"/>
              <a:ea typeface="华文楷体" panose="02010600040101010101" pitchFamily="2" charset="-122"/>
            </a:endParaRPr>
          </a:p>
          <a:p>
            <a:pPr lvl="1">
              <a:lnSpc>
                <a:spcPct val="200000"/>
              </a:lnSpc>
              <a:buClr>
                <a:srgbClr val="FF3300"/>
              </a:buClr>
              <a:buSzPct val="85000"/>
            </a:pPr>
            <a:r>
              <a:rPr lang="zh-CN" altLang="en-US" sz="2800" b="1" dirty="0" smtClean="0">
                <a:solidFill>
                  <a:srgbClr val="FF0000"/>
                </a:solidFill>
                <a:latin typeface="华文楷体" panose="02010600040101010101" pitchFamily="2" charset="-122"/>
                <a:ea typeface="华文楷体" panose="02010600040101010101" pitchFamily="2" charset="-122"/>
              </a:rPr>
              <a:t>缺点：开销大、认证时延长、对</a:t>
            </a:r>
            <a:r>
              <a:rPr lang="en-US" altLang="zh-CN" sz="2800" b="1" dirty="0" err="1" smtClean="0">
                <a:solidFill>
                  <a:srgbClr val="FF0000"/>
                </a:solidFill>
                <a:latin typeface="华文楷体" panose="02010600040101010101" pitchFamily="2" charset="-122"/>
                <a:ea typeface="华文楷体" panose="02010600040101010101" pitchFamily="2" charset="-122"/>
              </a:rPr>
              <a:t>DoS</a:t>
            </a:r>
            <a:r>
              <a:rPr lang="zh-CN" altLang="en-US" sz="2800" b="1" dirty="0" smtClean="0">
                <a:solidFill>
                  <a:srgbClr val="FF0000"/>
                </a:solidFill>
                <a:latin typeface="华文楷体" panose="02010600040101010101" pitchFamily="2" charset="-122"/>
                <a:ea typeface="华文楷体" panose="02010600040101010101" pitchFamily="2" charset="-122"/>
              </a:rPr>
              <a:t>攻击非常脆弱</a:t>
            </a:r>
            <a:r>
              <a:rPr lang="en-US" altLang="zh-CN" sz="2800" b="1" dirty="0" smtClean="0">
                <a:solidFill>
                  <a:srgbClr val="FF0000"/>
                </a:solidFill>
                <a:latin typeface="华文楷体" panose="02010600040101010101" pitchFamily="2" charset="-122"/>
                <a:ea typeface="华文楷体" panose="02010600040101010101" pitchFamily="2" charset="-122"/>
              </a:rPr>
              <a:t>;</a:t>
            </a:r>
            <a:endParaRPr lang="zh-CN" altLang="en-US" sz="2800" b="1" dirty="0">
              <a:solidFill>
                <a:srgbClr val="FF0000"/>
              </a:solidFill>
              <a:latin typeface="华文楷体" panose="02010600040101010101" pitchFamily="2" charset="-122"/>
              <a:ea typeface="华文楷体" panose="02010600040101010101" pitchFamily="2" charset="-122"/>
            </a:endParaRPr>
          </a:p>
          <a:p>
            <a:pPr lvl="1">
              <a:lnSpc>
                <a:spcPct val="200000"/>
              </a:lnSpc>
              <a:buClr>
                <a:srgbClr val="FF3300"/>
              </a:buClr>
              <a:buSzPct val="85000"/>
            </a:pPr>
            <a:r>
              <a:rPr lang="zh-CN" altLang="en-US" sz="2800" b="1" dirty="0">
                <a:solidFill>
                  <a:srgbClr val="0000FF"/>
                </a:solidFill>
                <a:latin typeface="华文楷体" panose="02010600040101010101" pitchFamily="2" charset="-122"/>
                <a:ea typeface="华文楷体" panose="02010600040101010101" pitchFamily="2" charset="-122"/>
              </a:rPr>
              <a:t>②基于对称密码体制的访问控制策略</a:t>
            </a:r>
            <a:r>
              <a:rPr lang="zh-CN" altLang="en-US" sz="2800" b="1" dirty="0" smtClean="0">
                <a:solidFill>
                  <a:srgbClr val="0000FF"/>
                </a:solidFill>
                <a:latin typeface="华文楷体" panose="02010600040101010101" pitchFamily="2" charset="-122"/>
                <a:ea typeface="华文楷体" panose="02010600040101010101" pitchFamily="2" charset="-122"/>
              </a:rPr>
              <a:t>；</a:t>
            </a:r>
            <a:endParaRPr lang="en-US" altLang="zh-CN" sz="2800" b="1" dirty="0" smtClean="0">
              <a:solidFill>
                <a:srgbClr val="0000FF"/>
              </a:solidFill>
              <a:latin typeface="华文楷体" panose="02010600040101010101" pitchFamily="2" charset="-122"/>
              <a:ea typeface="华文楷体" panose="02010600040101010101" pitchFamily="2" charset="-122"/>
            </a:endParaRPr>
          </a:p>
          <a:p>
            <a:pPr lvl="1">
              <a:lnSpc>
                <a:spcPct val="200000"/>
              </a:lnSpc>
              <a:buClr>
                <a:srgbClr val="FF3300"/>
              </a:buClr>
              <a:buSzPct val="85000"/>
            </a:pPr>
            <a:r>
              <a:rPr lang="zh-CN" altLang="en-US" sz="2800" b="1" dirty="0" smtClean="0">
                <a:solidFill>
                  <a:srgbClr val="FF0000"/>
                </a:solidFill>
                <a:latin typeface="华文楷体" panose="02010600040101010101" pitchFamily="2" charset="-122"/>
                <a:ea typeface="华文楷体" panose="02010600040101010101" pitchFamily="2" charset="-122"/>
              </a:rPr>
              <a:t>优缺点：运算效率高、无额外开销，但需要密钥预分配技术的支撑</a:t>
            </a:r>
            <a:r>
              <a:rPr lang="en-US" altLang="zh-CN" sz="2800" b="1" dirty="0" smtClean="0">
                <a:solidFill>
                  <a:srgbClr val="FF0000"/>
                </a:solidFill>
                <a:latin typeface="华文楷体" panose="02010600040101010101" pitchFamily="2" charset="-122"/>
                <a:ea typeface="华文楷体" panose="02010600040101010101" pitchFamily="2" charset="-122"/>
              </a:rPr>
              <a:t>;</a:t>
            </a:r>
            <a:endParaRPr lang="zh-CN" altLang="en-US" sz="2800" b="1" dirty="0">
              <a:solidFill>
                <a:srgbClr val="FF0000"/>
              </a:solidFill>
              <a:latin typeface="华文楷体" panose="02010600040101010101" pitchFamily="2" charset="-122"/>
              <a:ea typeface="华文楷体" panose="02010600040101010101" pitchFamily="2" charset="-122"/>
            </a:endParaRPr>
          </a:p>
          <a:p>
            <a:pPr lvl="1">
              <a:lnSpc>
                <a:spcPct val="200000"/>
              </a:lnSpc>
              <a:buClr>
                <a:srgbClr val="FF3300"/>
              </a:buClr>
              <a:buSzPct val="85000"/>
            </a:pPr>
            <a:r>
              <a:rPr lang="zh-CN" altLang="en-US" sz="2800" b="1" dirty="0" smtClean="0">
                <a:solidFill>
                  <a:srgbClr val="0000FF"/>
                </a:solidFill>
                <a:latin typeface="华文楷体" panose="02010600040101010101" pitchFamily="2" charset="-122"/>
                <a:ea typeface="华文楷体" panose="02010600040101010101" pitchFamily="2" charset="-122"/>
              </a:rPr>
              <a:t>③</a:t>
            </a:r>
            <a:r>
              <a:rPr lang="zh-CN" altLang="en-US" sz="2800" b="1" dirty="0">
                <a:solidFill>
                  <a:srgbClr val="0000FF"/>
                </a:solidFill>
                <a:latin typeface="华文楷体" panose="02010600040101010101" pitchFamily="2" charset="-122"/>
                <a:ea typeface="华文楷体" panose="02010600040101010101" pitchFamily="2" charset="-122"/>
              </a:rPr>
              <a:t>其他类型的访问控制策略</a:t>
            </a:r>
            <a:r>
              <a:rPr lang="zh-CN" altLang="en-US" sz="2800" b="1" dirty="0" smtClean="0">
                <a:solidFill>
                  <a:srgbClr val="0000FF"/>
                </a:solidFill>
                <a:latin typeface="华文楷体" panose="02010600040101010101" pitchFamily="2" charset="-122"/>
                <a:ea typeface="华文楷体" panose="02010600040101010101" pitchFamily="2" charset="-122"/>
              </a:rPr>
              <a:t>。</a:t>
            </a:r>
            <a:r>
              <a:rPr lang="zh-CN" altLang="en-US" sz="2800" b="1" dirty="0" smtClean="0">
                <a:latin typeface="华文楷体" panose="02010600040101010101" pitchFamily="2" charset="-122"/>
                <a:ea typeface="华文楷体" panose="02010600040101010101" pitchFamily="2" charset="-122"/>
              </a:rPr>
              <a:t>如动态用户认证方案等。</a:t>
            </a:r>
            <a:endParaRPr lang="zh-CN" altLang="en-US" sz="28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3</a:t>
            </a:r>
            <a:r>
              <a:rPr lang="zh-CN" altLang="en-US" dirty="0"/>
              <a:t>、安全通信与路由技术</a:t>
            </a:r>
            <a:endParaRPr lang="zh-CN" altLang="en-US" dirty="0"/>
          </a:p>
        </p:txBody>
      </p:sp>
      <p:sp>
        <p:nvSpPr>
          <p:cNvPr id="3" name="剪去同侧角的矩形 2"/>
          <p:cNvSpPr/>
          <p:nvPr/>
        </p:nvSpPr>
        <p:spPr>
          <a:xfrm rot="16200000">
            <a:off x="1172357" y="1025637"/>
            <a:ext cx="4536503" cy="5166766"/>
          </a:xfrm>
          <a:prstGeom prst="snip2SameRect">
            <a:avLst>
              <a:gd name="adj1" fmla="val 8711"/>
              <a:gd name="adj2" fmla="val 0"/>
            </a:avLst>
          </a:prstGeom>
          <a:noFill/>
          <a:ln>
            <a:solidFill>
              <a:srgbClr val="0070C0"/>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剪去同侧角的矩形 4"/>
          <p:cNvSpPr/>
          <p:nvPr/>
        </p:nvSpPr>
        <p:spPr>
          <a:xfrm rot="5400000">
            <a:off x="7273208" y="2013920"/>
            <a:ext cx="3938780" cy="4940052"/>
          </a:xfrm>
          <a:prstGeom prst="snip2SameRect">
            <a:avLst>
              <a:gd name="adj1" fmla="val 8711"/>
              <a:gd name="adj2" fmla="val 0"/>
            </a:avLst>
          </a:prstGeom>
          <a:noFill/>
          <a:ln>
            <a:solidFill>
              <a:srgbClr val="0070C0"/>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4000"/>
          </a:p>
        </p:txBody>
      </p:sp>
      <p:sp>
        <p:nvSpPr>
          <p:cNvPr id="8" name="内容占位符 2"/>
          <p:cNvSpPr txBox="1"/>
          <p:nvPr/>
        </p:nvSpPr>
        <p:spPr>
          <a:xfrm>
            <a:off x="1168770" y="1412776"/>
            <a:ext cx="4567189" cy="4032448"/>
          </a:xfrm>
          <a:prstGeom prst="rect">
            <a:avLst/>
          </a:prstGeom>
          <a:effectLst>
            <a:glow rad="63500">
              <a:schemeClr val="accent5">
                <a:satMod val="175000"/>
                <a:alpha val="40000"/>
              </a:schemeClr>
            </a:glow>
          </a:effectLst>
        </p:spPr>
        <p:txBody>
          <a:bodyPr/>
          <a:lstStyle/>
          <a:p>
            <a:pPr algn="just">
              <a:lnSpc>
                <a:spcPct val="150000"/>
              </a:lnSpc>
              <a:spcBef>
                <a:spcPct val="20000"/>
              </a:spcBef>
              <a:buFont typeface="Arial" panose="020B0604020202020204" pitchFamily="34" charset="0"/>
              <a:buNone/>
              <a:defRPr/>
            </a:pPr>
            <a:r>
              <a:rPr lang="zh-CN" altLang="en-US" sz="3200" b="1" dirty="0">
                <a:latin typeface="Times New Roman" panose="02020603050405020304" pitchFamily="18" charset="0"/>
                <a:cs typeface="Times New Roman" panose="02020603050405020304" pitchFamily="18" charset="0"/>
              </a:rPr>
              <a:t>一个</a:t>
            </a:r>
            <a:r>
              <a:rPr lang="en-US" altLang="zh-CN" sz="3200" b="1" dirty="0">
                <a:latin typeface="Times New Roman" panose="02020603050405020304" pitchFamily="18" charset="0"/>
                <a:cs typeface="Times New Roman" panose="02020603050405020304" pitchFamily="18" charset="0"/>
              </a:rPr>
              <a:t>WSN</a:t>
            </a:r>
            <a:r>
              <a:rPr lang="zh-CN" altLang="en-US" sz="3200" b="1" dirty="0">
                <a:latin typeface="Times New Roman" panose="02020603050405020304" pitchFamily="18" charset="0"/>
                <a:cs typeface="Times New Roman" panose="02020603050405020304" pitchFamily="18" charset="0"/>
              </a:rPr>
              <a:t>节点不仅是一个主机，而且是一个路由器。</a:t>
            </a:r>
            <a:r>
              <a:rPr lang="en-US" altLang="zh-CN" sz="3200" b="1" dirty="0">
                <a:latin typeface="Times New Roman" panose="02020603050405020304" pitchFamily="18" charset="0"/>
                <a:cs typeface="Times New Roman" panose="02020603050405020304" pitchFamily="18" charset="0"/>
              </a:rPr>
              <a:t>WSN</a:t>
            </a:r>
            <a:r>
              <a:rPr lang="zh-CN" altLang="en-US" sz="3200" b="1" dirty="0">
                <a:latin typeface="Times New Roman" panose="02020603050405020304" pitchFamily="18" charset="0"/>
                <a:cs typeface="Times New Roman" panose="02020603050405020304" pitchFamily="18" charset="0"/>
              </a:rPr>
              <a:t>路由协议的首要任务是在一对节点中建立正确、有效的路由，实时地发送消息。</a:t>
            </a:r>
            <a:endParaRPr lang="zh-CN" altLang="en-US" sz="3200" b="1" dirty="0">
              <a:latin typeface="Times New Roman" panose="02020603050405020304" pitchFamily="18" charset="0"/>
              <a:cs typeface="Times New Roman" panose="02020603050405020304" pitchFamily="18" charset="0"/>
            </a:endParaRPr>
          </a:p>
        </p:txBody>
      </p:sp>
      <p:sp>
        <p:nvSpPr>
          <p:cNvPr id="9" name="矩形 16"/>
          <p:cNvSpPr>
            <a:spLocks noChangeArrowheads="1"/>
          </p:cNvSpPr>
          <p:nvPr/>
        </p:nvSpPr>
        <p:spPr bwMode="auto">
          <a:xfrm>
            <a:off x="6986882" y="2586564"/>
            <a:ext cx="4293693" cy="3701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3200" b="1" dirty="0"/>
              <a:t>如果路由被误导，整个网络可能陷于瘫痪。无线传感器网络中主要的路由协议容易遭受的攻击，如表</a:t>
            </a:r>
            <a:r>
              <a:rPr lang="en-US" altLang="zh-CN" sz="3200" b="1" dirty="0"/>
              <a:t>5-3</a:t>
            </a:r>
            <a:r>
              <a:rPr lang="zh-CN" altLang="en-US" sz="3200" b="1" dirty="0"/>
              <a:t>所示。</a:t>
            </a:r>
            <a:endParaRPr lang="zh-CN" altLang="en-US" sz="3200" b="1"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952464" y="140940"/>
            <a:ext cx="10688152" cy="839788"/>
          </a:xfrm>
        </p:spPr>
        <p:txBody>
          <a:bodyPr/>
          <a:lstStyle/>
          <a:p>
            <a:r>
              <a:rPr lang="zh-CN" altLang="en-US" sz="3600" dirty="0"/>
              <a:t>无线传感器网络主要路由协议可能遭受的攻击汇总</a:t>
            </a:r>
            <a:endParaRPr lang="zh-CN" altLang="en-US" sz="3600" dirty="0"/>
          </a:p>
        </p:txBody>
      </p:sp>
      <p:graphicFrame>
        <p:nvGraphicFramePr>
          <p:cNvPr id="6" name="表格 5"/>
          <p:cNvGraphicFramePr>
            <a:graphicFrameLocks noGrp="1"/>
          </p:cNvGraphicFramePr>
          <p:nvPr>
            <p:custDataLst>
              <p:tags r:id="rId1"/>
            </p:custDataLst>
          </p:nvPr>
        </p:nvGraphicFramePr>
        <p:xfrm>
          <a:off x="767408" y="1196752"/>
          <a:ext cx="11089232" cy="4896543"/>
        </p:xfrm>
        <a:graphic>
          <a:graphicData uri="http://schemas.openxmlformats.org/drawingml/2006/table">
            <a:tbl>
              <a:tblPr firstRow="1" firstCol="1" bandRow="1">
                <a:tableStyleId>{5C22544A-7EE6-4342-B048-85BDC9FD1C3A}</a:tableStyleId>
              </a:tblPr>
              <a:tblGrid>
                <a:gridCol w="3384376"/>
                <a:gridCol w="7704856"/>
              </a:tblGrid>
              <a:tr h="725977">
                <a:tc>
                  <a:txBody>
                    <a:bodyPr/>
                    <a:lstStyle/>
                    <a:p>
                      <a:pPr indent="266700" algn="ctr">
                        <a:spcBef>
                          <a:spcPts val="100"/>
                        </a:spcBef>
                        <a:spcAft>
                          <a:spcPts val="100"/>
                        </a:spcAft>
                      </a:pPr>
                      <a:r>
                        <a:rPr lang="zh-CN" sz="2000" kern="900" dirty="0">
                          <a:effectLst/>
                          <a:latin typeface="Times New Roman" panose="02020603050405020304" pitchFamily="18" charset="0"/>
                          <a:ea typeface="宋体" panose="02010600030101010101" pitchFamily="2" charset="-122"/>
                          <a:cs typeface="Times New Roman" panose="02020603050405020304" pitchFamily="18" charset="0"/>
                        </a:rPr>
                        <a:t>路由协议类型</a:t>
                      </a:r>
                      <a:endParaRPr lang="zh-CN" sz="2000" kern="9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76" marR="68576" marT="0" marB="0" anchor="ctr"/>
                </a:tc>
                <a:tc>
                  <a:txBody>
                    <a:bodyPr/>
                    <a:lstStyle/>
                    <a:p>
                      <a:pPr indent="266700" algn="ctr">
                        <a:spcBef>
                          <a:spcPts val="100"/>
                        </a:spcBef>
                        <a:spcAft>
                          <a:spcPts val="100"/>
                        </a:spcAft>
                      </a:pPr>
                      <a:r>
                        <a:rPr lang="zh-CN" sz="2000" kern="900" dirty="0">
                          <a:effectLst/>
                          <a:latin typeface="Times New Roman" panose="02020603050405020304" pitchFamily="18" charset="0"/>
                          <a:ea typeface="宋体" panose="02010600030101010101" pitchFamily="2" charset="-122"/>
                          <a:cs typeface="Times New Roman" panose="02020603050405020304" pitchFamily="18" charset="0"/>
                        </a:rPr>
                        <a:t>可能遭受的攻击类型</a:t>
                      </a:r>
                      <a:endParaRPr lang="zh-CN" sz="2000" kern="9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76" marR="68576" marT="0" marB="0" anchor="ctr"/>
                </a:tc>
              </a:tr>
              <a:tr h="863036">
                <a:tc>
                  <a:txBody>
                    <a:bodyPr/>
                    <a:lstStyle/>
                    <a:p>
                      <a:pPr indent="266700" algn="just">
                        <a:spcBef>
                          <a:spcPts val="200"/>
                        </a:spcBef>
                        <a:spcAft>
                          <a:spcPts val="200"/>
                        </a:spcAft>
                      </a:pPr>
                      <a:r>
                        <a:rPr lang="zh-CN" sz="2000" kern="900" dirty="0">
                          <a:effectLst/>
                          <a:latin typeface="Times New Roman" panose="02020603050405020304" pitchFamily="18" charset="0"/>
                          <a:ea typeface="宋体" panose="02010600030101010101" pitchFamily="2" charset="-122"/>
                          <a:cs typeface="Times New Roman" panose="02020603050405020304" pitchFamily="18" charset="0"/>
                        </a:rPr>
                        <a:t>基于能量的路由协议</a:t>
                      </a:r>
                      <a:endParaRPr lang="zh-CN" sz="2000" kern="9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76" marR="68576" marT="0" marB="0" anchor="ctr"/>
                </a:tc>
                <a:tc>
                  <a:txBody>
                    <a:bodyPr/>
                    <a:lstStyle/>
                    <a:p>
                      <a:pPr indent="266700" algn="l">
                        <a:spcBef>
                          <a:spcPts val="200"/>
                        </a:spcBef>
                        <a:spcAft>
                          <a:spcPts val="200"/>
                        </a:spcAft>
                      </a:pPr>
                      <a:r>
                        <a:rPr lang="zh-CN" sz="2000" b="1" kern="900" dirty="0">
                          <a:effectLst/>
                          <a:latin typeface="Times New Roman" panose="02020603050405020304" pitchFamily="18" charset="0"/>
                          <a:ea typeface="宋体" panose="02010600030101010101" pitchFamily="2" charset="-122"/>
                          <a:cs typeface="Times New Roman" panose="02020603050405020304" pitchFamily="18" charset="0"/>
                        </a:rPr>
                        <a:t>虚假路由信息、选择性转发、</a:t>
                      </a:r>
                      <a:r>
                        <a:rPr lang="en-US" sz="2000" b="1" kern="900" dirty="0">
                          <a:effectLst/>
                          <a:latin typeface="Times New Roman" panose="02020603050405020304" pitchFamily="18" charset="0"/>
                          <a:ea typeface="宋体" panose="02010600030101010101" pitchFamily="2" charset="-122"/>
                          <a:cs typeface="Times New Roman" panose="02020603050405020304" pitchFamily="18" charset="0"/>
                        </a:rPr>
                        <a:t>Hello</a:t>
                      </a:r>
                      <a:r>
                        <a:rPr lang="zh-CN" sz="2000" b="1" kern="900" dirty="0">
                          <a:effectLst/>
                          <a:latin typeface="Times New Roman" panose="02020603050405020304" pitchFamily="18" charset="0"/>
                          <a:ea typeface="宋体" panose="02010600030101010101" pitchFamily="2" charset="-122"/>
                          <a:cs typeface="Times New Roman" panose="02020603050405020304" pitchFamily="18" charset="0"/>
                        </a:rPr>
                        <a:t>消息洪泛攻击、</a:t>
                      </a:r>
                      <a:r>
                        <a:rPr lang="en-US" sz="2000" b="1" kern="900" dirty="0" err="1">
                          <a:effectLst/>
                          <a:latin typeface="Times New Roman" panose="02020603050405020304" pitchFamily="18" charset="0"/>
                          <a:ea typeface="宋体" panose="02010600030101010101" pitchFamily="2" charset="-122"/>
                          <a:cs typeface="Times New Roman" panose="02020603050405020304" pitchFamily="18" charset="0"/>
                        </a:rPr>
                        <a:t>SinkHole</a:t>
                      </a:r>
                      <a:endParaRPr lang="zh-CN" sz="2000" b="1" kern="9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76" marR="68576" marT="0" marB="0" anchor="ctr"/>
                </a:tc>
              </a:tr>
              <a:tr h="992540">
                <a:tc>
                  <a:txBody>
                    <a:bodyPr/>
                    <a:lstStyle/>
                    <a:p>
                      <a:pPr indent="266700" algn="just">
                        <a:spcBef>
                          <a:spcPts val="200"/>
                        </a:spcBef>
                        <a:spcAft>
                          <a:spcPts val="200"/>
                        </a:spcAft>
                      </a:pPr>
                      <a:r>
                        <a:rPr lang="zh-CN" sz="2000" kern="900" dirty="0">
                          <a:effectLst/>
                          <a:latin typeface="Times New Roman" panose="02020603050405020304" pitchFamily="18" charset="0"/>
                          <a:ea typeface="宋体" panose="02010600030101010101" pitchFamily="2" charset="-122"/>
                          <a:cs typeface="Times New Roman" panose="02020603050405020304" pitchFamily="18" charset="0"/>
                        </a:rPr>
                        <a:t>基于查询的路由协议</a:t>
                      </a:r>
                      <a:endParaRPr lang="zh-CN" sz="2000" kern="9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76" marR="68576" marT="0" marB="0" anchor="ctr"/>
                </a:tc>
                <a:tc>
                  <a:txBody>
                    <a:bodyPr/>
                    <a:lstStyle/>
                    <a:p>
                      <a:pPr indent="266700" algn="l">
                        <a:spcBef>
                          <a:spcPts val="200"/>
                        </a:spcBef>
                        <a:spcAft>
                          <a:spcPts val="200"/>
                        </a:spcAft>
                      </a:pPr>
                      <a:r>
                        <a:rPr lang="zh-CN" sz="2000" b="1" kern="900" dirty="0">
                          <a:effectLst/>
                          <a:latin typeface="Times New Roman" panose="02020603050405020304" pitchFamily="18" charset="0"/>
                          <a:ea typeface="宋体" panose="02010600030101010101" pitchFamily="2" charset="-122"/>
                          <a:cs typeface="Times New Roman" panose="02020603050405020304" pitchFamily="18" charset="0"/>
                        </a:rPr>
                        <a:t>虚假路由信息、选择性转发、</a:t>
                      </a:r>
                      <a:r>
                        <a:rPr lang="en-US" sz="2000" b="1" kern="900" dirty="0">
                          <a:effectLst/>
                          <a:latin typeface="Times New Roman" panose="02020603050405020304" pitchFamily="18" charset="0"/>
                          <a:ea typeface="宋体" panose="02010600030101010101" pitchFamily="2" charset="-122"/>
                          <a:cs typeface="Times New Roman" panose="02020603050405020304" pitchFamily="18" charset="0"/>
                        </a:rPr>
                        <a:t>Hello</a:t>
                      </a:r>
                      <a:r>
                        <a:rPr lang="zh-CN" sz="2000" b="1" kern="900" dirty="0">
                          <a:effectLst/>
                          <a:latin typeface="Times New Roman" panose="02020603050405020304" pitchFamily="18" charset="0"/>
                          <a:ea typeface="宋体" panose="02010600030101010101" pitchFamily="2" charset="-122"/>
                          <a:cs typeface="Times New Roman" panose="02020603050405020304" pitchFamily="18" charset="0"/>
                        </a:rPr>
                        <a:t>消息洪泛攻击、</a:t>
                      </a:r>
                      <a:r>
                        <a:rPr lang="en-US" sz="2000" b="1" kern="900" dirty="0" smtClean="0">
                          <a:effectLst/>
                          <a:latin typeface="Times New Roman" panose="02020603050405020304" pitchFamily="18" charset="0"/>
                          <a:ea typeface="宋体" panose="02010600030101010101" pitchFamily="2" charset="-122"/>
                          <a:cs typeface="Times New Roman" panose="02020603050405020304" pitchFamily="18" charset="0"/>
                        </a:rPr>
                        <a:t>Sybil</a:t>
                      </a:r>
                      <a:r>
                        <a:rPr lang="zh-CN" sz="2000" b="1" kern="900" dirty="0" smtClean="0">
                          <a:effectLst/>
                          <a:latin typeface="Times New Roman" panose="02020603050405020304" pitchFamily="18" charset="0"/>
                          <a:ea typeface="宋体" panose="02010600030101010101" pitchFamily="2" charset="-122"/>
                          <a:cs typeface="Times New Roman" panose="02020603050405020304" pitchFamily="18" charset="0"/>
                        </a:rPr>
                        <a:t>攻击</a:t>
                      </a:r>
                      <a:r>
                        <a:rPr lang="zh-CN" sz="2000" b="1" kern="9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2000" b="1" kern="900" dirty="0" err="1">
                          <a:effectLst/>
                          <a:latin typeface="Times New Roman" panose="02020603050405020304" pitchFamily="18" charset="0"/>
                          <a:ea typeface="宋体" panose="02010600030101010101" pitchFamily="2" charset="-122"/>
                          <a:cs typeface="Times New Roman" panose="02020603050405020304" pitchFamily="18" charset="0"/>
                        </a:rPr>
                        <a:t>SinkHole</a:t>
                      </a:r>
                      <a:endParaRPr lang="zh-CN" sz="2000" b="1" kern="9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76" marR="68576" marT="0" marB="0" anchor="ctr"/>
                </a:tc>
              </a:tr>
              <a:tr h="863036">
                <a:tc>
                  <a:txBody>
                    <a:bodyPr/>
                    <a:lstStyle/>
                    <a:p>
                      <a:pPr indent="266700" algn="just">
                        <a:spcBef>
                          <a:spcPts val="200"/>
                        </a:spcBef>
                        <a:spcAft>
                          <a:spcPts val="200"/>
                        </a:spcAft>
                      </a:pPr>
                      <a:r>
                        <a:rPr lang="zh-CN" sz="2000" kern="900">
                          <a:effectLst/>
                          <a:latin typeface="Times New Roman" panose="02020603050405020304" pitchFamily="18" charset="0"/>
                          <a:ea typeface="宋体" panose="02010600030101010101" pitchFamily="2" charset="-122"/>
                          <a:cs typeface="Times New Roman" panose="02020603050405020304" pitchFamily="18" charset="0"/>
                        </a:rPr>
                        <a:t>基于位置的路由协议</a:t>
                      </a:r>
                      <a:endParaRPr lang="zh-CN" sz="2000" kern="900">
                        <a:effectLst/>
                        <a:latin typeface="Times New Roman" panose="02020603050405020304" pitchFamily="18" charset="0"/>
                        <a:ea typeface="宋体" panose="02010600030101010101" pitchFamily="2" charset="-122"/>
                        <a:cs typeface="Times New Roman" panose="02020603050405020304" pitchFamily="18" charset="0"/>
                      </a:endParaRPr>
                    </a:p>
                  </a:txBody>
                  <a:tcPr marL="68576" marR="68576" marT="0" marB="0" anchor="ctr"/>
                </a:tc>
                <a:tc>
                  <a:txBody>
                    <a:bodyPr/>
                    <a:lstStyle/>
                    <a:p>
                      <a:pPr indent="266700" algn="l">
                        <a:spcBef>
                          <a:spcPts val="200"/>
                        </a:spcBef>
                        <a:spcAft>
                          <a:spcPts val="200"/>
                        </a:spcAft>
                      </a:pPr>
                      <a:r>
                        <a:rPr lang="zh-CN" sz="2000" b="1" kern="900" dirty="0">
                          <a:effectLst/>
                          <a:latin typeface="Times New Roman" panose="02020603050405020304" pitchFamily="18" charset="0"/>
                          <a:ea typeface="宋体" panose="02010600030101010101" pitchFamily="2" charset="-122"/>
                          <a:cs typeface="Times New Roman" panose="02020603050405020304" pitchFamily="18" charset="0"/>
                        </a:rPr>
                        <a:t>虚假路由信息、选择性转发、环路攻击</a:t>
                      </a:r>
                      <a:r>
                        <a:rPr lang="zh-CN" sz="2000" b="1" kern="900" dirty="0" smtClean="0">
                          <a:effectLst/>
                          <a:latin typeface="Times New Roman" panose="02020603050405020304" pitchFamily="18" charset="0"/>
                          <a:ea typeface="宋体" panose="02010600030101010101" pitchFamily="2" charset="-122"/>
                          <a:cs typeface="Times New Roman" panose="02020603050405020304" pitchFamily="18" charset="0"/>
                        </a:rPr>
                        <a:t>、</a:t>
                      </a:r>
                      <a:r>
                        <a:rPr lang="en-US" sz="2000" b="1" kern="900" dirty="0" smtClean="0">
                          <a:effectLst/>
                          <a:latin typeface="Times New Roman" panose="02020603050405020304" pitchFamily="18" charset="0"/>
                          <a:ea typeface="宋体" panose="02010600030101010101" pitchFamily="2" charset="-122"/>
                          <a:cs typeface="Times New Roman" panose="02020603050405020304" pitchFamily="18" charset="0"/>
                        </a:rPr>
                        <a:t>Sybil</a:t>
                      </a:r>
                      <a:r>
                        <a:rPr lang="zh-CN" sz="2000" b="1" kern="900" dirty="0" smtClean="0">
                          <a:effectLst/>
                          <a:latin typeface="Times New Roman" panose="02020603050405020304" pitchFamily="18" charset="0"/>
                          <a:ea typeface="宋体" panose="02010600030101010101" pitchFamily="2" charset="-122"/>
                          <a:cs typeface="Times New Roman" panose="02020603050405020304" pitchFamily="18" charset="0"/>
                        </a:rPr>
                        <a:t>攻击</a:t>
                      </a:r>
                      <a:r>
                        <a:rPr lang="zh-CN" sz="2000" b="1" kern="9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2000" b="1" kern="900" dirty="0" err="1">
                          <a:effectLst/>
                          <a:latin typeface="Times New Roman" panose="02020603050405020304" pitchFamily="18" charset="0"/>
                          <a:ea typeface="宋体" panose="02010600030101010101" pitchFamily="2" charset="-122"/>
                          <a:cs typeface="Times New Roman" panose="02020603050405020304" pitchFamily="18" charset="0"/>
                        </a:rPr>
                        <a:t>SinkHole</a:t>
                      </a:r>
                      <a:endParaRPr lang="zh-CN" sz="2000" b="1" kern="9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76" marR="68576" marT="0" marB="0" anchor="ctr"/>
                </a:tc>
              </a:tr>
              <a:tr h="725977">
                <a:tc>
                  <a:txBody>
                    <a:bodyPr/>
                    <a:lstStyle/>
                    <a:p>
                      <a:pPr indent="266700" algn="just">
                        <a:spcBef>
                          <a:spcPts val="200"/>
                        </a:spcBef>
                        <a:spcAft>
                          <a:spcPts val="200"/>
                        </a:spcAft>
                      </a:pPr>
                      <a:r>
                        <a:rPr lang="zh-CN" sz="2000" kern="900" dirty="0">
                          <a:effectLst/>
                          <a:latin typeface="Times New Roman" panose="02020603050405020304" pitchFamily="18" charset="0"/>
                          <a:ea typeface="宋体" panose="02010600030101010101" pitchFamily="2" charset="-122"/>
                          <a:cs typeface="Times New Roman" panose="02020603050405020304" pitchFamily="18" charset="0"/>
                        </a:rPr>
                        <a:t>基于数据可靠的路由协议</a:t>
                      </a:r>
                      <a:endParaRPr lang="zh-CN" sz="2000" kern="9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76" marR="68576" marT="0" marB="0" anchor="ctr"/>
                </a:tc>
                <a:tc>
                  <a:txBody>
                    <a:bodyPr/>
                    <a:lstStyle/>
                    <a:p>
                      <a:pPr indent="266700" algn="l">
                        <a:spcBef>
                          <a:spcPts val="200"/>
                        </a:spcBef>
                        <a:spcAft>
                          <a:spcPts val="200"/>
                        </a:spcAft>
                      </a:pPr>
                      <a:r>
                        <a:rPr lang="zh-CN" sz="2000" b="1" kern="900" dirty="0">
                          <a:effectLst/>
                          <a:latin typeface="Times New Roman" panose="02020603050405020304" pitchFamily="18" charset="0"/>
                          <a:ea typeface="宋体" panose="02010600030101010101" pitchFamily="2" charset="-122"/>
                          <a:cs typeface="Times New Roman" panose="02020603050405020304" pitchFamily="18" charset="0"/>
                        </a:rPr>
                        <a:t>虚假路由信息、</a:t>
                      </a:r>
                      <a:r>
                        <a:rPr lang="en-US" sz="2000" b="1" kern="900" dirty="0">
                          <a:effectLst/>
                          <a:latin typeface="Times New Roman" panose="02020603050405020304" pitchFamily="18" charset="0"/>
                          <a:ea typeface="宋体" panose="02010600030101010101" pitchFamily="2" charset="-122"/>
                          <a:cs typeface="Times New Roman" panose="02020603050405020304" pitchFamily="18" charset="0"/>
                        </a:rPr>
                        <a:t>Hello</a:t>
                      </a:r>
                      <a:r>
                        <a:rPr lang="zh-CN" sz="2000" b="1" kern="900" dirty="0">
                          <a:effectLst/>
                          <a:latin typeface="Times New Roman" panose="02020603050405020304" pitchFamily="18" charset="0"/>
                          <a:ea typeface="宋体" panose="02010600030101010101" pitchFamily="2" charset="-122"/>
                          <a:cs typeface="Times New Roman" panose="02020603050405020304" pitchFamily="18" charset="0"/>
                        </a:rPr>
                        <a:t>消息洪泛攻击、</a:t>
                      </a:r>
                      <a:r>
                        <a:rPr lang="en-US" sz="2000" b="1" kern="900" dirty="0" smtClean="0">
                          <a:effectLst/>
                          <a:latin typeface="Times New Roman" panose="02020603050405020304" pitchFamily="18" charset="0"/>
                          <a:ea typeface="宋体" panose="02010600030101010101" pitchFamily="2" charset="-122"/>
                          <a:cs typeface="Times New Roman" panose="02020603050405020304" pitchFamily="18" charset="0"/>
                        </a:rPr>
                        <a:t>Sybil</a:t>
                      </a:r>
                      <a:r>
                        <a:rPr lang="zh-CN" sz="2000" b="1" kern="900" dirty="0" smtClean="0">
                          <a:effectLst/>
                          <a:latin typeface="Times New Roman" panose="02020603050405020304" pitchFamily="18" charset="0"/>
                          <a:ea typeface="宋体" panose="02010600030101010101" pitchFamily="2" charset="-122"/>
                          <a:cs typeface="Times New Roman" panose="02020603050405020304" pitchFamily="18" charset="0"/>
                        </a:rPr>
                        <a:t>攻击</a:t>
                      </a:r>
                      <a:endParaRPr lang="zh-CN" sz="2000" b="1" kern="9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76" marR="68576" marT="0" marB="0" anchor="ctr"/>
                </a:tc>
              </a:tr>
              <a:tr h="725977">
                <a:tc>
                  <a:txBody>
                    <a:bodyPr/>
                    <a:lstStyle/>
                    <a:p>
                      <a:pPr indent="266700" algn="just">
                        <a:spcBef>
                          <a:spcPts val="200"/>
                        </a:spcBef>
                        <a:spcAft>
                          <a:spcPts val="200"/>
                        </a:spcAft>
                      </a:pPr>
                      <a:r>
                        <a:rPr lang="en-US" sz="2000" kern="900">
                          <a:effectLst/>
                          <a:latin typeface="Times New Roman" panose="02020603050405020304" pitchFamily="18" charset="0"/>
                          <a:ea typeface="宋体" panose="02010600030101010101" pitchFamily="2" charset="-122"/>
                          <a:cs typeface="Times New Roman" panose="02020603050405020304" pitchFamily="18" charset="0"/>
                        </a:rPr>
                        <a:t>Leach</a:t>
                      </a:r>
                      <a:r>
                        <a:rPr lang="zh-CN" sz="2000" kern="900">
                          <a:effectLst/>
                          <a:latin typeface="Times New Roman" panose="02020603050405020304" pitchFamily="18" charset="0"/>
                          <a:ea typeface="宋体" panose="02010600030101010101" pitchFamily="2" charset="-122"/>
                          <a:cs typeface="Times New Roman" panose="02020603050405020304" pitchFamily="18" charset="0"/>
                        </a:rPr>
                        <a:t>分层结构路由协议</a:t>
                      </a:r>
                      <a:endParaRPr lang="zh-CN" sz="2000" kern="900">
                        <a:effectLst/>
                        <a:latin typeface="Times New Roman" panose="02020603050405020304" pitchFamily="18" charset="0"/>
                        <a:ea typeface="宋体" panose="02010600030101010101" pitchFamily="2" charset="-122"/>
                        <a:cs typeface="Times New Roman" panose="02020603050405020304" pitchFamily="18" charset="0"/>
                      </a:endParaRPr>
                    </a:p>
                  </a:txBody>
                  <a:tcPr marL="68576" marR="68576" marT="0" marB="0" anchor="ctr"/>
                </a:tc>
                <a:tc>
                  <a:txBody>
                    <a:bodyPr/>
                    <a:lstStyle/>
                    <a:p>
                      <a:pPr indent="266700" algn="l">
                        <a:spcBef>
                          <a:spcPts val="200"/>
                        </a:spcBef>
                        <a:spcAft>
                          <a:spcPts val="200"/>
                        </a:spcAft>
                      </a:pPr>
                      <a:r>
                        <a:rPr lang="zh-CN" sz="2000" b="1" kern="900" dirty="0">
                          <a:effectLst/>
                          <a:latin typeface="Times New Roman" panose="02020603050405020304" pitchFamily="18" charset="0"/>
                          <a:ea typeface="宋体" panose="02010600030101010101" pitchFamily="2" charset="-122"/>
                          <a:cs typeface="Times New Roman" panose="02020603050405020304" pitchFamily="18" charset="0"/>
                        </a:rPr>
                        <a:t>选择性转发、</a:t>
                      </a:r>
                      <a:r>
                        <a:rPr lang="en-US" sz="2000" b="1" kern="900" dirty="0">
                          <a:effectLst/>
                          <a:latin typeface="Times New Roman" panose="02020603050405020304" pitchFamily="18" charset="0"/>
                          <a:ea typeface="宋体" panose="02010600030101010101" pitchFamily="2" charset="-122"/>
                          <a:cs typeface="Times New Roman" panose="02020603050405020304" pitchFamily="18" charset="0"/>
                        </a:rPr>
                        <a:t>Hello</a:t>
                      </a:r>
                      <a:r>
                        <a:rPr lang="zh-CN" sz="2000" b="1" kern="900" dirty="0">
                          <a:effectLst/>
                          <a:latin typeface="Times New Roman" panose="02020603050405020304" pitchFamily="18" charset="0"/>
                          <a:ea typeface="宋体" panose="02010600030101010101" pitchFamily="2" charset="-122"/>
                          <a:cs typeface="Times New Roman" panose="02020603050405020304" pitchFamily="18" charset="0"/>
                        </a:rPr>
                        <a:t>消息洪泛攻击、</a:t>
                      </a:r>
                      <a:r>
                        <a:rPr lang="en-US" sz="2000" b="1" kern="900" dirty="0" smtClean="0">
                          <a:effectLst/>
                          <a:latin typeface="Times New Roman" panose="02020603050405020304" pitchFamily="18" charset="0"/>
                          <a:ea typeface="宋体" panose="02010600030101010101" pitchFamily="2" charset="-122"/>
                          <a:cs typeface="Times New Roman" panose="02020603050405020304" pitchFamily="18" charset="0"/>
                        </a:rPr>
                        <a:t>Sybil</a:t>
                      </a:r>
                      <a:r>
                        <a:rPr lang="zh-CN" sz="2000" b="1" kern="900" dirty="0" smtClean="0">
                          <a:effectLst/>
                          <a:latin typeface="Times New Roman" panose="02020603050405020304" pitchFamily="18" charset="0"/>
                          <a:ea typeface="宋体" panose="02010600030101010101" pitchFamily="2" charset="-122"/>
                          <a:cs typeface="Times New Roman" panose="02020603050405020304" pitchFamily="18" charset="0"/>
                        </a:rPr>
                        <a:t>攻击</a:t>
                      </a:r>
                      <a:endParaRPr lang="zh-CN" sz="2000" b="1" kern="9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76" marR="68576" marT="0" marB="0"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a:t>
            </a:r>
            <a:r>
              <a:rPr lang="en-US" altLang="zh-CN" dirty="0" smtClean="0"/>
              <a:t>1</a:t>
            </a:r>
            <a:r>
              <a:rPr lang="zh-CN" altLang="en-US" dirty="0"/>
              <a:t>）机密性</a:t>
            </a:r>
            <a:endParaRPr lang="zh-CN" altLang="en-US" dirty="0"/>
          </a:p>
        </p:txBody>
      </p:sp>
      <p:sp>
        <p:nvSpPr>
          <p:cNvPr id="5" name="TextBox 4"/>
          <p:cNvSpPr txBox="1"/>
          <p:nvPr/>
        </p:nvSpPr>
        <p:spPr>
          <a:xfrm>
            <a:off x="1056640" y="980728"/>
            <a:ext cx="10583976" cy="590931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150000"/>
              </a:lnSpc>
              <a:spcBef>
                <a:spcPct val="0"/>
              </a:spcBef>
              <a:buClr>
                <a:srgbClr val="FF3300"/>
              </a:buClr>
              <a:buSzPct val="85000"/>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sym typeface="+mn-ea"/>
              </a:rPr>
              <a:t>机密性要求对</a:t>
            </a:r>
            <a:r>
              <a:rPr lang="en-US" altLang="zh-CN" sz="2800" dirty="0">
                <a:latin typeface="微软雅黑" panose="020B0503020204020204" pitchFamily="34" charset="-122"/>
                <a:ea typeface="微软雅黑" panose="020B0503020204020204" pitchFamily="34" charset="-122"/>
                <a:sym typeface="+mn-ea"/>
              </a:rPr>
              <a:t>WSN</a:t>
            </a:r>
            <a:r>
              <a:rPr lang="zh-CN" altLang="en-US" sz="2800" dirty="0">
                <a:latin typeface="微软雅黑" panose="020B0503020204020204" pitchFamily="34" charset="-122"/>
                <a:ea typeface="微软雅黑" panose="020B0503020204020204" pitchFamily="34" charset="-122"/>
                <a:sym typeface="+mn-ea"/>
              </a:rPr>
              <a:t>节点间传输的信息进行加密，让任何人在</a:t>
            </a:r>
            <a:r>
              <a:rPr lang="zh-CN" altLang="en-US" sz="2800" b="1" dirty="0">
                <a:solidFill>
                  <a:srgbClr val="0000FF"/>
                </a:solidFill>
                <a:latin typeface="微软雅黑" panose="020B0503020204020204" pitchFamily="34" charset="-122"/>
                <a:ea typeface="微软雅黑" panose="020B0503020204020204" pitchFamily="34" charset="-122"/>
                <a:sym typeface="+mn-ea"/>
              </a:rPr>
              <a:t>截获节点间的物理通信信号后不能直接获得其所携带的消息内容</a:t>
            </a:r>
            <a:r>
              <a:rPr lang="zh-CN" altLang="en-US" sz="2800" dirty="0" smtClean="0">
                <a:latin typeface="微软雅黑" panose="020B0503020204020204" pitchFamily="34" charset="-122"/>
                <a:ea typeface="微软雅黑" panose="020B0503020204020204" pitchFamily="34" charset="-122"/>
                <a:sym typeface="+mn-ea"/>
              </a:rPr>
              <a:t>。</a:t>
            </a:r>
            <a:endParaRPr lang="en-US" altLang="zh-CN" sz="2800" dirty="0" smtClean="0">
              <a:latin typeface="微软雅黑" panose="020B0503020204020204" pitchFamily="34" charset="-122"/>
              <a:ea typeface="微软雅黑" panose="020B0503020204020204" pitchFamily="34" charset="-122"/>
              <a:sym typeface="+mn-ea"/>
            </a:endParaRPr>
          </a:p>
          <a:p>
            <a:pPr lvl="0" algn="just" eaLnBrk="1" hangingPunct="1">
              <a:lnSpc>
                <a:spcPct val="150000"/>
              </a:lnSpc>
              <a:spcBef>
                <a:spcPct val="0"/>
              </a:spcBef>
              <a:buClr>
                <a:srgbClr val="FF3300"/>
              </a:buClr>
              <a:buSzPct val="85000"/>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sym typeface="+mn-ea"/>
              </a:rPr>
              <a:t>在许多应用中（</a:t>
            </a:r>
            <a:r>
              <a:rPr lang="zh-CN" altLang="en-US" sz="2800" b="1" dirty="0">
                <a:solidFill>
                  <a:srgbClr val="FF0000"/>
                </a:solidFill>
                <a:latin typeface="微软雅黑" panose="020B0503020204020204" pitchFamily="34" charset="-122"/>
                <a:ea typeface="微软雅黑" panose="020B0503020204020204" pitchFamily="34" charset="-122"/>
                <a:sym typeface="+mn-ea"/>
              </a:rPr>
              <a:t>如密钥分发等</a:t>
            </a:r>
            <a:r>
              <a:rPr lang="zh-CN" altLang="en-US" sz="2800" dirty="0" smtClean="0">
                <a:latin typeface="微软雅黑" panose="020B0503020204020204" pitchFamily="34" charset="-122"/>
                <a:ea typeface="微软雅黑" panose="020B0503020204020204" pitchFamily="34" charset="-122"/>
                <a:sym typeface="+mn-ea"/>
              </a:rPr>
              <a:t>），</a:t>
            </a:r>
            <a:r>
              <a:rPr lang="zh-CN" altLang="en-US" sz="2800" dirty="0">
                <a:latin typeface="微软雅黑" panose="020B0503020204020204" pitchFamily="34" charset="-122"/>
                <a:ea typeface="微软雅黑" panose="020B0503020204020204" pitchFamily="34" charset="-122"/>
                <a:sym typeface="+mn-ea"/>
              </a:rPr>
              <a:t>节点之间传递的高度敏感数据一旦被攻击者获取，整个网络的安全将无法得到保障，因而通过密钥管理协议建立的的机密信息，必须保证仅对授权用户公开。</a:t>
            </a:r>
            <a:endParaRPr lang="zh-CN" altLang="en-US" sz="2800" dirty="0">
              <a:latin typeface="微软雅黑" panose="020B0503020204020204" pitchFamily="34" charset="-122"/>
              <a:ea typeface="微软雅黑" panose="020B0503020204020204" pitchFamily="34" charset="-122"/>
              <a:sym typeface="+mn-ea"/>
            </a:endParaRPr>
          </a:p>
          <a:p>
            <a:pPr lvl="0" algn="just" eaLnBrk="1" hangingPunct="1">
              <a:lnSpc>
                <a:spcPct val="150000"/>
              </a:lnSpc>
              <a:spcBef>
                <a:spcPct val="0"/>
              </a:spcBef>
              <a:buClr>
                <a:srgbClr val="FF3300"/>
              </a:buClr>
              <a:buSzPct val="85000"/>
              <a:buFont typeface="Wingdings" panose="05000000000000000000" pitchFamily="2" charset="2"/>
              <a:buChar char="p"/>
            </a:pPr>
            <a:r>
              <a:rPr lang="zh-CN" altLang="en-US" sz="2800" dirty="0" smtClean="0">
                <a:latin typeface="微软雅黑" panose="020B0503020204020204" pitchFamily="34" charset="-122"/>
                <a:ea typeface="微软雅黑" panose="020B0503020204020204" pitchFamily="34" charset="-122"/>
                <a:sym typeface="+mn-ea"/>
              </a:rPr>
              <a:t>同时</a:t>
            </a:r>
            <a:r>
              <a:rPr lang="zh-CN" altLang="en-US" sz="2800" dirty="0">
                <a:latin typeface="微软雅黑" panose="020B0503020204020204" pitchFamily="34" charset="-122"/>
                <a:ea typeface="微软雅黑" panose="020B0503020204020204" pitchFamily="34" charset="-122"/>
                <a:sym typeface="+mn-ea"/>
              </a:rPr>
              <a:t>，</a:t>
            </a:r>
            <a:r>
              <a:rPr lang="zh-CN" altLang="en-US" sz="2800" dirty="0">
                <a:solidFill>
                  <a:srgbClr val="0000FF"/>
                </a:solidFill>
                <a:latin typeface="微软雅黑" panose="020B0503020204020204" pitchFamily="34" charset="-122"/>
                <a:ea typeface="微软雅黑" panose="020B0503020204020204" pitchFamily="34" charset="-122"/>
                <a:sym typeface="+mn-ea"/>
              </a:rPr>
              <a:t>密钥泄露造成的影响应当控制在一个小的范围内</a:t>
            </a:r>
            <a:r>
              <a:rPr lang="zh-CN" altLang="en-US" sz="2800" dirty="0">
                <a:latin typeface="微软雅黑" panose="020B0503020204020204" pitchFamily="34" charset="-122"/>
                <a:ea typeface="微软雅黑" panose="020B0503020204020204" pitchFamily="34" charset="-122"/>
                <a:sym typeface="+mn-ea"/>
              </a:rPr>
              <a:t>，从而使得一个密钥的泄露不至于影响整个网络的安全。</a:t>
            </a:r>
            <a:endParaRPr lang="zh-CN" altLang="en-US" sz="2800" dirty="0">
              <a:latin typeface="微软雅黑" panose="020B0503020204020204" pitchFamily="34" charset="-122"/>
              <a:ea typeface="微软雅黑" panose="020B0503020204020204" pitchFamily="34" charset="-122"/>
              <a:sym typeface="+mn-ea"/>
            </a:endParaRPr>
          </a:p>
          <a:p>
            <a:pPr lvl="0" algn="just" eaLnBrk="1" hangingPunct="1">
              <a:lnSpc>
                <a:spcPct val="150000"/>
              </a:lnSpc>
              <a:spcBef>
                <a:spcPct val="0"/>
              </a:spcBef>
              <a:buClr>
                <a:srgbClr val="FF3300"/>
              </a:buClr>
              <a:buSzPct val="85000"/>
              <a:buFont typeface="Wingdings" panose="05000000000000000000" pitchFamily="2" charset="2"/>
              <a:buChar char="p"/>
            </a:pPr>
            <a:r>
              <a:rPr lang="zh-CN" altLang="en-US" sz="2800" dirty="0" smtClean="0">
                <a:latin typeface="微软雅黑" panose="020B0503020204020204" pitchFamily="34" charset="-122"/>
                <a:ea typeface="微软雅黑" panose="020B0503020204020204" pitchFamily="34" charset="-122"/>
                <a:sym typeface="+mn-ea"/>
              </a:rPr>
              <a:t>数据</a:t>
            </a:r>
            <a:r>
              <a:rPr lang="zh-CN" altLang="en-US" sz="2800" dirty="0">
                <a:latin typeface="微软雅黑" panose="020B0503020204020204" pitchFamily="34" charset="-122"/>
                <a:ea typeface="微软雅黑" panose="020B0503020204020204" pitchFamily="34" charset="-122"/>
                <a:sym typeface="+mn-ea"/>
              </a:rPr>
              <a:t>机密性的</a:t>
            </a:r>
            <a:r>
              <a:rPr lang="zh-CN" altLang="en-US" sz="2800" dirty="0">
                <a:solidFill>
                  <a:srgbClr val="FF0000"/>
                </a:solidFill>
                <a:latin typeface="微软雅黑" panose="020B0503020204020204" pitchFamily="34" charset="-122"/>
                <a:ea typeface="微软雅黑" panose="020B0503020204020204" pitchFamily="34" charset="-122"/>
                <a:sym typeface="+mn-ea"/>
              </a:rPr>
              <a:t>最常用方法是使用通信双方共享的会话密钥来加密待传递的消息</a:t>
            </a:r>
            <a:r>
              <a:rPr lang="zh-CN" altLang="en-US" sz="2800" dirty="0">
                <a:latin typeface="微软雅黑" panose="020B0503020204020204" pitchFamily="34" charset="-122"/>
                <a:ea typeface="微软雅黑" panose="020B0503020204020204" pitchFamily="34" charset="-122"/>
                <a:sym typeface="+mn-ea"/>
              </a:rPr>
              <a:t>，该密钥不为第三方所知。</a:t>
            </a:r>
            <a:endParaRPr lang="zh-CN" altLang="en-US" sz="2800" dirty="0">
              <a:solidFill>
                <a:srgbClr val="0000FF"/>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l"/>
            <a:r>
              <a:rPr lang="zh-CN" altLang="en-US" dirty="0" smtClean="0"/>
              <a:t>（</a:t>
            </a:r>
            <a:r>
              <a:rPr lang="en-US" altLang="zh-CN" dirty="0" smtClean="0"/>
              <a:t>1</a:t>
            </a:r>
            <a:r>
              <a:rPr lang="zh-CN" altLang="en-US" dirty="0"/>
              <a:t>）定向扩散</a:t>
            </a:r>
            <a:r>
              <a:rPr lang="zh-CN" altLang="en-US" dirty="0" smtClean="0"/>
              <a:t>路由（</a:t>
            </a:r>
            <a:r>
              <a:rPr lang="en-US" altLang="zh-CN" dirty="0" smtClean="0"/>
              <a:t>DD</a:t>
            </a:r>
            <a:r>
              <a:rPr lang="zh-CN" altLang="en-US" dirty="0" smtClean="0"/>
              <a:t>）的安全性</a:t>
            </a:r>
            <a:endParaRPr lang="zh-CN" altLang="en-US" dirty="0"/>
          </a:p>
        </p:txBody>
      </p:sp>
      <p:sp>
        <p:nvSpPr>
          <p:cNvPr id="15" name="TextBox 14"/>
          <p:cNvSpPr txBox="1"/>
          <p:nvPr/>
        </p:nvSpPr>
        <p:spPr>
          <a:xfrm>
            <a:off x="911424" y="980728"/>
            <a:ext cx="10945216" cy="5262979"/>
          </a:xfrm>
          <a:prstGeom prst="rect">
            <a:avLst/>
          </a:prstGeom>
          <a:noFill/>
          <a:ln w="9525">
            <a:noFill/>
          </a:ln>
        </p:spPr>
        <p:txBody>
          <a:bodyPr wrap="square">
            <a:spAutoFit/>
          </a:bodyPr>
          <a:lstStyle/>
          <a:p>
            <a:pPr marL="457200" indent="-457200" algn="just">
              <a:lnSpc>
                <a:spcPct val="150000"/>
              </a:lnSpc>
              <a:buClr>
                <a:srgbClr val="FF3300"/>
              </a:buClr>
              <a:buSzPct val="85000"/>
              <a:buFont typeface="Wingdings" panose="05000000000000000000" pitchFamily="2" charset="2"/>
              <a:buChar char="p"/>
            </a:pPr>
            <a:r>
              <a:rPr lang="zh-CN" altLang="en-US" sz="2800" b="1" dirty="0">
                <a:latin typeface="华文楷体" panose="02010600040101010101" pitchFamily="2" charset="-122"/>
                <a:ea typeface="华文楷体" panose="02010600040101010101" pitchFamily="2" charset="-122"/>
              </a:rPr>
              <a:t>在定向扩散路由</a:t>
            </a:r>
            <a:r>
              <a:rPr lang="en-US" altLang="zh-CN" sz="2800" b="1" dirty="0">
                <a:latin typeface="华文楷体" panose="02010600040101010101" pitchFamily="2" charset="-122"/>
                <a:ea typeface="华文楷体" panose="02010600040101010101" pitchFamily="2" charset="-122"/>
              </a:rPr>
              <a:t>DD</a:t>
            </a:r>
            <a:r>
              <a:rPr lang="zh-CN" altLang="en-US" sz="2800" b="1" dirty="0">
                <a:latin typeface="华文楷体" panose="02010600040101010101" pitchFamily="2" charset="-122"/>
                <a:ea typeface="华文楷体" panose="02010600040101010101" pitchFamily="2" charset="-122"/>
              </a:rPr>
              <a:t>中</a:t>
            </a:r>
            <a:r>
              <a:rPr lang="en-US" altLang="zh-CN" sz="2800" b="1" dirty="0">
                <a:latin typeface="华文楷体" panose="02010600040101010101" pitchFamily="2" charset="-122"/>
                <a:ea typeface="华文楷体" panose="02010600040101010101" pitchFamily="2" charset="-122"/>
              </a:rPr>
              <a:t>(Directed Diffusion)</a:t>
            </a:r>
            <a:r>
              <a:rPr lang="zh-CN" altLang="en-US" sz="2800" b="1" dirty="0">
                <a:latin typeface="华文楷体" panose="02010600040101010101" pitchFamily="2" charset="-122"/>
                <a:ea typeface="华文楷体" panose="02010600040101010101" pitchFamily="2" charset="-122"/>
              </a:rPr>
              <a:t>，一旦源节点开始产生与查询要求匹配的数据结果，攻击者此时就可以对数据流进行攻击</a:t>
            </a:r>
            <a:r>
              <a:rPr lang="zh-CN" altLang="en-US" sz="2800" b="1" dirty="0" smtClean="0">
                <a:latin typeface="华文楷体" panose="02010600040101010101" pitchFamily="2" charset="-122"/>
                <a:ea typeface="华文楷体" panose="02010600040101010101" pitchFamily="2" charset="-122"/>
              </a:rPr>
              <a:t>。</a:t>
            </a:r>
            <a:endParaRPr lang="en-US" altLang="zh-CN" sz="2800" b="1" dirty="0" smtClean="0">
              <a:latin typeface="华文楷体" panose="02010600040101010101" pitchFamily="2" charset="-122"/>
              <a:ea typeface="华文楷体" panose="02010600040101010101" pitchFamily="2" charset="-122"/>
            </a:endParaRPr>
          </a:p>
          <a:p>
            <a:pPr marL="457200" indent="-457200" algn="just">
              <a:lnSpc>
                <a:spcPct val="150000"/>
              </a:lnSpc>
              <a:buClr>
                <a:srgbClr val="FF3300"/>
              </a:buClr>
              <a:buSzPct val="85000"/>
              <a:buFont typeface="Wingdings" panose="05000000000000000000" pitchFamily="2" charset="2"/>
              <a:buChar char="p"/>
            </a:pPr>
            <a:r>
              <a:rPr lang="zh-CN" altLang="en-US" sz="2800" b="1" dirty="0" smtClean="0">
                <a:latin typeface="华文楷体" panose="02010600040101010101" pitchFamily="2" charset="-122"/>
                <a:ea typeface="华文楷体" panose="02010600040101010101" pitchFamily="2" charset="-122"/>
              </a:rPr>
              <a:t>这些</a:t>
            </a:r>
            <a:r>
              <a:rPr lang="zh-CN" altLang="en-US" sz="2800" b="1" dirty="0">
                <a:latin typeface="华文楷体" panose="02010600040101010101" pitchFamily="2" charset="-122"/>
                <a:ea typeface="华文楷体" panose="02010600040101010101" pitchFamily="2" charset="-122"/>
              </a:rPr>
              <a:t>攻击包括：</a:t>
            </a:r>
            <a:r>
              <a:rPr lang="zh-CN" altLang="en-US" sz="2800" b="1" dirty="0">
                <a:solidFill>
                  <a:srgbClr val="0000FF"/>
                </a:solidFill>
                <a:latin typeface="华文楷体" panose="02010600040101010101" pitchFamily="2" charset="-122"/>
                <a:ea typeface="华文楷体" panose="02010600040101010101" pitchFamily="2" charset="-122"/>
              </a:rPr>
              <a:t>采用虚假的路由信息</a:t>
            </a:r>
            <a:r>
              <a:rPr lang="zh-CN" altLang="en-US" sz="2800" b="1" dirty="0">
                <a:latin typeface="华文楷体" panose="02010600040101010101" pitchFamily="2" charset="-122"/>
                <a:ea typeface="华文楷体" panose="02010600040101010101" pitchFamily="2" charset="-122"/>
              </a:rPr>
              <a:t>，阻止数据流传输到</a:t>
            </a:r>
            <a:r>
              <a:rPr lang="en-US" altLang="zh-CN" sz="2800" b="1" dirty="0">
                <a:latin typeface="华文楷体" panose="02010600040101010101" pitchFamily="2" charset="-122"/>
                <a:ea typeface="华文楷体" panose="02010600040101010101" pitchFamily="2" charset="-122"/>
              </a:rPr>
              <a:t>Sink</a:t>
            </a:r>
            <a:r>
              <a:rPr lang="zh-CN" altLang="en-US" sz="2800" b="1" dirty="0">
                <a:latin typeface="华文楷体" panose="02010600040101010101" pitchFamily="2" charset="-122"/>
                <a:ea typeface="华文楷体" panose="02010600040101010101" pitchFamily="2" charset="-122"/>
              </a:rPr>
              <a:t>节点；攻击者</a:t>
            </a:r>
            <a:r>
              <a:rPr lang="zh-CN" altLang="en-US" sz="2800" b="1" dirty="0">
                <a:solidFill>
                  <a:srgbClr val="0000FF"/>
                </a:solidFill>
                <a:latin typeface="华文楷体" panose="02010600040101010101" pitchFamily="2" charset="-122"/>
                <a:ea typeface="华文楷体" panose="02010600040101010101" pitchFamily="2" charset="-122"/>
              </a:rPr>
              <a:t>声称自己是</a:t>
            </a:r>
            <a:r>
              <a:rPr lang="en-US" altLang="zh-CN" sz="2800" b="1" dirty="0">
                <a:solidFill>
                  <a:srgbClr val="0000FF"/>
                </a:solidFill>
                <a:latin typeface="华文楷体" panose="02010600040101010101" pitchFamily="2" charset="-122"/>
                <a:ea typeface="华文楷体" panose="02010600040101010101" pitchFamily="2" charset="-122"/>
              </a:rPr>
              <a:t>Sink</a:t>
            </a:r>
            <a:r>
              <a:rPr lang="zh-CN" altLang="en-US" sz="2800" b="1" dirty="0">
                <a:solidFill>
                  <a:srgbClr val="0000FF"/>
                </a:solidFill>
                <a:latin typeface="华文楷体" panose="02010600040101010101" pitchFamily="2" charset="-122"/>
                <a:ea typeface="华文楷体" panose="02010600040101010101" pitchFamily="2" charset="-122"/>
              </a:rPr>
              <a:t>节点</a:t>
            </a:r>
            <a:r>
              <a:rPr lang="zh-CN" altLang="en-US" sz="2800" b="1" dirty="0">
                <a:latin typeface="华文楷体" panose="02010600040101010101" pitchFamily="2" charset="-122"/>
                <a:ea typeface="华文楷体" panose="02010600040101010101" pitchFamily="2" charset="-122"/>
              </a:rPr>
              <a:t>，形成</a:t>
            </a:r>
            <a:r>
              <a:rPr lang="en-US" altLang="zh-CN" sz="2800" b="1" dirty="0">
                <a:latin typeface="华文楷体" panose="02010600040101010101" pitchFamily="2" charset="-122"/>
                <a:ea typeface="华文楷体" panose="02010600040101010101" pitchFamily="2" charset="-122"/>
              </a:rPr>
              <a:t>Sinkhole</a:t>
            </a:r>
            <a:r>
              <a:rPr lang="zh-CN" altLang="en-US" sz="2800" b="1" dirty="0">
                <a:latin typeface="华文楷体" panose="02010600040101010101" pitchFamily="2" charset="-122"/>
                <a:ea typeface="华文楷体" panose="02010600040101010101" pitchFamily="2" charset="-122"/>
              </a:rPr>
              <a:t>攻击；处于路由路径中的攻击者可以</a:t>
            </a:r>
            <a:r>
              <a:rPr lang="zh-CN" altLang="en-US" sz="2800" b="1" dirty="0">
                <a:solidFill>
                  <a:srgbClr val="0000FF"/>
                </a:solidFill>
                <a:latin typeface="华文楷体" panose="02010600040101010101" pitchFamily="2" charset="-122"/>
                <a:ea typeface="华文楷体" panose="02010600040101010101" pitchFamily="2" charset="-122"/>
              </a:rPr>
              <a:t>进行选择重发</a:t>
            </a:r>
            <a:r>
              <a:rPr lang="zh-CN" altLang="en-US" sz="2800" b="1" dirty="0">
                <a:latin typeface="华文楷体" panose="02010600040101010101" pitchFamily="2" charset="-122"/>
                <a:ea typeface="华文楷体" panose="02010600040101010101" pitchFamily="2" charset="-122"/>
              </a:rPr>
              <a:t>，</a:t>
            </a:r>
            <a:r>
              <a:rPr lang="zh-CN" altLang="en-US" sz="2800" b="1" dirty="0">
                <a:solidFill>
                  <a:srgbClr val="0000FF"/>
                </a:solidFill>
                <a:latin typeface="华文楷体" panose="02010600040101010101" pitchFamily="2" charset="-122"/>
                <a:ea typeface="华文楷体" panose="02010600040101010101" pitchFamily="2" charset="-122"/>
              </a:rPr>
              <a:t>修改数据报</a:t>
            </a:r>
            <a:r>
              <a:rPr lang="zh-CN" altLang="en-US" sz="2800" b="1" dirty="0">
                <a:latin typeface="华文楷体" panose="02010600040101010101" pitchFamily="2" charset="-122"/>
                <a:ea typeface="华文楷体" panose="02010600040101010101" pitchFamily="2" charset="-122"/>
              </a:rPr>
              <a:t>内容等攻击；攻击者还可以发起</a:t>
            </a:r>
            <a:r>
              <a:rPr lang="en-US" altLang="zh-CN" sz="2800" b="1" dirty="0">
                <a:solidFill>
                  <a:srgbClr val="0000FF"/>
                </a:solidFill>
                <a:latin typeface="华文楷体" panose="02010600040101010101" pitchFamily="2" charset="-122"/>
                <a:ea typeface="华文楷体" panose="02010600040101010101" pitchFamily="2" charset="-122"/>
              </a:rPr>
              <a:t>Wormhole</a:t>
            </a:r>
            <a:r>
              <a:rPr lang="zh-CN" altLang="en-US" sz="2800" b="1" dirty="0">
                <a:solidFill>
                  <a:srgbClr val="0000FF"/>
                </a:solidFill>
                <a:latin typeface="华文楷体" panose="02010600040101010101" pitchFamily="2" charset="-122"/>
                <a:ea typeface="华文楷体" panose="02010600040101010101" pitchFamily="2" charset="-122"/>
              </a:rPr>
              <a:t>攻击</a:t>
            </a:r>
            <a:r>
              <a:rPr lang="zh-CN" altLang="en-US" sz="2800" b="1" dirty="0">
                <a:latin typeface="华文楷体" panose="02010600040101010101" pitchFamily="2" charset="-122"/>
                <a:ea typeface="华文楷体" panose="02010600040101010101" pitchFamily="2" charset="-122"/>
              </a:rPr>
              <a:t>以及</a:t>
            </a:r>
            <a:r>
              <a:rPr lang="en-US" altLang="zh-CN" sz="2800" b="1" dirty="0">
                <a:solidFill>
                  <a:srgbClr val="0000FF"/>
                </a:solidFill>
                <a:latin typeface="华文楷体" panose="02010600040101010101" pitchFamily="2" charset="-122"/>
                <a:ea typeface="华文楷体" panose="02010600040101010101" pitchFamily="2" charset="-122"/>
              </a:rPr>
              <a:t>Sybil</a:t>
            </a:r>
            <a:r>
              <a:rPr lang="zh-CN" altLang="en-US" sz="2800" b="1" dirty="0">
                <a:solidFill>
                  <a:srgbClr val="0000FF"/>
                </a:solidFill>
                <a:latin typeface="华文楷体" panose="02010600040101010101" pitchFamily="2" charset="-122"/>
                <a:ea typeface="华文楷体" panose="02010600040101010101" pitchFamily="2" charset="-122"/>
              </a:rPr>
              <a:t>攻击</a:t>
            </a:r>
            <a:r>
              <a:rPr lang="zh-CN" altLang="en-US" sz="2800" b="1" dirty="0">
                <a:latin typeface="华文楷体" panose="02010600040101010101" pitchFamily="2" charset="-122"/>
                <a:ea typeface="华文楷体" panose="02010600040101010101" pitchFamily="2" charset="-122"/>
              </a:rPr>
              <a:t>等。虽然维持多条路径的方法极大地增强了该协议的健壮性，但由于缺乏必要的安全保护，该协议仍然十分脆弱。</a:t>
            </a:r>
            <a:endParaRPr lang="zh-CN" altLang="en-US" sz="2800" b="1" dirty="0">
              <a:solidFill>
                <a:srgbClr val="0000FF"/>
              </a:solidFill>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l"/>
            <a:r>
              <a:rPr lang="zh-CN" altLang="en-US" dirty="0" smtClean="0"/>
              <a:t>（</a:t>
            </a:r>
            <a:r>
              <a:rPr lang="en-US" altLang="zh-CN" dirty="0" smtClean="0"/>
              <a:t>2</a:t>
            </a:r>
            <a:r>
              <a:rPr lang="zh-CN" altLang="en-US" dirty="0" smtClean="0"/>
              <a:t>）</a:t>
            </a:r>
            <a:r>
              <a:rPr lang="zh-CN" altLang="en-US" dirty="0"/>
              <a:t>层次路由</a:t>
            </a:r>
            <a:r>
              <a:rPr lang="en-US" altLang="zh-CN" dirty="0"/>
              <a:t>LEACH</a:t>
            </a:r>
            <a:r>
              <a:rPr lang="zh-CN" altLang="en-US" dirty="0"/>
              <a:t>的</a:t>
            </a:r>
            <a:r>
              <a:rPr lang="zh-CN" altLang="en-US" dirty="0" smtClean="0"/>
              <a:t>安全性</a:t>
            </a:r>
            <a:endParaRPr lang="zh-CN" altLang="en-US" dirty="0"/>
          </a:p>
        </p:txBody>
      </p:sp>
      <p:sp>
        <p:nvSpPr>
          <p:cNvPr id="15" name="TextBox 14"/>
          <p:cNvSpPr txBox="1"/>
          <p:nvPr/>
        </p:nvSpPr>
        <p:spPr>
          <a:xfrm>
            <a:off x="911424" y="980728"/>
            <a:ext cx="10945216" cy="5262979"/>
          </a:xfrm>
          <a:prstGeom prst="rect">
            <a:avLst/>
          </a:prstGeom>
          <a:noFill/>
          <a:ln w="9525">
            <a:noFill/>
          </a:ln>
        </p:spPr>
        <p:txBody>
          <a:bodyPr wrap="square">
            <a:spAutoFit/>
          </a:bodyPr>
          <a:lstStyle/>
          <a:p>
            <a:pPr marL="457200" indent="-457200" algn="just">
              <a:lnSpc>
                <a:spcPct val="150000"/>
              </a:lnSpc>
              <a:buClr>
                <a:srgbClr val="FF3300"/>
              </a:buClr>
              <a:buSzPct val="85000"/>
              <a:buFont typeface="Wingdings" panose="05000000000000000000" pitchFamily="2" charset="2"/>
              <a:buChar char="p"/>
            </a:pPr>
            <a:r>
              <a:rPr lang="zh-CN" altLang="en-US" sz="2800" b="1" dirty="0">
                <a:latin typeface="华文楷体" panose="02010600040101010101" pitchFamily="2" charset="-122"/>
                <a:ea typeface="华文楷体" panose="02010600040101010101" pitchFamily="2" charset="-122"/>
              </a:rPr>
              <a:t>在层次路由中，由于</a:t>
            </a:r>
            <a:r>
              <a:rPr lang="en-US" altLang="zh-CN" sz="2800" b="1" dirty="0">
                <a:latin typeface="华文楷体" panose="02010600040101010101" pitchFamily="2" charset="-122"/>
                <a:ea typeface="华文楷体" panose="02010600040101010101" pitchFamily="2" charset="-122"/>
              </a:rPr>
              <a:t>LEACH</a:t>
            </a:r>
            <a:r>
              <a:rPr lang="zh-CN" altLang="en-US" sz="2800" b="1" dirty="0">
                <a:latin typeface="华文楷体" panose="02010600040101010101" pitchFamily="2" charset="-122"/>
                <a:ea typeface="华文楷体" panose="02010600040101010101" pitchFamily="2" charset="-122"/>
              </a:rPr>
              <a:t>采用的是单跳路径选择模式，即假定所有节点都能与基站进行直接通信，</a:t>
            </a:r>
            <a:r>
              <a:rPr lang="zh-CN" altLang="en-US" sz="2800" b="1" dirty="0">
                <a:solidFill>
                  <a:srgbClr val="0000FF"/>
                </a:solidFill>
                <a:latin typeface="华文楷体" panose="02010600040101010101" pitchFamily="2" charset="-122"/>
                <a:ea typeface="华文楷体" panose="02010600040101010101" pitchFamily="2" charset="-122"/>
              </a:rPr>
              <a:t>因此对虚假路由</a:t>
            </a:r>
            <a:r>
              <a:rPr lang="zh-CN" altLang="en-US" sz="2800" b="1" dirty="0" smtClean="0">
                <a:solidFill>
                  <a:srgbClr val="0000FF"/>
                </a:solidFill>
                <a:latin typeface="华文楷体" panose="02010600040101010101" pitchFamily="2" charset="-122"/>
                <a:ea typeface="华文楷体" panose="02010600040101010101" pitchFamily="2" charset="-122"/>
              </a:rPr>
              <a:t>、</a:t>
            </a:r>
            <a:r>
              <a:rPr lang="en-US" altLang="zh-CN" sz="2800" b="1" dirty="0" smtClean="0">
                <a:solidFill>
                  <a:srgbClr val="0000FF"/>
                </a:solidFill>
                <a:latin typeface="华文楷体" panose="02010600040101010101" pitchFamily="2" charset="-122"/>
                <a:ea typeface="华文楷体" panose="02010600040101010101" pitchFamily="2" charset="-122"/>
              </a:rPr>
              <a:t>Sinkhole</a:t>
            </a:r>
            <a:r>
              <a:rPr lang="zh-CN" altLang="en-US" sz="2800" b="1" dirty="0" smtClean="0">
                <a:solidFill>
                  <a:srgbClr val="0000FF"/>
                </a:solidFill>
                <a:latin typeface="华文楷体" panose="02010600040101010101" pitchFamily="2" charset="-122"/>
                <a:ea typeface="华文楷体" panose="02010600040101010101" pitchFamily="2" charset="-122"/>
              </a:rPr>
              <a:t>、</a:t>
            </a:r>
            <a:r>
              <a:rPr lang="zh-CN" altLang="en-US" sz="2800" b="1" dirty="0">
                <a:solidFill>
                  <a:srgbClr val="0000FF"/>
                </a:solidFill>
                <a:latin typeface="华文楷体" panose="02010600040101010101" pitchFamily="2" charset="-122"/>
                <a:ea typeface="华文楷体" panose="02010600040101010101" pitchFamily="2" charset="-122"/>
              </a:rPr>
              <a:t>虫洞、女巫攻击都有防御能力</a:t>
            </a:r>
            <a:r>
              <a:rPr lang="zh-CN" altLang="en-US" sz="2800" b="1" dirty="0" smtClean="0">
                <a:solidFill>
                  <a:srgbClr val="0000FF"/>
                </a:solidFill>
                <a:latin typeface="华文楷体" panose="02010600040101010101" pitchFamily="2" charset="-122"/>
                <a:ea typeface="华文楷体" panose="02010600040101010101" pitchFamily="2" charset="-122"/>
              </a:rPr>
              <a:t>。</a:t>
            </a:r>
            <a:endParaRPr lang="en-US" altLang="zh-CN" sz="2800" b="1" dirty="0" smtClean="0">
              <a:solidFill>
                <a:srgbClr val="0000FF"/>
              </a:solidFill>
              <a:latin typeface="华文楷体" panose="02010600040101010101" pitchFamily="2" charset="-122"/>
              <a:ea typeface="华文楷体" panose="02010600040101010101" pitchFamily="2" charset="-122"/>
            </a:endParaRPr>
          </a:p>
          <a:p>
            <a:pPr marL="457200" indent="-457200" algn="just">
              <a:lnSpc>
                <a:spcPct val="150000"/>
              </a:lnSpc>
              <a:buClr>
                <a:srgbClr val="FF3300"/>
              </a:buClr>
              <a:buSzPct val="85000"/>
              <a:buFont typeface="Wingdings" panose="05000000000000000000" pitchFamily="2" charset="2"/>
              <a:buChar char="p"/>
            </a:pPr>
            <a:r>
              <a:rPr lang="zh-CN" altLang="en-US" sz="2800" b="1" dirty="0" smtClean="0">
                <a:latin typeface="华文楷体" panose="02010600040101010101" pitchFamily="2" charset="-122"/>
                <a:ea typeface="华文楷体" panose="02010600040101010101" pitchFamily="2" charset="-122"/>
              </a:rPr>
              <a:t>但</a:t>
            </a:r>
            <a:r>
              <a:rPr lang="zh-CN" altLang="en-US" sz="2800" b="1" dirty="0">
                <a:latin typeface="华文楷体" panose="02010600040101010101" pitchFamily="2" charset="-122"/>
                <a:ea typeface="华文楷体" panose="02010600040101010101" pitchFamily="2" charset="-122"/>
              </a:rPr>
              <a:t>由于节点根据信号的强弱来加入相应的簇，因此，恶意攻击者可以轻易地</a:t>
            </a:r>
            <a:r>
              <a:rPr lang="zh-CN" altLang="en-US" sz="2800" b="1" dirty="0">
                <a:solidFill>
                  <a:srgbClr val="FF0000"/>
                </a:solidFill>
                <a:latin typeface="华文楷体" panose="02010600040101010101" pitchFamily="2" charset="-122"/>
                <a:ea typeface="华文楷体" panose="02010600040101010101" pitchFamily="2" charset="-122"/>
              </a:rPr>
              <a:t>采用</a:t>
            </a:r>
            <a:r>
              <a:rPr lang="en-US" altLang="zh-CN" sz="2800" b="1" dirty="0">
                <a:solidFill>
                  <a:srgbClr val="FF0000"/>
                </a:solidFill>
                <a:latin typeface="华文楷体" panose="02010600040101010101" pitchFamily="2" charset="-122"/>
                <a:ea typeface="华文楷体" panose="02010600040101010101" pitchFamily="2" charset="-122"/>
              </a:rPr>
              <a:t>HELLO Flood</a:t>
            </a:r>
            <a:r>
              <a:rPr lang="zh-CN" altLang="en-US" sz="2800" b="1" dirty="0">
                <a:solidFill>
                  <a:srgbClr val="FF0000"/>
                </a:solidFill>
                <a:latin typeface="华文楷体" panose="02010600040101010101" pitchFamily="2" charset="-122"/>
                <a:ea typeface="华文楷体" panose="02010600040101010101" pitchFamily="2" charset="-122"/>
              </a:rPr>
              <a:t>攻击以大功率向全网进行广播</a:t>
            </a:r>
            <a:r>
              <a:rPr lang="zh-CN" altLang="en-US" sz="2800" b="1" dirty="0">
                <a:latin typeface="华文楷体" panose="02010600040101010101" pitchFamily="2" charset="-122"/>
                <a:ea typeface="华文楷体" panose="02010600040101010101" pitchFamily="2" charset="-122"/>
              </a:rPr>
              <a:t>，使得大量的节点都想加入该簇，然后恶意节点可以采用其他攻击方法，例如</a:t>
            </a:r>
            <a:r>
              <a:rPr lang="zh-CN" altLang="en-US" sz="2800" b="1" dirty="0">
                <a:solidFill>
                  <a:srgbClr val="0000FF"/>
                </a:solidFill>
                <a:latin typeface="华文楷体" panose="02010600040101010101" pitchFamily="2" charset="-122"/>
                <a:ea typeface="华文楷体" panose="02010600040101010101" pitchFamily="2" charset="-122"/>
              </a:rPr>
              <a:t>选择性转发</a:t>
            </a:r>
            <a:r>
              <a:rPr lang="zh-CN" altLang="en-US" sz="2800" b="1" dirty="0">
                <a:latin typeface="华文楷体" panose="02010600040101010101" pitchFamily="2" charset="-122"/>
                <a:ea typeface="华文楷体" panose="02010600040101010101" pitchFamily="2" charset="-122"/>
              </a:rPr>
              <a:t>、</a:t>
            </a:r>
            <a:r>
              <a:rPr lang="zh-CN" altLang="en-US" sz="2800" b="1" dirty="0">
                <a:solidFill>
                  <a:srgbClr val="0000FF"/>
                </a:solidFill>
                <a:latin typeface="华文楷体" panose="02010600040101010101" pitchFamily="2" charset="-122"/>
                <a:ea typeface="华文楷体" panose="02010600040101010101" pitchFamily="2" charset="-122"/>
              </a:rPr>
              <a:t>修改数据包</a:t>
            </a:r>
            <a:r>
              <a:rPr lang="zh-CN" altLang="en-US" sz="2800" b="1" dirty="0">
                <a:latin typeface="华文楷体" panose="02010600040101010101" pitchFamily="2" charset="-122"/>
                <a:ea typeface="华文楷体" panose="02010600040101010101" pitchFamily="2" charset="-122"/>
              </a:rPr>
              <a:t>等来达到攻击的目的。根据簇头的产生机制，节点可以采用</a:t>
            </a:r>
            <a:r>
              <a:rPr lang="en-US" altLang="zh-CN" sz="2800" b="1" dirty="0" smtClean="0">
                <a:latin typeface="华文楷体" panose="02010600040101010101" pitchFamily="2" charset="-122"/>
                <a:ea typeface="华文楷体" panose="02010600040101010101" pitchFamily="2" charset="-122"/>
              </a:rPr>
              <a:t>Sybil</a:t>
            </a:r>
            <a:r>
              <a:rPr lang="zh-CN" altLang="en-US" sz="2800" b="1" dirty="0" smtClean="0">
                <a:latin typeface="华文楷体" panose="02010600040101010101" pitchFamily="2" charset="-122"/>
                <a:ea typeface="华文楷体" panose="02010600040101010101" pitchFamily="2" charset="-122"/>
              </a:rPr>
              <a:t>攻击</a:t>
            </a:r>
            <a:r>
              <a:rPr lang="zh-CN" altLang="en-US" sz="2800" b="1" dirty="0">
                <a:latin typeface="华文楷体" panose="02010600040101010101" pitchFamily="2" charset="-122"/>
                <a:ea typeface="华文楷体" panose="02010600040101010101" pitchFamily="2" charset="-122"/>
              </a:rPr>
              <a:t>，来增加自己被</a:t>
            </a:r>
            <a:r>
              <a:rPr lang="zh-CN" altLang="en-US" sz="2800" b="1" dirty="0" smtClean="0">
                <a:latin typeface="华文楷体" panose="02010600040101010101" pitchFamily="2" charset="-122"/>
                <a:ea typeface="华文楷体" panose="02010600040101010101" pitchFamily="2" charset="-122"/>
              </a:rPr>
              <a:t>选为</a:t>
            </a:r>
            <a:r>
              <a:rPr lang="zh-CN" altLang="en-US" sz="2800" b="1" dirty="0">
                <a:latin typeface="华文楷体" panose="02010600040101010101" pitchFamily="2" charset="-122"/>
                <a:ea typeface="华文楷体" panose="02010600040101010101" pitchFamily="2" charset="-122"/>
              </a:rPr>
              <a:t>簇头的机会。</a:t>
            </a:r>
            <a:endParaRPr lang="zh-CN" altLang="en-US" sz="2800" b="1" dirty="0">
              <a:solidFill>
                <a:srgbClr val="0000FF"/>
              </a:solidFill>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l"/>
            <a:r>
              <a:rPr lang="zh-CN" altLang="en-US" dirty="0" smtClean="0"/>
              <a:t>（</a:t>
            </a:r>
            <a:r>
              <a:rPr lang="en-US" altLang="zh-CN" dirty="0" smtClean="0"/>
              <a:t>3</a:t>
            </a:r>
            <a:r>
              <a:rPr lang="zh-CN" altLang="en-US" dirty="0" smtClean="0"/>
              <a:t>）位置</a:t>
            </a:r>
            <a:r>
              <a:rPr lang="zh-CN" altLang="en-US" dirty="0"/>
              <a:t>路由</a:t>
            </a:r>
            <a:r>
              <a:rPr lang="en-US" altLang="zh-CN" dirty="0"/>
              <a:t>GEAR</a:t>
            </a:r>
            <a:r>
              <a:rPr lang="zh-CN" altLang="en-US" dirty="0"/>
              <a:t>的安全性</a:t>
            </a:r>
            <a:endParaRPr lang="zh-CN" altLang="en-US" dirty="0"/>
          </a:p>
        </p:txBody>
      </p:sp>
      <p:sp>
        <p:nvSpPr>
          <p:cNvPr id="15" name="TextBox 14"/>
          <p:cNvSpPr txBox="1"/>
          <p:nvPr/>
        </p:nvSpPr>
        <p:spPr>
          <a:xfrm>
            <a:off x="911424" y="980728"/>
            <a:ext cx="10945216" cy="3970318"/>
          </a:xfrm>
          <a:prstGeom prst="rect">
            <a:avLst/>
          </a:prstGeom>
          <a:noFill/>
          <a:ln w="9525">
            <a:noFill/>
          </a:ln>
        </p:spPr>
        <p:txBody>
          <a:bodyPr wrap="square">
            <a:spAutoFit/>
          </a:bodyPr>
          <a:lstStyle/>
          <a:p>
            <a:pPr marL="457200" indent="-457200" algn="just">
              <a:lnSpc>
                <a:spcPct val="150000"/>
              </a:lnSpc>
              <a:buClr>
                <a:srgbClr val="FF3300"/>
              </a:buClr>
              <a:buSzPct val="85000"/>
              <a:buFont typeface="Wingdings" panose="05000000000000000000" pitchFamily="2" charset="2"/>
              <a:buChar char="p"/>
            </a:pPr>
            <a:r>
              <a:rPr lang="zh-CN" altLang="en-US" sz="2800" b="1" dirty="0">
                <a:latin typeface="华文楷体" panose="02010600040101010101" pitchFamily="2" charset="-122"/>
                <a:ea typeface="华文楷体" panose="02010600040101010101" pitchFamily="2" charset="-122"/>
              </a:rPr>
              <a:t>对于</a:t>
            </a:r>
            <a:r>
              <a:rPr lang="en-US" altLang="zh-CN" sz="2800" b="1" dirty="0">
                <a:latin typeface="华文楷体" panose="02010600040101010101" pitchFamily="2" charset="-122"/>
                <a:ea typeface="华文楷体" panose="02010600040101010101" pitchFamily="2" charset="-122"/>
              </a:rPr>
              <a:t>GEAR</a:t>
            </a:r>
            <a:r>
              <a:rPr lang="zh-CN" altLang="en-US" sz="2800" b="1" dirty="0">
                <a:latin typeface="华文楷体" panose="02010600040101010101" pitchFamily="2" charset="-122"/>
                <a:ea typeface="华文楷体" panose="02010600040101010101" pitchFamily="2" charset="-122"/>
              </a:rPr>
              <a:t>路由协议，节点可以使用虚假位置信息和</a:t>
            </a:r>
            <a:r>
              <a:rPr lang="en-US" altLang="zh-CN" sz="2800" b="1" dirty="0">
                <a:latin typeface="华文楷体" panose="02010600040101010101" pitchFamily="2" charset="-122"/>
                <a:ea typeface="华文楷体" panose="02010600040101010101" pitchFamily="2" charset="-122"/>
              </a:rPr>
              <a:t>Sybil</a:t>
            </a:r>
            <a:r>
              <a:rPr lang="zh-CN" altLang="en-US" sz="2800" b="1" dirty="0">
                <a:latin typeface="华文楷体" panose="02010600040101010101" pitchFamily="2" charset="-122"/>
                <a:ea typeface="华文楷体" panose="02010600040101010101" pitchFamily="2" charset="-122"/>
              </a:rPr>
              <a:t>攻击，并总是声称自己的能量处于最大状态，来提高自己成为路由路径中节点的概率，然后与选择性转发等攻击相结合，达到攻击的目的</a:t>
            </a:r>
            <a:r>
              <a:rPr lang="zh-CN" altLang="en-US" sz="2800" b="1" dirty="0" smtClean="0">
                <a:latin typeface="华文楷体" panose="02010600040101010101" pitchFamily="2" charset="-122"/>
                <a:ea typeface="华文楷体" panose="02010600040101010101" pitchFamily="2" charset="-122"/>
              </a:rPr>
              <a:t>，</a:t>
            </a:r>
            <a:endParaRPr lang="en-US" altLang="zh-CN" sz="2800" b="1" dirty="0" smtClean="0">
              <a:latin typeface="华文楷体" panose="02010600040101010101" pitchFamily="2" charset="-122"/>
              <a:ea typeface="华文楷体" panose="02010600040101010101" pitchFamily="2" charset="-122"/>
            </a:endParaRPr>
          </a:p>
          <a:p>
            <a:pPr marL="457200" indent="-457200" algn="just">
              <a:lnSpc>
                <a:spcPct val="150000"/>
              </a:lnSpc>
              <a:buClr>
                <a:srgbClr val="FF3300"/>
              </a:buClr>
              <a:buSzPct val="85000"/>
              <a:buFont typeface="Wingdings" panose="05000000000000000000" pitchFamily="2" charset="2"/>
              <a:buChar char="p"/>
            </a:pPr>
            <a:r>
              <a:rPr lang="zh-CN" altLang="en-US" sz="2800" b="1" dirty="0" smtClean="0">
                <a:latin typeface="华文楷体" panose="02010600040101010101" pitchFamily="2" charset="-122"/>
                <a:ea typeface="华文楷体" panose="02010600040101010101" pitchFamily="2" charset="-122"/>
              </a:rPr>
              <a:t>因此</a:t>
            </a:r>
            <a:r>
              <a:rPr lang="zh-CN" altLang="en-US" sz="2800" b="1" dirty="0">
                <a:latin typeface="华文楷体" panose="02010600040101010101" pitchFamily="2" charset="-122"/>
                <a:ea typeface="华文楷体" panose="02010600040101010101" pitchFamily="2" charset="-122"/>
              </a:rPr>
              <a:t>，</a:t>
            </a:r>
            <a:r>
              <a:rPr lang="en-US" altLang="zh-CN" sz="2800" b="1" dirty="0">
                <a:solidFill>
                  <a:srgbClr val="0000FF"/>
                </a:solidFill>
                <a:latin typeface="华文楷体" panose="02010600040101010101" pitchFamily="2" charset="-122"/>
                <a:ea typeface="华文楷体" panose="02010600040101010101" pitchFamily="2" charset="-122"/>
              </a:rPr>
              <a:t>GEAR</a:t>
            </a:r>
            <a:r>
              <a:rPr lang="zh-CN" altLang="en-US" sz="2800" b="1" dirty="0">
                <a:solidFill>
                  <a:srgbClr val="0000FF"/>
                </a:solidFill>
                <a:latin typeface="华文楷体" panose="02010600040101010101" pitchFamily="2" charset="-122"/>
                <a:ea typeface="华文楷体" panose="02010600040101010101" pitchFamily="2" charset="-122"/>
              </a:rPr>
              <a:t>不能抵御虚假路由、女巫、选择性转发攻击</a:t>
            </a:r>
            <a:r>
              <a:rPr lang="zh-CN" altLang="en-US" sz="2800" b="1" dirty="0">
                <a:latin typeface="华文楷体" panose="02010600040101010101" pitchFamily="2" charset="-122"/>
                <a:ea typeface="华文楷体" panose="02010600040101010101" pitchFamily="2" charset="-122"/>
              </a:rPr>
              <a:t>。对于选择性转发攻击，恶意节点收到数据包后可以恶意丢弃，目前提出的路由协议都不能抵抗这种</a:t>
            </a:r>
            <a:r>
              <a:rPr lang="zh-CN" altLang="en-US" sz="2800" b="1" dirty="0" smtClean="0">
                <a:latin typeface="华文楷体" panose="02010600040101010101" pitchFamily="2" charset="-122"/>
                <a:ea typeface="华文楷体" panose="02010600040101010101" pitchFamily="2" charset="-122"/>
              </a:rPr>
              <a:t>攻击。</a:t>
            </a:r>
            <a:endParaRPr lang="en-US" altLang="zh-CN" sz="2800" b="1" dirty="0" smtClean="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l"/>
            <a:r>
              <a:rPr lang="zh-CN" altLang="en-US" dirty="0" smtClean="0"/>
              <a:t>（</a:t>
            </a:r>
            <a:r>
              <a:rPr lang="en-US" altLang="zh-CN" dirty="0" smtClean="0"/>
              <a:t>3</a:t>
            </a:r>
            <a:r>
              <a:rPr lang="zh-CN" altLang="en-US" dirty="0" smtClean="0"/>
              <a:t>）位置</a:t>
            </a:r>
            <a:r>
              <a:rPr lang="zh-CN" altLang="en-US" dirty="0"/>
              <a:t>路由</a:t>
            </a:r>
            <a:r>
              <a:rPr lang="en-US" altLang="zh-CN" dirty="0"/>
              <a:t>GEAR</a:t>
            </a:r>
            <a:r>
              <a:rPr lang="zh-CN" altLang="en-US" dirty="0"/>
              <a:t>的安全性</a:t>
            </a:r>
            <a:endParaRPr lang="zh-CN" altLang="en-US" dirty="0"/>
          </a:p>
        </p:txBody>
      </p:sp>
      <p:sp>
        <p:nvSpPr>
          <p:cNvPr id="15" name="TextBox 14"/>
          <p:cNvSpPr txBox="1"/>
          <p:nvPr/>
        </p:nvSpPr>
        <p:spPr>
          <a:xfrm>
            <a:off x="911424" y="980728"/>
            <a:ext cx="10945216" cy="4615815"/>
          </a:xfrm>
          <a:prstGeom prst="rect">
            <a:avLst/>
          </a:prstGeom>
          <a:noFill/>
          <a:ln w="9525">
            <a:noFill/>
          </a:ln>
        </p:spPr>
        <p:txBody>
          <a:bodyPr wrap="square">
            <a:spAutoFit/>
          </a:bodyPr>
          <a:lstStyle/>
          <a:p>
            <a:pPr marL="457200" indent="-457200" algn="just">
              <a:lnSpc>
                <a:spcPct val="150000"/>
              </a:lnSpc>
              <a:buClr>
                <a:srgbClr val="FF3300"/>
              </a:buClr>
              <a:buSzPct val="85000"/>
              <a:buFont typeface="Wingdings" panose="05000000000000000000" pitchFamily="2" charset="2"/>
              <a:buChar char="p"/>
            </a:pPr>
            <a:r>
              <a:rPr lang="zh-CN" altLang="en-US" sz="2800" b="1" dirty="0" smtClean="0">
                <a:solidFill>
                  <a:srgbClr val="0000FF"/>
                </a:solidFill>
                <a:latin typeface="华文楷体" panose="02010600040101010101" pitchFamily="2" charset="-122"/>
                <a:ea typeface="华文楷体" panose="02010600040101010101" pitchFamily="2" charset="-122"/>
              </a:rPr>
              <a:t>对于</a:t>
            </a:r>
            <a:r>
              <a:rPr lang="zh-CN" altLang="en-US" sz="2800" b="1" dirty="0">
                <a:solidFill>
                  <a:srgbClr val="0000FF"/>
                </a:solidFill>
                <a:latin typeface="华文楷体" panose="02010600040101010101" pitchFamily="2" charset="-122"/>
                <a:ea typeface="华文楷体" panose="02010600040101010101" pitchFamily="2" charset="-122"/>
              </a:rPr>
              <a:t>虫洞攻击，</a:t>
            </a:r>
            <a:r>
              <a:rPr lang="en-US" altLang="zh-CN" sz="2800" b="1" dirty="0">
                <a:solidFill>
                  <a:srgbClr val="0000FF"/>
                </a:solidFill>
                <a:latin typeface="华文楷体" panose="02010600040101010101" pitchFamily="2" charset="-122"/>
                <a:ea typeface="华文楷体" panose="02010600040101010101" pitchFamily="2" charset="-122"/>
              </a:rPr>
              <a:t>GEAR</a:t>
            </a:r>
            <a:r>
              <a:rPr lang="zh-CN" altLang="en-US" sz="2800" b="1" dirty="0">
                <a:solidFill>
                  <a:srgbClr val="0000FF"/>
                </a:solidFill>
                <a:latin typeface="华文楷体" panose="02010600040101010101" pitchFamily="2" charset="-122"/>
                <a:ea typeface="华文楷体" panose="02010600040101010101" pitchFamily="2" charset="-122"/>
              </a:rPr>
              <a:t>路由能够抵御</a:t>
            </a:r>
            <a:r>
              <a:rPr lang="zh-CN" altLang="en-US" sz="2800" b="1" dirty="0">
                <a:latin typeface="华文楷体" panose="02010600040101010101" pitchFamily="2" charset="-122"/>
                <a:ea typeface="华文楷体" panose="02010600040101010101" pitchFamily="2" charset="-122"/>
              </a:rPr>
              <a:t>，两个节点是不是邻居可以通过它们的位置信息来确认，当攻击者试图通过虚假链路来吸引流量时，“邻居”节点将会注意到两者之间距离远远超出正常通信范围，从而发现该虚假链路</a:t>
            </a:r>
            <a:r>
              <a:rPr lang="zh-CN" altLang="en-US" sz="2800" b="1" dirty="0" smtClean="0">
                <a:latin typeface="华文楷体" panose="02010600040101010101" pitchFamily="2" charset="-122"/>
                <a:ea typeface="华文楷体" panose="02010600040101010101" pitchFamily="2" charset="-122"/>
              </a:rPr>
              <a:t>。</a:t>
            </a:r>
            <a:endParaRPr lang="en-US" altLang="zh-CN" sz="2800" b="1" dirty="0" smtClean="0">
              <a:latin typeface="华文楷体" panose="02010600040101010101" pitchFamily="2" charset="-122"/>
              <a:ea typeface="华文楷体" panose="02010600040101010101" pitchFamily="2" charset="-122"/>
            </a:endParaRPr>
          </a:p>
          <a:p>
            <a:pPr marL="457200" indent="-457200" algn="just">
              <a:lnSpc>
                <a:spcPct val="150000"/>
              </a:lnSpc>
              <a:buClr>
                <a:srgbClr val="FF3300"/>
              </a:buClr>
              <a:buSzPct val="85000"/>
              <a:buFont typeface="Wingdings" panose="05000000000000000000" pitchFamily="2" charset="2"/>
              <a:buChar char="p"/>
            </a:pPr>
            <a:r>
              <a:rPr lang="zh-CN" altLang="en-US" sz="2800" b="1" dirty="0" smtClean="0">
                <a:latin typeface="华文楷体" panose="02010600040101010101" pitchFamily="2" charset="-122"/>
                <a:ea typeface="华文楷体" panose="02010600040101010101" pitchFamily="2" charset="-122"/>
              </a:rPr>
              <a:t>至于</a:t>
            </a:r>
            <a:r>
              <a:rPr lang="en-US" altLang="zh-CN" sz="2800" b="1" dirty="0">
                <a:solidFill>
                  <a:srgbClr val="0000FF"/>
                </a:solidFill>
                <a:latin typeface="华文楷体" panose="02010600040101010101" pitchFamily="2" charset="-122"/>
                <a:ea typeface="华文楷体" panose="02010600040101010101" pitchFamily="2" charset="-122"/>
              </a:rPr>
              <a:t>HELLO Flood</a:t>
            </a:r>
            <a:r>
              <a:rPr lang="zh-CN" altLang="en-US" sz="2800" b="1" dirty="0">
                <a:solidFill>
                  <a:srgbClr val="0000FF"/>
                </a:solidFill>
                <a:latin typeface="华文楷体" panose="02010600040101010101" pitchFamily="2" charset="-122"/>
                <a:ea typeface="华文楷体" panose="02010600040101010101" pitchFamily="2" charset="-122"/>
              </a:rPr>
              <a:t>攻击，这种攻击对</a:t>
            </a:r>
            <a:r>
              <a:rPr lang="en-US" altLang="zh-CN" sz="2800" b="1" dirty="0">
                <a:solidFill>
                  <a:srgbClr val="0000FF"/>
                </a:solidFill>
                <a:latin typeface="华文楷体" panose="02010600040101010101" pitchFamily="2" charset="-122"/>
                <a:ea typeface="华文楷体" panose="02010600040101010101" pitchFamily="2" charset="-122"/>
              </a:rPr>
              <a:t>GEAR</a:t>
            </a:r>
            <a:r>
              <a:rPr lang="zh-CN" altLang="en-US" sz="2800" b="1" dirty="0">
                <a:solidFill>
                  <a:srgbClr val="0000FF"/>
                </a:solidFill>
                <a:latin typeface="华文楷体" panose="02010600040101010101" pitchFamily="2" charset="-122"/>
                <a:ea typeface="华文楷体" panose="02010600040101010101" pitchFamily="2" charset="-122"/>
              </a:rPr>
              <a:t>不起作用</a:t>
            </a:r>
            <a:r>
              <a:rPr lang="zh-CN" altLang="en-US" sz="2800" b="1" dirty="0">
                <a:latin typeface="华文楷体" panose="02010600040101010101" pitchFamily="2" charset="-122"/>
                <a:ea typeface="华文楷体" panose="02010600040101010101" pitchFamily="2" charset="-122"/>
              </a:rPr>
              <a:t>，因为</a:t>
            </a:r>
            <a:r>
              <a:rPr lang="en-US" altLang="zh-CN" sz="2800" b="1" dirty="0">
                <a:latin typeface="华文楷体" panose="02010600040101010101" pitchFamily="2" charset="-122"/>
                <a:ea typeface="华文楷体" panose="02010600040101010101" pitchFamily="2" charset="-122"/>
              </a:rPr>
              <a:t>GEAR</a:t>
            </a:r>
            <a:r>
              <a:rPr lang="zh-CN" altLang="en-US" sz="2800" b="1" dirty="0">
                <a:latin typeface="华文楷体" panose="02010600040101010101" pitchFamily="2" charset="-122"/>
                <a:ea typeface="华文楷体" panose="02010600040101010101" pitchFamily="2" charset="-122"/>
              </a:rPr>
              <a:t>中的每个节点都知道自己的位置信息，节点根据位置信息可以判断邻居关系。</a:t>
            </a:r>
            <a:endParaRPr lang="zh-CN" altLang="en-US" sz="28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3</a:t>
            </a:r>
            <a:r>
              <a:rPr lang="zh-CN" altLang="en-US" dirty="0"/>
              <a:t>、安全通信与路由技术</a:t>
            </a:r>
            <a:endParaRPr lang="zh-CN" altLang="en-US" dirty="0"/>
          </a:p>
        </p:txBody>
      </p:sp>
      <p:sp>
        <p:nvSpPr>
          <p:cNvPr id="15" name="TextBox 14"/>
          <p:cNvSpPr txBox="1"/>
          <p:nvPr/>
        </p:nvSpPr>
        <p:spPr>
          <a:xfrm>
            <a:off x="911424" y="980728"/>
            <a:ext cx="10945216" cy="5262979"/>
          </a:xfrm>
          <a:prstGeom prst="rect">
            <a:avLst/>
          </a:prstGeom>
          <a:noFill/>
          <a:ln w="9525">
            <a:noFill/>
          </a:ln>
        </p:spPr>
        <p:txBody>
          <a:bodyPr wrap="square">
            <a:spAutoFit/>
          </a:bodyPr>
          <a:lstStyle/>
          <a:p>
            <a:pPr marL="457200" indent="-457200">
              <a:lnSpc>
                <a:spcPct val="150000"/>
              </a:lnSpc>
              <a:buClr>
                <a:srgbClr val="FF3300"/>
              </a:buClr>
              <a:buSzPct val="85000"/>
              <a:buFont typeface="Wingdings" panose="05000000000000000000" pitchFamily="2" charset="2"/>
              <a:buChar char="p"/>
            </a:pPr>
            <a:r>
              <a:rPr lang="en-US" altLang="zh-CN" sz="3200" b="1" dirty="0" smtClean="0">
                <a:solidFill>
                  <a:srgbClr val="0000FF"/>
                </a:solidFill>
                <a:latin typeface="华文楷体" panose="02010600040101010101" pitchFamily="2" charset="-122"/>
                <a:ea typeface="华文楷体" panose="02010600040101010101" pitchFamily="2" charset="-122"/>
              </a:rPr>
              <a:t>2002</a:t>
            </a:r>
            <a:r>
              <a:rPr lang="zh-CN" altLang="en-US" sz="3200" b="1" dirty="0" smtClean="0">
                <a:solidFill>
                  <a:srgbClr val="0000FF"/>
                </a:solidFill>
                <a:latin typeface="华文楷体" panose="02010600040101010101" pitchFamily="2" charset="-122"/>
                <a:ea typeface="华文楷体" panose="02010600040101010101" pitchFamily="2" charset="-122"/>
              </a:rPr>
              <a:t>年</a:t>
            </a:r>
            <a:r>
              <a:rPr lang="en-US" altLang="zh-CN" sz="3200" b="1" dirty="0">
                <a:solidFill>
                  <a:srgbClr val="0000FF"/>
                </a:solidFill>
                <a:latin typeface="华文楷体" panose="02010600040101010101" pitchFamily="2" charset="-122"/>
                <a:ea typeface="华文楷体" panose="02010600040101010101" pitchFamily="2" charset="-122"/>
              </a:rPr>
              <a:t>Rahul </a:t>
            </a:r>
            <a:r>
              <a:rPr lang="en-US" altLang="zh-CN" sz="3200" b="1" dirty="0" err="1">
                <a:solidFill>
                  <a:srgbClr val="0000FF"/>
                </a:solidFill>
                <a:latin typeface="华文楷体" panose="02010600040101010101" pitchFamily="2" charset="-122"/>
                <a:ea typeface="华文楷体" panose="02010600040101010101" pitchFamily="2" charset="-122"/>
              </a:rPr>
              <a:t>C.Shah</a:t>
            </a:r>
            <a:r>
              <a:rPr lang="zh-CN" altLang="en-US" sz="3200" b="1" dirty="0" smtClean="0">
                <a:solidFill>
                  <a:srgbClr val="0000FF"/>
                </a:solidFill>
                <a:latin typeface="华文楷体" panose="02010600040101010101" pitchFamily="2" charset="-122"/>
                <a:ea typeface="华文楷体" panose="02010600040101010101" pitchFamily="2" charset="-122"/>
              </a:rPr>
              <a:t>提出一种“能量</a:t>
            </a:r>
            <a:r>
              <a:rPr lang="zh-CN" altLang="en-US" sz="3200" b="1" dirty="0">
                <a:solidFill>
                  <a:srgbClr val="0000FF"/>
                </a:solidFill>
                <a:latin typeface="华文楷体" panose="02010600040101010101" pitchFamily="2" charset="-122"/>
                <a:ea typeface="华文楷体" panose="02010600040101010101" pitchFamily="2" charset="-122"/>
              </a:rPr>
              <a:t>多路径路由</a:t>
            </a:r>
            <a:r>
              <a:rPr lang="zh-CN" altLang="en-US" sz="3200" b="1" dirty="0" smtClean="0">
                <a:solidFill>
                  <a:srgbClr val="0000FF"/>
                </a:solidFill>
                <a:latin typeface="华文楷体" panose="02010600040101010101" pitchFamily="2" charset="-122"/>
                <a:ea typeface="华文楷体" panose="02010600040101010101" pitchFamily="2" charset="-122"/>
              </a:rPr>
              <a:t>机制”</a:t>
            </a:r>
            <a:endParaRPr lang="zh-CN" altLang="en-US" sz="3200" b="1" dirty="0">
              <a:solidFill>
                <a:srgbClr val="0000FF"/>
              </a:solidFill>
              <a:latin typeface="华文楷体" panose="02010600040101010101" pitchFamily="2" charset="-122"/>
              <a:ea typeface="华文楷体" panose="02010600040101010101" pitchFamily="2" charset="-122"/>
            </a:endParaRPr>
          </a:p>
          <a:p>
            <a:pPr marL="514350" indent="-514350">
              <a:lnSpc>
                <a:spcPct val="150000"/>
              </a:lnSpc>
              <a:buClr>
                <a:srgbClr val="FF3300"/>
              </a:buClr>
              <a:buSzPct val="85000"/>
              <a:buFont typeface="+mj-ea"/>
              <a:buAutoNum type="circleNumDbPlain"/>
            </a:pPr>
            <a:r>
              <a:rPr lang="zh-CN" altLang="en-US" sz="3200" b="1" dirty="0">
                <a:latin typeface="华文楷体" panose="02010600040101010101" pitchFamily="2" charset="-122"/>
                <a:ea typeface="华文楷体" panose="02010600040101010101" pitchFamily="2" charset="-122"/>
              </a:rPr>
              <a:t>在源节点和目的节点之间建立</a:t>
            </a:r>
            <a:r>
              <a:rPr lang="zh-CN" altLang="en-US" sz="3200" b="1" dirty="0">
                <a:solidFill>
                  <a:srgbClr val="FF0000"/>
                </a:solidFill>
                <a:latin typeface="华文楷体" panose="02010600040101010101" pitchFamily="2" charset="-122"/>
                <a:ea typeface="华文楷体" panose="02010600040101010101" pitchFamily="2" charset="-122"/>
              </a:rPr>
              <a:t>多条路径</a:t>
            </a:r>
            <a:r>
              <a:rPr lang="zh-CN" altLang="en-US" sz="3200" b="1" dirty="0">
                <a:latin typeface="华文楷体" panose="02010600040101010101" pitchFamily="2" charset="-122"/>
                <a:ea typeface="华文楷体" panose="02010600040101010101" pitchFamily="2" charset="-122"/>
              </a:rPr>
              <a:t>；</a:t>
            </a:r>
            <a:endParaRPr lang="zh-CN" altLang="en-US" sz="3200" b="1" dirty="0">
              <a:latin typeface="华文楷体" panose="02010600040101010101" pitchFamily="2" charset="-122"/>
              <a:ea typeface="华文楷体" panose="02010600040101010101" pitchFamily="2" charset="-122"/>
            </a:endParaRPr>
          </a:p>
          <a:p>
            <a:pPr marL="514350" indent="-514350">
              <a:lnSpc>
                <a:spcPct val="150000"/>
              </a:lnSpc>
              <a:buClr>
                <a:srgbClr val="FF3300"/>
              </a:buClr>
              <a:buSzPct val="85000"/>
              <a:buFont typeface="+mj-ea"/>
              <a:buAutoNum type="circleNumDbPlain"/>
            </a:pPr>
            <a:r>
              <a:rPr lang="zh-CN" altLang="en-US" sz="3200" b="1" dirty="0">
                <a:latin typeface="华文楷体" panose="02010600040101010101" pitchFamily="2" charset="-122"/>
                <a:ea typeface="华文楷体" panose="02010600040101010101" pitchFamily="2" charset="-122"/>
              </a:rPr>
              <a:t>根据路径上节点的通信能量消耗以及节点的剩余能量情况，给</a:t>
            </a:r>
            <a:r>
              <a:rPr lang="zh-CN" altLang="en-US" sz="3200" b="1" dirty="0">
                <a:solidFill>
                  <a:srgbClr val="FF0000"/>
                </a:solidFill>
                <a:latin typeface="华文楷体" panose="02010600040101010101" pitchFamily="2" charset="-122"/>
                <a:ea typeface="华文楷体" panose="02010600040101010101" pitchFamily="2" charset="-122"/>
              </a:rPr>
              <a:t>每条路径赋予一定的选择概率</a:t>
            </a:r>
            <a:r>
              <a:rPr lang="zh-CN" altLang="en-US" sz="3200" b="1" dirty="0">
                <a:latin typeface="华文楷体" panose="02010600040101010101" pitchFamily="2" charset="-122"/>
                <a:ea typeface="华文楷体" panose="02010600040101010101" pitchFamily="2" charset="-122"/>
              </a:rPr>
              <a:t>；</a:t>
            </a:r>
            <a:endParaRPr lang="zh-CN" altLang="en-US" sz="3200" b="1" dirty="0">
              <a:latin typeface="华文楷体" panose="02010600040101010101" pitchFamily="2" charset="-122"/>
              <a:ea typeface="华文楷体" panose="02010600040101010101" pitchFamily="2" charset="-122"/>
            </a:endParaRPr>
          </a:p>
          <a:p>
            <a:pPr marL="514350" indent="-514350">
              <a:lnSpc>
                <a:spcPct val="150000"/>
              </a:lnSpc>
              <a:buClr>
                <a:srgbClr val="FF3300"/>
              </a:buClr>
              <a:buSzPct val="85000"/>
              <a:buFont typeface="+mj-ea"/>
              <a:buAutoNum type="circleNumDbPlain"/>
            </a:pPr>
            <a:r>
              <a:rPr lang="zh-CN" altLang="en-US" sz="3200" b="1" dirty="0">
                <a:latin typeface="华文楷体" panose="02010600040101010101" pitchFamily="2" charset="-122"/>
                <a:ea typeface="华文楷体" panose="02010600040101010101" pitchFamily="2" charset="-122"/>
              </a:rPr>
              <a:t>并将数据进行分片在多条路径上传输，使得数据传输均衡消耗整个网络的能量，延长网络的生存期，而</a:t>
            </a:r>
            <a:r>
              <a:rPr lang="zh-CN" altLang="en-US" sz="3200" b="1" dirty="0">
                <a:solidFill>
                  <a:srgbClr val="FF0000"/>
                </a:solidFill>
                <a:latin typeface="华文楷体" panose="02010600040101010101" pitchFamily="2" charset="-122"/>
                <a:ea typeface="华文楷体" panose="02010600040101010101" pitchFamily="2" charset="-122"/>
              </a:rPr>
              <a:t>目的节点仅需要部分数据包分片就可以复原完整的数据信息</a:t>
            </a:r>
            <a:r>
              <a:rPr lang="zh-CN" altLang="en-US" sz="3200" b="1" dirty="0">
                <a:latin typeface="华文楷体" panose="02010600040101010101" pitchFamily="2" charset="-122"/>
                <a:ea typeface="华文楷体" panose="02010600040101010101" pitchFamily="2" charset="-122"/>
              </a:rPr>
              <a:t>。</a:t>
            </a:r>
            <a:endParaRPr lang="zh-CN" altLang="en-US" sz="32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3</a:t>
            </a:r>
            <a:r>
              <a:rPr lang="zh-CN" altLang="en-US" dirty="0"/>
              <a:t>、安全通信与路由技术</a:t>
            </a:r>
            <a:endParaRPr lang="zh-CN" altLang="en-US" dirty="0"/>
          </a:p>
        </p:txBody>
      </p:sp>
      <p:sp>
        <p:nvSpPr>
          <p:cNvPr id="15" name="TextBox 14"/>
          <p:cNvSpPr txBox="1"/>
          <p:nvPr/>
        </p:nvSpPr>
        <p:spPr>
          <a:xfrm>
            <a:off x="911424" y="980728"/>
            <a:ext cx="10945216" cy="2915093"/>
          </a:xfrm>
          <a:prstGeom prst="rect">
            <a:avLst/>
          </a:prstGeom>
          <a:noFill/>
          <a:ln w="9525">
            <a:noFill/>
          </a:ln>
        </p:spPr>
        <p:txBody>
          <a:bodyPr wrap="square">
            <a:spAutoFit/>
          </a:bodyPr>
          <a:lstStyle/>
          <a:p>
            <a:pPr marL="457200" indent="-457200">
              <a:lnSpc>
                <a:spcPct val="200000"/>
              </a:lnSpc>
              <a:buClr>
                <a:srgbClr val="FF3300"/>
              </a:buClr>
              <a:buSzPct val="85000"/>
              <a:buFont typeface="Wingdings" panose="05000000000000000000" pitchFamily="2" charset="2"/>
              <a:buChar char="p"/>
            </a:pPr>
            <a:r>
              <a:rPr lang="zh-CN" altLang="en-US" sz="3200" b="1" dirty="0" smtClean="0">
                <a:latin typeface="华文楷体" panose="02010600040101010101" pitchFamily="2" charset="-122"/>
                <a:ea typeface="华文楷体" panose="02010600040101010101" pitchFamily="2" charset="-122"/>
              </a:rPr>
              <a:t>传感器</a:t>
            </a:r>
            <a:r>
              <a:rPr lang="zh-CN" altLang="en-US" sz="3200" b="1" dirty="0">
                <a:latin typeface="华文楷体" panose="02010600040101010101" pitchFamily="2" charset="-122"/>
                <a:ea typeface="华文楷体" panose="02010600040101010101" pitchFamily="2" charset="-122"/>
              </a:rPr>
              <a:t>网络路由协议的安全性需要在设计协议之初就考虑周全，而不是在现有路由协议的基础上对安全性进行改进，这种改进将或多或少的存在安全隐患！</a:t>
            </a:r>
            <a:endParaRPr lang="zh-CN" altLang="en-US" sz="32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4</a:t>
            </a:r>
            <a:r>
              <a:rPr lang="zh-CN" altLang="en-US" dirty="0" smtClean="0"/>
              <a:t>、</a:t>
            </a:r>
            <a:r>
              <a:rPr lang="zh-CN" altLang="en-US" dirty="0"/>
              <a:t>安全定位与时钟同步技术</a:t>
            </a:r>
            <a:endParaRPr lang="zh-CN" altLang="en-US" dirty="0"/>
          </a:p>
        </p:txBody>
      </p:sp>
      <p:sp>
        <p:nvSpPr>
          <p:cNvPr id="15" name="TextBox 14"/>
          <p:cNvSpPr txBox="1"/>
          <p:nvPr/>
        </p:nvSpPr>
        <p:spPr>
          <a:xfrm>
            <a:off x="911424" y="980728"/>
            <a:ext cx="10945216" cy="6001643"/>
          </a:xfrm>
          <a:prstGeom prst="rect">
            <a:avLst/>
          </a:prstGeom>
          <a:noFill/>
          <a:ln w="9525">
            <a:noFill/>
          </a:ln>
        </p:spPr>
        <p:txBody>
          <a:bodyPr wrap="square">
            <a:spAutoFit/>
          </a:bodyPr>
          <a:lstStyle/>
          <a:p>
            <a:pPr marL="457200" indent="-457200">
              <a:lnSpc>
                <a:spcPct val="200000"/>
              </a:lnSpc>
              <a:buClr>
                <a:srgbClr val="FF3300"/>
              </a:buClr>
              <a:buSzPct val="85000"/>
              <a:buFont typeface="Wingdings" panose="05000000000000000000" pitchFamily="2" charset="2"/>
              <a:buChar char="p"/>
            </a:pPr>
            <a:r>
              <a:rPr lang="zh-CN" altLang="en-US" sz="3200" b="1" dirty="0" smtClean="0">
                <a:latin typeface="华文楷体" panose="02010600040101010101" pitchFamily="2" charset="-122"/>
                <a:ea typeface="华文楷体" panose="02010600040101010101" pitchFamily="2" charset="-122"/>
              </a:rPr>
              <a:t>节点</a:t>
            </a:r>
            <a:r>
              <a:rPr lang="zh-CN" altLang="en-US" sz="3200" b="1" dirty="0">
                <a:latin typeface="华文楷体" panose="02010600040101010101" pitchFamily="2" charset="-122"/>
                <a:ea typeface="华文楷体" panose="02010600040101010101" pitchFamily="2" charset="-122"/>
              </a:rPr>
              <a:t>的</a:t>
            </a:r>
            <a:r>
              <a:rPr lang="zh-CN" altLang="en-US" sz="3200" b="1" dirty="0" smtClean="0">
                <a:latin typeface="华文楷体" panose="02010600040101010101" pitchFamily="2" charset="-122"/>
                <a:ea typeface="华文楷体" panose="02010600040101010101" pitchFamily="2" charset="-122"/>
              </a:rPr>
              <a:t>位置信息是数据采集、目标跟踪</a:t>
            </a:r>
            <a:r>
              <a:rPr lang="zh-CN" altLang="en-US" sz="3200" b="1" smtClean="0">
                <a:latin typeface="华文楷体" panose="02010600040101010101" pitchFamily="2" charset="-122"/>
                <a:ea typeface="华文楷体" panose="02010600040101010101" pitchFamily="2" charset="-122"/>
              </a:rPr>
              <a:t>等应用的基本</a:t>
            </a:r>
            <a:r>
              <a:rPr lang="zh-CN" altLang="en-US" sz="3200" b="1" dirty="0" smtClean="0">
                <a:latin typeface="华文楷体" panose="02010600040101010101" pitchFamily="2" charset="-122"/>
                <a:ea typeface="华文楷体" panose="02010600040101010101" pitchFamily="2" charset="-122"/>
              </a:rPr>
              <a:t>要求，也</a:t>
            </a:r>
            <a:r>
              <a:rPr lang="zh-CN" altLang="en-US" sz="3200" b="1" dirty="0">
                <a:latin typeface="华文楷体" panose="02010600040101010101" pitchFamily="2" charset="-122"/>
                <a:ea typeface="华文楷体" panose="02010600040101010101" pitchFamily="2" charset="-122"/>
              </a:rPr>
              <a:t>是提供位置协助路由等网络功能的重要基础。</a:t>
            </a:r>
            <a:endParaRPr lang="zh-CN" altLang="en-US" sz="3200" b="1" dirty="0">
              <a:latin typeface="华文楷体" panose="02010600040101010101" pitchFamily="2" charset="-122"/>
              <a:ea typeface="华文楷体" panose="02010600040101010101" pitchFamily="2" charset="-122"/>
            </a:endParaRPr>
          </a:p>
          <a:p>
            <a:pPr marL="457200" indent="-457200">
              <a:lnSpc>
                <a:spcPct val="200000"/>
              </a:lnSpc>
              <a:buClr>
                <a:srgbClr val="FF3300"/>
              </a:buClr>
              <a:buSzPct val="85000"/>
              <a:buFont typeface="Wingdings" panose="05000000000000000000" pitchFamily="2" charset="2"/>
              <a:buChar char="p"/>
            </a:pPr>
            <a:r>
              <a:rPr lang="zh-CN" altLang="en-US" sz="3200" b="1" dirty="0">
                <a:solidFill>
                  <a:srgbClr val="0000FF"/>
                </a:solidFill>
                <a:latin typeface="华文楷体" panose="02010600040101010101" pitchFamily="2" charset="-122"/>
                <a:ea typeface="华文楷体" panose="02010600040101010101" pitchFamily="2" charset="-122"/>
              </a:rPr>
              <a:t>传感器网络的开放性和无人看护性使节点的定位过程极易受到来自恶意节点的攻击</a:t>
            </a:r>
            <a:r>
              <a:rPr lang="zh-CN" altLang="en-US" sz="3200" b="1" dirty="0" smtClean="0">
                <a:latin typeface="华文楷体" panose="02010600040101010101" pitchFamily="2" charset="-122"/>
                <a:ea typeface="华文楷体" panose="02010600040101010101" pitchFamily="2" charset="-122"/>
              </a:rPr>
              <a:t>。</a:t>
            </a:r>
            <a:endParaRPr lang="en-US" altLang="zh-CN" sz="3200" b="1" dirty="0" smtClean="0">
              <a:latin typeface="华文楷体" panose="02010600040101010101" pitchFamily="2" charset="-122"/>
              <a:ea typeface="华文楷体" panose="02010600040101010101" pitchFamily="2" charset="-122"/>
            </a:endParaRPr>
          </a:p>
          <a:p>
            <a:pPr marL="457200" indent="-457200">
              <a:lnSpc>
                <a:spcPct val="200000"/>
              </a:lnSpc>
              <a:buClr>
                <a:srgbClr val="FF3300"/>
              </a:buClr>
              <a:buSzPct val="85000"/>
              <a:buFont typeface="Wingdings" panose="05000000000000000000" pitchFamily="2" charset="2"/>
              <a:buChar char="p"/>
            </a:pPr>
            <a:r>
              <a:rPr lang="zh-CN" altLang="en-US" sz="3200" b="1" dirty="0">
                <a:latin typeface="华文楷体" panose="02010600040101010101" pitchFamily="2" charset="-122"/>
                <a:ea typeface="华文楷体" panose="02010600040101010101" pitchFamily="2" charset="-122"/>
              </a:rPr>
              <a:t>伪装成信标节点的恶意攻击叫</a:t>
            </a:r>
            <a:r>
              <a:rPr lang="zh-CN" altLang="en-US" sz="3200" b="1" dirty="0">
                <a:solidFill>
                  <a:srgbClr val="FF0000"/>
                </a:solidFill>
                <a:latin typeface="华文楷体" panose="02010600040101010101" pitchFamily="2" charset="-122"/>
                <a:ea typeface="华文楷体" panose="02010600040101010101" pitchFamily="2" charset="-122"/>
              </a:rPr>
              <a:t>伪装攻击</a:t>
            </a:r>
            <a:r>
              <a:rPr lang="en-US" altLang="zh-CN" sz="3200" b="1" dirty="0">
                <a:latin typeface="华文楷体" panose="02010600040101010101" pitchFamily="2" charset="-122"/>
                <a:ea typeface="华文楷体" panose="02010600040101010101" pitchFamily="2" charset="-122"/>
              </a:rPr>
              <a:t>——</a:t>
            </a:r>
            <a:r>
              <a:rPr lang="zh-CN" altLang="en-US" sz="3200" b="1" dirty="0">
                <a:latin typeface="华文楷体" panose="02010600040101010101" pitchFamily="2" charset="-122"/>
                <a:ea typeface="华文楷体" panose="02010600040101010101" pitchFamily="2" charset="-122"/>
              </a:rPr>
              <a:t>在定位算法</a:t>
            </a:r>
            <a:r>
              <a:rPr lang="zh-CN" altLang="en-US" sz="3200" b="1" dirty="0" smtClean="0">
                <a:latin typeface="华文楷体" panose="02010600040101010101" pitchFamily="2" charset="-122"/>
                <a:ea typeface="华文楷体" panose="02010600040101010101" pitchFamily="2" charset="-122"/>
              </a:rPr>
              <a:t>中可引入</a:t>
            </a:r>
            <a:r>
              <a:rPr lang="zh-CN" altLang="en-US" sz="3200" b="1" dirty="0">
                <a:latin typeface="华文楷体" panose="02010600040101010101" pitchFamily="2" charset="-122"/>
                <a:ea typeface="华文楷体" panose="02010600040101010101" pitchFamily="2" charset="-122"/>
              </a:rPr>
              <a:t>加密和</a:t>
            </a:r>
            <a:r>
              <a:rPr lang="zh-CN" altLang="en-US" sz="3200" b="1" dirty="0" smtClean="0">
                <a:latin typeface="华文楷体" panose="02010600040101010101" pitchFamily="2" charset="-122"/>
                <a:ea typeface="华文楷体" panose="02010600040101010101" pitchFamily="2" charset="-122"/>
              </a:rPr>
              <a:t>认证机制。</a:t>
            </a:r>
            <a:endParaRPr lang="zh-CN" altLang="en-US" sz="32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4</a:t>
            </a:r>
            <a:r>
              <a:rPr lang="zh-CN" altLang="en-US" dirty="0" smtClean="0"/>
              <a:t>、</a:t>
            </a:r>
            <a:r>
              <a:rPr lang="zh-CN" altLang="en-US" dirty="0"/>
              <a:t>安全定位与时钟同步技术</a:t>
            </a:r>
            <a:endParaRPr lang="zh-CN" altLang="en-US" dirty="0"/>
          </a:p>
        </p:txBody>
      </p:sp>
      <p:sp>
        <p:nvSpPr>
          <p:cNvPr id="15" name="TextBox 14"/>
          <p:cNvSpPr txBox="1"/>
          <p:nvPr/>
        </p:nvSpPr>
        <p:spPr>
          <a:xfrm>
            <a:off x="911424" y="980728"/>
            <a:ext cx="10945216" cy="4638642"/>
          </a:xfrm>
          <a:prstGeom prst="rect">
            <a:avLst/>
          </a:prstGeom>
          <a:noFill/>
          <a:ln w="9525">
            <a:noFill/>
          </a:ln>
        </p:spPr>
        <p:txBody>
          <a:bodyPr wrap="square">
            <a:spAutoFit/>
          </a:bodyPr>
          <a:lstStyle/>
          <a:p>
            <a:pPr marL="457200" indent="-457200">
              <a:lnSpc>
                <a:spcPct val="200000"/>
              </a:lnSpc>
              <a:buClr>
                <a:srgbClr val="FF3300"/>
              </a:buClr>
              <a:buSzPct val="85000"/>
              <a:buFont typeface="Wingdings" panose="05000000000000000000" pitchFamily="2" charset="2"/>
              <a:buChar char="p"/>
            </a:pPr>
            <a:r>
              <a:rPr lang="zh-CN" altLang="en-US" sz="3200" b="1" dirty="0" smtClean="0">
                <a:latin typeface="华文楷体" panose="02010600040101010101" pitchFamily="2" charset="-122"/>
                <a:ea typeface="华文楷体" panose="02010600040101010101" pitchFamily="2" charset="-122"/>
              </a:rPr>
              <a:t>无线</a:t>
            </a:r>
            <a:r>
              <a:rPr lang="zh-CN" altLang="en-US" sz="3200" b="1" dirty="0">
                <a:latin typeface="华文楷体" panose="02010600040101010101" pitchFamily="2" charset="-122"/>
                <a:ea typeface="华文楷体" panose="02010600040101010101" pitchFamily="2" charset="-122"/>
              </a:rPr>
              <a:t>传感器网络中的协同工作则需要节点间时间同步，时间同步涉及</a:t>
            </a:r>
            <a:r>
              <a:rPr lang="zh-CN" altLang="en-US" sz="3200" b="1" dirty="0">
                <a:solidFill>
                  <a:srgbClr val="0000FF"/>
                </a:solidFill>
                <a:latin typeface="华文楷体" panose="02010600040101010101" pitchFamily="2" charset="-122"/>
                <a:ea typeface="华文楷体" panose="02010600040101010101" pitchFamily="2" charset="-122"/>
              </a:rPr>
              <a:t>物理时间</a:t>
            </a:r>
            <a:r>
              <a:rPr lang="zh-CN" altLang="en-US" sz="3200" b="1" dirty="0">
                <a:latin typeface="华文楷体" panose="02010600040101010101" pitchFamily="2" charset="-122"/>
                <a:ea typeface="华文楷体" panose="02010600040101010101" pitchFamily="2" charset="-122"/>
              </a:rPr>
              <a:t>和</a:t>
            </a:r>
            <a:r>
              <a:rPr lang="zh-CN" altLang="en-US" sz="3200" b="1" dirty="0">
                <a:solidFill>
                  <a:srgbClr val="0000FF"/>
                </a:solidFill>
                <a:latin typeface="华文楷体" panose="02010600040101010101" pitchFamily="2" charset="-122"/>
                <a:ea typeface="华文楷体" panose="02010600040101010101" pitchFamily="2" charset="-122"/>
              </a:rPr>
              <a:t>逻辑时间</a:t>
            </a:r>
            <a:r>
              <a:rPr lang="zh-CN" altLang="en-US" sz="3200" b="1" dirty="0">
                <a:latin typeface="华文楷体" panose="02010600040101010101" pitchFamily="2" charset="-122"/>
                <a:ea typeface="华文楷体" panose="02010600040101010101" pitchFamily="2" charset="-122"/>
              </a:rPr>
              <a:t>两个不同的概念。</a:t>
            </a:r>
            <a:endParaRPr lang="zh-CN" altLang="en-US" sz="3200" b="1" dirty="0">
              <a:latin typeface="华文楷体" panose="02010600040101010101" pitchFamily="2" charset="-122"/>
              <a:ea typeface="华文楷体" panose="02010600040101010101" pitchFamily="2" charset="-122"/>
            </a:endParaRPr>
          </a:p>
          <a:p>
            <a:pPr marL="914400" lvl="1" indent="-457200">
              <a:lnSpc>
                <a:spcPct val="200000"/>
              </a:lnSpc>
              <a:buClr>
                <a:srgbClr val="FF3300"/>
              </a:buClr>
              <a:buSzPct val="85000"/>
              <a:buFont typeface="Wingdings" panose="05000000000000000000" pitchFamily="2" charset="2"/>
              <a:buChar char="l"/>
            </a:pPr>
            <a:r>
              <a:rPr lang="zh-CN" altLang="en-US" sz="2800" b="1" dirty="0">
                <a:latin typeface="华文楷体" panose="02010600040101010101" pitchFamily="2" charset="-122"/>
                <a:ea typeface="华文楷体" panose="02010600040101010101" pitchFamily="2" charset="-122"/>
              </a:rPr>
              <a:t>物理时间表示和人类社会相同的绝对时间；</a:t>
            </a:r>
            <a:endParaRPr lang="zh-CN" altLang="en-US" sz="2800" b="1" dirty="0">
              <a:latin typeface="华文楷体" panose="02010600040101010101" pitchFamily="2" charset="-122"/>
              <a:ea typeface="华文楷体" panose="02010600040101010101" pitchFamily="2" charset="-122"/>
            </a:endParaRPr>
          </a:p>
          <a:p>
            <a:pPr marL="914400" lvl="1" indent="-457200">
              <a:lnSpc>
                <a:spcPct val="200000"/>
              </a:lnSpc>
              <a:buClr>
                <a:srgbClr val="FF3300"/>
              </a:buClr>
              <a:buSzPct val="85000"/>
              <a:buFont typeface="Wingdings" panose="05000000000000000000" pitchFamily="2" charset="2"/>
              <a:buChar char="l"/>
            </a:pPr>
            <a:r>
              <a:rPr lang="zh-CN" altLang="en-US" sz="2800" b="1" dirty="0">
                <a:latin typeface="华文楷体" panose="02010600040101010101" pitchFamily="2" charset="-122"/>
                <a:ea typeface="华文楷体" panose="02010600040101010101" pitchFamily="2" charset="-122"/>
              </a:rPr>
              <a:t>逻辑时间表示事件发生的顺序关系，是一个相对概念。</a:t>
            </a:r>
            <a:endParaRPr lang="zh-CN" altLang="en-US" sz="2800" b="1" dirty="0">
              <a:latin typeface="华文楷体" panose="02010600040101010101" pitchFamily="2" charset="-122"/>
              <a:ea typeface="华文楷体" panose="02010600040101010101" pitchFamily="2" charset="-122"/>
            </a:endParaRPr>
          </a:p>
          <a:p>
            <a:pPr marL="457200" indent="-457200">
              <a:lnSpc>
                <a:spcPct val="200000"/>
              </a:lnSpc>
              <a:buClr>
                <a:srgbClr val="FF3300"/>
              </a:buClr>
              <a:buSzPct val="85000"/>
              <a:buFont typeface="Wingdings" panose="05000000000000000000" pitchFamily="2" charset="2"/>
              <a:buChar char="p"/>
            </a:pPr>
            <a:r>
              <a:rPr lang="zh-CN" altLang="en-US" sz="3200" b="1" dirty="0">
                <a:solidFill>
                  <a:srgbClr val="FF0000"/>
                </a:solidFill>
                <a:latin typeface="华文楷体" panose="02010600040101010101" pitchFamily="2" charset="-122"/>
                <a:ea typeface="华文楷体" panose="02010600040101010101" pitchFamily="2" charset="-122"/>
              </a:rPr>
              <a:t>时间同步的攻击</a:t>
            </a:r>
            <a:r>
              <a:rPr lang="en-US" altLang="zh-CN" sz="3200" b="1" dirty="0">
                <a:latin typeface="华文楷体" panose="02010600040101010101" pitchFamily="2" charset="-122"/>
                <a:ea typeface="华文楷体" panose="02010600040101010101" pitchFamily="2" charset="-122"/>
              </a:rPr>
              <a:t>——</a:t>
            </a:r>
            <a:r>
              <a:rPr lang="zh-CN" altLang="en-US" sz="3200" b="1" dirty="0">
                <a:solidFill>
                  <a:srgbClr val="0000FF"/>
                </a:solidFill>
                <a:latin typeface="华文楷体" panose="02010600040101010101" pitchFamily="2" charset="-122"/>
                <a:ea typeface="华文楷体" panose="02010600040101010101" pitchFamily="2" charset="-122"/>
              </a:rPr>
              <a:t>构造虚假信息</a:t>
            </a:r>
            <a:r>
              <a:rPr lang="zh-CN" altLang="en-US" sz="3200" b="1" dirty="0">
                <a:latin typeface="华文楷体" panose="02010600040101010101" pitchFamily="2" charset="-122"/>
                <a:ea typeface="华文楷体" panose="02010600040101010101" pitchFamily="2" charset="-122"/>
              </a:rPr>
              <a:t>、</a:t>
            </a:r>
            <a:r>
              <a:rPr lang="zh-CN" altLang="en-US" sz="3200" b="1" dirty="0">
                <a:solidFill>
                  <a:srgbClr val="0000FF"/>
                </a:solidFill>
                <a:latin typeface="华文楷体" panose="02010600040101010101" pitchFamily="2" charset="-122"/>
                <a:ea typeface="华文楷体" panose="02010600040101010101" pitchFamily="2" charset="-122"/>
              </a:rPr>
              <a:t>延迟攻击</a:t>
            </a:r>
            <a:r>
              <a:rPr lang="zh-CN" altLang="en-US" sz="3200" b="1" dirty="0">
                <a:latin typeface="华文楷体" panose="02010600040101010101" pitchFamily="2" charset="-122"/>
                <a:ea typeface="华文楷体" panose="02010600040101010101" pitchFamily="2" charset="-122"/>
              </a:rPr>
              <a:t>。</a:t>
            </a:r>
            <a:endParaRPr lang="zh-CN" altLang="en-US" sz="32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l"/>
            <a:r>
              <a:rPr lang="zh-CN" altLang="en-US" dirty="0"/>
              <a:t>构造虚假信息</a:t>
            </a:r>
            <a:endParaRPr lang="zh-CN" altLang="en-US" dirty="0"/>
          </a:p>
        </p:txBody>
      </p:sp>
      <p:sp>
        <p:nvSpPr>
          <p:cNvPr id="15" name="TextBox 14"/>
          <p:cNvSpPr txBox="1"/>
          <p:nvPr/>
        </p:nvSpPr>
        <p:spPr>
          <a:xfrm>
            <a:off x="911424" y="893613"/>
            <a:ext cx="10945216" cy="5909310"/>
          </a:xfrm>
          <a:prstGeom prst="rect">
            <a:avLst/>
          </a:prstGeom>
          <a:noFill/>
          <a:ln w="9525">
            <a:noFill/>
          </a:ln>
        </p:spPr>
        <p:txBody>
          <a:bodyPr wrap="square">
            <a:spAutoFit/>
          </a:bodyPr>
          <a:lstStyle/>
          <a:p>
            <a:pPr>
              <a:lnSpc>
                <a:spcPct val="150000"/>
              </a:lnSpc>
              <a:buClr>
                <a:srgbClr val="FF3300"/>
              </a:buClr>
              <a:buSzPct val="85000"/>
            </a:pPr>
            <a:r>
              <a:rPr lang="en-US" altLang="zh-CN" sz="2800" b="1" dirty="0" smtClean="0">
                <a:solidFill>
                  <a:srgbClr val="0000FF"/>
                </a:solidFill>
                <a:latin typeface="华文楷体" panose="02010600040101010101" pitchFamily="2" charset="-122"/>
                <a:ea typeface="华文楷体" panose="02010600040101010101" pitchFamily="2" charset="-122"/>
              </a:rPr>
              <a:t>——</a:t>
            </a:r>
            <a:r>
              <a:rPr lang="zh-CN" altLang="en-US" sz="2800" b="1" dirty="0" smtClean="0">
                <a:latin typeface="华文楷体" panose="02010600040101010101" pitchFamily="2" charset="-122"/>
                <a:ea typeface="华文楷体" panose="02010600040101010101" pitchFamily="2" charset="-122"/>
              </a:rPr>
              <a:t>包括</a:t>
            </a:r>
            <a:r>
              <a:rPr lang="zh-CN" altLang="en-US" sz="2800" b="1" dirty="0" smtClean="0">
                <a:solidFill>
                  <a:srgbClr val="0000FF"/>
                </a:solidFill>
                <a:latin typeface="华文楷体" panose="02010600040101010101" pitchFamily="2" charset="-122"/>
                <a:ea typeface="华文楷体" panose="02010600040101010101" pitchFamily="2" charset="-122"/>
              </a:rPr>
              <a:t>修改</a:t>
            </a:r>
            <a:r>
              <a:rPr lang="zh-CN" altLang="en-US" sz="2800" b="1" dirty="0">
                <a:solidFill>
                  <a:srgbClr val="0000FF"/>
                </a:solidFill>
                <a:latin typeface="华文楷体" panose="02010600040101010101" pitchFamily="2" charset="-122"/>
                <a:ea typeface="华文楷体" panose="02010600040101010101" pitchFamily="2" charset="-122"/>
              </a:rPr>
              <a:t>时间信息、报告虚假</a:t>
            </a:r>
            <a:r>
              <a:rPr lang="zh-CN" altLang="en-US" sz="2800" b="1" dirty="0" smtClean="0">
                <a:solidFill>
                  <a:srgbClr val="0000FF"/>
                </a:solidFill>
                <a:latin typeface="华文楷体" panose="02010600040101010101" pitchFamily="2" charset="-122"/>
                <a:ea typeface="华文楷体" panose="02010600040101010101" pitchFamily="2" charset="-122"/>
              </a:rPr>
              <a:t>信息。</a:t>
            </a:r>
            <a:r>
              <a:rPr lang="zh-CN" altLang="en-US" sz="2800" b="1" dirty="0" smtClean="0">
                <a:latin typeface="华文楷体" panose="02010600040101010101" pitchFamily="2" charset="-122"/>
                <a:ea typeface="华文楷体" panose="02010600040101010101" pitchFamily="2" charset="-122"/>
              </a:rPr>
              <a:t>如在</a:t>
            </a:r>
            <a:r>
              <a:rPr lang="en-US" altLang="zh-CN" sz="2800" b="1" dirty="0" smtClean="0">
                <a:solidFill>
                  <a:srgbClr val="FF0000"/>
                </a:solidFill>
                <a:latin typeface="华文楷体" panose="02010600040101010101" pitchFamily="2" charset="-122"/>
                <a:ea typeface="华文楷体" panose="02010600040101010101" pitchFamily="2" charset="-122"/>
              </a:rPr>
              <a:t>FTSP</a:t>
            </a:r>
            <a:r>
              <a:rPr lang="zh-CN" altLang="en-US" sz="2800" b="1" dirty="0" smtClean="0">
                <a:solidFill>
                  <a:srgbClr val="FF0000"/>
                </a:solidFill>
                <a:latin typeface="华文楷体" panose="02010600040101010101" pitchFamily="2" charset="-122"/>
                <a:ea typeface="华文楷体" panose="02010600040101010101" pitchFamily="2" charset="-122"/>
              </a:rPr>
              <a:t>协议中</a:t>
            </a:r>
            <a:r>
              <a:rPr lang="zh-CN" altLang="en-US" sz="2800" b="1" dirty="0" smtClean="0">
                <a:latin typeface="华文楷体" panose="02010600040101010101" pitchFamily="2" charset="-122"/>
                <a:ea typeface="华文楷体" panose="02010600040101010101" pitchFamily="2" charset="-122"/>
              </a:rPr>
              <a:t>，攻击节点谎称自己是根节点，并广播虚假的时间更新信息。</a:t>
            </a:r>
            <a:endParaRPr lang="zh-CN" altLang="en-US" sz="2800" b="1" dirty="0">
              <a:latin typeface="华文楷体" panose="02010600040101010101" pitchFamily="2" charset="-122"/>
              <a:ea typeface="华文楷体" panose="02010600040101010101" pitchFamily="2" charset="-122"/>
            </a:endParaRPr>
          </a:p>
          <a:p>
            <a:pPr marL="457200" indent="-457200">
              <a:lnSpc>
                <a:spcPct val="150000"/>
              </a:lnSpc>
              <a:buClr>
                <a:srgbClr val="FF3300"/>
              </a:buClr>
              <a:buSzPct val="85000"/>
              <a:buFont typeface="Wingdings" panose="05000000000000000000" pitchFamily="2" charset="2"/>
              <a:buChar char="p"/>
            </a:pPr>
            <a:r>
              <a:rPr lang="zh-CN" altLang="en-US" sz="2800" b="1" dirty="0">
                <a:latin typeface="华文楷体" panose="02010600040101010101" pitchFamily="2" charset="-122"/>
                <a:ea typeface="华文楷体" panose="02010600040101010101" pitchFamily="2" charset="-122"/>
              </a:rPr>
              <a:t>对于虚假信息可以采用加密认证的方法。</a:t>
            </a:r>
            <a:endParaRPr lang="zh-CN" altLang="en-US" sz="2800" b="1" dirty="0">
              <a:latin typeface="华文楷体" panose="02010600040101010101" pitchFamily="2" charset="-122"/>
              <a:ea typeface="华文楷体" panose="02010600040101010101" pitchFamily="2" charset="-122"/>
            </a:endParaRPr>
          </a:p>
          <a:p>
            <a:pPr marL="914400" lvl="1" indent="-457200">
              <a:lnSpc>
                <a:spcPct val="150000"/>
              </a:lnSpc>
              <a:buClr>
                <a:srgbClr val="FF3300"/>
              </a:buClr>
              <a:buSzPct val="85000"/>
              <a:buFont typeface="Wingdings" panose="05000000000000000000" pitchFamily="2" charset="2"/>
              <a:buChar char="l"/>
            </a:pPr>
            <a:r>
              <a:rPr lang="en-US" altLang="zh-CN" sz="2800" b="1" dirty="0" err="1">
                <a:solidFill>
                  <a:srgbClr val="FF0000"/>
                </a:solidFill>
                <a:latin typeface="华文楷体" panose="02010600040101010101" pitchFamily="2" charset="-122"/>
                <a:ea typeface="华文楷体" panose="02010600040101010101" pitchFamily="2" charset="-122"/>
              </a:rPr>
              <a:t>μTESLA</a:t>
            </a:r>
            <a:r>
              <a:rPr lang="en-US" altLang="zh-CN" sz="2800" b="1" dirty="0">
                <a:latin typeface="华文楷体" panose="02010600040101010101" pitchFamily="2" charset="-122"/>
                <a:ea typeface="华文楷体" panose="02010600040101010101" pitchFamily="2" charset="-122"/>
              </a:rPr>
              <a:t>——</a:t>
            </a:r>
            <a:r>
              <a:rPr lang="zh-CN" altLang="en-US" sz="2800" b="1" dirty="0">
                <a:latin typeface="华文楷体" panose="02010600040101010101" pitchFamily="2" charset="-122"/>
                <a:ea typeface="华文楷体" panose="02010600040101010101" pitchFamily="2" charset="-122"/>
              </a:rPr>
              <a:t>根节点与其他节点共享不同密钥，用这些密钥来认证同步更新。</a:t>
            </a:r>
            <a:endParaRPr lang="zh-CN" altLang="en-US" sz="2800" b="1" dirty="0">
              <a:latin typeface="华文楷体" panose="02010600040101010101" pitchFamily="2" charset="-122"/>
              <a:ea typeface="华文楷体" panose="02010600040101010101" pitchFamily="2" charset="-122"/>
            </a:endParaRPr>
          </a:p>
          <a:p>
            <a:pPr marL="914400" lvl="1" indent="-457200">
              <a:lnSpc>
                <a:spcPct val="150000"/>
              </a:lnSpc>
              <a:buClr>
                <a:srgbClr val="FF3300"/>
              </a:buClr>
              <a:buSzPct val="85000"/>
              <a:buFont typeface="Wingdings" panose="05000000000000000000" pitchFamily="2" charset="2"/>
              <a:buChar char="l"/>
            </a:pPr>
            <a:r>
              <a:rPr lang="en-US" altLang="zh-CN" sz="2800" b="1" dirty="0" smtClean="0">
                <a:solidFill>
                  <a:srgbClr val="FF0000"/>
                </a:solidFill>
                <a:latin typeface="华文楷体" panose="02010600040101010101" pitchFamily="2" charset="-122"/>
                <a:ea typeface="华文楷体" panose="02010600040101010101" pitchFamily="2" charset="-122"/>
              </a:rPr>
              <a:t>TPSN——</a:t>
            </a:r>
            <a:r>
              <a:rPr lang="zh-CN" altLang="en-US" sz="2800" b="1" dirty="0" smtClean="0">
                <a:latin typeface="华文楷体" panose="02010600040101010101" pitchFamily="2" charset="-122"/>
                <a:ea typeface="华文楷体" panose="02010600040101010101" pitchFamily="2" charset="-122"/>
              </a:rPr>
              <a:t>加密</a:t>
            </a:r>
            <a:r>
              <a:rPr lang="zh-CN" altLang="en-US" sz="2800" b="1" dirty="0">
                <a:latin typeface="华文楷体" panose="02010600040101010101" pitchFamily="2" charset="-122"/>
                <a:ea typeface="华文楷体" panose="02010600040101010101" pitchFamily="2" charset="-122"/>
              </a:rPr>
              <a:t>的方法，让同步节点间共享一对密钥，且树中的每个下层节点与其所有父节点共享密钥。</a:t>
            </a:r>
            <a:endParaRPr lang="zh-CN" altLang="en-US" sz="2800" b="1" dirty="0">
              <a:latin typeface="华文楷体" panose="02010600040101010101" pitchFamily="2" charset="-122"/>
              <a:ea typeface="华文楷体" panose="02010600040101010101" pitchFamily="2" charset="-122"/>
            </a:endParaRPr>
          </a:p>
          <a:p>
            <a:pPr marL="914400" lvl="1" indent="-457200">
              <a:lnSpc>
                <a:spcPct val="150000"/>
              </a:lnSpc>
              <a:buClr>
                <a:srgbClr val="FF3300"/>
              </a:buClr>
              <a:buSzPct val="85000"/>
              <a:buFont typeface="Wingdings" panose="05000000000000000000" pitchFamily="2" charset="2"/>
              <a:buChar char="l"/>
            </a:pPr>
            <a:r>
              <a:rPr lang="en-US" altLang="zh-CN" sz="2800" b="1" dirty="0">
                <a:solidFill>
                  <a:srgbClr val="FF0000"/>
                </a:solidFill>
                <a:latin typeface="华文楷体" panose="02010600040101010101" pitchFamily="2" charset="-122"/>
                <a:ea typeface="华文楷体" panose="02010600040101010101" pitchFamily="2" charset="-122"/>
              </a:rPr>
              <a:t>FTSP</a:t>
            </a:r>
            <a:r>
              <a:rPr lang="en-US" altLang="zh-CN" sz="2800" b="1" dirty="0">
                <a:latin typeface="华文楷体" panose="02010600040101010101" pitchFamily="2" charset="-122"/>
                <a:ea typeface="华文楷体" panose="02010600040101010101" pitchFamily="2" charset="-122"/>
              </a:rPr>
              <a:t>——</a:t>
            </a:r>
            <a:r>
              <a:rPr lang="zh-CN" altLang="en-US" sz="2800" b="1" dirty="0">
                <a:latin typeface="华文楷体" panose="02010600040101010101" pitchFamily="2" charset="-122"/>
                <a:ea typeface="华文楷体" panose="02010600040101010101" pitchFamily="2" charset="-122"/>
              </a:rPr>
              <a:t>选取一部分节点轮流作为根节点，而网络中每个节点都与这个集合中的节点共享一对密钥。</a:t>
            </a:r>
            <a:endParaRPr lang="zh-CN" altLang="en-US" sz="28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l"/>
            <a:r>
              <a:rPr lang="zh-CN" altLang="en-US" dirty="0"/>
              <a:t>延迟攻击</a:t>
            </a:r>
            <a:endParaRPr lang="zh-CN" altLang="en-US" dirty="0"/>
          </a:p>
        </p:txBody>
      </p:sp>
      <p:sp>
        <p:nvSpPr>
          <p:cNvPr id="15" name="TextBox 14"/>
          <p:cNvSpPr txBox="1"/>
          <p:nvPr/>
        </p:nvSpPr>
        <p:spPr>
          <a:xfrm>
            <a:off x="911424" y="980728"/>
            <a:ext cx="10945216" cy="5632311"/>
          </a:xfrm>
          <a:prstGeom prst="rect">
            <a:avLst/>
          </a:prstGeom>
          <a:noFill/>
          <a:ln w="9525">
            <a:noFill/>
          </a:ln>
        </p:spPr>
        <p:txBody>
          <a:bodyPr wrap="square">
            <a:spAutoFit/>
          </a:bodyPr>
          <a:lstStyle/>
          <a:p>
            <a:pPr>
              <a:lnSpc>
                <a:spcPct val="150000"/>
              </a:lnSpc>
              <a:buClr>
                <a:srgbClr val="FF3300"/>
              </a:buClr>
              <a:buSzPct val="85000"/>
            </a:pPr>
            <a:r>
              <a:rPr lang="en-US" altLang="zh-CN" sz="3200" b="1" dirty="0">
                <a:solidFill>
                  <a:srgbClr val="0000FF"/>
                </a:solidFill>
                <a:latin typeface="华文楷体" panose="02010600040101010101" pitchFamily="2" charset="-122"/>
                <a:ea typeface="华文楷体" panose="02010600040101010101" pitchFamily="2" charset="-122"/>
              </a:rPr>
              <a:t>——</a:t>
            </a:r>
            <a:r>
              <a:rPr lang="zh-CN" altLang="en-US" sz="3200" b="1" dirty="0">
                <a:solidFill>
                  <a:srgbClr val="0000FF"/>
                </a:solidFill>
                <a:latin typeface="华文楷体" panose="02010600040101010101" pitchFamily="2" charset="-122"/>
                <a:ea typeface="华文楷体" panose="02010600040101010101" pitchFamily="2" charset="-122"/>
              </a:rPr>
              <a:t>通过任意的延迟来影响节点的时间信息</a:t>
            </a:r>
            <a:endParaRPr lang="zh-CN" altLang="en-US" sz="3200" b="1" dirty="0">
              <a:solidFill>
                <a:srgbClr val="0000FF"/>
              </a:solidFill>
              <a:latin typeface="华文楷体" panose="02010600040101010101" pitchFamily="2" charset="-122"/>
              <a:ea typeface="华文楷体" panose="02010600040101010101" pitchFamily="2" charset="-122"/>
            </a:endParaRPr>
          </a:p>
          <a:p>
            <a:pPr marL="457200" indent="-457200">
              <a:lnSpc>
                <a:spcPct val="150000"/>
              </a:lnSpc>
              <a:buClr>
                <a:srgbClr val="FF3300"/>
              </a:buClr>
              <a:buSzPct val="85000"/>
              <a:buFont typeface="Wingdings" panose="05000000000000000000" pitchFamily="2" charset="2"/>
              <a:buChar char="p"/>
            </a:pPr>
            <a:r>
              <a:rPr lang="zh-CN" altLang="en-US" sz="3200" b="1" dirty="0" smtClean="0">
                <a:latin typeface="华文楷体" panose="02010600040101010101" pitchFamily="2" charset="-122"/>
                <a:ea typeface="华文楷体" panose="02010600040101010101" pitchFamily="2" charset="-122"/>
              </a:rPr>
              <a:t>解决的两种</a:t>
            </a:r>
            <a:r>
              <a:rPr lang="zh-CN" altLang="en-US" sz="3200" b="1" dirty="0">
                <a:latin typeface="华文楷体" panose="02010600040101010101" pitchFamily="2" charset="-122"/>
                <a:ea typeface="华文楷体" panose="02010600040101010101" pitchFamily="2" charset="-122"/>
              </a:rPr>
              <a:t>模型：</a:t>
            </a:r>
            <a:endParaRPr lang="zh-CN" altLang="en-US" sz="3200" b="1" dirty="0">
              <a:latin typeface="华文楷体" panose="02010600040101010101" pitchFamily="2" charset="-122"/>
              <a:ea typeface="华文楷体" panose="02010600040101010101" pitchFamily="2" charset="-122"/>
            </a:endParaRPr>
          </a:p>
          <a:p>
            <a:pPr marL="914400" lvl="1" indent="-457200">
              <a:lnSpc>
                <a:spcPct val="150000"/>
              </a:lnSpc>
              <a:buClr>
                <a:srgbClr val="FF3300"/>
              </a:buClr>
              <a:buSzPct val="85000"/>
              <a:buFont typeface="Wingdings" panose="05000000000000000000" pitchFamily="2" charset="2"/>
              <a:buChar char="l"/>
            </a:pPr>
            <a:r>
              <a:rPr lang="zh-CN" altLang="en-US" sz="2800" b="1" dirty="0">
                <a:solidFill>
                  <a:srgbClr val="FF0000"/>
                </a:solidFill>
                <a:latin typeface="华文楷体" panose="02010600040101010101" pitchFamily="2" charset="-122"/>
                <a:ea typeface="华文楷体" panose="02010600040101010101" pitchFamily="2" charset="-122"/>
              </a:rPr>
              <a:t>两节点模型</a:t>
            </a:r>
            <a:r>
              <a:rPr lang="en-US" altLang="zh-CN" sz="2800" b="1" dirty="0">
                <a:latin typeface="华文楷体" panose="02010600040101010101" pitchFamily="2" charset="-122"/>
                <a:ea typeface="华文楷体" panose="02010600040101010101" pitchFamily="2" charset="-122"/>
              </a:rPr>
              <a:t>——</a:t>
            </a:r>
            <a:r>
              <a:rPr lang="zh-CN" altLang="en-US" sz="2800" b="1" dirty="0">
                <a:latin typeface="华文楷体" panose="02010600040101010101" pitchFamily="2" charset="-122"/>
                <a:ea typeface="华文楷体" panose="02010600040101010101" pitchFamily="2" charset="-122"/>
              </a:rPr>
              <a:t>适合</a:t>
            </a:r>
            <a:r>
              <a:rPr lang="en-US" altLang="zh-CN" sz="2800" b="1" dirty="0">
                <a:latin typeface="华文楷体" panose="02010600040101010101" pitchFamily="2" charset="-122"/>
                <a:ea typeface="华文楷体" panose="02010600040101010101" pitchFamily="2" charset="-122"/>
              </a:rPr>
              <a:t>RBS</a:t>
            </a:r>
            <a:r>
              <a:rPr lang="zh-CN" altLang="en-US" sz="2800" b="1" dirty="0">
                <a:latin typeface="华文楷体" panose="02010600040101010101" pitchFamily="2" charset="-122"/>
                <a:ea typeface="华文楷体" panose="02010600040101010101" pitchFamily="2" charset="-122"/>
              </a:rPr>
              <a:t>广播域内节点。通过收集一组相对偏移，在偏移集上探测</a:t>
            </a:r>
            <a:r>
              <a:rPr lang="zh-CN" altLang="en-US" sz="2800" b="1" dirty="0">
                <a:solidFill>
                  <a:srgbClr val="0000FF"/>
                </a:solidFill>
                <a:latin typeface="华文楷体" panose="02010600040101010101" pitchFamily="2" charset="-122"/>
                <a:ea typeface="华文楷体" panose="02010600040101010101" pitchFamily="2" charset="-122"/>
              </a:rPr>
              <a:t>排除恶意时偏</a:t>
            </a:r>
            <a:r>
              <a:rPr lang="zh-CN" altLang="en-US" sz="2800" b="1" dirty="0">
                <a:latin typeface="华文楷体" panose="02010600040101010101" pitchFamily="2" charset="-122"/>
                <a:ea typeface="华文楷体" panose="02010600040101010101" pitchFamily="2" charset="-122"/>
              </a:rPr>
              <a:t>并获得更精确的偏移估计。</a:t>
            </a:r>
            <a:endParaRPr lang="zh-CN" altLang="en-US" sz="2800" b="1" dirty="0">
              <a:latin typeface="华文楷体" panose="02010600040101010101" pitchFamily="2" charset="-122"/>
              <a:ea typeface="华文楷体" panose="02010600040101010101" pitchFamily="2" charset="-122"/>
            </a:endParaRPr>
          </a:p>
          <a:p>
            <a:pPr marL="914400" lvl="1" indent="-457200">
              <a:lnSpc>
                <a:spcPct val="150000"/>
              </a:lnSpc>
              <a:buClr>
                <a:srgbClr val="FF3300"/>
              </a:buClr>
              <a:buSzPct val="85000"/>
              <a:buFont typeface="Wingdings" panose="05000000000000000000" pitchFamily="2" charset="2"/>
              <a:buChar char="l"/>
            </a:pPr>
            <a:r>
              <a:rPr lang="zh-CN" altLang="en-US" sz="2800" b="1" dirty="0">
                <a:solidFill>
                  <a:srgbClr val="FF0000"/>
                </a:solidFill>
                <a:latin typeface="华文楷体" panose="02010600040101010101" pitchFamily="2" charset="-122"/>
                <a:ea typeface="华文楷体" panose="02010600040101010101" pitchFamily="2" charset="-122"/>
              </a:rPr>
              <a:t>邻节点模型</a:t>
            </a:r>
            <a:r>
              <a:rPr lang="en-US" altLang="zh-CN" sz="2800" b="1" dirty="0">
                <a:latin typeface="华文楷体" panose="02010600040101010101" pitchFamily="2" charset="-122"/>
                <a:ea typeface="华文楷体" panose="02010600040101010101" pitchFamily="2" charset="-122"/>
              </a:rPr>
              <a:t>——</a:t>
            </a:r>
            <a:r>
              <a:rPr lang="zh-CN" altLang="en-US" sz="2800" b="1" dirty="0">
                <a:latin typeface="华文楷体" panose="02010600040101010101" pitchFamily="2" charset="-122"/>
                <a:ea typeface="华文楷体" panose="02010600040101010101" pitchFamily="2" charset="-122"/>
              </a:rPr>
              <a:t>适用于节点与邻节点同步以相互协作。让节点的每个邻节点轮流作为参照点收集一组时偏，以检测攻击者</a:t>
            </a:r>
            <a:r>
              <a:rPr lang="zh-CN" altLang="en-US" sz="2800" b="1" dirty="0" smtClean="0">
                <a:latin typeface="华文楷体" panose="02010600040101010101" pitchFamily="2" charset="-122"/>
                <a:ea typeface="华文楷体" panose="02010600040101010101" pitchFamily="2" charset="-122"/>
              </a:rPr>
              <a:t>。</a:t>
            </a:r>
            <a:endParaRPr lang="en-US" altLang="zh-CN" sz="2800" b="1" dirty="0" smtClean="0">
              <a:latin typeface="华文楷体" panose="02010600040101010101" pitchFamily="2" charset="-122"/>
              <a:ea typeface="华文楷体" panose="02010600040101010101" pitchFamily="2" charset="-122"/>
            </a:endParaRPr>
          </a:p>
          <a:p>
            <a:pPr marL="457200" indent="-457200">
              <a:lnSpc>
                <a:spcPct val="150000"/>
              </a:lnSpc>
              <a:buClr>
                <a:srgbClr val="FF3300"/>
              </a:buClr>
              <a:buSzPct val="85000"/>
              <a:buFont typeface="Wingdings" panose="05000000000000000000" pitchFamily="2" charset="2"/>
              <a:buChar char="p"/>
            </a:pPr>
            <a:r>
              <a:rPr lang="zh-CN" altLang="en-US" sz="3200" b="1" dirty="0">
                <a:latin typeface="华文楷体" panose="02010600040101010101" pitchFamily="2" charset="-122"/>
                <a:ea typeface="华文楷体" panose="02010600040101010101" pitchFamily="2" charset="-122"/>
              </a:rPr>
              <a:t>两种攻击探测方法</a:t>
            </a:r>
            <a:r>
              <a:rPr lang="en-US" altLang="zh-CN" sz="3200" b="1" dirty="0">
                <a:latin typeface="华文楷体" panose="02010600040101010101" pitchFamily="2" charset="-122"/>
                <a:ea typeface="华文楷体" panose="02010600040101010101" pitchFamily="2" charset="-122"/>
              </a:rPr>
              <a:t>——GESD</a:t>
            </a:r>
            <a:r>
              <a:rPr lang="zh-CN" altLang="en-US" sz="3200" b="1" dirty="0">
                <a:latin typeface="华文楷体" panose="02010600040101010101" pitchFamily="2" charset="-122"/>
                <a:ea typeface="华文楷体" panose="02010600040101010101" pitchFamily="2" charset="-122"/>
              </a:rPr>
              <a:t>、</a:t>
            </a:r>
            <a:r>
              <a:rPr lang="en-US" altLang="zh-CN" sz="3200" b="1" dirty="0">
                <a:latin typeface="华文楷体" panose="02010600040101010101" pitchFamily="2" charset="-122"/>
                <a:ea typeface="华文楷体" panose="02010600040101010101" pitchFamily="2" charset="-122"/>
              </a:rPr>
              <a:t>Threshold-based</a:t>
            </a:r>
            <a:r>
              <a:rPr lang="zh-CN" altLang="en-US" sz="3200" b="1" dirty="0">
                <a:latin typeface="华文楷体" panose="02010600040101010101" pitchFamily="2" charset="-122"/>
                <a:ea typeface="华文楷体" panose="02010600040101010101" pitchFamily="2" charset="-122"/>
              </a:rPr>
              <a:t>延迟攻击探测</a:t>
            </a:r>
            <a:r>
              <a:rPr lang="zh-CN" altLang="en-US" sz="3200" b="1" dirty="0" smtClean="0">
                <a:latin typeface="华文楷体" panose="02010600040101010101" pitchFamily="2" charset="-122"/>
                <a:ea typeface="华文楷体" panose="02010600040101010101" pitchFamily="2" charset="-122"/>
              </a:rPr>
              <a:t>。</a:t>
            </a:r>
            <a:endParaRPr lang="zh-CN" altLang="en-US" sz="2800" b="1" dirty="0">
              <a:latin typeface="华文楷体" panose="02010600040101010101" pitchFamily="2" charset="-122"/>
              <a:ea typeface="华文楷体" panose="02010600040101010101" pitchFamily="2"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a:t>
            </a:r>
            <a:r>
              <a:rPr lang="en-US" altLang="zh-CN" dirty="0" smtClean="0"/>
              <a:t>2</a:t>
            </a:r>
            <a:r>
              <a:rPr lang="zh-CN" altLang="en-US" dirty="0"/>
              <a:t>）真实性</a:t>
            </a:r>
            <a:endParaRPr lang="zh-CN" altLang="en-US" dirty="0"/>
          </a:p>
        </p:txBody>
      </p:sp>
      <p:sp>
        <p:nvSpPr>
          <p:cNvPr id="5" name="TextBox 4"/>
          <p:cNvSpPr txBox="1"/>
          <p:nvPr/>
        </p:nvSpPr>
        <p:spPr>
          <a:xfrm>
            <a:off x="1056640" y="980728"/>
            <a:ext cx="10583976" cy="4616648"/>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150000"/>
              </a:lnSpc>
              <a:spcBef>
                <a:spcPct val="0"/>
              </a:spcBef>
              <a:buClr>
                <a:srgbClr val="FF3300"/>
              </a:buClr>
              <a:buSzPct val="85000"/>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sym typeface="+mn-ea"/>
              </a:rPr>
              <a:t>节点身份认证或数据源认证在传感器</a:t>
            </a:r>
            <a:r>
              <a:rPr lang="zh-CN" altLang="en-US" sz="2800" dirty="0" smtClean="0">
                <a:latin typeface="微软雅黑" panose="020B0503020204020204" pitchFamily="34" charset="-122"/>
                <a:ea typeface="微软雅黑" panose="020B0503020204020204" pitchFamily="34" charset="-122"/>
                <a:sym typeface="+mn-ea"/>
              </a:rPr>
              <a:t>网络中非</a:t>
            </a:r>
            <a:r>
              <a:rPr lang="zh-CN" altLang="en-US" sz="2800" dirty="0">
                <a:latin typeface="微软雅黑" panose="020B0503020204020204" pitchFamily="34" charset="-122"/>
                <a:ea typeface="微软雅黑" panose="020B0503020204020204" pitchFamily="34" charset="-122"/>
                <a:sym typeface="+mn-ea"/>
              </a:rPr>
              <a:t>常</a:t>
            </a:r>
            <a:r>
              <a:rPr lang="zh-CN" altLang="en-US" sz="2800" dirty="0" smtClean="0">
                <a:latin typeface="微软雅黑" panose="020B0503020204020204" pitchFamily="34" charset="-122"/>
                <a:ea typeface="微软雅黑" panose="020B0503020204020204" pitchFamily="34" charset="-122"/>
                <a:sym typeface="+mn-ea"/>
              </a:rPr>
              <a:t>重要。</a:t>
            </a:r>
            <a:endParaRPr lang="en-US" altLang="zh-CN" sz="2800" dirty="0" smtClean="0">
              <a:latin typeface="微软雅黑" panose="020B0503020204020204" pitchFamily="34" charset="-122"/>
              <a:ea typeface="微软雅黑" panose="020B0503020204020204" pitchFamily="34" charset="-122"/>
              <a:sym typeface="+mn-ea"/>
            </a:endParaRPr>
          </a:p>
          <a:p>
            <a:pPr lvl="0" algn="just" eaLnBrk="1" hangingPunct="1">
              <a:lnSpc>
                <a:spcPct val="150000"/>
              </a:lnSpc>
              <a:spcBef>
                <a:spcPct val="0"/>
              </a:spcBef>
              <a:buClr>
                <a:srgbClr val="FF3300"/>
              </a:buClr>
              <a:buSzPct val="85000"/>
              <a:buFont typeface="Wingdings" panose="05000000000000000000" pitchFamily="2" charset="2"/>
              <a:buChar char="p"/>
            </a:pPr>
            <a:r>
              <a:rPr lang="zh-CN" altLang="en-US" sz="2800" dirty="0" smtClean="0">
                <a:latin typeface="微软雅黑" panose="020B0503020204020204" pitchFamily="34" charset="-122"/>
                <a:ea typeface="微软雅黑" panose="020B0503020204020204" pitchFamily="34" charset="-122"/>
                <a:sym typeface="+mn-ea"/>
              </a:rPr>
              <a:t>在</a:t>
            </a:r>
            <a:r>
              <a:rPr lang="zh-CN" altLang="en-US" sz="2800" dirty="0">
                <a:latin typeface="微软雅黑" panose="020B0503020204020204" pitchFamily="34" charset="-122"/>
                <a:ea typeface="微软雅黑" panose="020B0503020204020204" pitchFamily="34" charset="-122"/>
                <a:sym typeface="+mn-ea"/>
              </a:rPr>
              <a:t>传感器网络中，攻击者极易向网络注入信息，</a:t>
            </a:r>
            <a:r>
              <a:rPr lang="zh-CN" altLang="en-US" sz="2800" b="1" dirty="0">
                <a:solidFill>
                  <a:srgbClr val="0000FF"/>
                </a:solidFill>
                <a:latin typeface="微软雅黑" panose="020B0503020204020204" pitchFamily="34" charset="-122"/>
                <a:ea typeface="微软雅黑" panose="020B0503020204020204" pitchFamily="34" charset="-122"/>
                <a:sym typeface="+mn-ea"/>
              </a:rPr>
              <a:t>接收者只有通过数据源认证才能确信消息是从正确合法的节点处发送过来的</a:t>
            </a:r>
            <a:r>
              <a:rPr lang="zh-CN" altLang="en-US" sz="2800" dirty="0" smtClean="0">
                <a:latin typeface="微软雅黑" panose="020B0503020204020204" pitchFamily="34" charset="-122"/>
                <a:ea typeface="微软雅黑" panose="020B0503020204020204" pitchFamily="34" charset="-122"/>
                <a:sym typeface="+mn-ea"/>
              </a:rPr>
              <a:t>。</a:t>
            </a:r>
            <a:endParaRPr lang="en-US" altLang="zh-CN" sz="2800" dirty="0" smtClean="0">
              <a:latin typeface="微软雅黑" panose="020B0503020204020204" pitchFamily="34" charset="-122"/>
              <a:ea typeface="微软雅黑" panose="020B0503020204020204" pitchFamily="34" charset="-122"/>
              <a:sym typeface="+mn-ea"/>
            </a:endParaRPr>
          </a:p>
          <a:p>
            <a:pPr lvl="0" algn="just" eaLnBrk="1" hangingPunct="1">
              <a:lnSpc>
                <a:spcPct val="150000"/>
              </a:lnSpc>
              <a:spcBef>
                <a:spcPct val="0"/>
              </a:spcBef>
              <a:buClr>
                <a:srgbClr val="FF3300"/>
              </a:buClr>
              <a:buSzPct val="85000"/>
              <a:buFont typeface="Wingdings" panose="05000000000000000000" pitchFamily="2" charset="2"/>
              <a:buChar char="p"/>
            </a:pPr>
            <a:r>
              <a:rPr lang="zh-CN" altLang="en-US" sz="2800" dirty="0" smtClean="0">
                <a:latin typeface="微软雅黑" panose="020B0503020204020204" pitchFamily="34" charset="-122"/>
                <a:ea typeface="微软雅黑" panose="020B0503020204020204" pitchFamily="34" charset="-122"/>
                <a:sym typeface="+mn-ea"/>
              </a:rPr>
              <a:t>在</a:t>
            </a:r>
            <a:r>
              <a:rPr lang="zh-CN" altLang="en-US" sz="2800" b="1" dirty="0">
                <a:solidFill>
                  <a:srgbClr val="FF0000"/>
                </a:solidFill>
                <a:latin typeface="微软雅黑" panose="020B0503020204020204" pitchFamily="34" charset="-122"/>
                <a:ea typeface="微软雅黑" panose="020B0503020204020204" pitchFamily="34" charset="-122"/>
                <a:sym typeface="+mn-ea"/>
              </a:rPr>
              <a:t>传统的有线网络</a:t>
            </a:r>
            <a:r>
              <a:rPr lang="zh-CN" altLang="en-US" sz="2800" dirty="0">
                <a:latin typeface="微软雅黑" panose="020B0503020204020204" pitchFamily="34" charset="-122"/>
                <a:ea typeface="微软雅黑" panose="020B0503020204020204" pitchFamily="34" charset="-122"/>
                <a:sym typeface="+mn-ea"/>
              </a:rPr>
              <a:t>中，通常使用</a:t>
            </a:r>
            <a:r>
              <a:rPr lang="zh-CN" altLang="en-US" sz="2800" dirty="0">
                <a:solidFill>
                  <a:srgbClr val="FF0000"/>
                </a:solidFill>
                <a:latin typeface="微软雅黑" panose="020B0503020204020204" pitchFamily="34" charset="-122"/>
                <a:ea typeface="微软雅黑" panose="020B0503020204020204" pitchFamily="34" charset="-122"/>
                <a:sym typeface="+mn-ea"/>
              </a:rPr>
              <a:t>数字签名</a:t>
            </a:r>
            <a:r>
              <a:rPr lang="zh-CN" altLang="en-US" sz="2800" dirty="0">
                <a:latin typeface="微软雅黑" panose="020B0503020204020204" pitchFamily="34" charset="-122"/>
                <a:ea typeface="微软雅黑" panose="020B0503020204020204" pitchFamily="34" charset="-122"/>
                <a:sym typeface="+mn-ea"/>
              </a:rPr>
              <a:t>或</a:t>
            </a:r>
            <a:r>
              <a:rPr lang="zh-CN" altLang="en-US" sz="2800" dirty="0">
                <a:solidFill>
                  <a:srgbClr val="FF0000"/>
                </a:solidFill>
                <a:latin typeface="微软雅黑" panose="020B0503020204020204" pitchFamily="34" charset="-122"/>
                <a:ea typeface="微软雅黑" panose="020B0503020204020204" pitchFamily="34" charset="-122"/>
                <a:sym typeface="+mn-ea"/>
              </a:rPr>
              <a:t>数字证书</a:t>
            </a:r>
            <a:r>
              <a:rPr lang="zh-CN" altLang="en-US" sz="2800" dirty="0">
                <a:latin typeface="微软雅黑" panose="020B0503020204020204" pitchFamily="34" charset="-122"/>
                <a:ea typeface="微软雅黑" panose="020B0503020204020204" pitchFamily="34" charset="-122"/>
                <a:sym typeface="+mn-ea"/>
              </a:rPr>
              <a:t>来进行身份认证，但这种公钥算法不适用</a:t>
            </a:r>
            <a:r>
              <a:rPr lang="zh-CN" altLang="en-US" sz="2800" dirty="0" smtClean="0">
                <a:latin typeface="微软雅黑" panose="020B0503020204020204" pitchFamily="34" charset="-122"/>
                <a:ea typeface="微软雅黑" panose="020B0503020204020204" pitchFamily="34" charset="-122"/>
                <a:sym typeface="+mn-ea"/>
              </a:rPr>
              <a:t>于计算</a:t>
            </a:r>
            <a:r>
              <a:rPr lang="zh-CN" altLang="en-US" sz="2800" dirty="0">
                <a:latin typeface="微软雅黑" panose="020B0503020204020204" pitchFamily="34" charset="-122"/>
                <a:ea typeface="微软雅黑" panose="020B0503020204020204" pitchFamily="34" charset="-122"/>
                <a:sym typeface="+mn-ea"/>
              </a:rPr>
              <a:t>速度和存储空间都相当有限的传感器节点</a:t>
            </a:r>
            <a:r>
              <a:rPr lang="zh-CN" altLang="en-US" sz="2800" dirty="0" smtClean="0">
                <a:latin typeface="微软雅黑" panose="020B0503020204020204" pitchFamily="34" charset="-122"/>
                <a:ea typeface="微软雅黑" panose="020B0503020204020204" pitchFamily="34" charset="-122"/>
                <a:sym typeface="+mn-ea"/>
              </a:rPr>
              <a:t>。传感器</a:t>
            </a:r>
            <a:r>
              <a:rPr lang="zh-CN" altLang="en-US" sz="2800" dirty="0">
                <a:latin typeface="微软雅黑" panose="020B0503020204020204" pitchFamily="34" charset="-122"/>
                <a:ea typeface="微软雅黑" panose="020B0503020204020204" pitchFamily="34" charset="-122"/>
                <a:sym typeface="+mn-ea"/>
              </a:rPr>
              <a:t>网络通常使用</a:t>
            </a:r>
            <a:r>
              <a:rPr lang="zh-CN" altLang="en-US" sz="2800" b="1" dirty="0">
                <a:solidFill>
                  <a:srgbClr val="FF0000"/>
                </a:solidFill>
                <a:latin typeface="微软雅黑" panose="020B0503020204020204" pitchFamily="34" charset="-122"/>
                <a:ea typeface="微软雅黑" panose="020B0503020204020204" pitchFamily="34" charset="-122"/>
                <a:sym typeface="+mn-ea"/>
              </a:rPr>
              <a:t>共享唯一的对称密钥</a:t>
            </a:r>
            <a:r>
              <a:rPr lang="zh-CN" altLang="en-US" sz="2800" dirty="0">
                <a:latin typeface="微软雅黑" panose="020B0503020204020204" pitchFamily="34" charset="-122"/>
                <a:ea typeface="微软雅黑" panose="020B0503020204020204" pitchFamily="34" charset="-122"/>
                <a:sym typeface="+mn-ea"/>
              </a:rPr>
              <a:t>来进行数据源的认证。</a:t>
            </a:r>
            <a:endParaRPr lang="zh-CN" altLang="en-US" sz="2800" dirty="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l"/>
            <a:r>
              <a:rPr lang="zh-CN" altLang="en-US" dirty="0"/>
              <a:t>延迟攻击</a:t>
            </a:r>
            <a:endParaRPr lang="zh-CN" altLang="en-US" dirty="0"/>
          </a:p>
        </p:txBody>
      </p:sp>
      <p:sp>
        <p:nvSpPr>
          <p:cNvPr id="15" name="TextBox 14"/>
          <p:cNvSpPr txBox="1"/>
          <p:nvPr/>
        </p:nvSpPr>
        <p:spPr>
          <a:xfrm>
            <a:off x="911424" y="980728"/>
            <a:ext cx="10945216" cy="5262979"/>
          </a:xfrm>
          <a:prstGeom prst="rect">
            <a:avLst/>
          </a:prstGeom>
          <a:noFill/>
          <a:ln w="9525">
            <a:noFill/>
          </a:ln>
        </p:spPr>
        <p:txBody>
          <a:bodyPr wrap="square">
            <a:spAutoFit/>
          </a:bodyPr>
          <a:lstStyle/>
          <a:p>
            <a:pPr>
              <a:lnSpc>
                <a:spcPct val="150000"/>
              </a:lnSpc>
              <a:buClr>
                <a:srgbClr val="FF3300"/>
              </a:buClr>
              <a:buSzPct val="85000"/>
            </a:pPr>
            <a:r>
              <a:rPr lang="en-US" altLang="zh-CN" sz="3200" b="1" dirty="0">
                <a:latin typeface="华文楷体" panose="02010600040101010101" pitchFamily="2" charset="-122"/>
                <a:ea typeface="华文楷体" panose="02010600040101010101" pitchFamily="2" charset="-122"/>
              </a:rPr>
              <a:t>——</a:t>
            </a:r>
            <a:r>
              <a:rPr lang="zh-CN" altLang="en-US" sz="3200" b="1" dirty="0">
                <a:solidFill>
                  <a:srgbClr val="0000FF"/>
                </a:solidFill>
                <a:latin typeface="华文楷体" panose="02010600040101010101" pitchFamily="2" charset="-122"/>
                <a:ea typeface="华文楷体" panose="02010600040101010101" pitchFamily="2" charset="-122"/>
              </a:rPr>
              <a:t>通过任意的延迟来影响节点的时间信息</a:t>
            </a:r>
            <a:endParaRPr lang="zh-CN" altLang="en-US" sz="3200" b="1" dirty="0">
              <a:solidFill>
                <a:srgbClr val="0000FF"/>
              </a:solidFill>
              <a:latin typeface="华文楷体" panose="02010600040101010101" pitchFamily="2" charset="-122"/>
              <a:ea typeface="华文楷体" panose="02010600040101010101" pitchFamily="2" charset="-122"/>
            </a:endParaRPr>
          </a:p>
          <a:p>
            <a:pPr marL="457200" indent="-457200">
              <a:lnSpc>
                <a:spcPct val="150000"/>
              </a:lnSpc>
              <a:buClr>
                <a:srgbClr val="FF3300"/>
              </a:buClr>
              <a:buSzPct val="85000"/>
              <a:buFont typeface="Wingdings" panose="05000000000000000000" pitchFamily="2" charset="2"/>
              <a:buChar char="p"/>
            </a:pPr>
            <a:r>
              <a:rPr lang="zh-CN" altLang="en-US" sz="3200" b="1" dirty="0">
                <a:latin typeface="华文楷体" panose="02010600040101010101" pitchFamily="2" charset="-122"/>
                <a:ea typeface="华文楷体" panose="02010600040101010101" pitchFamily="2" charset="-122"/>
              </a:rPr>
              <a:t>安全时间同步协议</a:t>
            </a:r>
            <a:r>
              <a:rPr lang="en-US" altLang="zh-CN" sz="3200" b="1" dirty="0">
                <a:latin typeface="华文楷体" panose="02010600040101010101" pitchFamily="2" charset="-122"/>
                <a:ea typeface="华文楷体" panose="02010600040101010101" pitchFamily="2" charset="-122"/>
              </a:rPr>
              <a:t>——SPS</a:t>
            </a:r>
            <a:r>
              <a:rPr lang="zh-CN" altLang="en-US" sz="3200" b="1" dirty="0">
                <a:latin typeface="华文楷体" panose="02010600040101010101" pitchFamily="2" charset="-122"/>
                <a:ea typeface="华文楷体" panose="02010600040101010101" pitchFamily="2" charset="-122"/>
              </a:rPr>
              <a:t>、</a:t>
            </a:r>
            <a:r>
              <a:rPr lang="en-US" altLang="zh-CN" sz="3200" b="1" dirty="0">
                <a:latin typeface="华文楷体" panose="02010600040101010101" pitchFamily="2" charset="-122"/>
                <a:ea typeface="华文楷体" panose="02010600040101010101" pitchFamily="2" charset="-122"/>
              </a:rPr>
              <a:t>SOM</a:t>
            </a:r>
            <a:r>
              <a:rPr lang="zh-CN" altLang="en-US" sz="3200" b="1" dirty="0">
                <a:latin typeface="华文楷体" panose="02010600040101010101" pitchFamily="2" charset="-122"/>
                <a:ea typeface="华文楷体" panose="02010600040101010101" pitchFamily="2" charset="-122"/>
              </a:rPr>
              <a:t>、</a:t>
            </a:r>
            <a:r>
              <a:rPr lang="en-US" altLang="zh-CN" sz="3200" b="1" dirty="0">
                <a:latin typeface="华文楷体" panose="02010600040101010101" pitchFamily="2" charset="-122"/>
                <a:ea typeface="华文楷体" panose="02010600040101010101" pitchFamily="2" charset="-122"/>
              </a:rPr>
              <a:t>SDM</a:t>
            </a:r>
            <a:r>
              <a:rPr lang="zh-CN" altLang="en-US" sz="3200" b="1" dirty="0">
                <a:latin typeface="华文楷体" panose="02010600040101010101" pitchFamily="2" charset="-122"/>
                <a:ea typeface="华文楷体" panose="02010600040101010101" pitchFamily="2" charset="-122"/>
              </a:rPr>
              <a:t>、</a:t>
            </a:r>
            <a:r>
              <a:rPr lang="en-US" altLang="zh-CN" sz="3200" b="1" dirty="0">
                <a:latin typeface="华文楷体" panose="02010600040101010101" pitchFamily="2" charset="-122"/>
                <a:ea typeface="华文楷体" panose="02010600040101010101" pitchFamily="2" charset="-122"/>
              </a:rPr>
              <a:t>STM</a:t>
            </a:r>
            <a:r>
              <a:rPr lang="zh-CN" altLang="en-US" sz="3200" b="1" dirty="0">
                <a:latin typeface="华文楷体" panose="02010600040101010101" pitchFamily="2" charset="-122"/>
                <a:ea typeface="华文楷体" panose="02010600040101010101" pitchFamily="2" charset="-122"/>
              </a:rPr>
              <a:t>：</a:t>
            </a:r>
            <a:endParaRPr lang="zh-CN" altLang="en-US" sz="3200" b="1" dirty="0">
              <a:latin typeface="华文楷体" panose="02010600040101010101" pitchFamily="2" charset="-122"/>
              <a:ea typeface="华文楷体" panose="02010600040101010101" pitchFamily="2" charset="-122"/>
            </a:endParaRPr>
          </a:p>
          <a:p>
            <a:pPr marL="914400" lvl="1" indent="-457200">
              <a:lnSpc>
                <a:spcPct val="150000"/>
              </a:lnSpc>
              <a:buClr>
                <a:srgbClr val="FF3300"/>
              </a:buClr>
              <a:buSzPct val="85000"/>
              <a:buFont typeface="Wingdings" panose="05000000000000000000" pitchFamily="2" charset="2"/>
              <a:buChar char="l"/>
            </a:pPr>
            <a:r>
              <a:rPr lang="en-US" altLang="zh-CN" sz="3200" b="1" dirty="0" smtClean="0">
                <a:solidFill>
                  <a:srgbClr val="0000FF"/>
                </a:solidFill>
                <a:latin typeface="华文楷体" panose="02010600040101010101" pitchFamily="2" charset="-122"/>
                <a:ea typeface="华文楷体" panose="02010600040101010101" pitchFamily="2" charset="-122"/>
              </a:rPr>
              <a:t>SPS</a:t>
            </a:r>
            <a:r>
              <a:rPr lang="zh-CN" altLang="en-US" sz="3200" b="1" dirty="0" smtClean="0">
                <a:solidFill>
                  <a:srgbClr val="0000FF"/>
                </a:solidFill>
                <a:latin typeface="华文楷体" panose="02010600040101010101" pitchFamily="2" charset="-122"/>
                <a:ea typeface="华文楷体" panose="02010600040101010101" pitchFamily="2" charset="-122"/>
              </a:rPr>
              <a:t>（单跳安全成对同步协议）</a:t>
            </a:r>
            <a:endParaRPr lang="en-US" altLang="zh-CN" sz="3200" b="1" dirty="0">
              <a:solidFill>
                <a:srgbClr val="0000FF"/>
              </a:solidFill>
              <a:latin typeface="华文楷体" panose="02010600040101010101" pitchFamily="2" charset="-122"/>
              <a:ea typeface="华文楷体" panose="02010600040101010101" pitchFamily="2" charset="-122"/>
            </a:endParaRPr>
          </a:p>
          <a:p>
            <a:pPr marL="914400" lvl="1" indent="-457200">
              <a:lnSpc>
                <a:spcPct val="150000"/>
              </a:lnSpc>
              <a:buClr>
                <a:srgbClr val="FF3300"/>
              </a:buClr>
              <a:buSzPct val="85000"/>
              <a:buFont typeface="Wingdings" panose="05000000000000000000" pitchFamily="2" charset="2"/>
              <a:buChar char="ü"/>
            </a:pPr>
            <a:r>
              <a:rPr lang="zh-CN" altLang="en-US" sz="3200" b="1" dirty="0">
                <a:solidFill>
                  <a:srgbClr val="FF0000"/>
                </a:solidFill>
                <a:latin typeface="华文楷体" panose="02010600040101010101" pitchFamily="2" charset="-122"/>
                <a:ea typeface="华文楷体" panose="02010600040101010101" pitchFamily="2" charset="-122"/>
              </a:rPr>
              <a:t>消息认证、共享密钥</a:t>
            </a:r>
            <a:r>
              <a:rPr lang="en-US" altLang="zh-CN" sz="3200" b="1" dirty="0">
                <a:latin typeface="华文楷体" panose="02010600040101010101" pitchFamily="2" charset="-122"/>
                <a:ea typeface="华文楷体" panose="02010600040101010101" pitchFamily="2" charset="-122"/>
              </a:rPr>
              <a:t>——</a:t>
            </a:r>
            <a:r>
              <a:rPr lang="zh-CN" altLang="en-US" sz="3200" b="1" dirty="0">
                <a:latin typeface="华文楷体" panose="02010600040101010101" pitchFamily="2" charset="-122"/>
                <a:ea typeface="华文楷体" panose="02010600040101010101" pitchFamily="2" charset="-122"/>
              </a:rPr>
              <a:t>完整性和真实性；</a:t>
            </a:r>
            <a:endParaRPr lang="zh-CN" altLang="en-US" sz="3200" b="1" dirty="0">
              <a:latin typeface="华文楷体" panose="02010600040101010101" pitchFamily="2" charset="-122"/>
              <a:ea typeface="华文楷体" panose="02010600040101010101" pitchFamily="2" charset="-122"/>
            </a:endParaRPr>
          </a:p>
          <a:p>
            <a:pPr marL="914400" lvl="1" indent="-457200">
              <a:lnSpc>
                <a:spcPct val="150000"/>
              </a:lnSpc>
              <a:buClr>
                <a:srgbClr val="FF3300"/>
              </a:buClr>
              <a:buSzPct val="85000"/>
              <a:buFont typeface="Wingdings" panose="05000000000000000000" pitchFamily="2" charset="2"/>
              <a:buChar char="ü"/>
            </a:pPr>
            <a:r>
              <a:rPr lang="zh-CN" altLang="en-US" sz="3200" b="1" dirty="0">
                <a:solidFill>
                  <a:srgbClr val="FF0000"/>
                </a:solidFill>
                <a:latin typeface="华文楷体" panose="02010600040101010101" pitchFamily="2" charset="-122"/>
                <a:ea typeface="华文楷体" panose="02010600040101010101" pitchFamily="2" charset="-122"/>
              </a:rPr>
              <a:t>丢弃偏大的延迟</a:t>
            </a:r>
            <a:r>
              <a:rPr lang="en-US" altLang="zh-CN" sz="3200" b="1" dirty="0">
                <a:latin typeface="华文楷体" panose="02010600040101010101" pitchFamily="2" charset="-122"/>
                <a:ea typeface="华文楷体" panose="02010600040101010101" pitchFamily="2" charset="-122"/>
              </a:rPr>
              <a:t>——</a:t>
            </a:r>
            <a:r>
              <a:rPr lang="zh-CN" altLang="en-US" sz="3200" b="1" dirty="0">
                <a:latin typeface="华文楷体" panose="02010600040101010101" pitchFamily="2" charset="-122"/>
                <a:ea typeface="华文楷体" panose="02010600040101010101" pitchFamily="2" charset="-122"/>
              </a:rPr>
              <a:t>排除</a:t>
            </a:r>
            <a:r>
              <a:rPr lang="en-US" altLang="zh-CN" sz="3200" b="1" dirty="0">
                <a:latin typeface="华文楷体" panose="02010600040101010101" pitchFamily="2" charset="-122"/>
                <a:ea typeface="华文楷体" panose="02010600040101010101" pitchFamily="2" charset="-122"/>
              </a:rPr>
              <a:t>Pulse-delay</a:t>
            </a:r>
            <a:r>
              <a:rPr lang="zh-CN" altLang="en-US" sz="3200" b="1" dirty="0">
                <a:latin typeface="华文楷体" panose="02010600040101010101" pitchFamily="2" charset="-122"/>
                <a:ea typeface="华文楷体" panose="02010600040101010101" pitchFamily="2" charset="-122"/>
              </a:rPr>
              <a:t>攻击，</a:t>
            </a:r>
            <a:r>
              <a:rPr lang="zh-CN" altLang="en-US" sz="3200" b="1" dirty="0" smtClean="0">
                <a:latin typeface="华文楷体" panose="02010600040101010101" pitchFamily="2" charset="-122"/>
                <a:ea typeface="华文楷体" panose="02010600040101010101" pitchFamily="2" charset="-122"/>
              </a:rPr>
              <a:t>增加了算法的安全性</a:t>
            </a:r>
            <a:r>
              <a:rPr lang="zh-CN" altLang="en-US" sz="3200" b="1" dirty="0">
                <a:latin typeface="华文楷体" panose="02010600040101010101" pitchFamily="2" charset="-122"/>
                <a:ea typeface="华文楷体" panose="02010600040101010101" pitchFamily="2" charset="-122"/>
              </a:rPr>
              <a:t>，</a:t>
            </a:r>
            <a:r>
              <a:rPr lang="zh-CN" altLang="en-US" sz="3200" b="1" dirty="0">
                <a:solidFill>
                  <a:srgbClr val="0000FF"/>
                </a:solidFill>
                <a:latin typeface="华文楷体" panose="02010600040101010101" pitchFamily="2" charset="-122"/>
                <a:ea typeface="华文楷体" panose="02010600040101010101" pitchFamily="2" charset="-122"/>
              </a:rPr>
              <a:t>但也可能导致拒绝时钟同步服务</a:t>
            </a:r>
            <a:r>
              <a:rPr lang="zh-CN" altLang="en-US" sz="3200" b="1" dirty="0">
                <a:latin typeface="华文楷体" panose="02010600040101010101" pitchFamily="2" charset="-122"/>
                <a:ea typeface="华文楷体" panose="02010600040101010101" pitchFamily="2" charset="-122"/>
              </a:rPr>
              <a:t>。</a:t>
            </a:r>
            <a:endParaRPr lang="zh-CN" altLang="en-US" sz="3200" b="1" dirty="0">
              <a:latin typeface="华文楷体" panose="02010600040101010101" pitchFamily="2" charset="-122"/>
              <a:ea typeface="华文楷体" panose="02010600040101010101" pitchFamily="2" charset="-122"/>
            </a:endParaRPr>
          </a:p>
          <a:p>
            <a:pPr marL="914400" lvl="1" indent="-457200">
              <a:lnSpc>
                <a:spcPct val="150000"/>
              </a:lnSpc>
              <a:buClr>
                <a:srgbClr val="FF3300"/>
              </a:buClr>
              <a:buSzPct val="85000"/>
              <a:buFont typeface="Wingdings" panose="05000000000000000000" pitchFamily="2" charset="2"/>
              <a:buChar char="l"/>
            </a:pPr>
            <a:r>
              <a:rPr lang="en-US" altLang="zh-CN" sz="3200" b="1" dirty="0">
                <a:latin typeface="华文楷体" panose="02010600040101010101" pitchFamily="2" charset="-122"/>
                <a:ea typeface="华文楷体" panose="02010600040101010101" pitchFamily="2" charset="-122"/>
              </a:rPr>
              <a:t>SOM</a:t>
            </a:r>
            <a:r>
              <a:rPr lang="zh-CN" altLang="en-US" sz="3200" b="1" dirty="0">
                <a:latin typeface="华文楷体" panose="02010600040101010101" pitchFamily="2" charset="-122"/>
                <a:ea typeface="华文楷体" panose="02010600040101010101" pitchFamily="2" charset="-122"/>
              </a:rPr>
              <a:t>、</a:t>
            </a:r>
            <a:r>
              <a:rPr lang="en-US" altLang="zh-CN" sz="3200" b="1" dirty="0">
                <a:latin typeface="华文楷体" panose="02010600040101010101" pitchFamily="2" charset="-122"/>
                <a:ea typeface="华文楷体" panose="02010600040101010101" pitchFamily="2" charset="-122"/>
              </a:rPr>
              <a:t>SDM</a:t>
            </a:r>
            <a:r>
              <a:rPr lang="zh-CN" altLang="en-US" sz="3200" b="1" dirty="0">
                <a:latin typeface="华文楷体" panose="02010600040101010101" pitchFamily="2" charset="-122"/>
                <a:ea typeface="华文楷体" panose="02010600040101010101" pitchFamily="2" charset="-122"/>
              </a:rPr>
              <a:t>、</a:t>
            </a:r>
            <a:r>
              <a:rPr lang="en-US" altLang="zh-CN" sz="3200" b="1" dirty="0">
                <a:latin typeface="华文楷体" panose="02010600040101010101" pitchFamily="2" charset="-122"/>
                <a:ea typeface="华文楷体" panose="02010600040101010101" pitchFamily="2" charset="-122"/>
              </a:rPr>
              <a:t>STM</a:t>
            </a:r>
            <a:r>
              <a:rPr lang="zh-CN" altLang="en-US" sz="3200" b="1" dirty="0">
                <a:latin typeface="华文楷体" panose="02010600040101010101" pitchFamily="2" charset="-122"/>
                <a:ea typeface="华文楷体" panose="02010600040101010101" pitchFamily="2" charset="-122"/>
              </a:rPr>
              <a:t>是</a:t>
            </a:r>
            <a:r>
              <a:rPr lang="en-US" altLang="zh-CN" sz="3200" b="1" dirty="0">
                <a:latin typeface="华文楷体" panose="02010600040101010101" pitchFamily="2" charset="-122"/>
                <a:ea typeface="华文楷体" panose="02010600040101010101" pitchFamily="2" charset="-122"/>
              </a:rPr>
              <a:t>SPS</a:t>
            </a:r>
            <a:r>
              <a:rPr lang="zh-CN" altLang="en-US" sz="3200" b="1" dirty="0">
                <a:latin typeface="华文楷体" panose="02010600040101010101" pitchFamily="2" charset="-122"/>
                <a:ea typeface="华文楷体" panose="02010600040101010101" pitchFamily="2" charset="-122"/>
              </a:rPr>
              <a:t>在多跳和组间的扩展形式。</a:t>
            </a:r>
            <a:endParaRPr lang="zh-CN" altLang="en-US" sz="3200" b="1" dirty="0">
              <a:latin typeface="华文楷体" panose="02010600040101010101" pitchFamily="2" charset="-122"/>
              <a:ea typeface="华文楷体" panose="02010600040101010101" pitchFamily="2"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5</a:t>
            </a:r>
            <a:r>
              <a:rPr lang="zh-CN" altLang="en-US" dirty="0"/>
              <a:t>、入侵检测、容侵容错技术</a:t>
            </a:r>
            <a:endParaRPr lang="zh-CN" altLang="en-US" dirty="0"/>
          </a:p>
        </p:txBody>
      </p:sp>
      <p:sp>
        <p:nvSpPr>
          <p:cNvPr id="15" name="TextBox 14"/>
          <p:cNvSpPr txBox="1"/>
          <p:nvPr/>
        </p:nvSpPr>
        <p:spPr>
          <a:xfrm>
            <a:off x="911424" y="980728"/>
            <a:ext cx="10945216" cy="4031873"/>
          </a:xfrm>
          <a:prstGeom prst="rect">
            <a:avLst/>
          </a:prstGeom>
          <a:noFill/>
          <a:ln w="9525">
            <a:noFill/>
          </a:ln>
        </p:spPr>
        <p:txBody>
          <a:bodyPr wrap="square">
            <a:spAutoFit/>
          </a:bodyPr>
          <a:lstStyle/>
          <a:p>
            <a:pPr marL="457200" indent="-457200">
              <a:lnSpc>
                <a:spcPct val="200000"/>
              </a:lnSpc>
              <a:buClr>
                <a:srgbClr val="FF3300"/>
              </a:buClr>
              <a:buSzPct val="85000"/>
              <a:buFont typeface="Wingdings" panose="05000000000000000000" pitchFamily="2" charset="2"/>
              <a:buChar char="p"/>
            </a:pPr>
            <a:r>
              <a:rPr lang="zh-CN" altLang="en-US" sz="3200" b="1" dirty="0">
                <a:solidFill>
                  <a:srgbClr val="0000FF"/>
                </a:solidFill>
                <a:latin typeface="华文楷体" panose="02010600040101010101" pitchFamily="2" charset="-122"/>
                <a:ea typeface="华文楷体" panose="02010600040101010101" pitchFamily="2" charset="-122"/>
              </a:rPr>
              <a:t>被动的防范措施：</a:t>
            </a:r>
            <a:endParaRPr lang="zh-CN" altLang="en-US" sz="3200" b="1" dirty="0">
              <a:solidFill>
                <a:srgbClr val="0000FF"/>
              </a:solidFill>
              <a:latin typeface="华文楷体" panose="02010600040101010101" pitchFamily="2" charset="-122"/>
              <a:ea typeface="华文楷体" panose="02010600040101010101" pitchFamily="2" charset="-122"/>
            </a:endParaRPr>
          </a:p>
          <a:p>
            <a:pPr marL="914400" lvl="1" indent="-457200">
              <a:lnSpc>
                <a:spcPct val="200000"/>
              </a:lnSpc>
              <a:buClr>
                <a:srgbClr val="FF3300"/>
              </a:buClr>
              <a:buSzPct val="85000"/>
              <a:buFont typeface="Wingdings" panose="05000000000000000000" pitchFamily="2" charset="2"/>
              <a:buChar char="l"/>
            </a:pPr>
            <a:r>
              <a:rPr lang="zh-CN" altLang="en-US" sz="3200" b="1" dirty="0" smtClean="0">
                <a:latin typeface="华文楷体" panose="02010600040101010101" pitchFamily="2" charset="-122"/>
                <a:ea typeface="华文楷体" panose="02010600040101010101" pitchFamily="2" charset="-122"/>
              </a:rPr>
              <a:t>密钥管理</a:t>
            </a:r>
            <a:r>
              <a:rPr lang="zh-CN" altLang="en-US" sz="3200" b="1" dirty="0">
                <a:latin typeface="华文楷体" panose="02010600040101010101" pitchFamily="2" charset="-122"/>
                <a:ea typeface="华文楷体" panose="02010600040101010101" pitchFamily="2" charset="-122"/>
              </a:rPr>
              <a:t>、身份认证和安全路由等</a:t>
            </a:r>
            <a:endParaRPr lang="zh-CN" altLang="en-US" sz="3200" b="1" dirty="0">
              <a:latin typeface="华文楷体" panose="02010600040101010101" pitchFamily="2" charset="-122"/>
              <a:ea typeface="华文楷体" panose="02010600040101010101" pitchFamily="2" charset="-122"/>
            </a:endParaRPr>
          </a:p>
          <a:p>
            <a:pPr marL="457200" indent="-457200">
              <a:lnSpc>
                <a:spcPct val="200000"/>
              </a:lnSpc>
              <a:buClr>
                <a:srgbClr val="FF3300"/>
              </a:buClr>
              <a:buSzPct val="85000"/>
              <a:buFont typeface="Wingdings" panose="05000000000000000000" pitchFamily="2" charset="2"/>
              <a:buChar char="p"/>
            </a:pPr>
            <a:r>
              <a:rPr lang="zh-CN" altLang="en-US" sz="3200" b="1" dirty="0">
                <a:solidFill>
                  <a:srgbClr val="0000FF"/>
                </a:solidFill>
                <a:latin typeface="华文楷体" panose="02010600040101010101" pitchFamily="2" charset="-122"/>
                <a:ea typeface="华文楷体" panose="02010600040101010101" pitchFamily="2" charset="-122"/>
              </a:rPr>
              <a:t>主动的防范措施：</a:t>
            </a:r>
            <a:endParaRPr lang="zh-CN" altLang="en-US" sz="3200" b="1" dirty="0">
              <a:solidFill>
                <a:srgbClr val="0000FF"/>
              </a:solidFill>
              <a:latin typeface="华文楷体" panose="02010600040101010101" pitchFamily="2" charset="-122"/>
              <a:ea typeface="华文楷体" panose="02010600040101010101" pitchFamily="2" charset="-122"/>
            </a:endParaRPr>
          </a:p>
          <a:p>
            <a:pPr marL="914400" lvl="1" indent="-457200">
              <a:lnSpc>
                <a:spcPct val="200000"/>
              </a:lnSpc>
              <a:buClr>
                <a:srgbClr val="FF3300"/>
              </a:buClr>
              <a:buSzPct val="85000"/>
              <a:buFont typeface="Wingdings" panose="05000000000000000000" pitchFamily="2" charset="2"/>
              <a:buChar char="l"/>
            </a:pPr>
            <a:r>
              <a:rPr lang="zh-CN" altLang="en-US" sz="3200" b="1" dirty="0" smtClean="0">
                <a:solidFill>
                  <a:srgbClr val="FF0000"/>
                </a:solidFill>
                <a:latin typeface="华文楷体" panose="02010600040101010101" pitchFamily="2" charset="-122"/>
                <a:ea typeface="华文楷体" panose="02010600040101010101" pitchFamily="2" charset="-122"/>
              </a:rPr>
              <a:t>入侵检测</a:t>
            </a:r>
            <a:r>
              <a:rPr lang="en-US" altLang="zh-CN" sz="3200" b="1" dirty="0">
                <a:solidFill>
                  <a:srgbClr val="FF0000"/>
                </a:solidFill>
                <a:latin typeface="华文楷体" panose="02010600040101010101" pitchFamily="2" charset="-122"/>
                <a:ea typeface="华文楷体" panose="02010600040101010101" pitchFamily="2" charset="-122"/>
              </a:rPr>
              <a:t>(</a:t>
            </a:r>
            <a:r>
              <a:rPr lang="en-US" altLang="zh-CN" sz="3200" b="1" dirty="0" smtClean="0">
                <a:solidFill>
                  <a:srgbClr val="FF0000"/>
                </a:solidFill>
                <a:latin typeface="华文楷体" panose="02010600040101010101" pitchFamily="2" charset="-122"/>
                <a:ea typeface="华文楷体" panose="02010600040101010101" pitchFamily="2" charset="-122"/>
              </a:rPr>
              <a:t>intrusion  </a:t>
            </a:r>
            <a:r>
              <a:rPr lang="en-US" altLang="zh-CN" sz="3200" b="1" dirty="0">
                <a:solidFill>
                  <a:srgbClr val="FF0000"/>
                </a:solidFill>
                <a:latin typeface="华文楷体" panose="02010600040101010101" pitchFamily="2" charset="-122"/>
                <a:ea typeface="华文楷体" panose="02010600040101010101" pitchFamily="2" charset="-122"/>
              </a:rPr>
              <a:t>detection </a:t>
            </a:r>
            <a:r>
              <a:rPr lang="en-US" altLang="zh-CN" sz="3200" b="1" dirty="0" smtClean="0">
                <a:solidFill>
                  <a:srgbClr val="FF0000"/>
                </a:solidFill>
                <a:latin typeface="华文楷体" panose="02010600040101010101" pitchFamily="2" charset="-122"/>
                <a:ea typeface="华文楷体" panose="02010600040101010101" pitchFamily="2" charset="-122"/>
              </a:rPr>
              <a:t> system , </a:t>
            </a:r>
            <a:r>
              <a:rPr lang="zh-CN" altLang="en-US" sz="3200" b="1" dirty="0" smtClean="0">
                <a:solidFill>
                  <a:srgbClr val="FF0000"/>
                </a:solidFill>
                <a:latin typeface="华文楷体" panose="02010600040101010101" pitchFamily="2" charset="-122"/>
                <a:ea typeface="华文楷体" panose="02010600040101010101" pitchFamily="2" charset="-122"/>
              </a:rPr>
              <a:t>简称</a:t>
            </a:r>
            <a:r>
              <a:rPr lang="zh-CN" altLang="en-US" sz="3200" b="1" dirty="0">
                <a:solidFill>
                  <a:srgbClr val="FF0000"/>
                </a:solidFill>
                <a:latin typeface="华文楷体" panose="02010600040101010101" pitchFamily="2" charset="-122"/>
                <a:ea typeface="华文楷体" panose="02010600040101010101" pitchFamily="2" charset="-122"/>
              </a:rPr>
              <a:t>“</a:t>
            </a:r>
            <a:r>
              <a:rPr lang="en-US" altLang="zh-CN" sz="3200" b="1" dirty="0">
                <a:solidFill>
                  <a:srgbClr val="FF0000"/>
                </a:solidFill>
                <a:latin typeface="华文楷体" panose="02010600040101010101" pitchFamily="2" charset="-122"/>
                <a:ea typeface="华文楷体" panose="02010600040101010101" pitchFamily="2" charset="-122"/>
              </a:rPr>
              <a:t>IDS”)</a:t>
            </a:r>
            <a:endParaRPr lang="zh-CN" altLang="en-US" sz="3200" b="1" dirty="0">
              <a:solidFill>
                <a:srgbClr val="FF0000"/>
              </a:solidFill>
              <a:latin typeface="华文楷体" panose="02010600040101010101" pitchFamily="2" charset="-122"/>
              <a:ea typeface="华文楷体" panose="02010600040101010101" pitchFamily="2"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l"/>
            <a:r>
              <a:rPr lang="zh-CN" altLang="en-US" dirty="0"/>
              <a:t>入侵检测</a:t>
            </a:r>
            <a:endParaRPr lang="zh-CN" altLang="en-US" dirty="0"/>
          </a:p>
        </p:txBody>
      </p:sp>
      <p:sp>
        <p:nvSpPr>
          <p:cNvPr id="15" name="TextBox 14"/>
          <p:cNvSpPr txBox="1"/>
          <p:nvPr/>
        </p:nvSpPr>
        <p:spPr>
          <a:xfrm>
            <a:off x="911424" y="980728"/>
            <a:ext cx="10945216" cy="5909310"/>
          </a:xfrm>
          <a:prstGeom prst="rect">
            <a:avLst/>
          </a:prstGeom>
          <a:noFill/>
          <a:ln w="9525">
            <a:noFill/>
          </a:ln>
        </p:spPr>
        <p:txBody>
          <a:bodyPr wrap="square">
            <a:spAutoFit/>
          </a:bodyPr>
          <a:lstStyle/>
          <a:p>
            <a:pPr marL="457200" indent="-457200">
              <a:lnSpc>
                <a:spcPct val="150000"/>
              </a:lnSpc>
              <a:buClr>
                <a:srgbClr val="FF3300"/>
              </a:buClr>
              <a:buSzPct val="85000"/>
              <a:buFont typeface="Wingdings" panose="05000000000000000000" pitchFamily="2" charset="2"/>
              <a:buChar char="p"/>
            </a:pPr>
            <a:r>
              <a:rPr lang="zh-CN" altLang="en-US" sz="2800" b="1" dirty="0">
                <a:latin typeface="华文楷体" panose="02010600040101010101" pitchFamily="2" charset="-122"/>
                <a:ea typeface="华文楷体" panose="02010600040101010101" pitchFamily="2" charset="-122"/>
              </a:rPr>
              <a:t>入侵检测作为一种积极主动的深度防护</a:t>
            </a:r>
            <a:r>
              <a:rPr lang="zh-CN" altLang="en-US" sz="2800" b="1" dirty="0" smtClean="0">
                <a:latin typeface="华文楷体" panose="02010600040101010101" pitchFamily="2" charset="-122"/>
                <a:ea typeface="华文楷体" panose="02010600040101010101" pitchFamily="2" charset="-122"/>
              </a:rPr>
              <a:t>技术</a:t>
            </a:r>
            <a:endParaRPr lang="zh-CN" altLang="en-US" sz="2800" b="1" dirty="0">
              <a:latin typeface="华文楷体" panose="02010600040101010101" pitchFamily="2" charset="-122"/>
              <a:ea typeface="华文楷体" panose="02010600040101010101" pitchFamily="2" charset="-122"/>
            </a:endParaRPr>
          </a:p>
          <a:p>
            <a:pPr marL="914400" lvl="1" indent="-457200">
              <a:lnSpc>
                <a:spcPct val="150000"/>
              </a:lnSpc>
              <a:buClr>
                <a:srgbClr val="FF3300"/>
              </a:buClr>
              <a:buSzPct val="85000"/>
              <a:buFont typeface="Wingdings" panose="05000000000000000000" pitchFamily="2" charset="2"/>
              <a:buChar char="l"/>
            </a:pPr>
            <a:r>
              <a:rPr lang="zh-CN" altLang="en-US" sz="2800" b="1" dirty="0">
                <a:latin typeface="华文楷体" panose="02010600040101010101" pitchFamily="2" charset="-122"/>
                <a:ea typeface="华文楷体" panose="02010600040101010101" pitchFamily="2" charset="-122"/>
              </a:rPr>
              <a:t>从数据获取手段上来看</a:t>
            </a:r>
            <a:r>
              <a:rPr lang="zh-CN" altLang="en-US" sz="2800" b="1" dirty="0" smtClean="0">
                <a:latin typeface="华文楷体" panose="02010600040101010101" pitchFamily="2" charset="-122"/>
                <a:ea typeface="华文楷体" panose="02010600040101010101" pitchFamily="2" charset="-122"/>
              </a:rPr>
              <a:t>，可分为</a:t>
            </a:r>
            <a:endParaRPr lang="en-US" altLang="zh-CN" sz="2800" b="1" dirty="0">
              <a:latin typeface="华文楷体" panose="02010600040101010101" pitchFamily="2" charset="-122"/>
              <a:ea typeface="华文楷体" panose="02010600040101010101" pitchFamily="2" charset="-122"/>
            </a:endParaRPr>
          </a:p>
          <a:p>
            <a:pPr marL="1371600" lvl="2" indent="-457200">
              <a:lnSpc>
                <a:spcPct val="150000"/>
              </a:lnSpc>
              <a:buClr>
                <a:srgbClr val="FF3300"/>
              </a:buClr>
              <a:buSzPct val="85000"/>
              <a:buFont typeface="Wingdings" panose="05000000000000000000" pitchFamily="2" charset="2"/>
              <a:buChar char="ü"/>
            </a:pPr>
            <a:r>
              <a:rPr lang="zh-CN" altLang="en-US" sz="2800" b="1" dirty="0">
                <a:solidFill>
                  <a:srgbClr val="0000FF"/>
                </a:solidFill>
                <a:latin typeface="华文楷体" panose="02010600040101010101" pitchFamily="2" charset="-122"/>
                <a:ea typeface="华文楷体" panose="02010600040101010101" pitchFamily="2" charset="-122"/>
              </a:rPr>
              <a:t>基于网络（</a:t>
            </a:r>
            <a:r>
              <a:rPr lang="en-US" altLang="zh-CN" sz="2800" b="1" dirty="0">
                <a:solidFill>
                  <a:srgbClr val="0000FF"/>
                </a:solidFill>
                <a:latin typeface="华文楷体" panose="02010600040101010101" pitchFamily="2" charset="-122"/>
                <a:ea typeface="华文楷体" panose="02010600040101010101" pitchFamily="2" charset="-122"/>
              </a:rPr>
              <a:t>Network-based</a:t>
            </a:r>
            <a:r>
              <a:rPr lang="zh-CN" altLang="en-US" sz="2800" b="1" dirty="0" smtClean="0">
                <a:solidFill>
                  <a:srgbClr val="0000FF"/>
                </a:solidFill>
                <a:latin typeface="华文楷体" panose="02010600040101010101" pitchFamily="2" charset="-122"/>
                <a:ea typeface="华文楷体" panose="02010600040101010101" pitchFamily="2" charset="-122"/>
              </a:rPr>
              <a:t>）、基于</a:t>
            </a:r>
            <a:r>
              <a:rPr lang="zh-CN" altLang="en-US" sz="2800" b="1" dirty="0">
                <a:solidFill>
                  <a:srgbClr val="0000FF"/>
                </a:solidFill>
                <a:latin typeface="华文楷体" panose="02010600040101010101" pitchFamily="2" charset="-122"/>
                <a:ea typeface="华文楷体" panose="02010600040101010101" pitchFamily="2" charset="-122"/>
              </a:rPr>
              <a:t>主机（</a:t>
            </a:r>
            <a:r>
              <a:rPr lang="en-US" altLang="zh-CN" sz="2800" b="1" dirty="0">
                <a:solidFill>
                  <a:srgbClr val="0000FF"/>
                </a:solidFill>
                <a:latin typeface="华文楷体" panose="02010600040101010101" pitchFamily="2" charset="-122"/>
                <a:ea typeface="华文楷体" panose="02010600040101010101" pitchFamily="2" charset="-122"/>
              </a:rPr>
              <a:t>Host-based</a:t>
            </a:r>
            <a:r>
              <a:rPr lang="zh-CN" altLang="en-US" sz="2800" b="1" dirty="0">
                <a:solidFill>
                  <a:srgbClr val="0000FF"/>
                </a:solidFill>
                <a:latin typeface="华文楷体" panose="02010600040101010101" pitchFamily="2" charset="-122"/>
                <a:ea typeface="华文楷体" panose="02010600040101010101" pitchFamily="2" charset="-122"/>
              </a:rPr>
              <a:t>）</a:t>
            </a:r>
            <a:endParaRPr lang="zh-CN" altLang="en-US" sz="2800" b="1" dirty="0">
              <a:solidFill>
                <a:srgbClr val="0000FF"/>
              </a:solidFill>
              <a:latin typeface="华文楷体" panose="02010600040101010101" pitchFamily="2" charset="-122"/>
              <a:ea typeface="华文楷体" panose="02010600040101010101" pitchFamily="2" charset="-122"/>
            </a:endParaRPr>
          </a:p>
          <a:p>
            <a:pPr marL="914400" lvl="1" indent="-457200">
              <a:lnSpc>
                <a:spcPct val="150000"/>
              </a:lnSpc>
              <a:buClr>
                <a:srgbClr val="FF3300"/>
              </a:buClr>
              <a:buSzPct val="85000"/>
              <a:buFont typeface="Wingdings" panose="05000000000000000000" pitchFamily="2" charset="2"/>
              <a:buChar char="l"/>
            </a:pPr>
            <a:r>
              <a:rPr lang="zh-CN" altLang="en-US" sz="2800" b="1" dirty="0">
                <a:latin typeface="华文楷体" panose="02010600040101010101" pitchFamily="2" charset="-122"/>
                <a:ea typeface="华文楷体" panose="02010600040101010101" pitchFamily="2" charset="-122"/>
              </a:rPr>
              <a:t>按采用的检测技术</a:t>
            </a:r>
            <a:r>
              <a:rPr lang="zh-CN" altLang="en-US" sz="2800" b="1" dirty="0" smtClean="0">
                <a:latin typeface="华文楷体" panose="02010600040101010101" pitchFamily="2" charset="-122"/>
                <a:ea typeface="华文楷体" panose="02010600040101010101" pitchFamily="2" charset="-122"/>
              </a:rPr>
              <a:t>，可分为</a:t>
            </a:r>
            <a:endParaRPr lang="en-US" altLang="zh-CN" sz="2800" b="1" dirty="0">
              <a:latin typeface="华文楷体" panose="02010600040101010101" pitchFamily="2" charset="-122"/>
              <a:ea typeface="华文楷体" panose="02010600040101010101" pitchFamily="2" charset="-122"/>
            </a:endParaRPr>
          </a:p>
          <a:p>
            <a:pPr marL="1371600" lvl="2" indent="-457200">
              <a:lnSpc>
                <a:spcPct val="150000"/>
              </a:lnSpc>
              <a:buClr>
                <a:srgbClr val="FF3300"/>
              </a:buClr>
              <a:buSzPct val="85000"/>
              <a:buFont typeface="Wingdings" panose="05000000000000000000" pitchFamily="2" charset="2"/>
              <a:buChar char="ü"/>
            </a:pPr>
            <a:r>
              <a:rPr lang="zh-CN" altLang="en-US" sz="2800" b="1" dirty="0">
                <a:solidFill>
                  <a:srgbClr val="0000FF"/>
                </a:solidFill>
                <a:latin typeface="华文楷体" panose="02010600040101010101" pitchFamily="2" charset="-122"/>
                <a:ea typeface="华文楷体" panose="02010600040101010101" pitchFamily="2" charset="-122"/>
              </a:rPr>
              <a:t>基于误用的检测（</a:t>
            </a:r>
            <a:r>
              <a:rPr lang="en-US" altLang="zh-CN" sz="2800" b="1" dirty="0">
                <a:solidFill>
                  <a:srgbClr val="0000FF"/>
                </a:solidFill>
                <a:latin typeface="华文楷体" panose="02010600040101010101" pitchFamily="2" charset="-122"/>
                <a:ea typeface="华文楷体" panose="02010600040101010101" pitchFamily="2" charset="-122"/>
              </a:rPr>
              <a:t>Misuse-based</a:t>
            </a:r>
            <a:r>
              <a:rPr lang="zh-CN" altLang="en-US" sz="2800" b="1" dirty="0" smtClean="0">
                <a:solidFill>
                  <a:srgbClr val="0000FF"/>
                </a:solidFill>
                <a:latin typeface="华文楷体" panose="02010600040101010101" pitchFamily="2" charset="-122"/>
                <a:ea typeface="华文楷体" panose="02010600040101010101" pitchFamily="2" charset="-122"/>
              </a:rPr>
              <a:t>）、基于异常（</a:t>
            </a:r>
            <a:r>
              <a:rPr lang="en-US" altLang="zh-CN" sz="2800" b="1" dirty="0">
                <a:solidFill>
                  <a:srgbClr val="0000FF"/>
                </a:solidFill>
                <a:latin typeface="华文楷体" panose="02010600040101010101" pitchFamily="2" charset="-122"/>
                <a:ea typeface="华文楷体" panose="02010600040101010101" pitchFamily="2" charset="-122"/>
              </a:rPr>
              <a:t>Anomaly-based</a:t>
            </a:r>
            <a:r>
              <a:rPr lang="zh-CN" altLang="en-US" sz="2800" b="1" dirty="0" smtClean="0">
                <a:latin typeface="华文楷体" panose="02010600040101010101" pitchFamily="2" charset="-122"/>
                <a:ea typeface="华文楷体" panose="02010600040101010101" pitchFamily="2" charset="-122"/>
              </a:rPr>
              <a:t>）</a:t>
            </a:r>
            <a:endParaRPr lang="en-US" altLang="zh-CN" sz="2800" b="1" dirty="0" smtClean="0">
              <a:latin typeface="华文楷体" panose="02010600040101010101" pitchFamily="2" charset="-122"/>
              <a:ea typeface="华文楷体" panose="02010600040101010101" pitchFamily="2" charset="-122"/>
            </a:endParaRPr>
          </a:p>
          <a:p>
            <a:pPr marL="914400" lvl="1" indent="-457200">
              <a:lnSpc>
                <a:spcPct val="150000"/>
              </a:lnSpc>
              <a:buClr>
                <a:srgbClr val="FF3300"/>
              </a:buClr>
              <a:buSzPct val="85000"/>
              <a:buFont typeface="Wingdings" panose="05000000000000000000" pitchFamily="2" charset="2"/>
              <a:buChar char="l"/>
            </a:pPr>
            <a:r>
              <a:rPr lang="zh-CN" altLang="en-US" sz="2800" b="1" dirty="0">
                <a:latin typeface="华文楷体" panose="02010600040101010101" pitchFamily="2" charset="-122"/>
                <a:ea typeface="华文楷体" panose="02010600040101010101" pitchFamily="2" charset="-122"/>
              </a:rPr>
              <a:t>按照检测节点间的关系，入侵检测</a:t>
            </a:r>
            <a:r>
              <a:rPr lang="en-US" altLang="zh-CN" sz="2800" b="1" dirty="0">
                <a:latin typeface="华文楷体" panose="02010600040101010101" pitchFamily="2" charset="-122"/>
                <a:ea typeface="华文楷体" panose="02010600040101010101" pitchFamily="2" charset="-122"/>
              </a:rPr>
              <a:t>——</a:t>
            </a:r>
            <a:endParaRPr lang="en-US" altLang="zh-CN" sz="2800" b="1" dirty="0">
              <a:latin typeface="华文楷体" panose="02010600040101010101" pitchFamily="2" charset="-122"/>
              <a:ea typeface="华文楷体" panose="02010600040101010101" pitchFamily="2" charset="-122"/>
            </a:endParaRPr>
          </a:p>
          <a:p>
            <a:pPr marL="1371600" lvl="2" indent="-457200">
              <a:lnSpc>
                <a:spcPct val="150000"/>
              </a:lnSpc>
              <a:buClr>
                <a:srgbClr val="FF3300"/>
              </a:buClr>
              <a:buSzPct val="85000"/>
              <a:buFont typeface="Wingdings" panose="05000000000000000000" pitchFamily="2" charset="2"/>
              <a:buChar char="ü"/>
            </a:pPr>
            <a:r>
              <a:rPr lang="zh-CN" altLang="en-US" sz="2800" b="1" dirty="0">
                <a:solidFill>
                  <a:srgbClr val="0000FF"/>
                </a:solidFill>
                <a:latin typeface="华文楷体" panose="02010600040101010101" pitchFamily="2" charset="-122"/>
                <a:ea typeface="华文楷体" panose="02010600040101010101" pitchFamily="2" charset="-122"/>
              </a:rPr>
              <a:t>分治而立的检测体系</a:t>
            </a:r>
            <a:endParaRPr lang="zh-CN" altLang="en-US" sz="2800" b="1" dirty="0">
              <a:solidFill>
                <a:srgbClr val="0000FF"/>
              </a:solidFill>
              <a:latin typeface="华文楷体" panose="02010600040101010101" pitchFamily="2" charset="-122"/>
              <a:ea typeface="华文楷体" panose="02010600040101010101" pitchFamily="2" charset="-122"/>
            </a:endParaRPr>
          </a:p>
          <a:p>
            <a:pPr marL="1371600" lvl="2" indent="-457200">
              <a:lnSpc>
                <a:spcPct val="150000"/>
              </a:lnSpc>
              <a:buClr>
                <a:srgbClr val="FF3300"/>
              </a:buClr>
              <a:buSzPct val="85000"/>
              <a:buFont typeface="Wingdings" panose="05000000000000000000" pitchFamily="2" charset="2"/>
              <a:buChar char="ü"/>
            </a:pPr>
            <a:r>
              <a:rPr lang="zh-CN" altLang="en-US" sz="2800" b="1" dirty="0">
                <a:solidFill>
                  <a:srgbClr val="0000FF"/>
                </a:solidFill>
                <a:latin typeface="华文楷体" panose="02010600040101010101" pitchFamily="2" charset="-122"/>
                <a:ea typeface="华文楷体" panose="02010600040101010101" pitchFamily="2" charset="-122"/>
              </a:rPr>
              <a:t>对等合作的检测体系</a:t>
            </a:r>
            <a:endParaRPr lang="zh-CN" altLang="en-US" sz="2800" b="1" dirty="0">
              <a:solidFill>
                <a:srgbClr val="0000FF"/>
              </a:solidFill>
              <a:latin typeface="华文楷体" panose="02010600040101010101" pitchFamily="2" charset="-122"/>
              <a:ea typeface="华文楷体" panose="02010600040101010101" pitchFamily="2" charset="-122"/>
            </a:endParaRPr>
          </a:p>
          <a:p>
            <a:pPr marL="1371600" lvl="2" indent="-457200">
              <a:lnSpc>
                <a:spcPct val="150000"/>
              </a:lnSpc>
              <a:buClr>
                <a:srgbClr val="FF3300"/>
              </a:buClr>
              <a:buSzPct val="85000"/>
              <a:buFont typeface="Wingdings" panose="05000000000000000000" pitchFamily="2" charset="2"/>
              <a:buChar char="ü"/>
            </a:pPr>
            <a:r>
              <a:rPr lang="zh-CN" altLang="en-US" sz="2800" b="1" dirty="0">
                <a:solidFill>
                  <a:srgbClr val="0000FF"/>
                </a:solidFill>
                <a:latin typeface="华文楷体" panose="02010600040101010101" pitchFamily="2" charset="-122"/>
                <a:ea typeface="华文楷体" panose="02010600040101010101" pitchFamily="2" charset="-122"/>
              </a:rPr>
              <a:t>层次的检测</a:t>
            </a:r>
            <a:r>
              <a:rPr lang="zh-CN" altLang="en-US" sz="2800" b="1" dirty="0" smtClean="0">
                <a:solidFill>
                  <a:srgbClr val="0000FF"/>
                </a:solidFill>
                <a:latin typeface="华文楷体" panose="02010600040101010101" pitchFamily="2" charset="-122"/>
                <a:ea typeface="华文楷体" panose="02010600040101010101" pitchFamily="2" charset="-122"/>
              </a:rPr>
              <a:t>体系</a:t>
            </a:r>
            <a:endParaRPr lang="zh-CN" altLang="en-US" sz="28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l"/>
            <a:r>
              <a:rPr lang="zh-CN" altLang="en-US" dirty="0" smtClean="0"/>
              <a:t>（</a:t>
            </a:r>
            <a:r>
              <a:rPr lang="en-US" altLang="zh-CN" dirty="0" smtClean="0"/>
              <a:t>1</a:t>
            </a:r>
            <a:r>
              <a:rPr lang="zh-CN" altLang="en-US" dirty="0" smtClean="0"/>
              <a:t>）分</a:t>
            </a:r>
            <a:r>
              <a:rPr lang="zh-CN" altLang="en-US" dirty="0"/>
              <a:t>治而立的检测体系</a:t>
            </a:r>
            <a:endParaRPr lang="zh-CN" altLang="en-US" dirty="0"/>
          </a:p>
        </p:txBody>
      </p:sp>
      <p:sp>
        <p:nvSpPr>
          <p:cNvPr id="15" name="TextBox 14"/>
          <p:cNvSpPr txBox="1"/>
          <p:nvPr/>
        </p:nvSpPr>
        <p:spPr>
          <a:xfrm>
            <a:off x="911424" y="980728"/>
            <a:ext cx="10945216" cy="6001643"/>
          </a:xfrm>
          <a:prstGeom prst="rect">
            <a:avLst/>
          </a:prstGeom>
          <a:noFill/>
          <a:ln w="9525">
            <a:noFill/>
          </a:ln>
        </p:spPr>
        <p:txBody>
          <a:bodyPr wrap="square">
            <a:spAutoFit/>
          </a:bodyPr>
          <a:lstStyle/>
          <a:p>
            <a:pPr marL="457200" indent="-457200">
              <a:lnSpc>
                <a:spcPct val="200000"/>
              </a:lnSpc>
              <a:buClr>
                <a:srgbClr val="FF3300"/>
              </a:buClr>
              <a:buSzPct val="85000"/>
              <a:buFont typeface="Wingdings" panose="05000000000000000000" pitchFamily="2" charset="2"/>
              <a:buChar char="p"/>
            </a:pPr>
            <a:r>
              <a:rPr lang="zh-CN" altLang="en-US" sz="3200" b="1" dirty="0">
                <a:latin typeface="华文楷体" panose="02010600040101010101" pitchFamily="2" charset="-122"/>
                <a:ea typeface="华文楷体" panose="02010600040101010101" pitchFamily="2" charset="-122"/>
              </a:rPr>
              <a:t>为减少通信消耗，早期的无线传感器网络</a:t>
            </a:r>
            <a:r>
              <a:rPr lang="en-US" altLang="zh-CN" sz="3200" b="1" dirty="0">
                <a:latin typeface="华文楷体" panose="02010600040101010101" pitchFamily="2" charset="-122"/>
                <a:ea typeface="华文楷体" panose="02010600040101010101" pitchFamily="2" charset="-122"/>
              </a:rPr>
              <a:t>IDS</a:t>
            </a:r>
            <a:r>
              <a:rPr lang="zh-CN" altLang="en-US" sz="3200" b="1" dirty="0">
                <a:solidFill>
                  <a:srgbClr val="0000FF"/>
                </a:solidFill>
                <a:latin typeface="华文楷体" panose="02010600040101010101" pitchFamily="2" charset="-122"/>
                <a:ea typeface="华文楷体" panose="02010600040101010101" pitchFamily="2" charset="-122"/>
              </a:rPr>
              <a:t>只在某些关键节点中安装入侵检测程序</a:t>
            </a:r>
            <a:r>
              <a:rPr lang="zh-CN" altLang="en-US" sz="3200" b="1" dirty="0">
                <a:latin typeface="华文楷体" panose="02010600040101010101" pitchFamily="2" charset="-122"/>
                <a:ea typeface="华文楷体" panose="02010600040101010101" pitchFamily="2" charset="-122"/>
              </a:rPr>
              <a:t>，各自独立地进行入侵检测</a:t>
            </a:r>
            <a:r>
              <a:rPr lang="zh-CN" altLang="en-US" sz="3200" b="1" dirty="0" smtClean="0">
                <a:latin typeface="华文楷体" panose="02010600040101010101" pitchFamily="2" charset="-122"/>
                <a:ea typeface="华文楷体" panose="02010600040101010101" pitchFamily="2" charset="-122"/>
              </a:rPr>
              <a:t>。</a:t>
            </a:r>
            <a:endParaRPr lang="en-US" altLang="zh-CN" sz="3200" b="1" dirty="0" smtClean="0">
              <a:latin typeface="华文楷体" panose="02010600040101010101" pitchFamily="2" charset="-122"/>
              <a:ea typeface="华文楷体" panose="02010600040101010101" pitchFamily="2" charset="-122"/>
            </a:endParaRPr>
          </a:p>
          <a:p>
            <a:pPr marL="457200" indent="-457200">
              <a:lnSpc>
                <a:spcPct val="200000"/>
              </a:lnSpc>
              <a:buClr>
                <a:srgbClr val="FF3300"/>
              </a:buClr>
              <a:buSzPct val="85000"/>
              <a:buFont typeface="Wingdings" panose="05000000000000000000" pitchFamily="2" charset="2"/>
              <a:buChar char="p"/>
            </a:pPr>
            <a:r>
              <a:rPr lang="zh-CN" altLang="en-US" sz="3200" b="1" dirty="0" smtClean="0">
                <a:solidFill>
                  <a:srgbClr val="7030A0"/>
                </a:solidFill>
                <a:latin typeface="华文楷体" panose="02010600040101010101" pitchFamily="2" charset="-122"/>
                <a:ea typeface="华文楷体" panose="02010600040101010101" pitchFamily="2" charset="-122"/>
              </a:rPr>
              <a:t>例如：</a:t>
            </a:r>
            <a:r>
              <a:rPr lang="en-US" altLang="zh-CN" sz="3200" b="1" dirty="0" err="1" smtClean="0">
                <a:latin typeface="华文楷体" panose="02010600040101010101" pitchFamily="2" charset="-122"/>
                <a:ea typeface="华文楷体" panose="02010600040101010101" pitchFamily="2" charset="-122"/>
              </a:rPr>
              <a:t>Qnat</a:t>
            </a:r>
            <a:r>
              <a:rPr lang="zh-CN" altLang="en-US" sz="3200" b="1" dirty="0" smtClean="0">
                <a:latin typeface="华文楷体" panose="02010600040101010101" pitchFamily="2" charset="-122"/>
                <a:ea typeface="华文楷体" panose="02010600040101010101" pitchFamily="2" charset="-122"/>
              </a:rPr>
              <a:t>提出的分布式异常检测，</a:t>
            </a:r>
            <a:r>
              <a:rPr lang="zh-CN" altLang="en-US" sz="3200" b="1" dirty="0" smtClean="0">
                <a:solidFill>
                  <a:srgbClr val="0000FF"/>
                </a:solidFill>
                <a:latin typeface="华文楷体" panose="02010600040101010101" pitchFamily="2" charset="-122"/>
                <a:ea typeface="华文楷体" panose="02010600040101010101" pitchFamily="2" charset="-122"/>
              </a:rPr>
              <a:t>假定部分节点中嵌入检测引擎用于统计邻居节点发送报文的能量及分组速率</a:t>
            </a:r>
            <a:r>
              <a:rPr lang="zh-CN" altLang="en-US" sz="3200" b="1" dirty="0" smtClean="0">
                <a:latin typeface="华文楷体" panose="02010600040101010101" pitchFamily="2" charset="-122"/>
                <a:ea typeface="华文楷体" panose="02010600040101010101" pitchFamily="2" charset="-122"/>
              </a:rPr>
              <a:t>。</a:t>
            </a:r>
            <a:endParaRPr lang="zh-CN" altLang="en-US" sz="3200" b="1" dirty="0">
              <a:latin typeface="华文楷体" panose="02010600040101010101" pitchFamily="2" charset="-122"/>
              <a:ea typeface="华文楷体" panose="02010600040101010101" pitchFamily="2" charset="-122"/>
            </a:endParaRPr>
          </a:p>
          <a:p>
            <a:pPr marL="914400" lvl="1" indent="-457200">
              <a:lnSpc>
                <a:spcPct val="200000"/>
              </a:lnSpc>
              <a:buClr>
                <a:srgbClr val="FF3300"/>
              </a:buClr>
              <a:buSzPct val="85000"/>
              <a:buFont typeface="Wingdings" panose="05000000000000000000" pitchFamily="2" charset="2"/>
              <a:buChar char="l"/>
            </a:pPr>
            <a:r>
              <a:rPr lang="zh-CN" altLang="en-US" sz="3200" b="1" dirty="0" smtClean="0">
                <a:solidFill>
                  <a:srgbClr val="FF0000"/>
                </a:solidFill>
                <a:latin typeface="华文楷体" panose="02010600040101010101" pitchFamily="2" charset="-122"/>
                <a:ea typeface="华文楷体" panose="02010600040101010101" pitchFamily="2" charset="-122"/>
              </a:rPr>
              <a:t>优点</a:t>
            </a:r>
            <a:r>
              <a:rPr lang="zh-CN" altLang="en-US" sz="3200" b="1" dirty="0">
                <a:solidFill>
                  <a:srgbClr val="FF0000"/>
                </a:solidFill>
                <a:latin typeface="华文楷体" panose="02010600040101010101" pitchFamily="2" charset="-122"/>
                <a:ea typeface="华文楷体" panose="02010600040101010101" pitchFamily="2" charset="-122"/>
              </a:rPr>
              <a:t>：实现和部署简单。</a:t>
            </a:r>
            <a:endParaRPr lang="zh-CN" altLang="en-US" sz="3200" b="1" dirty="0">
              <a:solidFill>
                <a:srgbClr val="FF0000"/>
              </a:solidFill>
              <a:latin typeface="华文楷体" panose="02010600040101010101" pitchFamily="2" charset="-122"/>
              <a:ea typeface="华文楷体" panose="02010600040101010101" pitchFamily="2" charset="-122"/>
            </a:endParaRPr>
          </a:p>
          <a:p>
            <a:pPr marL="914400" lvl="1" indent="-457200">
              <a:lnSpc>
                <a:spcPct val="200000"/>
              </a:lnSpc>
              <a:buClr>
                <a:srgbClr val="FF3300"/>
              </a:buClr>
              <a:buSzPct val="85000"/>
              <a:buFont typeface="Wingdings" panose="05000000000000000000" pitchFamily="2" charset="2"/>
              <a:buChar char="l"/>
            </a:pPr>
            <a:r>
              <a:rPr lang="zh-CN" altLang="en-US" sz="3200" b="1" dirty="0">
                <a:solidFill>
                  <a:srgbClr val="FF0000"/>
                </a:solidFill>
                <a:latin typeface="华文楷体" panose="02010600040101010101" pitchFamily="2" charset="-122"/>
                <a:ea typeface="华文楷体" panose="02010600040101010101" pitchFamily="2" charset="-122"/>
              </a:rPr>
              <a:t>缺点：感知信息冗余</a:t>
            </a:r>
            <a:r>
              <a:rPr lang="zh-CN" altLang="en-US" sz="3200" b="1" dirty="0" smtClean="0">
                <a:solidFill>
                  <a:srgbClr val="FF0000"/>
                </a:solidFill>
                <a:latin typeface="华文楷体" panose="02010600040101010101" pitchFamily="2" charset="-122"/>
                <a:ea typeface="华文楷体" panose="02010600040101010101" pitchFamily="2" charset="-122"/>
              </a:rPr>
              <a:t>、     能量</a:t>
            </a:r>
            <a:r>
              <a:rPr lang="zh-CN" altLang="en-US" sz="3200" b="1" dirty="0">
                <a:solidFill>
                  <a:srgbClr val="FF0000"/>
                </a:solidFill>
                <a:latin typeface="华文楷体" panose="02010600040101010101" pitchFamily="2" charset="-122"/>
                <a:ea typeface="华文楷体" panose="02010600040101010101" pitchFamily="2" charset="-122"/>
              </a:rPr>
              <a:t>资源浪费、检测迟钝。</a:t>
            </a:r>
            <a:endParaRPr lang="zh-CN" altLang="en-US" sz="3200" b="1" dirty="0">
              <a:solidFill>
                <a:srgbClr val="FF0000"/>
              </a:solidFill>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l"/>
            <a:r>
              <a:rPr lang="zh-CN" altLang="en-US" dirty="0" smtClean="0"/>
              <a:t>（</a:t>
            </a:r>
            <a:r>
              <a:rPr lang="en-US" altLang="zh-CN" dirty="0" smtClean="0"/>
              <a:t>2</a:t>
            </a:r>
            <a:r>
              <a:rPr lang="zh-CN" altLang="en-US" dirty="0" smtClean="0"/>
              <a:t>）对等</a:t>
            </a:r>
            <a:r>
              <a:rPr lang="zh-CN" altLang="en-US" dirty="0"/>
              <a:t>合作的检测体系</a:t>
            </a:r>
            <a:endParaRPr lang="zh-CN" altLang="en-US" dirty="0"/>
          </a:p>
        </p:txBody>
      </p:sp>
      <p:sp>
        <p:nvSpPr>
          <p:cNvPr id="15" name="TextBox 14"/>
          <p:cNvSpPr txBox="1"/>
          <p:nvPr/>
        </p:nvSpPr>
        <p:spPr>
          <a:xfrm>
            <a:off x="911424" y="980728"/>
            <a:ext cx="10945216" cy="5262979"/>
          </a:xfrm>
          <a:prstGeom prst="rect">
            <a:avLst/>
          </a:prstGeom>
          <a:noFill/>
          <a:ln w="9525">
            <a:noFill/>
          </a:ln>
        </p:spPr>
        <p:txBody>
          <a:bodyPr wrap="square">
            <a:spAutoFit/>
          </a:bodyPr>
          <a:lstStyle/>
          <a:p>
            <a:pPr marL="457200" indent="-457200">
              <a:lnSpc>
                <a:spcPct val="200000"/>
              </a:lnSpc>
              <a:buClr>
                <a:srgbClr val="FF3300"/>
              </a:buClr>
              <a:buSzPct val="85000"/>
              <a:buFont typeface="Wingdings" panose="05000000000000000000" pitchFamily="2" charset="2"/>
              <a:buChar char="p"/>
            </a:pPr>
            <a:r>
              <a:rPr lang="zh-CN" altLang="en-US" sz="2800" b="1" dirty="0" smtClean="0">
                <a:latin typeface="华文楷体" panose="02010600040101010101" pitchFamily="2" charset="-122"/>
                <a:ea typeface="华文楷体" panose="02010600040101010101" pitchFamily="2" charset="-122"/>
              </a:rPr>
              <a:t>各</a:t>
            </a:r>
            <a:r>
              <a:rPr lang="zh-CN" altLang="en-US" sz="2800" b="1" dirty="0">
                <a:latin typeface="华文楷体" panose="02010600040101010101" pitchFamily="2" charset="-122"/>
                <a:ea typeface="华文楷体" panose="02010600040101010101" pitchFamily="2" charset="-122"/>
              </a:rPr>
              <a:t>检测节点独立进行入侵检测，在检测某些特殊入侵需要寻求节点间合作时，</a:t>
            </a:r>
            <a:r>
              <a:rPr lang="zh-CN" altLang="en-US" sz="2800" b="1" dirty="0">
                <a:solidFill>
                  <a:srgbClr val="0000FF"/>
                </a:solidFill>
                <a:latin typeface="华文楷体" panose="02010600040101010101" pitchFamily="2" charset="-122"/>
                <a:ea typeface="华文楷体" panose="02010600040101010101" pitchFamily="2" charset="-122"/>
              </a:rPr>
              <a:t>节点通过交换检测信息，共同裁决入侵检测结果</a:t>
            </a:r>
            <a:r>
              <a:rPr lang="zh-CN" altLang="en-US" sz="2800" b="1" dirty="0">
                <a:latin typeface="华文楷体" panose="02010600040101010101" pitchFamily="2" charset="-122"/>
                <a:ea typeface="华文楷体" panose="02010600040101010101" pitchFamily="2" charset="-122"/>
              </a:rPr>
              <a:t>。</a:t>
            </a:r>
            <a:endParaRPr lang="zh-CN" altLang="en-US" sz="2800" b="1" dirty="0">
              <a:latin typeface="华文楷体" panose="02010600040101010101" pitchFamily="2" charset="-122"/>
              <a:ea typeface="华文楷体" panose="02010600040101010101" pitchFamily="2" charset="-122"/>
            </a:endParaRPr>
          </a:p>
          <a:p>
            <a:pPr marL="914400" lvl="1" indent="-457200">
              <a:lnSpc>
                <a:spcPct val="200000"/>
              </a:lnSpc>
              <a:buClr>
                <a:srgbClr val="FF3300"/>
              </a:buClr>
              <a:buSzPct val="85000"/>
              <a:buFont typeface="Wingdings" panose="05000000000000000000" pitchFamily="2" charset="2"/>
              <a:buChar char="l"/>
            </a:pPr>
            <a:r>
              <a:rPr lang="zh-CN" altLang="en-US" sz="2800" b="1" dirty="0">
                <a:latin typeface="华文楷体" panose="02010600040101010101" pitchFamily="2" charset="-122"/>
                <a:ea typeface="华文楷体" panose="02010600040101010101" pitchFamily="2" charset="-122"/>
              </a:rPr>
              <a:t>优点：</a:t>
            </a:r>
            <a:r>
              <a:rPr lang="zh-CN" altLang="en-US" sz="2800" b="1" dirty="0">
                <a:solidFill>
                  <a:srgbClr val="FF0000"/>
                </a:solidFill>
                <a:latin typeface="华文楷体" panose="02010600040101010101" pitchFamily="2" charset="-122"/>
                <a:ea typeface="华文楷体" panose="02010600040101010101" pitchFamily="2" charset="-122"/>
              </a:rPr>
              <a:t>其检测能力较分治而立的体系有了提高</a:t>
            </a:r>
            <a:r>
              <a:rPr lang="zh-CN" altLang="en-US" sz="2800" b="1" dirty="0">
                <a:latin typeface="华文楷体" panose="02010600040101010101" pitchFamily="2" charset="-122"/>
                <a:ea typeface="华文楷体" panose="02010600040101010101" pitchFamily="2" charset="-122"/>
              </a:rPr>
              <a:t>。</a:t>
            </a:r>
            <a:endParaRPr lang="zh-CN" altLang="en-US" sz="2800" b="1" dirty="0">
              <a:latin typeface="华文楷体" panose="02010600040101010101" pitchFamily="2" charset="-122"/>
              <a:ea typeface="华文楷体" panose="02010600040101010101" pitchFamily="2" charset="-122"/>
            </a:endParaRPr>
          </a:p>
          <a:p>
            <a:pPr marL="914400" lvl="1" indent="-457200">
              <a:lnSpc>
                <a:spcPct val="200000"/>
              </a:lnSpc>
              <a:buClr>
                <a:srgbClr val="FF3300"/>
              </a:buClr>
              <a:buSzPct val="85000"/>
              <a:buFont typeface="Wingdings" panose="05000000000000000000" pitchFamily="2" charset="2"/>
              <a:buChar char="l"/>
            </a:pPr>
            <a:r>
              <a:rPr lang="zh-CN" altLang="en-US" sz="2800" b="1" dirty="0">
                <a:latin typeface="华文楷体" panose="02010600040101010101" pitchFamily="2" charset="-122"/>
                <a:ea typeface="华文楷体" panose="02010600040101010101" pitchFamily="2" charset="-122"/>
              </a:rPr>
              <a:t>缺点：</a:t>
            </a:r>
            <a:endParaRPr lang="zh-CN" altLang="en-US" sz="2800" b="1" dirty="0">
              <a:latin typeface="华文楷体" panose="02010600040101010101" pitchFamily="2" charset="-122"/>
              <a:ea typeface="华文楷体" panose="02010600040101010101" pitchFamily="2" charset="-122"/>
            </a:endParaRPr>
          </a:p>
          <a:p>
            <a:pPr marL="1428750" lvl="2" indent="-514350">
              <a:lnSpc>
                <a:spcPct val="200000"/>
              </a:lnSpc>
              <a:buClr>
                <a:srgbClr val="FF3300"/>
              </a:buClr>
              <a:buSzPct val="85000"/>
              <a:buFont typeface="+mj-ea"/>
              <a:buAutoNum type="circleNumDbPlain"/>
            </a:pPr>
            <a:r>
              <a:rPr lang="zh-CN" altLang="en-US" sz="2800" b="1" dirty="0">
                <a:latin typeface="华文楷体" panose="02010600040101010101" pitchFamily="2" charset="-122"/>
                <a:ea typeface="华文楷体" panose="02010600040101010101" pitchFamily="2" charset="-122"/>
              </a:rPr>
              <a:t>一定区域内多数节点都必须安装运行</a:t>
            </a:r>
            <a:r>
              <a:rPr lang="en-US" altLang="zh-CN" sz="2800" b="1" dirty="0">
                <a:latin typeface="华文楷体" panose="02010600040101010101" pitchFamily="2" charset="-122"/>
                <a:ea typeface="华文楷体" panose="02010600040101010101" pitchFamily="2" charset="-122"/>
              </a:rPr>
              <a:t>IDS</a:t>
            </a:r>
            <a:r>
              <a:rPr lang="zh-CN" altLang="en-US" sz="2800" b="1" dirty="0">
                <a:latin typeface="华文楷体" panose="02010600040101010101" pitchFamily="2" charset="-122"/>
                <a:ea typeface="华文楷体" panose="02010600040101010101" pitchFamily="2" charset="-122"/>
              </a:rPr>
              <a:t>，</a:t>
            </a:r>
            <a:r>
              <a:rPr lang="zh-CN" altLang="en-US" sz="2800" b="1" dirty="0">
                <a:solidFill>
                  <a:srgbClr val="FF0000"/>
                </a:solidFill>
                <a:latin typeface="华文楷体" panose="02010600040101010101" pitchFamily="2" charset="-122"/>
                <a:ea typeface="华文楷体" panose="02010600040101010101" pitchFamily="2" charset="-122"/>
              </a:rPr>
              <a:t>会造成资源重复</a:t>
            </a:r>
            <a:r>
              <a:rPr lang="zh-CN" altLang="en-US" sz="2800" b="1" dirty="0">
                <a:latin typeface="华文楷体" panose="02010600040101010101" pitchFamily="2" charset="-122"/>
                <a:ea typeface="华文楷体" panose="02010600040101010101" pitchFamily="2" charset="-122"/>
              </a:rPr>
              <a:t>；</a:t>
            </a:r>
            <a:endParaRPr lang="zh-CN" altLang="en-US" sz="2800" b="1" dirty="0">
              <a:latin typeface="华文楷体" panose="02010600040101010101" pitchFamily="2" charset="-122"/>
              <a:ea typeface="华文楷体" panose="02010600040101010101" pitchFamily="2" charset="-122"/>
            </a:endParaRPr>
          </a:p>
          <a:p>
            <a:pPr marL="1428750" lvl="2" indent="-514350">
              <a:lnSpc>
                <a:spcPct val="200000"/>
              </a:lnSpc>
              <a:buClr>
                <a:srgbClr val="FF3300"/>
              </a:buClr>
              <a:buSzPct val="85000"/>
              <a:buFont typeface="+mj-ea"/>
              <a:buAutoNum type="circleNumDbPlain"/>
            </a:pPr>
            <a:r>
              <a:rPr lang="zh-CN" altLang="en-US" sz="2800" b="1" dirty="0">
                <a:latin typeface="华文楷体" panose="02010600040101010101" pitchFamily="2" charset="-122"/>
                <a:ea typeface="华文楷体" panose="02010600040101010101" pitchFamily="2" charset="-122"/>
              </a:rPr>
              <a:t>节点间的每次合作都</a:t>
            </a:r>
            <a:r>
              <a:rPr lang="zh-CN" altLang="en-US" sz="2800" b="1" dirty="0" smtClean="0">
                <a:latin typeface="华文楷体" panose="02010600040101010101" pitchFamily="2" charset="-122"/>
                <a:ea typeface="华文楷体" panose="02010600040101010101" pitchFamily="2" charset="-122"/>
              </a:rPr>
              <a:t>需要传递</a:t>
            </a:r>
            <a:r>
              <a:rPr lang="zh-CN" altLang="en-US" sz="2800" b="1" dirty="0">
                <a:latin typeface="华文楷体" panose="02010600040101010101" pitchFamily="2" charset="-122"/>
                <a:ea typeface="华文楷体" panose="02010600040101010101" pitchFamily="2" charset="-122"/>
              </a:rPr>
              <a:t>大量信息</a:t>
            </a:r>
            <a:r>
              <a:rPr lang="zh-CN" altLang="en-US" sz="2800" b="1" dirty="0" smtClean="0">
                <a:latin typeface="华文楷体" panose="02010600040101010101" pitchFamily="2" charset="-122"/>
                <a:ea typeface="华文楷体" panose="02010600040101010101" pitchFamily="2" charset="-122"/>
              </a:rPr>
              <a:t>，</a:t>
            </a:r>
            <a:r>
              <a:rPr lang="zh-CN" altLang="en-US" sz="2800" b="1" dirty="0" smtClean="0">
                <a:solidFill>
                  <a:srgbClr val="FF0000"/>
                </a:solidFill>
                <a:latin typeface="华文楷体" panose="02010600040101010101" pitchFamily="2" charset="-122"/>
                <a:ea typeface="华文楷体" panose="02010600040101010101" pitchFamily="2" charset="-122"/>
              </a:rPr>
              <a:t>严重</a:t>
            </a:r>
            <a:r>
              <a:rPr lang="zh-CN" altLang="en-US" sz="2800" b="1" dirty="0">
                <a:solidFill>
                  <a:srgbClr val="FF0000"/>
                </a:solidFill>
                <a:latin typeface="华文楷体" panose="02010600040101010101" pitchFamily="2" charset="-122"/>
                <a:ea typeface="华文楷体" panose="02010600040101010101" pitchFamily="2" charset="-122"/>
              </a:rPr>
              <a:t>影响网络流量</a:t>
            </a:r>
            <a:r>
              <a:rPr lang="zh-CN" altLang="en-US" sz="2800" b="1" dirty="0">
                <a:latin typeface="华文楷体" panose="02010600040101010101" pitchFamily="2" charset="-122"/>
                <a:ea typeface="华文楷体" panose="02010600040101010101" pitchFamily="2" charset="-122"/>
              </a:rPr>
              <a:t>。</a:t>
            </a:r>
            <a:endParaRPr lang="zh-CN" altLang="en-US" sz="28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l"/>
            <a:r>
              <a:rPr lang="zh-CN" altLang="en-US" dirty="0" smtClean="0"/>
              <a:t>（</a:t>
            </a:r>
            <a:r>
              <a:rPr lang="en-US" altLang="zh-CN" dirty="0" smtClean="0"/>
              <a:t>3</a:t>
            </a:r>
            <a:r>
              <a:rPr lang="zh-CN" altLang="en-US" dirty="0" smtClean="0"/>
              <a:t>）层次</a:t>
            </a:r>
            <a:r>
              <a:rPr lang="zh-CN" altLang="en-US" dirty="0"/>
              <a:t>的检测体系</a:t>
            </a:r>
            <a:endParaRPr lang="zh-CN" altLang="en-US" dirty="0"/>
          </a:p>
        </p:txBody>
      </p:sp>
      <p:sp>
        <p:nvSpPr>
          <p:cNvPr id="15" name="TextBox 14"/>
          <p:cNvSpPr txBox="1"/>
          <p:nvPr/>
        </p:nvSpPr>
        <p:spPr>
          <a:xfrm>
            <a:off x="911424" y="980728"/>
            <a:ext cx="10945216" cy="6001643"/>
          </a:xfrm>
          <a:prstGeom prst="rect">
            <a:avLst/>
          </a:prstGeom>
          <a:noFill/>
          <a:ln w="9525">
            <a:noFill/>
          </a:ln>
        </p:spPr>
        <p:txBody>
          <a:bodyPr wrap="square">
            <a:spAutoFit/>
          </a:bodyPr>
          <a:lstStyle/>
          <a:p>
            <a:pPr marL="457200" indent="-457200">
              <a:lnSpc>
                <a:spcPct val="200000"/>
              </a:lnSpc>
              <a:buClr>
                <a:srgbClr val="FF3300"/>
              </a:buClr>
              <a:buSzPct val="85000"/>
              <a:buFont typeface="Wingdings" panose="05000000000000000000" pitchFamily="2" charset="2"/>
              <a:buChar char="p"/>
            </a:pPr>
            <a:r>
              <a:rPr lang="zh-CN" altLang="en-US" sz="3200" b="1" dirty="0">
                <a:latin typeface="华文楷体" panose="02010600040101010101" pitchFamily="2" charset="-122"/>
                <a:ea typeface="华文楷体" panose="02010600040101010101" pitchFamily="2" charset="-122"/>
              </a:rPr>
              <a:t>将节点按功能进行层次划分：</a:t>
            </a:r>
            <a:r>
              <a:rPr lang="zh-CN" altLang="en-US" sz="3200" b="1" dirty="0">
                <a:solidFill>
                  <a:srgbClr val="FF0000"/>
                </a:solidFill>
                <a:latin typeface="华文楷体" panose="02010600040101010101" pitchFamily="2" charset="-122"/>
                <a:ea typeface="华文楷体" panose="02010600040101010101" pitchFamily="2" charset="-122"/>
              </a:rPr>
              <a:t>底层节点负责初级数据感应任务；高层节点担负数据融合和数据分析等工作</a:t>
            </a:r>
            <a:r>
              <a:rPr lang="zh-CN" altLang="en-US" sz="3200" b="1" dirty="0">
                <a:latin typeface="华文楷体" panose="02010600040101010101" pitchFamily="2" charset="-122"/>
                <a:ea typeface="华文楷体" panose="02010600040101010101" pitchFamily="2" charset="-122"/>
              </a:rPr>
              <a:t>。</a:t>
            </a:r>
            <a:endParaRPr lang="zh-CN" altLang="en-US" sz="3200" b="1" dirty="0">
              <a:latin typeface="华文楷体" panose="02010600040101010101" pitchFamily="2" charset="-122"/>
              <a:ea typeface="华文楷体" panose="02010600040101010101" pitchFamily="2" charset="-122"/>
            </a:endParaRPr>
          </a:p>
          <a:p>
            <a:pPr marL="914400" lvl="1" indent="-457200">
              <a:lnSpc>
                <a:spcPct val="200000"/>
              </a:lnSpc>
              <a:buClr>
                <a:srgbClr val="FF3300"/>
              </a:buClr>
              <a:buSzPct val="85000"/>
              <a:buFont typeface="Wingdings" panose="05000000000000000000" pitchFamily="2" charset="2"/>
              <a:buChar char="l"/>
            </a:pPr>
            <a:r>
              <a:rPr lang="zh-CN" altLang="en-US" sz="3200" b="1" dirty="0">
                <a:latin typeface="华文楷体" panose="02010600040101010101" pitchFamily="2" charset="-122"/>
                <a:ea typeface="华文楷体" panose="02010600040101010101" pitchFamily="2" charset="-122"/>
              </a:rPr>
              <a:t>优点：更高的准确性、减少开销。</a:t>
            </a:r>
            <a:endParaRPr lang="zh-CN" altLang="en-US" sz="3200" b="1" dirty="0">
              <a:latin typeface="华文楷体" panose="02010600040101010101" pitchFamily="2" charset="-122"/>
              <a:ea typeface="华文楷体" panose="02010600040101010101" pitchFamily="2" charset="-122"/>
            </a:endParaRPr>
          </a:p>
          <a:p>
            <a:pPr marL="914400" lvl="1" indent="-457200">
              <a:lnSpc>
                <a:spcPct val="200000"/>
              </a:lnSpc>
              <a:buClr>
                <a:srgbClr val="FF3300"/>
              </a:buClr>
              <a:buSzPct val="85000"/>
              <a:buFont typeface="Wingdings" panose="05000000000000000000" pitchFamily="2" charset="2"/>
              <a:buChar char="l"/>
            </a:pPr>
            <a:r>
              <a:rPr lang="zh-CN" altLang="en-US" sz="3200" b="1" dirty="0" smtClean="0">
                <a:latin typeface="华文楷体" panose="02010600040101010101" pitchFamily="2" charset="-122"/>
                <a:ea typeface="华文楷体" panose="02010600040101010101" pitchFamily="2" charset="-122"/>
              </a:rPr>
              <a:t>缺点：（</a:t>
            </a:r>
            <a:r>
              <a:rPr lang="en-US" altLang="zh-CN" sz="3200" b="1" dirty="0" smtClean="0">
                <a:latin typeface="华文楷体" panose="02010600040101010101" pitchFamily="2" charset="-122"/>
                <a:ea typeface="华文楷体" panose="02010600040101010101" pitchFamily="2" charset="-122"/>
              </a:rPr>
              <a:t>1</a:t>
            </a:r>
            <a:r>
              <a:rPr lang="zh-CN" altLang="en-US" sz="3200" b="1" dirty="0" smtClean="0">
                <a:latin typeface="华文楷体" panose="02010600040101010101" pitchFamily="2" charset="-122"/>
                <a:ea typeface="华文楷体" panose="02010600040101010101" pitchFamily="2" charset="-122"/>
              </a:rPr>
              <a:t>）数据传送过程中，需要进行过滤、融合等，</a:t>
            </a:r>
            <a:r>
              <a:rPr lang="zh-CN" altLang="en-US" sz="3200" b="1" dirty="0" smtClean="0">
                <a:solidFill>
                  <a:srgbClr val="FF0000"/>
                </a:solidFill>
                <a:latin typeface="华文楷体" panose="02010600040101010101" pitchFamily="2" charset="-122"/>
                <a:ea typeface="华文楷体" panose="02010600040101010101" pitchFamily="2" charset="-122"/>
              </a:rPr>
              <a:t>增加了网络</a:t>
            </a:r>
            <a:r>
              <a:rPr lang="zh-CN" altLang="en-US" sz="3200" b="1" dirty="0">
                <a:solidFill>
                  <a:srgbClr val="FF0000"/>
                </a:solidFill>
                <a:latin typeface="华文楷体" panose="02010600040101010101" pitchFamily="2" charset="-122"/>
                <a:ea typeface="华文楷体" panose="02010600040101010101" pitchFamily="2" charset="-122"/>
              </a:rPr>
              <a:t>平均</a:t>
            </a:r>
            <a:r>
              <a:rPr lang="zh-CN" altLang="en-US" sz="3200" b="1" dirty="0" smtClean="0">
                <a:solidFill>
                  <a:srgbClr val="FF0000"/>
                </a:solidFill>
                <a:latin typeface="华文楷体" panose="02010600040101010101" pitchFamily="2" charset="-122"/>
                <a:ea typeface="华文楷体" panose="02010600040101010101" pitchFamily="2" charset="-122"/>
              </a:rPr>
              <a:t>延迟；</a:t>
            </a:r>
            <a:r>
              <a:rPr lang="zh-CN" altLang="en-US" sz="3200" b="1" dirty="0" smtClean="0">
                <a:latin typeface="华文楷体" panose="02010600040101010101" pitchFamily="2" charset="-122"/>
                <a:ea typeface="华文楷体" panose="02010600040101010101" pitchFamily="2" charset="-122"/>
              </a:rPr>
              <a:t>（</a:t>
            </a:r>
            <a:r>
              <a:rPr lang="en-US" altLang="zh-CN" sz="3200" b="1" dirty="0" smtClean="0">
                <a:latin typeface="华文楷体" panose="02010600040101010101" pitchFamily="2" charset="-122"/>
                <a:ea typeface="华文楷体" panose="02010600040101010101" pitchFamily="2" charset="-122"/>
              </a:rPr>
              <a:t>2</a:t>
            </a:r>
            <a:r>
              <a:rPr lang="zh-CN" altLang="en-US" sz="3200" b="1" dirty="0" smtClean="0">
                <a:latin typeface="华文楷体" panose="02010600040101010101" pitchFamily="2" charset="-122"/>
                <a:ea typeface="华文楷体" panose="02010600040101010101" pitchFamily="2" charset="-122"/>
              </a:rPr>
              <a:t>）数据融合虽然降低了数据冗余，但同时也损失了检测信息，</a:t>
            </a:r>
            <a:r>
              <a:rPr lang="zh-CN" altLang="en-US" sz="3200" b="1" dirty="0" smtClean="0">
                <a:solidFill>
                  <a:srgbClr val="FF0000"/>
                </a:solidFill>
                <a:latin typeface="华文楷体" panose="02010600040101010101" pitchFamily="2" charset="-122"/>
                <a:ea typeface="华文楷体" panose="02010600040101010101" pitchFamily="2" charset="-122"/>
              </a:rPr>
              <a:t>降低</a:t>
            </a:r>
            <a:r>
              <a:rPr lang="zh-CN" altLang="en-US" sz="3200" b="1" dirty="0">
                <a:solidFill>
                  <a:srgbClr val="FF0000"/>
                </a:solidFill>
                <a:latin typeface="华文楷体" panose="02010600040101010101" pitchFamily="2" charset="-122"/>
                <a:ea typeface="华文楷体" panose="02010600040101010101" pitchFamily="2" charset="-122"/>
              </a:rPr>
              <a:t>网络的鲁棒性</a:t>
            </a:r>
            <a:r>
              <a:rPr lang="zh-CN" altLang="en-US" sz="3200" b="1" dirty="0">
                <a:latin typeface="华文楷体" panose="02010600040101010101" pitchFamily="2" charset="-122"/>
                <a:ea typeface="华文楷体" panose="02010600040101010101" pitchFamily="2" charset="-122"/>
              </a:rPr>
              <a:t>。</a:t>
            </a:r>
            <a:endParaRPr lang="zh-CN" altLang="en-US" sz="32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WSN</a:t>
            </a:r>
            <a:r>
              <a:rPr lang="zh-CN" altLang="en-US" dirty="0"/>
              <a:t>入侵检测的研究还存在的问题</a:t>
            </a:r>
            <a:endParaRPr lang="zh-CN" altLang="en-US" dirty="0"/>
          </a:p>
        </p:txBody>
      </p:sp>
      <p:sp>
        <p:nvSpPr>
          <p:cNvPr id="15" name="TextBox 14"/>
          <p:cNvSpPr txBox="1"/>
          <p:nvPr/>
        </p:nvSpPr>
        <p:spPr>
          <a:xfrm>
            <a:off x="911424" y="980728"/>
            <a:ext cx="10945216" cy="4375942"/>
          </a:xfrm>
          <a:prstGeom prst="rect">
            <a:avLst/>
          </a:prstGeom>
          <a:noFill/>
          <a:ln w="9525">
            <a:noFill/>
          </a:ln>
        </p:spPr>
        <p:txBody>
          <a:bodyPr wrap="square">
            <a:spAutoFit/>
          </a:bodyPr>
          <a:lstStyle/>
          <a:p>
            <a:pPr marL="457200" indent="-457200">
              <a:lnSpc>
                <a:spcPct val="200000"/>
              </a:lnSpc>
              <a:buClr>
                <a:srgbClr val="FF3300"/>
              </a:buClr>
              <a:buSzPct val="85000"/>
              <a:buFont typeface="Wingdings" panose="05000000000000000000" pitchFamily="2" charset="2"/>
              <a:buChar char="p"/>
            </a:pPr>
            <a:r>
              <a:rPr lang="en-US" altLang="zh-CN" sz="3600" b="1" dirty="0">
                <a:latin typeface="华文楷体" panose="02010600040101010101" pitchFamily="2" charset="-122"/>
                <a:ea typeface="华文楷体" panose="02010600040101010101" pitchFamily="2" charset="-122"/>
              </a:rPr>
              <a:t>WSN</a:t>
            </a:r>
            <a:r>
              <a:rPr lang="zh-CN" altLang="en-US" sz="3600" b="1" dirty="0">
                <a:latin typeface="华文楷体" panose="02010600040101010101" pitchFamily="2" charset="-122"/>
                <a:ea typeface="华文楷体" panose="02010600040101010101" pitchFamily="2" charset="-122"/>
              </a:rPr>
              <a:t>入侵检测的研究还存在的问题：</a:t>
            </a:r>
            <a:endParaRPr lang="zh-CN" altLang="en-US" sz="3600" b="1" dirty="0">
              <a:latin typeface="华文楷体" panose="02010600040101010101" pitchFamily="2" charset="-122"/>
              <a:ea typeface="华文楷体" panose="02010600040101010101" pitchFamily="2" charset="-122"/>
            </a:endParaRPr>
          </a:p>
          <a:p>
            <a:pPr marL="971550" lvl="1" indent="-514350">
              <a:lnSpc>
                <a:spcPct val="200000"/>
              </a:lnSpc>
              <a:buClr>
                <a:srgbClr val="FF3300"/>
              </a:buClr>
              <a:buSzPct val="85000"/>
              <a:buFont typeface="+mj-ea"/>
              <a:buAutoNum type="circleNumDbPlain"/>
            </a:pPr>
            <a:r>
              <a:rPr lang="zh-CN" altLang="en-US" sz="3600" b="1" dirty="0">
                <a:solidFill>
                  <a:srgbClr val="0000FF"/>
                </a:solidFill>
                <a:latin typeface="华文楷体" panose="02010600040101010101" pitchFamily="2" charset="-122"/>
                <a:ea typeface="华文楷体" panose="02010600040101010101" pitchFamily="2" charset="-122"/>
              </a:rPr>
              <a:t>如何减少检测的能耗。</a:t>
            </a:r>
            <a:endParaRPr lang="zh-CN" altLang="en-US" sz="3600" b="1" dirty="0">
              <a:solidFill>
                <a:srgbClr val="0000FF"/>
              </a:solidFill>
              <a:latin typeface="华文楷体" panose="02010600040101010101" pitchFamily="2" charset="-122"/>
              <a:ea typeface="华文楷体" panose="02010600040101010101" pitchFamily="2" charset="-122"/>
            </a:endParaRPr>
          </a:p>
          <a:p>
            <a:pPr marL="971550" lvl="1" indent="-514350">
              <a:lnSpc>
                <a:spcPct val="200000"/>
              </a:lnSpc>
              <a:buClr>
                <a:srgbClr val="FF3300"/>
              </a:buClr>
              <a:buSzPct val="85000"/>
              <a:buFont typeface="+mj-ea"/>
              <a:buAutoNum type="circleNumDbPlain"/>
            </a:pPr>
            <a:r>
              <a:rPr lang="zh-CN" altLang="en-US" sz="3600" b="1" dirty="0">
                <a:solidFill>
                  <a:srgbClr val="0000FF"/>
                </a:solidFill>
                <a:latin typeface="华文楷体" panose="02010600040101010101" pitchFamily="2" charset="-122"/>
                <a:ea typeface="华文楷体" panose="02010600040101010101" pitchFamily="2" charset="-122"/>
              </a:rPr>
              <a:t>如何提高检测容错性。</a:t>
            </a:r>
            <a:endParaRPr lang="zh-CN" altLang="en-US" sz="3600" b="1" dirty="0">
              <a:solidFill>
                <a:srgbClr val="0000FF"/>
              </a:solidFill>
              <a:latin typeface="华文楷体" panose="02010600040101010101" pitchFamily="2" charset="-122"/>
              <a:ea typeface="华文楷体" panose="02010600040101010101" pitchFamily="2" charset="-122"/>
            </a:endParaRPr>
          </a:p>
          <a:p>
            <a:pPr marL="971550" lvl="1" indent="-514350">
              <a:lnSpc>
                <a:spcPct val="200000"/>
              </a:lnSpc>
              <a:buClr>
                <a:srgbClr val="FF3300"/>
              </a:buClr>
              <a:buSzPct val="85000"/>
              <a:buFont typeface="+mj-ea"/>
              <a:buAutoNum type="circleNumDbPlain"/>
            </a:pPr>
            <a:r>
              <a:rPr lang="zh-CN" altLang="en-US" sz="3600" b="1" dirty="0">
                <a:solidFill>
                  <a:srgbClr val="0000FF"/>
                </a:solidFill>
                <a:latin typeface="华文楷体" panose="02010600040101010101" pitchFamily="2" charset="-122"/>
                <a:ea typeface="华文楷体" panose="02010600040101010101" pitchFamily="2" charset="-122"/>
              </a:rPr>
              <a:t>如何保障检测节点的自身安全。</a:t>
            </a:r>
            <a:endParaRPr lang="zh-CN" altLang="en-US" sz="3600" b="1" dirty="0">
              <a:solidFill>
                <a:srgbClr val="0000FF"/>
              </a:solidFill>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TextBox 22"/>
          <p:cNvSpPr>
            <a:spLocks noChangeArrowheads="1"/>
          </p:cNvSpPr>
          <p:nvPr/>
        </p:nvSpPr>
        <p:spPr bwMode="auto">
          <a:xfrm>
            <a:off x="3645973" y="792288"/>
            <a:ext cx="4593167" cy="707886"/>
          </a:xfrm>
          <a:prstGeom prst="rect">
            <a:avLst/>
          </a:prstGeom>
          <a:noFill/>
          <a:ln w="9525">
            <a:noFill/>
            <a:miter lim="800000"/>
          </a:ln>
        </p:spPr>
        <p:txBody>
          <a:bodyPr>
            <a:spAutoFit/>
          </a:bodyPr>
          <a:lstStyle/>
          <a:p>
            <a:r>
              <a:rPr lang="zh-CN" altLang="en-US" sz="4000" b="1" dirty="0" smtClean="0">
                <a:solidFill>
                  <a:srgbClr val="4A2914"/>
                </a:solidFill>
                <a:latin typeface="微软雅黑" panose="020B0503020204020204" pitchFamily="34" charset="-122"/>
                <a:ea typeface="微软雅黑" panose="020B0503020204020204" pitchFamily="34" charset="-122"/>
                <a:sym typeface="微软雅黑" panose="020B0503020204020204" pitchFamily="34" charset="-122"/>
              </a:rPr>
              <a:t>主要内容</a:t>
            </a:r>
            <a:endParaRPr lang="zh-CN" altLang="en-US" dirty="0"/>
          </a:p>
        </p:txBody>
      </p:sp>
      <p:cxnSp>
        <p:nvCxnSpPr>
          <p:cNvPr id="47" name="直接连接符 46"/>
          <p:cNvCxnSpPr/>
          <p:nvPr/>
        </p:nvCxnSpPr>
        <p:spPr>
          <a:xfrm rot="5400000">
            <a:off x="738944" y="3356768"/>
            <a:ext cx="5143536" cy="1588"/>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sp>
        <p:nvSpPr>
          <p:cNvPr id="77" name="TextBox 10"/>
          <p:cNvSpPr txBox="1"/>
          <p:nvPr/>
        </p:nvSpPr>
        <p:spPr>
          <a:xfrm>
            <a:off x="3995068" y="2080756"/>
            <a:ext cx="6561390" cy="553998"/>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一、</a:t>
            </a:r>
            <a:r>
              <a:rPr lang="en-US" altLang="zh-CN" sz="3600" b="1" dirty="0" smtClean="0">
                <a:latin typeface="Impact" panose="020B0806030902050204" pitchFamily="34" charset="0"/>
                <a:ea typeface="微软雅黑" panose="020B0503020204020204" pitchFamily="34" charset="-122"/>
              </a:rPr>
              <a:t>WSN</a:t>
            </a:r>
            <a:r>
              <a:rPr lang="zh-CN" altLang="en-US" sz="3600" b="1" dirty="0" smtClean="0">
                <a:latin typeface="Impact" panose="020B0806030902050204" pitchFamily="34" charset="0"/>
                <a:ea typeface="微软雅黑" panose="020B0503020204020204" pitchFamily="34" charset="-122"/>
              </a:rPr>
              <a:t>安全</a:t>
            </a:r>
            <a:r>
              <a:rPr lang="zh-CN" altLang="en-US" sz="3600" b="1" dirty="0">
                <a:latin typeface="Impact" panose="020B0806030902050204" pitchFamily="34" charset="0"/>
                <a:ea typeface="微软雅黑" panose="020B0503020204020204" pitchFamily="34" charset="-122"/>
              </a:rPr>
              <a:t>问题概述</a:t>
            </a:r>
            <a:endParaRPr sz="3600" b="1" dirty="0" smtClean="0">
              <a:latin typeface="Impact" panose="020B0806030902050204" pitchFamily="34" charset="0"/>
              <a:ea typeface="微软雅黑" panose="020B0503020204020204" pitchFamily="34" charset="-122"/>
            </a:endParaRPr>
          </a:p>
        </p:txBody>
      </p:sp>
      <p:cxnSp>
        <p:nvCxnSpPr>
          <p:cNvPr id="11" name="直接连接符 10"/>
          <p:cNvCxnSpPr/>
          <p:nvPr/>
        </p:nvCxnSpPr>
        <p:spPr>
          <a:xfrm>
            <a:off x="3381356" y="1689436"/>
            <a:ext cx="6963116" cy="1137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12" name="TextBox 10"/>
          <p:cNvSpPr txBox="1"/>
          <p:nvPr/>
        </p:nvSpPr>
        <p:spPr>
          <a:xfrm>
            <a:off x="4005234" y="3178671"/>
            <a:ext cx="6728488" cy="553998"/>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二、</a:t>
            </a:r>
            <a:r>
              <a:rPr lang="en-US" altLang="zh-CN" sz="3600" b="1" dirty="0" smtClean="0">
                <a:latin typeface="Impact" panose="020B0806030902050204" pitchFamily="34" charset="0"/>
                <a:ea typeface="微软雅黑" panose="020B0503020204020204" pitchFamily="34" charset="-122"/>
              </a:rPr>
              <a:t>WSN</a:t>
            </a:r>
            <a:r>
              <a:rPr lang="zh-CN" altLang="en-US" sz="3600" b="1" dirty="0">
                <a:latin typeface="Impact" panose="020B0806030902050204" pitchFamily="34" charset="0"/>
                <a:ea typeface="微软雅黑" panose="020B0503020204020204" pitchFamily="34" charset="-122"/>
              </a:rPr>
              <a:t>中的密码学</a:t>
            </a:r>
            <a:r>
              <a:rPr lang="zh-CN" altLang="en-US" sz="3600" b="1" dirty="0" smtClean="0">
                <a:latin typeface="Impact" panose="020B0806030902050204" pitchFamily="34" charset="0"/>
                <a:ea typeface="微软雅黑" panose="020B0503020204020204" pitchFamily="34" charset="-122"/>
              </a:rPr>
              <a:t>理论</a:t>
            </a:r>
            <a:endParaRPr lang="zh-CN" altLang="en-US" sz="3600" b="1" dirty="0" smtClean="0">
              <a:latin typeface="Impact" panose="020B0806030902050204" pitchFamily="34" charset="0"/>
              <a:ea typeface="微软雅黑" panose="020B0503020204020204" pitchFamily="34" charset="-122"/>
            </a:endParaRPr>
          </a:p>
        </p:txBody>
      </p:sp>
      <p:sp>
        <p:nvSpPr>
          <p:cNvPr id="13" name="TextBox 11"/>
          <p:cNvSpPr txBox="1"/>
          <p:nvPr/>
        </p:nvSpPr>
        <p:spPr>
          <a:xfrm>
            <a:off x="4005234" y="4276586"/>
            <a:ext cx="5399096" cy="553998"/>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三、</a:t>
            </a:r>
            <a:r>
              <a:rPr lang="en-US" altLang="zh-CN" sz="3600" b="1" dirty="0" smtClean="0">
                <a:latin typeface="Impact" panose="020B0806030902050204" pitchFamily="34" charset="0"/>
                <a:ea typeface="微软雅黑" panose="020B0503020204020204" pitchFamily="34" charset="-122"/>
              </a:rPr>
              <a:t>WSN</a:t>
            </a:r>
            <a:r>
              <a:rPr lang="zh-CN" altLang="en-US" sz="3600" b="1" dirty="0">
                <a:latin typeface="Impact" panose="020B0806030902050204" pitchFamily="34" charset="0"/>
                <a:ea typeface="微软雅黑" panose="020B0503020204020204" pitchFamily="34" charset="-122"/>
              </a:rPr>
              <a:t>安全防护</a:t>
            </a:r>
            <a:r>
              <a:rPr lang="zh-CN" altLang="en-US" sz="3600" b="1" dirty="0" smtClean="0">
                <a:latin typeface="Impact" panose="020B0806030902050204" pitchFamily="34" charset="0"/>
                <a:ea typeface="微软雅黑" panose="020B0503020204020204" pitchFamily="34" charset="-122"/>
              </a:rPr>
              <a:t>技术</a:t>
            </a:r>
            <a:endParaRPr lang="zh-CN" altLang="en-US" sz="3600" b="1" dirty="0">
              <a:latin typeface="Impact" panose="020B0806030902050204" pitchFamily="34" charset="0"/>
              <a:ea typeface="微软雅黑" panose="020B0503020204020204" pitchFamily="34" charset="-122"/>
            </a:endParaRPr>
          </a:p>
        </p:txBody>
      </p:sp>
      <p:pic>
        <p:nvPicPr>
          <p:cNvPr id="1026" name="Picture 2" descr="E:\教学\无线网络\图\235090-1305230J03449.jpg"/>
          <p:cNvPicPr>
            <a:picLocks noChangeAspect="1" noChangeArrowheads="1"/>
          </p:cNvPicPr>
          <p:nvPr/>
        </p:nvPicPr>
        <p:blipFill>
          <a:blip r:embed="rId1" cstate="print"/>
          <a:srcRect/>
          <a:stretch>
            <a:fillRect/>
          </a:stretch>
        </p:blipFill>
        <p:spPr bwMode="auto">
          <a:xfrm>
            <a:off x="767408" y="1124744"/>
            <a:ext cx="2088232" cy="2088232"/>
          </a:xfrm>
          <a:prstGeom prst="rect">
            <a:avLst/>
          </a:prstGeom>
          <a:noFill/>
        </p:spPr>
      </p:pic>
      <p:pic>
        <p:nvPicPr>
          <p:cNvPr id="1027" name="Picture 3" descr="E:\教学\无线网络\图\235090-1305230Q35477.jpg"/>
          <p:cNvPicPr>
            <a:picLocks noChangeAspect="1" noChangeArrowheads="1"/>
          </p:cNvPicPr>
          <p:nvPr/>
        </p:nvPicPr>
        <p:blipFill>
          <a:blip r:embed="rId2" cstate="print"/>
          <a:srcRect/>
          <a:stretch>
            <a:fillRect/>
          </a:stretch>
        </p:blipFill>
        <p:spPr bwMode="auto">
          <a:xfrm>
            <a:off x="695400" y="3501008"/>
            <a:ext cx="2304256" cy="2304256"/>
          </a:xfrm>
          <a:prstGeom prst="rect">
            <a:avLst/>
          </a:prstGeom>
          <a:noFill/>
        </p:spPr>
      </p:pic>
      <p:sp>
        <p:nvSpPr>
          <p:cNvPr id="2" name="TextBox 11"/>
          <p:cNvSpPr txBox="1"/>
          <p:nvPr/>
        </p:nvSpPr>
        <p:spPr>
          <a:xfrm>
            <a:off x="3988724" y="5374501"/>
            <a:ext cx="5851692" cy="553998"/>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四、</a:t>
            </a:r>
            <a:r>
              <a:rPr lang="en-US" altLang="zh-CN" sz="3600" b="1" dirty="0" smtClean="0">
                <a:latin typeface="Impact" panose="020B0806030902050204" pitchFamily="34" charset="0"/>
                <a:ea typeface="微软雅黑" panose="020B0503020204020204" pitchFamily="34" charset="-122"/>
              </a:rPr>
              <a:t>WSN</a:t>
            </a:r>
            <a:r>
              <a:rPr lang="zh-CN" altLang="en-US" sz="3600" b="1" dirty="0">
                <a:latin typeface="Impact" panose="020B0806030902050204" pitchFamily="34" charset="0"/>
                <a:ea typeface="微软雅黑" panose="020B0503020204020204" pitchFamily="34" charset="-122"/>
              </a:rPr>
              <a:t>的发展与安全</a:t>
            </a:r>
            <a:r>
              <a:rPr lang="zh-CN" altLang="en-US" sz="3600" b="1" dirty="0" smtClean="0">
                <a:latin typeface="Impact" panose="020B0806030902050204" pitchFamily="34" charset="0"/>
                <a:ea typeface="微软雅黑" panose="020B0503020204020204" pitchFamily="34" charset="-122"/>
              </a:rPr>
              <a:t>趋势</a:t>
            </a:r>
            <a:endParaRPr lang="zh-CN" altLang="en-US" sz="3600" b="1" dirty="0" smtClean="0">
              <a:latin typeface="Impact" panose="020B0806030902050204" pitchFamily="34" charset="0"/>
              <a:ea typeface="微软雅黑" panose="020B0503020204020204" pitchFamily="34" charset="-122"/>
            </a:endParaRPr>
          </a:p>
        </p:txBody>
      </p:sp>
    </p:spTree>
    <p:custDataLst>
      <p:tags r:id="rId3"/>
    </p:custDataLst>
  </p:cSld>
  <p:clrMapOvr>
    <a:masterClrMapping/>
  </p:clrMapOvr>
  <p:transition spd="med" advClick="0" advTm="0">
    <p:split orient="vert"/>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TextBox 22"/>
          <p:cNvSpPr>
            <a:spLocks noChangeArrowheads="1"/>
          </p:cNvSpPr>
          <p:nvPr/>
        </p:nvSpPr>
        <p:spPr bwMode="auto">
          <a:xfrm>
            <a:off x="3645973" y="792288"/>
            <a:ext cx="4593167" cy="707886"/>
          </a:xfrm>
          <a:prstGeom prst="rect">
            <a:avLst/>
          </a:prstGeom>
          <a:noFill/>
          <a:ln w="9525">
            <a:noFill/>
            <a:miter lim="800000"/>
          </a:ln>
        </p:spPr>
        <p:txBody>
          <a:bodyPr>
            <a:spAutoFit/>
          </a:bodyPr>
          <a:lstStyle/>
          <a:p>
            <a:r>
              <a:rPr lang="zh-CN" altLang="en-US" sz="4000" b="1" dirty="0" smtClean="0">
                <a:solidFill>
                  <a:srgbClr val="4A2914"/>
                </a:solidFill>
                <a:latin typeface="微软雅黑" panose="020B0503020204020204" pitchFamily="34" charset="-122"/>
                <a:ea typeface="微软雅黑" panose="020B0503020204020204" pitchFamily="34" charset="-122"/>
                <a:sym typeface="微软雅黑" panose="020B0503020204020204" pitchFamily="34" charset="-122"/>
              </a:rPr>
              <a:t>主要内容</a:t>
            </a:r>
            <a:endParaRPr lang="zh-CN" altLang="en-US" dirty="0"/>
          </a:p>
        </p:txBody>
      </p:sp>
      <p:cxnSp>
        <p:nvCxnSpPr>
          <p:cNvPr id="47" name="直接连接符 46"/>
          <p:cNvCxnSpPr/>
          <p:nvPr/>
        </p:nvCxnSpPr>
        <p:spPr>
          <a:xfrm rot="5400000">
            <a:off x="738944" y="3356768"/>
            <a:ext cx="5143536" cy="1588"/>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sp>
        <p:nvSpPr>
          <p:cNvPr id="73" name="对角圆角矩形 72"/>
          <p:cNvSpPr/>
          <p:nvPr/>
        </p:nvSpPr>
        <p:spPr>
          <a:xfrm>
            <a:off x="3667108" y="5222360"/>
            <a:ext cx="7109412" cy="870936"/>
          </a:xfrm>
          <a:prstGeom prst="round2DiagRect">
            <a:avLst>
              <a:gd name="adj1" fmla="val 20943"/>
              <a:gd name="adj2" fmla="val 0"/>
            </a:avLst>
          </a:prstGeom>
          <a:solidFill>
            <a:srgbClr val="CD1F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3381356" y="1689436"/>
            <a:ext cx="6963116" cy="1137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pic>
        <p:nvPicPr>
          <p:cNvPr id="11" name="Picture 2" descr="E:\教学\无线网络\图\235090-1305230J03449.jpg"/>
          <p:cNvPicPr>
            <a:picLocks noChangeAspect="1" noChangeArrowheads="1"/>
          </p:cNvPicPr>
          <p:nvPr/>
        </p:nvPicPr>
        <p:blipFill>
          <a:blip r:embed="rId1" cstate="print"/>
          <a:srcRect/>
          <a:stretch>
            <a:fillRect/>
          </a:stretch>
        </p:blipFill>
        <p:spPr bwMode="auto">
          <a:xfrm>
            <a:off x="767408" y="1124744"/>
            <a:ext cx="2088232" cy="2088232"/>
          </a:xfrm>
          <a:prstGeom prst="rect">
            <a:avLst/>
          </a:prstGeom>
          <a:noFill/>
        </p:spPr>
      </p:pic>
      <p:pic>
        <p:nvPicPr>
          <p:cNvPr id="12" name="Picture 3" descr="E:\教学\无线网络\图\235090-1305230Q35477.jpg"/>
          <p:cNvPicPr>
            <a:picLocks noChangeAspect="1" noChangeArrowheads="1"/>
          </p:cNvPicPr>
          <p:nvPr/>
        </p:nvPicPr>
        <p:blipFill>
          <a:blip r:embed="rId2" cstate="print"/>
          <a:srcRect/>
          <a:stretch>
            <a:fillRect/>
          </a:stretch>
        </p:blipFill>
        <p:spPr bwMode="auto">
          <a:xfrm>
            <a:off x="695400" y="3501008"/>
            <a:ext cx="2304256" cy="2304256"/>
          </a:xfrm>
          <a:prstGeom prst="rect">
            <a:avLst/>
          </a:prstGeom>
          <a:noFill/>
        </p:spPr>
      </p:pic>
      <p:sp>
        <p:nvSpPr>
          <p:cNvPr id="14" name="TextBox 10"/>
          <p:cNvSpPr txBox="1"/>
          <p:nvPr/>
        </p:nvSpPr>
        <p:spPr>
          <a:xfrm>
            <a:off x="3995068" y="2080756"/>
            <a:ext cx="6561390" cy="553998"/>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一、</a:t>
            </a:r>
            <a:r>
              <a:rPr lang="en-US" altLang="zh-CN" sz="3600" b="1" dirty="0" smtClean="0">
                <a:latin typeface="Impact" panose="020B0806030902050204" pitchFamily="34" charset="0"/>
                <a:ea typeface="微软雅黑" panose="020B0503020204020204" pitchFamily="34" charset="-122"/>
              </a:rPr>
              <a:t>WSN</a:t>
            </a:r>
            <a:r>
              <a:rPr lang="zh-CN" altLang="en-US" sz="3600" b="1" dirty="0" smtClean="0">
                <a:latin typeface="Impact" panose="020B0806030902050204" pitchFamily="34" charset="0"/>
                <a:ea typeface="微软雅黑" panose="020B0503020204020204" pitchFamily="34" charset="-122"/>
              </a:rPr>
              <a:t>安全</a:t>
            </a:r>
            <a:r>
              <a:rPr lang="zh-CN" altLang="en-US" sz="3600" b="1" dirty="0">
                <a:latin typeface="Impact" panose="020B0806030902050204" pitchFamily="34" charset="0"/>
                <a:ea typeface="微软雅黑" panose="020B0503020204020204" pitchFamily="34" charset="-122"/>
              </a:rPr>
              <a:t>问题概述</a:t>
            </a:r>
            <a:endParaRPr sz="3600" b="1" dirty="0" smtClean="0">
              <a:latin typeface="Impact" panose="020B0806030902050204" pitchFamily="34" charset="0"/>
              <a:ea typeface="微软雅黑" panose="020B0503020204020204" pitchFamily="34" charset="-122"/>
            </a:endParaRPr>
          </a:p>
        </p:txBody>
      </p:sp>
      <p:cxnSp>
        <p:nvCxnSpPr>
          <p:cNvPr id="15" name="直接连接符 14"/>
          <p:cNvCxnSpPr/>
          <p:nvPr/>
        </p:nvCxnSpPr>
        <p:spPr>
          <a:xfrm>
            <a:off x="3381356" y="1689436"/>
            <a:ext cx="6963116" cy="1137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16" name="TextBox 10"/>
          <p:cNvSpPr txBox="1"/>
          <p:nvPr/>
        </p:nvSpPr>
        <p:spPr>
          <a:xfrm>
            <a:off x="4005234" y="3178671"/>
            <a:ext cx="6728488" cy="553998"/>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二、</a:t>
            </a:r>
            <a:r>
              <a:rPr lang="en-US" altLang="zh-CN" sz="3600" b="1" dirty="0" smtClean="0">
                <a:latin typeface="Impact" panose="020B0806030902050204" pitchFamily="34" charset="0"/>
                <a:ea typeface="微软雅黑" panose="020B0503020204020204" pitchFamily="34" charset="-122"/>
              </a:rPr>
              <a:t>WSN</a:t>
            </a:r>
            <a:r>
              <a:rPr lang="zh-CN" altLang="en-US" sz="3600" b="1" dirty="0">
                <a:latin typeface="Impact" panose="020B0806030902050204" pitchFamily="34" charset="0"/>
                <a:ea typeface="微软雅黑" panose="020B0503020204020204" pitchFamily="34" charset="-122"/>
              </a:rPr>
              <a:t>中的密码学</a:t>
            </a:r>
            <a:r>
              <a:rPr lang="zh-CN" altLang="en-US" sz="3600" b="1" dirty="0" smtClean="0">
                <a:latin typeface="Impact" panose="020B0806030902050204" pitchFamily="34" charset="0"/>
                <a:ea typeface="微软雅黑" panose="020B0503020204020204" pitchFamily="34" charset="-122"/>
              </a:rPr>
              <a:t>理论</a:t>
            </a:r>
            <a:endParaRPr lang="zh-CN" altLang="en-US" sz="3600" b="1" dirty="0" smtClean="0">
              <a:latin typeface="Impact" panose="020B0806030902050204" pitchFamily="34" charset="0"/>
              <a:ea typeface="微软雅黑" panose="020B0503020204020204" pitchFamily="34" charset="-122"/>
            </a:endParaRPr>
          </a:p>
        </p:txBody>
      </p:sp>
      <p:sp>
        <p:nvSpPr>
          <p:cNvPr id="17" name="TextBox 11"/>
          <p:cNvSpPr txBox="1"/>
          <p:nvPr/>
        </p:nvSpPr>
        <p:spPr>
          <a:xfrm>
            <a:off x="4005234" y="4276586"/>
            <a:ext cx="5399096" cy="553998"/>
          </a:xfrm>
          <a:prstGeom prst="rect">
            <a:avLst/>
          </a:prstGeom>
          <a:noFill/>
        </p:spPr>
        <p:txBody>
          <a:bodyPr vert="horz" wrap="square" lIns="0" tIns="0" rIns="0" bIns="0" rtlCol="0" anchor="ctr">
            <a:spAutoFit/>
          </a:bodyPr>
          <a:lstStyle/>
          <a:p>
            <a:r>
              <a:rPr lang="zh-CN" altLang="en-US" sz="3600" b="1" dirty="0" smtClean="0">
                <a:latin typeface="Impact" panose="020B0806030902050204" pitchFamily="34" charset="0"/>
                <a:ea typeface="微软雅黑" panose="020B0503020204020204" pitchFamily="34" charset="-122"/>
              </a:rPr>
              <a:t>三、</a:t>
            </a:r>
            <a:r>
              <a:rPr lang="en-US" altLang="zh-CN" sz="3600" b="1" dirty="0" smtClean="0">
                <a:latin typeface="Impact" panose="020B0806030902050204" pitchFamily="34" charset="0"/>
                <a:ea typeface="微软雅黑" panose="020B0503020204020204" pitchFamily="34" charset="-122"/>
              </a:rPr>
              <a:t>WSN</a:t>
            </a:r>
            <a:r>
              <a:rPr lang="zh-CN" altLang="en-US" sz="3600" b="1" dirty="0">
                <a:latin typeface="Impact" panose="020B0806030902050204" pitchFamily="34" charset="0"/>
                <a:ea typeface="微软雅黑" panose="020B0503020204020204" pitchFamily="34" charset="-122"/>
              </a:rPr>
              <a:t>安全防护</a:t>
            </a:r>
            <a:r>
              <a:rPr lang="zh-CN" altLang="en-US" sz="3600" b="1" dirty="0" smtClean="0">
                <a:latin typeface="Impact" panose="020B0806030902050204" pitchFamily="34" charset="0"/>
                <a:ea typeface="微软雅黑" panose="020B0503020204020204" pitchFamily="34" charset="-122"/>
              </a:rPr>
              <a:t>技术</a:t>
            </a:r>
            <a:endParaRPr lang="zh-CN" altLang="en-US" sz="3600" b="1" dirty="0">
              <a:latin typeface="Impact" panose="020B0806030902050204" pitchFamily="34" charset="0"/>
              <a:ea typeface="微软雅黑" panose="020B0503020204020204" pitchFamily="34" charset="-122"/>
            </a:endParaRPr>
          </a:p>
        </p:txBody>
      </p:sp>
      <p:sp>
        <p:nvSpPr>
          <p:cNvPr id="18" name="TextBox 11"/>
          <p:cNvSpPr txBox="1"/>
          <p:nvPr/>
        </p:nvSpPr>
        <p:spPr>
          <a:xfrm>
            <a:off x="3988724" y="5374501"/>
            <a:ext cx="5851692" cy="553998"/>
          </a:xfrm>
          <a:prstGeom prst="rect">
            <a:avLst/>
          </a:prstGeom>
          <a:noFill/>
        </p:spPr>
        <p:txBody>
          <a:bodyPr vert="horz" wrap="square" lIns="0" tIns="0" rIns="0" bIns="0" rtlCol="0" anchor="ctr">
            <a:spAutoFit/>
          </a:bodyPr>
          <a:lstStyle/>
          <a:p>
            <a:r>
              <a:rPr lang="zh-CN" altLang="en-US" sz="3600" b="1" dirty="0" smtClean="0">
                <a:solidFill>
                  <a:schemeClr val="bg1"/>
                </a:solidFill>
                <a:latin typeface="Impact" panose="020B0806030902050204" pitchFamily="34" charset="0"/>
                <a:ea typeface="微软雅黑" panose="020B0503020204020204" pitchFamily="34" charset="-122"/>
              </a:rPr>
              <a:t>四、</a:t>
            </a:r>
            <a:r>
              <a:rPr lang="en-US" altLang="zh-CN" sz="3600" b="1" dirty="0" smtClean="0">
                <a:solidFill>
                  <a:schemeClr val="bg1"/>
                </a:solidFill>
                <a:latin typeface="Impact" panose="020B0806030902050204" pitchFamily="34" charset="0"/>
                <a:ea typeface="微软雅黑" panose="020B0503020204020204" pitchFamily="34" charset="-122"/>
              </a:rPr>
              <a:t>WSN</a:t>
            </a:r>
            <a:r>
              <a:rPr lang="zh-CN" altLang="en-US" sz="3600" b="1" dirty="0">
                <a:solidFill>
                  <a:schemeClr val="bg1"/>
                </a:solidFill>
                <a:latin typeface="Impact" panose="020B0806030902050204" pitchFamily="34" charset="0"/>
                <a:ea typeface="微软雅黑" panose="020B0503020204020204" pitchFamily="34" charset="-122"/>
              </a:rPr>
              <a:t>的发展与安全</a:t>
            </a:r>
            <a:r>
              <a:rPr lang="zh-CN" altLang="en-US" sz="3600" b="1" dirty="0" smtClean="0">
                <a:solidFill>
                  <a:schemeClr val="bg1"/>
                </a:solidFill>
                <a:latin typeface="Impact" panose="020B0806030902050204" pitchFamily="34" charset="0"/>
                <a:ea typeface="微软雅黑" panose="020B0503020204020204" pitchFamily="34" charset="-122"/>
              </a:rPr>
              <a:t>趋势</a:t>
            </a:r>
            <a:endParaRPr lang="zh-CN" altLang="en-US" sz="3600" b="1" dirty="0" smtClean="0">
              <a:solidFill>
                <a:schemeClr val="bg1"/>
              </a:solidFill>
              <a:latin typeface="Impact" panose="020B0806030902050204" pitchFamily="34" charset="0"/>
              <a:ea typeface="微软雅黑" panose="020B0503020204020204" pitchFamily="34" charset="-122"/>
            </a:endParaRPr>
          </a:p>
        </p:txBody>
      </p:sp>
    </p:spTree>
    <p:custDataLst>
      <p:tags r:id="rId3"/>
    </p:custDataLst>
  </p:cSld>
  <p:clrMapOvr>
    <a:masterClrMapping/>
  </p:clrMapOvr>
  <p:transition spd="slow">
    <p:split orient="vert"/>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1</a:t>
            </a:r>
            <a:r>
              <a:rPr lang="zh-CN" altLang="en-US" dirty="0"/>
              <a:t>、车载传感网络及其</a:t>
            </a:r>
            <a:r>
              <a:rPr lang="zh-CN" altLang="en-US" dirty="0" smtClean="0"/>
              <a:t>安全性</a:t>
            </a:r>
            <a:endParaRPr lang="zh-CN" altLang="en-US" dirty="0"/>
          </a:p>
        </p:txBody>
      </p:sp>
      <p:sp>
        <p:nvSpPr>
          <p:cNvPr id="15" name="TextBox 14"/>
          <p:cNvSpPr txBox="1"/>
          <p:nvPr/>
        </p:nvSpPr>
        <p:spPr>
          <a:xfrm>
            <a:off x="911424" y="980728"/>
            <a:ext cx="10801200" cy="5078313"/>
          </a:xfrm>
          <a:prstGeom prst="rect">
            <a:avLst/>
          </a:prstGeom>
          <a:noFill/>
          <a:ln w="9525">
            <a:noFill/>
          </a:ln>
        </p:spPr>
        <p:txBody>
          <a:bodyPr wrap="square">
            <a:spAutoFit/>
          </a:bodyPr>
          <a:lstStyle/>
          <a:p>
            <a:pPr marL="457200" indent="-457200" algn="just">
              <a:lnSpc>
                <a:spcPct val="150000"/>
              </a:lnSpc>
              <a:buClr>
                <a:srgbClr val="FF3300"/>
              </a:buClr>
              <a:buSzPct val="85000"/>
              <a:buFont typeface="Wingdings" panose="05000000000000000000" pitchFamily="2" charset="2"/>
              <a:buChar char="p"/>
            </a:pPr>
            <a:r>
              <a:rPr lang="zh-CN" altLang="en-US" sz="3600" b="1" dirty="0">
                <a:latin typeface="华文楷体" panose="02010600040101010101" pitchFamily="2" charset="-122"/>
                <a:ea typeface="华文楷体" panose="02010600040101010101" pitchFamily="2" charset="-122"/>
              </a:rPr>
              <a:t>在汽车内安装传感器设备，汽车能够感知行驶途中的各种信息，大量的车辆传感器节点通过无线通信的方式相互连接，组成了</a:t>
            </a:r>
            <a:r>
              <a:rPr lang="zh-CN" altLang="en-US" sz="3600" b="1" dirty="0">
                <a:solidFill>
                  <a:srgbClr val="FF0000"/>
                </a:solidFill>
                <a:latin typeface="华文楷体" panose="02010600040101010101" pitchFamily="2" charset="-122"/>
                <a:ea typeface="华文楷体" panose="02010600040101010101" pitchFamily="2" charset="-122"/>
              </a:rPr>
              <a:t>无线车辆传感器网络</a:t>
            </a:r>
            <a:r>
              <a:rPr lang="zh-CN" altLang="en-US" sz="3600" b="1" dirty="0">
                <a:latin typeface="华文楷体" panose="02010600040101010101" pitchFamily="2" charset="-122"/>
                <a:ea typeface="华文楷体" panose="02010600040101010101" pitchFamily="2" charset="-122"/>
              </a:rPr>
              <a:t>（</a:t>
            </a:r>
            <a:r>
              <a:rPr lang="en-US" altLang="zh-CN" sz="3600" b="1" dirty="0">
                <a:latin typeface="华文楷体" panose="02010600040101010101" pitchFamily="2" charset="-122"/>
                <a:ea typeface="华文楷体" panose="02010600040101010101" pitchFamily="2" charset="-122"/>
              </a:rPr>
              <a:t>Vehicular Sensor Networks, VSN</a:t>
            </a:r>
            <a:r>
              <a:rPr lang="zh-CN" altLang="en-US" sz="3600" b="1" dirty="0">
                <a:latin typeface="华文楷体" panose="02010600040101010101" pitchFamily="2" charset="-122"/>
                <a:ea typeface="华文楷体" panose="02010600040101010101" pitchFamily="2" charset="-122"/>
              </a:rPr>
              <a:t>），是</a:t>
            </a:r>
            <a:r>
              <a:rPr lang="zh-CN" altLang="en-US" sz="3600" b="1" dirty="0">
                <a:solidFill>
                  <a:srgbClr val="0000FF"/>
                </a:solidFill>
                <a:latin typeface="华文楷体" panose="02010600040101010101" pitchFamily="2" charset="-122"/>
                <a:ea typeface="华文楷体" panose="02010600040101010101" pitchFamily="2" charset="-122"/>
              </a:rPr>
              <a:t>车载自组网</a:t>
            </a:r>
            <a:r>
              <a:rPr lang="zh-CN" altLang="en-US" sz="3600" b="1" dirty="0">
                <a:latin typeface="华文楷体" panose="02010600040101010101" pitchFamily="2" charset="-122"/>
                <a:ea typeface="华文楷体" panose="02010600040101010101" pitchFamily="2" charset="-122"/>
              </a:rPr>
              <a:t>（</a:t>
            </a:r>
            <a:r>
              <a:rPr lang="en-US" altLang="zh-CN" sz="3600" b="1" dirty="0">
                <a:latin typeface="华文楷体" panose="02010600040101010101" pitchFamily="2" charset="-122"/>
                <a:ea typeface="华文楷体" panose="02010600040101010101" pitchFamily="2" charset="-122"/>
              </a:rPr>
              <a:t>Vehicular Ad-hoc Networks</a:t>
            </a:r>
            <a:r>
              <a:rPr lang="zh-CN" altLang="en-US" sz="3600" b="1" dirty="0">
                <a:latin typeface="华文楷体" panose="02010600040101010101" pitchFamily="2" charset="-122"/>
                <a:ea typeface="华文楷体" panose="02010600040101010101" pitchFamily="2" charset="-122"/>
              </a:rPr>
              <a:t>，</a:t>
            </a:r>
            <a:r>
              <a:rPr lang="en-US" altLang="zh-CN" sz="3600" b="1" dirty="0">
                <a:solidFill>
                  <a:srgbClr val="0000FF"/>
                </a:solidFill>
                <a:latin typeface="华文楷体" panose="02010600040101010101" pitchFamily="2" charset="-122"/>
                <a:ea typeface="华文楷体" panose="02010600040101010101" pitchFamily="2" charset="-122"/>
              </a:rPr>
              <a:t>VANET</a:t>
            </a:r>
            <a:r>
              <a:rPr lang="zh-CN" altLang="en-US" sz="3600" b="1" dirty="0">
                <a:latin typeface="华文楷体" panose="02010600040101010101" pitchFamily="2" charset="-122"/>
                <a:ea typeface="华文楷体" panose="02010600040101010101" pitchFamily="2" charset="-122"/>
              </a:rPr>
              <a:t>）的重要组成部分。</a:t>
            </a:r>
            <a:endParaRPr lang="zh-CN" altLang="en-US" sz="36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a:t>
            </a:r>
            <a:r>
              <a:rPr lang="en-US" altLang="zh-CN" dirty="0" smtClean="0"/>
              <a:t>3</a:t>
            </a:r>
            <a:r>
              <a:rPr lang="zh-CN" altLang="en-US" dirty="0"/>
              <a:t>）完整性</a:t>
            </a:r>
            <a:endParaRPr lang="zh-CN" altLang="en-US" dirty="0"/>
          </a:p>
        </p:txBody>
      </p:sp>
      <p:sp>
        <p:nvSpPr>
          <p:cNvPr id="5" name="TextBox 4"/>
          <p:cNvSpPr txBox="1"/>
          <p:nvPr/>
        </p:nvSpPr>
        <p:spPr>
          <a:xfrm>
            <a:off x="1056640" y="980728"/>
            <a:ext cx="10583976" cy="5262979"/>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150000"/>
              </a:lnSpc>
              <a:spcBef>
                <a:spcPct val="0"/>
              </a:spcBef>
              <a:buClr>
                <a:srgbClr val="FF3300"/>
              </a:buClr>
              <a:buSzPct val="85000"/>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sym typeface="+mn-ea"/>
              </a:rPr>
              <a:t>在通信过程中，数据完整性能够保证接收者收到信息在传输过程中</a:t>
            </a:r>
            <a:r>
              <a:rPr lang="zh-CN" altLang="en-US" sz="2800" b="1" dirty="0">
                <a:solidFill>
                  <a:srgbClr val="FF0000"/>
                </a:solidFill>
                <a:latin typeface="微软雅黑" panose="020B0503020204020204" pitchFamily="34" charset="-122"/>
                <a:ea typeface="微软雅黑" panose="020B0503020204020204" pitchFamily="34" charset="-122"/>
                <a:sym typeface="+mn-ea"/>
              </a:rPr>
              <a:t>没有被攻击者篡改或替换</a:t>
            </a:r>
            <a:r>
              <a:rPr lang="zh-CN" altLang="en-US" sz="2800" dirty="0" smtClean="0">
                <a:latin typeface="微软雅黑" panose="020B0503020204020204" pitchFamily="34" charset="-122"/>
                <a:ea typeface="微软雅黑" panose="020B0503020204020204" pitchFamily="34" charset="-122"/>
                <a:sym typeface="+mn-ea"/>
              </a:rPr>
              <a:t>。</a:t>
            </a:r>
            <a:endParaRPr lang="en-US" altLang="zh-CN" sz="2800" dirty="0" smtClean="0">
              <a:latin typeface="微软雅黑" panose="020B0503020204020204" pitchFamily="34" charset="-122"/>
              <a:ea typeface="微软雅黑" panose="020B0503020204020204" pitchFamily="34" charset="-122"/>
              <a:sym typeface="+mn-ea"/>
            </a:endParaRPr>
          </a:p>
          <a:p>
            <a:pPr lvl="0" algn="just" eaLnBrk="1" hangingPunct="1">
              <a:lnSpc>
                <a:spcPct val="150000"/>
              </a:lnSpc>
              <a:spcBef>
                <a:spcPct val="0"/>
              </a:spcBef>
              <a:buClr>
                <a:srgbClr val="FF3300"/>
              </a:buClr>
              <a:buSzPct val="85000"/>
              <a:buFont typeface="Wingdings" panose="05000000000000000000" pitchFamily="2" charset="2"/>
              <a:buChar char="p"/>
            </a:pPr>
            <a:r>
              <a:rPr lang="zh-CN" altLang="en-US" sz="2800" b="1" dirty="0" smtClean="0">
                <a:solidFill>
                  <a:srgbClr val="0000FF"/>
                </a:solidFill>
                <a:latin typeface="微软雅黑" panose="020B0503020204020204" pitchFamily="34" charset="-122"/>
                <a:ea typeface="微软雅黑" panose="020B0503020204020204" pitchFamily="34" charset="-122"/>
                <a:sym typeface="+mn-ea"/>
              </a:rPr>
              <a:t>在</a:t>
            </a:r>
            <a:r>
              <a:rPr lang="zh-CN" altLang="en-US" sz="2800" b="1" dirty="0">
                <a:solidFill>
                  <a:srgbClr val="0000FF"/>
                </a:solidFill>
                <a:latin typeface="微软雅黑" panose="020B0503020204020204" pitchFamily="34" charset="-122"/>
                <a:ea typeface="微软雅黑" panose="020B0503020204020204" pitchFamily="34" charset="-122"/>
                <a:sym typeface="+mn-ea"/>
              </a:rPr>
              <a:t>基于公钥的密码体制中，数据完整性一般是通过数字签名来完成的</a:t>
            </a:r>
            <a:r>
              <a:rPr lang="zh-CN" altLang="en-US" sz="2800" dirty="0">
                <a:latin typeface="微软雅黑" panose="020B0503020204020204" pitchFamily="34" charset="-122"/>
                <a:ea typeface="微软雅黑" panose="020B0503020204020204" pitchFamily="34" charset="-122"/>
                <a:sym typeface="+mn-ea"/>
              </a:rPr>
              <a:t>，但资源有限的传感器网络无法支持</a:t>
            </a:r>
            <a:r>
              <a:rPr lang="zh-CN" altLang="en-US" sz="2800" dirty="0" smtClean="0">
                <a:latin typeface="微软雅黑" panose="020B0503020204020204" pitchFamily="34" charset="-122"/>
                <a:ea typeface="微软雅黑" panose="020B0503020204020204" pitchFamily="34" charset="-122"/>
                <a:sym typeface="+mn-ea"/>
              </a:rPr>
              <a:t>这种密码</a:t>
            </a:r>
            <a:r>
              <a:rPr lang="zh-CN" altLang="en-US" sz="2800" dirty="0">
                <a:latin typeface="微软雅黑" panose="020B0503020204020204" pitchFamily="34" charset="-122"/>
                <a:ea typeface="微软雅黑" panose="020B0503020204020204" pitchFamily="34" charset="-122"/>
                <a:sym typeface="+mn-ea"/>
              </a:rPr>
              <a:t>算法</a:t>
            </a:r>
            <a:r>
              <a:rPr lang="zh-CN" altLang="en-US" sz="2800" dirty="0" smtClean="0">
                <a:latin typeface="微软雅黑" panose="020B0503020204020204" pitchFamily="34" charset="-122"/>
                <a:ea typeface="微软雅黑" panose="020B0503020204020204" pitchFamily="34" charset="-122"/>
                <a:sym typeface="+mn-ea"/>
              </a:rPr>
              <a:t>。</a:t>
            </a:r>
            <a:endParaRPr lang="en-US" altLang="zh-CN" sz="2800" dirty="0" smtClean="0">
              <a:latin typeface="微软雅黑" panose="020B0503020204020204" pitchFamily="34" charset="-122"/>
              <a:ea typeface="微软雅黑" panose="020B0503020204020204" pitchFamily="34" charset="-122"/>
              <a:sym typeface="+mn-ea"/>
            </a:endParaRPr>
          </a:p>
          <a:p>
            <a:pPr lvl="0" algn="just" eaLnBrk="1" hangingPunct="1">
              <a:lnSpc>
                <a:spcPct val="150000"/>
              </a:lnSpc>
              <a:spcBef>
                <a:spcPct val="0"/>
              </a:spcBef>
              <a:buClr>
                <a:srgbClr val="FF3300"/>
              </a:buClr>
              <a:buSzPct val="85000"/>
              <a:buFont typeface="Wingdings" panose="05000000000000000000" pitchFamily="2" charset="2"/>
              <a:buChar char="p"/>
            </a:pPr>
            <a:r>
              <a:rPr lang="zh-CN" altLang="en-US" sz="2800" dirty="0" smtClean="0">
                <a:solidFill>
                  <a:srgbClr val="FF0000"/>
                </a:solidFill>
                <a:latin typeface="微软雅黑" panose="020B0503020204020204" pitchFamily="34" charset="-122"/>
                <a:ea typeface="微软雅黑" panose="020B0503020204020204" pitchFamily="34" charset="-122"/>
                <a:sym typeface="+mn-ea"/>
              </a:rPr>
              <a:t>在</a:t>
            </a:r>
            <a:r>
              <a:rPr lang="zh-CN" altLang="en-US" sz="2800" dirty="0">
                <a:solidFill>
                  <a:srgbClr val="FF0000"/>
                </a:solidFill>
                <a:latin typeface="微软雅黑" panose="020B0503020204020204" pitchFamily="34" charset="-122"/>
                <a:ea typeface="微软雅黑" panose="020B0503020204020204" pitchFamily="34" charset="-122"/>
                <a:sym typeface="+mn-ea"/>
              </a:rPr>
              <a:t>传感器网络中，通常</a:t>
            </a:r>
            <a:r>
              <a:rPr lang="zh-CN" altLang="en-US" sz="2800" b="1" dirty="0">
                <a:solidFill>
                  <a:srgbClr val="FF0000"/>
                </a:solidFill>
                <a:latin typeface="微软雅黑" panose="020B0503020204020204" pitchFamily="34" charset="-122"/>
                <a:ea typeface="微软雅黑" panose="020B0503020204020204" pitchFamily="34" charset="-122"/>
                <a:sym typeface="+mn-ea"/>
              </a:rPr>
              <a:t>使用消息认证码</a:t>
            </a:r>
            <a:r>
              <a:rPr lang="zh-CN" altLang="en-US" sz="2800" dirty="0">
                <a:solidFill>
                  <a:srgbClr val="FF0000"/>
                </a:solidFill>
                <a:latin typeface="微软雅黑" panose="020B0503020204020204" pitchFamily="34" charset="-122"/>
                <a:ea typeface="微软雅黑" panose="020B0503020204020204" pitchFamily="34" charset="-122"/>
                <a:sym typeface="+mn-ea"/>
              </a:rPr>
              <a:t>来进行数据完整性的检验</a:t>
            </a:r>
            <a:r>
              <a:rPr lang="zh-CN" altLang="en-US" sz="2800" dirty="0">
                <a:latin typeface="微软雅黑" panose="020B0503020204020204" pitchFamily="34" charset="-122"/>
                <a:ea typeface="微软雅黑" panose="020B0503020204020204" pitchFamily="34" charset="-122"/>
                <a:sym typeface="+mn-ea"/>
              </a:rPr>
              <a:t>，它使用的是一种带有共享密钥的散列算法，</a:t>
            </a:r>
            <a:r>
              <a:rPr lang="zh-CN" altLang="en-US" sz="2800" dirty="0">
                <a:solidFill>
                  <a:srgbClr val="0000FF"/>
                </a:solidFill>
                <a:latin typeface="微软雅黑" panose="020B0503020204020204" pitchFamily="34" charset="-122"/>
                <a:ea typeface="微软雅黑" panose="020B0503020204020204" pitchFamily="34" charset="-122"/>
                <a:sym typeface="+mn-ea"/>
              </a:rPr>
              <a:t>即将共享密钥和待检验的消息连接在一起进行散列运算</a:t>
            </a:r>
            <a:r>
              <a:rPr lang="zh-CN" altLang="en-US" sz="2800" dirty="0">
                <a:latin typeface="微软雅黑" panose="020B0503020204020204" pitchFamily="34" charset="-122"/>
                <a:ea typeface="微软雅黑" panose="020B0503020204020204" pitchFamily="34" charset="-122"/>
                <a:sym typeface="+mn-ea"/>
              </a:rPr>
              <a:t>，对数据的任何细微改动都会对消息认证码的值产生较大影响。</a:t>
            </a:r>
            <a:endParaRPr lang="zh-CN" altLang="en-US" sz="2800" dirty="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车载</a:t>
            </a:r>
            <a:r>
              <a:rPr lang="zh-CN" altLang="en-US" dirty="0"/>
              <a:t>传感</a:t>
            </a:r>
            <a:r>
              <a:rPr lang="zh-CN" altLang="en-US" dirty="0" smtClean="0"/>
              <a:t>网络</a:t>
            </a:r>
            <a:endParaRPr lang="zh-CN" altLang="en-US" dirty="0"/>
          </a:p>
        </p:txBody>
      </p:sp>
      <p:pic>
        <p:nvPicPr>
          <p:cNvPr id="1026" name="Picture 2" descr="https://gss0.bdstatic.com/-4o3dSag_xI4khGkpoWK1HF6hhy/baike/c0%3Dbaike150%2C5%2C5%2C150%2C50/sign=6ece96ffbb12c8fca0fefe9f9d6af920/ac4bd11373f0820246ea75e049fbfbedaa641bf0.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95600" y="1052736"/>
            <a:ext cx="7142272" cy="524180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车载传感网络</a:t>
            </a:r>
            <a:endParaRPr lang="zh-CN" altLang="en-US" dirty="0"/>
          </a:p>
        </p:txBody>
      </p:sp>
      <p:pic>
        <p:nvPicPr>
          <p:cNvPr id="2050" name="Picture 2" descr="https://gss0.bdstatic.com/94o3dSag_xI4khGkpoWK1HF6hhy/baike/c0%3Dbaike92%2C5%2C5%2C92%2C30/sign=3bf081953912b31bd361c57be7715d1f/ac345982b2b7d0a24489194fcbef76094a369a9b.jpg"/>
          <p:cNvPicPr>
            <a:picLocks noChangeAspect="1" noChangeArrowheads="1"/>
          </p:cNvPicPr>
          <p:nvPr/>
        </p:nvPicPr>
        <p:blipFill rotWithShape="1">
          <a:blip r:embed="rId1">
            <a:extLst>
              <a:ext uri="{28A0092B-C50C-407E-A947-70E740481C1C}">
                <a14:useLocalDpi xmlns:a14="http://schemas.microsoft.com/office/drawing/2010/main" val="0"/>
              </a:ext>
            </a:extLst>
          </a:blip>
          <a:srcRect b="11847"/>
          <a:stretch>
            <a:fillRect/>
          </a:stretch>
        </p:blipFill>
        <p:spPr bwMode="auto">
          <a:xfrm>
            <a:off x="1703512" y="980728"/>
            <a:ext cx="8640960" cy="58058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车载传感网络</a:t>
            </a:r>
            <a:endParaRPr lang="zh-CN" altLang="en-US" dirty="0"/>
          </a:p>
        </p:txBody>
      </p:sp>
      <p:pic>
        <p:nvPicPr>
          <p:cNvPr id="3074" name="Picture 2" descr="https://timgsa.baidu.com/timg?image&amp;quality=80&amp;size=b9999_10000&amp;sec=1525622222795&amp;di=630701f1d36ba16bb32d18008e56f6fe&amp;imgtype=0&amp;src=http%3A%2F%2Fimg1.wjw.cn%2Fmbr1505%2Fmbr150518155213890377%2FPicNatural%2FIMG160126135522851215.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99456" y="1340768"/>
            <a:ext cx="9515343" cy="46805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车载传感网络</a:t>
            </a:r>
            <a:endParaRPr lang="zh-CN" altLang="en-US" dirty="0"/>
          </a:p>
        </p:txBody>
      </p:sp>
      <p:pic>
        <p:nvPicPr>
          <p:cNvPr id="4098" name="Picture 2" descr="https://timgsa.baidu.com/timg?image&amp;quality=80&amp;size=b9999_10000&amp;sec=1525622222793&amp;di=d5a0e681f3df2566e8f84286d0f9d837&amp;imgtype=0&amp;src=http%3A%2F%2Fimg3.jiemian.com%2Fjiemian%2Foriginal%2F20170324%2F149034328974291900_a580xH.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75520" y="1447676"/>
            <a:ext cx="8473143" cy="46456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l"/>
            <a:r>
              <a:rPr lang="zh-CN" altLang="en-US" dirty="0"/>
              <a:t>车辆传感器网络</a:t>
            </a:r>
            <a:endParaRPr lang="zh-CN" altLang="en-US" dirty="0"/>
          </a:p>
        </p:txBody>
      </p:sp>
      <p:sp>
        <p:nvSpPr>
          <p:cNvPr id="15" name="TextBox 14"/>
          <p:cNvSpPr txBox="1"/>
          <p:nvPr/>
        </p:nvSpPr>
        <p:spPr>
          <a:xfrm>
            <a:off x="911424" y="836712"/>
            <a:ext cx="10945216" cy="6001643"/>
          </a:xfrm>
          <a:prstGeom prst="rect">
            <a:avLst/>
          </a:prstGeom>
          <a:noFill/>
          <a:ln w="9525">
            <a:noFill/>
          </a:ln>
        </p:spPr>
        <p:txBody>
          <a:bodyPr wrap="square">
            <a:spAutoFit/>
          </a:bodyPr>
          <a:lstStyle/>
          <a:p>
            <a:pPr marL="457200" indent="-457200">
              <a:lnSpc>
                <a:spcPct val="200000"/>
              </a:lnSpc>
              <a:buClr>
                <a:srgbClr val="FF3300"/>
              </a:buClr>
              <a:buSzPct val="85000"/>
              <a:buFont typeface="Wingdings" panose="05000000000000000000" pitchFamily="2" charset="2"/>
              <a:buChar char="p"/>
            </a:pPr>
            <a:r>
              <a:rPr lang="zh-CN" altLang="en-US" sz="3200" b="1" dirty="0">
                <a:latin typeface="华文楷体" panose="02010600040101010101" pitchFamily="2" charset="-122"/>
                <a:ea typeface="华文楷体" panose="02010600040101010101" pitchFamily="2" charset="-122"/>
              </a:rPr>
              <a:t>车辆传感器网络由</a:t>
            </a:r>
            <a:r>
              <a:rPr lang="zh-CN" altLang="en-US" sz="3200" b="1" dirty="0">
                <a:solidFill>
                  <a:srgbClr val="0000FF"/>
                </a:solidFill>
                <a:latin typeface="华文楷体" panose="02010600040101010101" pitchFamily="2" charset="-122"/>
                <a:ea typeface="华文楷体" panose="02010600040101010101" pitchFamily="2" charset="-122"/>
              </a:rPr>
              <a:t>移动</a:t>
            </a:r>
            <a:r>
              <a:rPr lang="zh-CN" altLang="en-US" sz="3200" b="1" dirty="0" smtClean="0">
                <a:solidFill>
                  <a:srgbClr val="0000FF"/>
                </a:solidFill>
                <a:latin typeface="华文楷体" panose="02010600040101010101" pitchFamily="2" charset="-122"/>
                <a:ea typeface="华文楷体" panose="02010600040101010101" pitchFamily="2" charset="-122"/>
              </a:rPr>
              <a:t>车辆</a:t>
            </a:r>
            <a:r>
              <a:rPr lang="zh-CN" altLang="en-US" sz="3200" b="1" dirty="0" smtClean="0">
                <a:latin typeface="华文楷体" panose="02010600040101010101" pitchFamily="2" charset="-122"/>
                <a:ea typeface="华文楷体" panose="02010600040101010101" pitchFamily="2" charset="-122"/>
              </a:rPr>
              <a:t>与</a:t>
            </a:r>
            <a:r>
              <a:rPr lang="zh-CN" altLang="en-US" sz="3200" b="1" dirty="0">
                <a:solidFill>
                  <a:srgbClr val="0000FF"/>
                </a:solidFill>
                <a:latin typeface="华文楷体" panose="02010600040101010101" pitchFamily="2" charset="-122"/>
                <a:ea typeface="华文楷体" panose="02010600040101010101" pitchFamily="2" charset="-122"/>
              </a:rPr>
              <a:t>固定的路侧基础设施</a:t>
            </a:r>
            <a:r>
              <a:rPr lang="zh-CN" altLang="en-US" sz="3200" b="1" dirty="0">
                <a:latin typeface="华文楷体" panose="02010600040101010101" pitchFamily="2" charset="-122"/>
                <a:ea typeface="华文楷体" panose="02010600040101010101" pitchFamily="2" charset="-122"/>
              </a:rPr>
              <a:t>组成。</a:t>
            </a:r>
            <a:endParaRPr lang="zh-CN" altLang="en-US" sz="3200" b="1" dirty="0">
              <a:latin typeface="华文楷体" panose="02010600040101010101" pitchFamily="2" charset="-122"/>
              <a:ea typeface="华文楷体" panose="02010600040101010101" pitchFamily="2" charset="-122"/>
            </a:endParaRPr>
          </a:p>
          <a:p>
            <a:pPr marL="457200" indent="-457200">
              <a:lnSpc>
                <a:spcPct val="200000"/>
              </a:lnSpc>
              <a:buClr>
                <a:srgbClr val="FF3300"/>
              </a:buClr>
              <a:buSzPct val="85000"/>
              <a:buFont typeface="Wingdings" panose="05000000000000000000" pitchFamily="2" charset="2"/>
              <a:buChar char="p"/>
            </a:pPr>
            <a:r>
              <a:rPr lang="zh-CN" altLang="en-US" sz="3200" b="1" dirty="0">
                <a:latin typeface="华文楷体" panose="02010600040101010101" pitchFamily="2" charset="-122"/>
                <a:ea typeface="华文楷体" panose="02010600040101010101" pitchFamily="2" charset="-122"/>
              </a:rPr>
              <a:t>移动车辆节点包含：</a:t>
            </a:r>
            <a:endParaRPr lang="zh-CN" altLang="en-US" sz="3200" b="1" dirty="0">
              <a:latin typeface="华文楷体" panose="02010600040101010101" pitchFamily="2" charset="-122"/>
              <a:ea typeface="华文楷体" panose="02010600040101010101" pitchFamily="2" charset="-122"/>
            </a:endParaRPr>
          </a:p>
          <a:p>
            <a:pPr marL="914400" lvl="1" indent="-457200">
              <a:lnSpc>
                <a:spcPct val="200000"/>
              </a:lnSpc>
              <a:buClr>
                <a:srgbClr val="FF3300"/>
              </a:buClr>
              <a:buSzPct val="85000"/>
              <a:buFont typeface="Wingdings" panose="05000000000000000000" pitchFamily="2" charset="2"/>
              <a:buChar char="l"/>
            </a:pPr>
            <a:r>
              <a:rPr lang="zh-CN" altLang="en-US" sz="3200" b="1" dirty="0">
                <a:solidFill>
                  <a:srgbClr val="0000FF"/>
                </a:solidFill>
                <a:latin typeface="华文楷体" panose="02010600040101010101" pitchFamily="2" charset="-122"/>
                <a:ea typeface="华文楷体" panose="02010600040101010101" pitchFamily="2" charset="-122"/>
              </a:rPr>
              <a:t>传感器设备</a:t>
            </a:r>
            <a:r>
              <a:rPr lang="en-US" altLang="zh-CN" sz="3200" b="1" dirty="0">
                <a:latin typeface="华文楷体" panose="02010600040101010101" pitchFamily="2" charset="-122"/>
                <a:ea typeface="华文楷体" panose="02010600040101010101" pitchFamily="2" charset="-122"/>
              </a:rPr>
              <a:t>——</a:t>
            </a:r>
            <a:r>
              <a:rPr lang="zh-CN" altLang="en-US" sz="3200" b="1" dirty="0">
                <a:latin typeface="华文楷体" panose="02010600040101010101" pitchFamily="2" charset="-122"/>
                <a:ea typeface="华文楷体" panose="02010600040101010101" pitchFamily="2" charset="-122"/>
              </a:rPr>
              <a:t>感知车辆内和车辆外的信息。</a:t>
            </a:r>
            <a:endParaRPr lang="zh-CN" altLang="en-US" sz="3200" b="1" dirty="0">
              <a:latin typeface="华文楷体" panose="02010600040101010101" pitchFamily="2" charset="-122"/>
              <a:ea typeface="华文楷体" panose="02010600040101010101" pitchFamily="2" charset="-122"/>
            </a:endParaRPr>
          </a:p>
          <a:p>
            <a:pPr marL="914400" lvl="1" indent="-457200">
              <a:lnSpc>
                <a:spcPct val="200000"/>
              </a:lnSpc>
              <a:buClr>
                <a:srgbClr val="FF3300"/>
              </a:buClr>
              <a:buSzPct val="85000"/>
              <a:buFont typeface="Wingdings" panose="05000000000000000000" pitchFamily="2" charset="2"/>
              <a:buChar char="l"/>
            </a:pPr>
            <a:r>
              <a:rPr lang="zh-CN" altLang="en-US" sz="3200" b="1" dirty="0">
                <a:solidFill>
                  <a:srgbClr val="0000FF"/>
                </a:solidFill>
                <a:latin typeface="华文楷体" panose="02010600040101010101" pitchFamily="2" charset="-122"/>
                <a:ea typeface="华文楷体" panose="02010600040101010101" pitchFamily="2" charset="-122"/>
              </a:rPr>
              <a:t>驾驶员</a:t>
            </a:r>
            <a:r>
              <a:rPr lang="en-US" altLang="zh-CN" sz="3200" b="1" dirty="0">
                <a:latin typeface="华文楷体" panose="02010600040101010101" pitchFamily="2" charset="-122"/>
                <a:ea typeface="华文楷体" panose="02010600040101010101" pitchFamily="2" charset="-122"/>
              </a:rPr>
              <a:t>——</a:t>
            </a:r>
            <a:r>
              <a:rPr lang="zh-CN" altLang="en-US" sz="3200" b="1" dirty="0">
                <a:latin typeface="华文楷体" panose="02010600040101010101" pitchFamily="2" charset="-122"/>
                <a:ea typeface="华文楷体" panose="02010600040101010101" pitchFamily="2" charset="-122"/>
              </a:rPr>
              <a:t>对所见所闻，感知复杂事件。</a:t>
            </a:r>
            <a:endParaRPr lang="zh-CN" altLang="en-US" sz="3200" b="1" dirty="0">
              <a:latin typeface="华文楷体" panose="02010600040101010101" pitchFamily="2" charset="-122"/>
              <a:ea typeface="华文楷体" panose="02010600040101010101" pitchFamily="2" charset="-122"/>
            </a:endParaRPr>
          </a:p>
          <a:p>
            <a:pPr marL="457200" indent="-457200">
              <a:lnSpc>
                <a:spcPct val="200000"/>
              </a:lnSpc>
              <a:buClr>
                <a:srgbClr val="FF3300"/>
              </a:buClr>
              <a:buSzPct val="85000"/>
              <a:buFont typeface="Wingdings" panose="05000000000000000000" pitchFamily="2" charset="2"/>
              <a:buChar char="p"/>
            </a:pPr>
            <a:r>
              <a:rPr lang="zh-CN" altLang="en-US" sz="3200" b="1" dirty="0">
                <a:latin typeface="华文楷体" panose="02010600040101010101" pitchFamily="2" charset="-122"/>
                <a:ea typeface="华文楷体" panose="02010600040101010101" pitchFamily="2" charset="-122"/>
              </a:rPr>
              <a:t>路侧基础设施</a:t>
            </a:r>
            <a:r>
              <a:rPr lang="zh-CN" altLang="en-US" sz="3200" b="1" dirty="0" smtClean="0">
                <a:latin typeface="华文楷体" panose="02010600040101010101" pitchFamily="2" charset="-122"/>
                <a:ea typeface="华文楷体" panose="02010600040101010101" pitchFamily="2" charset="-122"/>
              </a:rPr>
              <a:t>：连接</a:t>
            </a:r>
            <a:r>
              <a:rPr lang="en-US" altLang="zh-CN" sz="3200" b="1" dirty="0">
                <a:latin typeface="华文楷体" panose="02010600040101010101" pitchFamily="2" charset="-122"/>
                <a:ea typeface="华文楷体" panose="02010600040101010101" pitchFamily="2" charset="-122"/>
              </a:rPr>
              <a:t>Internet</a:t>
            </a:r>
            <a:r>
              <a:rPr lang="zh-CN" altLang="en-US" sz="3200" b="1" dirty="0" smtClean="0">
                <a:latin typeface="华文楷体" panose="02010600040101010101" pitchFamily="2" charset="-122"/>
                <a:ea typeface="华文楷体" panose="02010600040101010101" pitchFamily="2" charset="-122"/>
              </a:rPr>
              <a:t>，车辆</a:t>
            </a:r>
            <a:r>
              <a:rPr lang="zh-CN" altLang="en-US" sz="3200" b="1" dirty="0">
                <a:latin typeface="华文楷体" panose="02010600040101010101" pitchFamily="2" charset="-122"/>
                <a:ea typeface="华文楷体" panose="02010600040101010101" pitchFamily="2" charset="-122"/>
              </a:rPr>
              <a:t>通过时能够实现在移动中连接</a:t>
            </a:r>
            <a:r>
              <a:rPr lang="en-US" altLang="zh-CN" sz="3200" b="1" dirty="0">
                <a:latin typeface="华文楷体" panose="02010600040101010101" pitchFamily="2" charset="-122"/>
                <a:ea typeface="华文楷体" panose="02010600040101010101" pitchFamily="2" charset="-122"/>
              </a:rPr>
              <a:t>Internet</a:t>
            </a:r>
            <a:r>
              <a:rPr lang="zh-CN" altLang="en-US" sz="3200" b="1" dirty="0">
                <a:latin typeface="华文楷体" panose="02010600040101010101" pitchFamily="2" charset="-122"/>
                <a:ea typeface="华文楷体" panose="02010600040101010101" pitchFamily="2" charset="-122"/>
              </a:rPr>
              <a:t>。</a:t>
            </a:r>
            <a:endParaRPr lang="zh-CN" altLang="en-US" sz="32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8" name="Picture 8" descr="https://timgsa.baidu.com/timg?image&amp;quality=80&amp;size=b9999_10000&amp;sec=1526217320&amp;di=0a63ce1c93bce604d4bd1c4638ab0703&amp;imgtype=jpg&amp;er=1&amp;src=http%3A%2F%2Fimg04.hc360.com%2Fcarec%2F201411%2F201411250924148202.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36966" y="1280040"/>
            <a:ext cx="6155034" cy="4957272"/>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3"/>
          <p:cNvSpPr>
            <a:spLocks noGrp="1"/>
          </p:cNvSpPr>
          <p:nvPr>
            <p:ph type="title"/>
          </p:nvPr>
        </p:nvSpPr>
        <p:spPr/>
        <p:txBody>
          <a:bodyPr/>
          <a:lstStyle/>
          <a:p>
            <a:pPr algn="l"/>
            <a:r>
              <a:rPr lang="zh-CN" altLang="en-US" dirty="0"/>
              <a:t>车辆传感器网络</a:t>
            </a:r>
            <a:endParaRPr lang="zh-CN" altLang="en-US" dirty="0"/>
          </a:p>
        </p:txBody>
      </p:sp>
      <p:pic>
        <p:nvPicPr>
          <p:cNvPr id="1026" name="Picture 2" descr="http://www.zwzyzx.com/uploadfile/2016/1012/20161012102159259.png"/>
          <p:cNvPicPr>
            <a:picLocks noChangeAspect="1" noChangeArrowheads="1"/>
          </p:cNvPicPr>
          <p:nvPr/>
        </p:nvPicPr>
        <p:blipFill rotWithShape="1">
          <a:blip r:embed="rId2">
            <a:extLst>
              <a:ext uri="{28A0092B-C50C-407E-A947-70E740481C1C}">
                <a14:useLocalDpi xmlns:a14="http://schemas.microsoft.com/office/drawing/2010/main" val="0"/>
              </a:ext>
            </a:extLst>
          </a:blip>
          <a:srcRect t="3451" b="2529"/>
          <a:stretch>
            <a:fillRect/>
          </a:stretch>
        </p:blipFill>
        <p:spPr bwMode="auto">
          <a:xfrm>
            <a:off x="119336" y="1747146"/>
            <a:ext cx="5882159" cy="42741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l"/>
            <a:r>
              <a:rPr lang="en-US" altLang="zh-CN" dirty="0"/>
              <a:t>VANET</a:t>
            </a:r>
            <a:r>
              <a:rPr lang="zh-CN" altLang="en-US" dirty="0" smtClean="0"/>
              <a:t>网络</a:t>
            </a:r>
            <a:r>
              <a:rPr lang="zh-CN" altLang="en-US" dirty="0"/>
              <a:t>安全性</a:t>
            </a:r>
            <a:endParaRPr lang="zh-CN" altLang="en-US" dirty="0"/>
          </a:p>
        </p:txBody>
      </p:sp>
      <p:sp>
        <p:nvSpPr>
          <p:cNvPr id="15" name="TextBox 14"/>
          <p:cNvSpPr txBox="1"/>
          <p:nvPr/>
        </p:nvSpPr>
        <p:spPr>
          <a:xfrm>
            <a:off x="623392" y="980728"/>
            <a:ext cx="11449272" cy="5262979"/>
          </a:xfrm>
          <a:prstGeom prst="rect">
            <a:avLst/>
          </a:prstGeom>
          <a:noFill/>
          <a:ln w="9525">
            <a:noFill/>
          </a:ln>
        </p:spPr>
        <p:txBody>
          <a:bodyPr wrap="square">
            <a:spAutoFit/>
          </a:bodyPr>
          <a:lstStyle/>
          <a:p>
            <a:pPr marL="514350" indent="-514350">
              <a:lnSpc>
                <a:spcPct val="150000"/>
              </a:lnSpc>
              <a:buClr>
                <a:srgbClr val="FF3300"/>
              </a:buClr>
              <a:buSzPct val="85000"/>
              <a:buFont typeface="+mj-ea"/>
              <a:buAutoNum type="circleNumDbPlain"/>
            </a:pPr>
            <a:r>
              <a:rPr lang="zh-CN" altLang="en-US" sz="3200" b="1" dirty="0">
                <a:solidFill>
                  <a:srgbClr val="0000FF"/>
                </a:solidFill>
                <a:latin typeface="华文楷体" panose="02010600040101010101" pitchFamily="2" charset="-122"/>
                <a:ea typeface="华文楷体" panose="02010600040101010101" pitchFamily="2" charset="-122"/>
              </a:rPr>
              <a:t>无线信道质量不稳定</a:t>
            </a:r>
            <a:r>
              <a:rPr lang="zh-CN" altLang="en-US" sz="3200" b="1" dirty="0">
                <a:latin typeface="华文楷体" panose="02010600040101010101" pitchFamily="2" charset="-122"/>
                <a:ea typeface="华文楷体" panose="02010600040101010101" pitchFamily="2" charset="-122"/>
              </a:rPr>
              <a:t>，受多种因素的影响。</a:t>
            </a:r>
            <a:endParaRPr lang="zh-CN" altLang="en-US" sz="3200" b="1" dirty="0">
              <a:latin typeface="华文楷体" panose="02010600040101010101" pitchFamily="2" charset="-122"/>
              <a:ea typeface="华文楷体" panose="02010600040101010101" pitchFamily="2" charset="-122"/>
            </a:endParaRPr>
          </a:p>
          <a:p>
            <a:pPr marL="514350" indent="-514350">
              <a:lnSpc>
                <a:spcPct val="150000"/>
              </a:lnSpc>
              <a:buClr>
                <a:srgbClr val="FF3300"/>
              </a:buClr>
              <a:buSzPct val="85000"/>
              <a:buFont typeface="+mj-ea"/>
              <a:buAutoNum type="circleNumDbPlain"/>
            </a:pPr>
            <a:r>
              <a:rPr lang="en-US" altLang="zh-CN" sz="3200" b="1" dirty="0">
                <a:latin typeface="华文楷体" panose="02010600040101010101" pitchFamily="2" charset="-122"/>
                <a:ea typeface="华文楷体" panose="02010600040101010101" pitchFamily="2" charset="-122"/>
              </a:rPr>
              <a:t>VANET</a:t>
            </a:r>
            <a:r>
              <a:rPr lang="zh-CN" altLang="en-US" sz="3200" b="1" dirty="0">
                <a:latin typeface="华文楷体" panose="02010600040101010101" pitchFamily="2" charset="-122"/>
                <a:ea typeface="华文楷体" panose="02010600040101010101" pitchFamily="2" charset="-122"/>
              </a:rPr>
              <a:t>中</a:t>
            </a:r>
            <a:r>
              <a:rPr lang="zh-CN" altLang="en-US" sz="3200" b="1" dirty="0">
                <a:solidFill>
                  <a:srgbClr val="0000FF"/>
                </a:solidFill>
                <a:latin typeface="华文楷体" panose="02010600040101010101" pitchFamily="2" charset="-122"/>
                <a:ea typeface="华文楷体" panose="02010600040101010101" pitchFamily="2" charset="-122"/>
              </a:rPr>
              <a:t>节点呈现管状形态</a:t>
            </a:r>
            <a:r>
              <a:rPr lang="zh-CN" altLang="en-US" sz="3200" b="1" dirty="0">
                <a:latin typeface="华文楷体" panose="02010600040101010101" pitchFamily="2" charset="-122"/>
                <a:ea typeface="华文楷体" panose="02010600040101010101" pitchFamily="2" charset="-122"/>
              </a:rPr>
              <a:t>，节点的</a:t>
            </a:r>
            <a:r>
              <a:rPr lang="zh-CN" altLang="en-US" sz="3200" b="1" dirty="0">
                <a:solidFill>
                  <a:srgbClr val="0000FF"/>
                </a:solidFill>
                <a:latin typeface="华文楷体" panose="02010600040101010101" pitchFamily="2" charset="-122"/>
                <a:ea typeface="华文楷体" panose="02010600040101010101" pitchFamily="2" charset="-122"/>
              </a:rPr>
              <a:t>稀疏分布受到时间影响</a:t>
            </a:r>
            <a:r>
              <a:rPr lang="zh-CN" altLang="en-US" sz="3200" b="1" dirty="0">
                <a:latin typeface="华文楷体" panose="02010600040101010101" pitchFamily="2" charset="-122"/>
                <a:ea typeface="华文楷体" panose="02010600040101010101" pitchFamily="2" charset="-122"/>
              </a:rPr>
              <a:t>，网络容量有限。</a:t>
            </a:r>
            <a:endParaRPr lang="zh-CN" altLang="en-US" sz="3200" b="1" dirty="0">
              <a:latin typeface="华文楷体" panose="02010600040101010101" pitchFamily="2" charset="-122"/>
              <a:ea typeface="华文楷体" panose="02010600040101010101" pitchFamily="2" charset="-122"/>
            </a:endParaRPr>
          </a:p>
          <a:p>
            <a:pPr marL="514350" indent="-514350">
              <a:lnSpc>
                <a:spcPct val="150000"/>
              </a:lnSpc>
              <a:buClr>
                <a:srgbClr val="FF3300"/>
              </a:buClr>
              <a:buSzPct val="85000"/>
              <a:buFont typeface="+mj-ea"/>
              <a:buAutoNum type="circleNumDbPlain"/>
            </a:pPr>
            <a:r>
              <a:rPr lang="zh-CN" altLang="en-US" sz="3200" b="1" dirty="0">
                <a:latin typeface="华文楷体" panose="02010600040101010101" pitchFamily="2" charset="-122"/>
                <a:ea typeface="华文楷体" panose="02010600040101010101" pitchFamily="2" charset="-122"/>
              </a:rPr>
              <a:t>车载终端移动速度快，</a:t>
            </a:r>
            <a:r>
              <a:rPr lang="zh-CN" altLang="en-US" sz="3200" b="1" dirty="0">
                <a:solidFill>
                  <a:srgbClr val="0000FF"/>
                </a:solidFill>
                <a:latin typeface="华文楷体" panose="02010600040101010101" pitchFamily="2" charset="-122"/>
                <a:ea typeface="华文楷体" panose="02010600040101010101" pitchFamily="2" charset="-122"/>
              </a:rPr>
              <a:t>网络拓扑高速变化</a:t>
            </a:r>
            <a:r>
              <a:rPr lang="zh-CN" altLang="en-US" sz="3200" b="1" dirty="0">
                <a:latin typeface="华文楷体" panose="02010600040101010101" pitchFamily="2" charset="-122"/>
                <a:ea typeface="华文楷体" panose="02010600040101010101" pitchFamily="2" charset="-122"/>
              </a:rPr>
              <a:t>，路径存在寿命</a:t>
            </a:r>
            <a:r>
              <a:rPr lang="zh-CN" altLang="en-US" sz="3200" b="1" dirty="0" smtClean="0">
                <a:latin typeface="华文楷体" panose="02010600040101010101" pitchFamily="2" charset="-122"/>
                <a:ea typeface="华文楷体" panose="02010600040101010101" pitchFamily="2" charset="-122"/>
              </a:rPr>
              <a:t>短</a:t>
            </a:r>
            <a:endParaRPr lang="zh-CN" altLang="en-US" sz="3200" b="1" dirty="0">
              <a:latin typeface="华文楷体" panose="02010600040101010101" pitchFamily="2" charset="-122"/>
              <a:ea typeface="华文楷体" panose="02010600040101010101" pitchFamily="2" charset="-122"/>
            </a:endParaRPr>
          </a:p>
          <a:p>
            <a:pPr marL="514350" indent="-514350">
              <a:lnSpc>
                <a:spcPct val="150000"/>
              </a:lnSpc>
              <a:buClr>
                <a:srgbClr val="FF3300"/>
              </a:buClr>
              <a:buSzPct val="85000"/>
              <a:buFont typeface="+mj-ea"/>
              <a:buAutoNum type="circleNumDbPlain"/>
            </a:pPr>
            <a:r>
              <a:rPr lang="zh-CN" altLang="en-US" sz="3200" b="1" dirty="0">
                <a:solidFill>
                  <a:srgbClr val="0000FF"/>
                </a:solidFill>
                <a:latin typeface="华文楷体" panose="02010600040101010101" pitchFamily="2" charset="-122"/>
                <a:ea typeface="华文楷体" panose="02010600040101010101" pitchFamily="2" charset="-122"/>
              </a:rPr>
              <a:t>链路不稳定</a:t>
            </a:r>
            <a:r>
              <a:rPr lang="zh-CN" altLang="en-US" sz="3200" b="1" dirty="0" smtClean="0">
                <a:latin typeface="华文楷体" panose="02010600040101010101" pitchFamily="2" charset="-122"/>
                <a:ea typeface="华文楷体" panose="02010600040101010101" pitchFamily="2" charset="-122"/>
              </a:rPr>
              <a:t>。</a:t>
            </a:r>
            <a:endParaRPr lang="en-US" altLang="zh-CN" sz="3200" b="1" dirty="0" smtClean="0">
              <a:latin typeface="华文楷体" panose="02010600040101010101" pitchFamily="2" charset="-122"/>
              <a:ea typeface="华文楷体" panose="02010600040101010101" pitchFamily="2" charset="-122"/>
            </a:endParaRPr>
          </a:p>
          <a:p>
            <a:pPr marL="514350" indent="-514350">
              <a:lnSpc>
                <a:spcPct val="150000"/>
              </a:lnSpc>
              <a:buClr>
                <a:srgbClr val="FF3300"/>
              </a:buClr>
              <a:buSzPct val="85000"/>
              <a:buFont typeface="+mj-ea"/>
              <a:buAutoNum type="circleNumDbPlain"/>
            </a:pPr>
            <a:r>
              <a:rPr lang="zh-CN" altLang="en-US" sz="3200" b="1" dirty="0">
                <a:latin typeface="华文楷体" panose="02010600040101010101" pitchFamily="2" charset="-122"/>
                <a:ea typeface="华文楷体" panose="02010600040101010101" pitchFamily="2" charset="-122"/>
              </a:rPr>
              <a:t>现有</a:t>
            </a:r>
            <a:r>
              <a:rPr lang="en-US" altLang="zh-CN" sz="3200" b="1" dirty="0">
                <a:latin typeface="华文楷体" panose="02010600040101010101" pitchFamily="2" charset="-122"/>
                <a:ea typeface="华文楷体" panose="02010600040101010101" pitchFamily="2" charset="-122"/>
              </a:rPr>
              <a:t>MAC</a:t>
            </a:r>
            <a:r>
              <a:rPr lang="zh-CN" altLang="en-US" sz="3200" b="1" dirty="0">
                <a:latin typeface="华文楷体" panose="02010600040101010101" pitchFamily="2" charset="-122"/>
                <a:ea typeface="华文楷体" panose="02010600040101010101" pitchFamily="2" charset="-122"/>
              </a:rPr>
              <a:t>协议应用在</a:t>
            </a:r>
            <a:r>
              <a:rPr lang="en-US" altLang="zh-CN" sz="3200" b="1" dirty="0">
                <a:latin typeface="华文楷体" panose="02010600040101010101" pitchFamily="2" charset="-122"/>
                <a:ea typeface="华文楷体" panose="02010600040101010101" pitchFamily="2" charset="-122"/>
              </a:rPr>
              <a:t>VANET</a:t>
            </a:r>
            <a:r>
              <a:rPr lang="zh-CN" altLang="en-US" sz="3200" b="1" dirty="0">
                <a:latin typeface="华文楷体" panose="02010600040101010101" pitchFamily="2" charset="-122"/>
                <a:ea typeface="华文楷体" panose="02010600040101010101" pitchFamily="2" charset="-122"/>
              </a:rPr>
              <a:t>中所带来的</a:t>
            </a:r>
            <a:r>
              <a:rPr lang="zh-CN" altLang="en-US" sz="3200" b="1" dirty="0">
                <a:solidFill>
                  <a:srgbClr val="0000FF"/>
                </a:solidFill>
                <a:latin typeface="华文楷体" panose="02010600040101010101" pitchFamily="2" charset="-122"/>
                <a:ea typeface="华文楷体" panose="02010600040101010101" pitchFamily="2" charset="-122"/>
              </a:rPr>
              <a:t>不公平问题</a:t>
            </a:r>
            <a:r>
              <a:rPr lang="zh-CN" altLang="en-US" sz="3200" b="1" dirty="0" smtClean="0">
                <a:latin typeface="华文楷体" panose="02010600040101010101" pitchFamily="2" charset="-122"/>
                <a:ea typeface="华文楷体" panose="02010600040101010101" pitchFamily="2" charset="-122"/>
              </a:rPr>
              <a:t>。如在</a:t>
            </a:r>
            <a:r>
              <a:rPr lang="zh-CN" altLang="en-US" sz="3200" b="1" dirty="0" smtClean="0">
                <a:solidFill>
                  <a:srgbClr val="FF0000"/>
                </a:solidFill>
                <a:latin typeface="华文楷体" panose="02010600040101010101" pitchFamily="2" charset="-122"/>
                <a:ea typeface="华文楷体" panose="02010600040101010101" pitchFamily="2" charset="-122"/>
              </a:rPr>
              <a:t>狭窄的车道中存在更多的冲突。</a:t>
            </a:r>
            <a:endParaRPr lang="zh-CN" altLang="en-US" sz="3200" b="1" dirty="0">
              <a:solidFill>
                <a:srgbClr val="FF0000"/>
              </a:solidFill>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952464" y="140940"/>
            <a:ext cx="10688152" cy="839788"/>
          </a:xfrm>
        </p:spPr>
        <p:txBody>
          <a:bodyPr/>
          <a:lstStyle/>
          <a:p>
            <a:pPr algn="l"/>
            <a:r>
              <a:rPr lang="en-US" altLang="zh-CN" sz="3600" dirty="0" smtClean="0"/>
              <a:t>VANET </a:t>
            </a:r>
            <a:r>
              <a:rPr lang="zh-CN" altLang="en-US" sz="3600" dirty="0" smtClean="0"/>
              <a:t>的</a:t>
            </a:r>
            <a:r>
              <a:rPr lang="en-US" altLang="zh-CN" sz="3600" dirty="0" smtClean="0"/>
              <a:t> </a:t>
            </a:r>
            <a:r>
              <a:rPr lang="en-US" altLang="zh-CN" sz="3600" dirty="0"/>
              <a:t>MAC</a:t>
            </a:r>
            <a:r>
              <a:rPr lang="zh-CN" altLang="en-US" sz="3600" dirty="0"/>
              <a:t>层应满足的安全需求：</a:t>
            </a:r>
            <a:endParaRPr lang="zh-CN" altLang="en-US" sz="3600" dirty="0"/>
          </a:p>
        </p:txBody>
      </p:sp>
      <p:sp>
        <p:nvSpPr>
          <p:cNvPr id="15" name="TextBox 14"/>
          <p:cNvSpPr txBox="1"/>
          <p:nvPr/>
        </p:nvSpPr>
        <p:spPr>
          <a:xfrm>
            <a:off x="911424" y="980728"/>
            <a:ext cx="10945216" cy="5147563"/>
          </a:xfrm>
          <a:prstGeom prst="rect">
            <a:avLst/>
          </a:prstGeom>
          <a:noFill/>
          <a:ln w="9525">
            <a:noFill/>
          </a:ln>
        </p:spPr>
        <p:txBody>
          <a:bodyPr wrap="square">
            <a:spAutoFit/>
          </a:bodyPr>
          <a:lstStyle/>
          <a:p>
            <a:pPr marL="514350" indent="-514350">
              <a:lnSpc>
                <a:spcPct val="200000"/>
              </a:lnSpc>
              <a:buClr>
                <a:srgbClr val="FF3300"/>
              </a:buClr>
              <a:buSzPct val="85000"/>
              <a:buFont typeface="+mj-ea"/>
              <a:buAutoNum type="circleNumDbPlain"/>
            </a:pPr>
            <a:r>
              <a:rPr lang="zh-CN" altLang="en-US" sz="2800" b="1" dirty="0" smtClean="0">
                <a:latin typeface="华文楷体" panose="02010600040101010101" pitchFamily="2" charset="-122"/>
                <a:ea typeface="华文楷体" panose="02010600040101010101" pitchFamily="2" charset="-122"/>
              </a:rPr>
              <a:t>在</a:t>
            </a:r>
            <a:r>
              <a:rPr lang="zh-CN" altLang="en-US" sz="2800" b="1" dirty="0">
                <a:solidFill>
                  <a:srgbClr val="0000FF"/>
                </a:solidFill>
                <a:latin typeface="华文楷体" panose="02010600040101010101" pitchFamily="2" charset="-122"/>
                <a:ea typeface="华文楷体" panose="02010600040101010101" pitchFamily="2" charset="-122"/>
              </a:rPr>
              <a:t>网络拓扑高速动态变化</a:t>
            </a:r>
            <a:r>
              <a:rPr lang="zh-CN" altLang="en-US" sz="2800" b="1" dirty="0">
                <a:latin typeface="华文楷体" panose="02010600040101010101" pitchFamily="2" charset="-122"/>
                <a:ea typeface="华文楷体" panose="02010600040101010101" pitchFamily="2" charset="-122"/>
              </a:rPr>
              <a:t>的情况下，防止</a:t>
            </a:r>
            <a:r>
              <a:rPr lang="en-US" altLang="zh-CN" sz="2800" b="1" dirty="0">
                <a:latin typeface="华文楷体" panose="02010600040101010101" pitchFamily="2" charset="-122"/>
                <a:ea typeface="华文楷体" panose="02010600040101010101" pitchFamily="2" charset="-122"/>
              </a:rPr>
              <a:t>MAC</a:t>
            </a:r>
            <a:r>
              <a:rPr lang="zh-CN" altLang="en-US" sz="2800" b="1" dirty="0">
                <a:latin typeface="华文楷体" panose="02010600040101010101" pitchFamily="2" charset="-122"/>
                <a:ea typeface="华文楷体" panose="02010600040101010101" pitchFamily="2" charset="-122"/>
              </a:rPr>
              <a:t>层干扰，保护多种服务的可用性。</a:t>
            </a:r>
            <a:endParaRPr lang="zh-CN" altLang="en-US" sz="2800" b="1" dirty="0">
              <a:latin typeface="华文楷体" panose="02010600040101010101" pitchFamily="2" charset="-122"/>
              <a:ea typeface="华文楷体" panose="02010600040101010101" pitchFamily="2" charset="-122"/>
            </a:endParaRPr>
          </a:p>
          <a:p>
            <a:pPr marL="514350" indent="-514350">
              <a:lnSpc>
                <a:spcPct val="200000"/>
              </a:lnSpc>
              <a:buClr>
                <a:srgbClr val="FF3300"/>
              </a:buClr>
              <a:buSzPct val="85000"/>
              <a:buFont typeface="+mj-ea"/>
              <a:buAutoNum type="circleNumDbPlain"/>
            </a:pPr>
            <a:r>
              <a:rPr lang="zh-CN" altLang="en-US" sz="2800" b="1" dirty="0">
                <a:latin typeface="华文楷体" panose="02010600040101010101" pitchFamily="2" charset="-122"/>
                <a:ea typeface="华文楷体" panose="02010600040101010101" pitchFamily="2" charset="-122"/>
              </a:rPr>
              <a:t>与邻居节点通信时，</a:t>
            </a:r>
            <a:r>
              <a:rPr lang="zh-CN" altLang="en-US" sz="2800" b="1" dirty="0">
                <a:solidFill>
                  <a:srgbClr val="0000FF"/>
                </a:solidFill>
                <a:latin typeface="华文楷体" panose="02010600040101010101" pitchFamily="2" charset="-122"/>
                <a:ea typeface="华文楷体" panose="02010600040101010101" pitchFamily="2" charset="-122"/>
              </a:rPr>
              <a:t>确保敏感信息的机密性和完整性</a:t>
            </a:r>
            <a:r>
              <a:rPr lang="zh-CN" altLang="en-US" sz="2800" b="1" dirty="0">
                <a:latin typeface="华文楷体" panose="02010600040101010101" pitchFamily="2" charset="-122"/>
                <a:ea typeface="华文楷体" panose="02010600040101010101" pitchFamily="2" charset="-122"/>
              </a:rPr>
              <a:t>，车辆实体的真实性、可鉴别性和不可抵赖性。</a:t>
            </a:r>
            <a:endParaRPr lang="zh-CN" altLang="en-US" sz="2800" b="1" dirty="0">
              <a:latin typeface="华文楷体" panose="02010600040101010101" pitchFamily="2" charset="-122"/>
              <a:ea typeface="华文楷体" panose="02010600040101010101" pitchFamily="2" charset="-122"/>
            </a:endParaRPr>
          </a:p>
          <a:p>
            <a:pPr marL="514350" indent="-514350">
              <a:lnSpc>
                <a:spcPct val="200000"/>
              </a:lnSpc>
              <a:buClr>
                <a:srgbClr val="FF3300"/>
              </a:buClr>
              <a:buSzPct val="85000"/>
              <a:buFont typeface="+mj-ea"/>
              <a:buAutoNum type="circleNumDbPlain"/>
            </a:pPr>
            <a:r>
              <a:rPr lang="zh-CN" altLang="en-US" sz="2800" b="1" dirty="0">
                <a:solidFill>
                  <a:srgbClr val="0000FF"/>
                </a:solidFill>
                <a:latin typeface="华文楷体" panose="02010600040101010101" pitchFamily="2" charset="-122"/>
                <a:ea typeface="华文楷体" panose="02010600040101010101" pitchFamily="2" charset="-122"/>
              </a:rPr>
              <a:t>防止自私节点最大化占用网络资源</a:t>
            </a:r>
            <a:r>
              <a:rPr lang="zh-CN" altLang="en-US" sz="2800" b="1" dirty="0">
                <a:latin typeface="华文楷体" panose="02010600040101010101" pitchFamily="2" charset="-122"/>
                <a:ea typeface="华文楷体" panose="02010600040101010101" pitchFamily="2" charset="-122"/>
              </a:rPr>
              <a:t>，导致</a:t>
            </a:r>
            <a:r>
              <a:rPr lang="en-US" altLang="zh-CN" sz="2800" b="1" dirty="0" smtClean="0">
                <a:latin typeface="华文楷体" panose="02010600040101010101" pitchFamily="2" charset="-122"/>
                <a:ea typeface="华文楷体" panose="02010600040101010101" pitchFamily="2" charset="-122"/>
              </a:rPr>
              <a:t>VANET</a:t>
            </a:r>
            <a:r>
              <a:rPr lang="zh-CN" altLang="en-US" sz="2800" b="1" dirty="0" smtClean="0">
                <a:latin typeface="华文楷体" panose="02010600040101010101" pitchFamily="2" charset="-122"/>
                <a:ea typeface="华文楷体" panose="02010600040101010101" pitchFamily="2" charset="-122"/>
              </a:rPr>
              <a:t>的</a:t>
            </a:r>
            <a:r>
              <a:rPr lang="zh-CN" altLang="en-US" sz="2800" b="1" dirty="0">
                <a:latin typeface="华文楷体" panose="02010600040101010101" pitchFamily="2" charset="-122"/>
                <a:ea typeface="华文楷体" panose="02010600040101010101" pitchFamily="2" charset="-122"/>
              </a:rPr>
              <a:t>不公平。</a:t>
            </a:r>
            <a:endParaRPr lang="zh-CN" altLang="en-US" sz="2800" b="1" dirty="0">
              <a:latin typeface="华文楷体" panose="02010600040101010101" pitchFamily="2" charset="-122"/>
              <a:ea typeface="华文楷体" panose="02010600040101010101" pitchFamily="2" charset="-122"/>
            </a:endParaRPr>
          </a:p>
          <a:p>
            <a:pPr marL="514350" indent="-514350">
              <a:lnSpc>
                <a:spcPct val="200000"/>
              </a:lnSpc>
              <a:buClr>
                <a:srgbClr val="FF3300"/>
              </a:buClr>
              <a:buSzPct val="85000"/>
              <a:buFont typeface="+mj-ea"/>
              <a:buAutoNum type="circleNumDbPlain"/>
            </a:pPr>
            <a:r>
              <a:rPr lang="zh-CN" altLang="en-US" sz="2800" b="1" dirty="0">
                <a:solidFill>
                  <a:srgbClr val="0000FF"/>
                </a:solidFill>
                <a:latin typeface="华文楷体" panose="02010600040101010101" pitchFamily="2" charset="-122"/>
                <a:ea typeface="华文楷体" panose="02010600040101010101" pitchFamily="2" charset="-122"/>
              </a:rPr>
              <a:t>防止节点越权发送信息</a:t>
            </a:r>
            <a:r>
              <a:rPr lang="zh-CN" altLang="en-US" sz="2800" b="1" dirty="0">
                <a:latin typeface="华文楷体" panose="02010600040101010101" pitchFamily="2" charset="-122"/>
                <a:ea typeface="华文楷体" panose="02010600040101010101" pitchFamily="2" charset="-122"/>
              </a:rPr>
              <a:t>，对整个智能交通系统造成破坏</a:t>
            </a:r>
            <a:r>
              <a:rPr lang="zh-CN" altLang="en-US" sz="2800" b="1" dirty="0" smtClean="0">
                <a:latin typeface="华文楷体" panose="02010600040101010101" pitchFamily="2" charset="-122"/>
                <a:ea typeface="华文楷体" panose="02010600040101010101" pitchFamily="2" charset="-122"/>
              </a:rPr>
              <a:t>。</a:t>
            </a:r>
            <a:endParaRPr lang="zh-CN" altLang="en-US" sz="28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l"/>
            <a:r>
              <a:rPr lang="en-US" altLang="zh-CN" dirty="0"/>
              <a:t>VANET</a:t>
            </a:r>
            <a:r>
              <a:rPr lang="zh-CN" altLang="en-US" dirty="0" smtClean="0"/>
              <a:t>网络</a:t>
            </a:r>
            <a:r>
              <a:rPr lang="zh-CN" altLang="en-US" dirty="0"/>
              <a:t>安全性</a:t>
            </a:r>
            <a:endParaRPr lang="zh-CN" altLang="en-US" dirty="0"/>
          </a:p>
        </p:txBody>
      </p:sp>
      <p:sp>
        <p:nvSpPr>
          <p:cNvPr id="15" name="TextBox 14"/>
          <p:cNvSpPr txBox="1"/>
          <p:nvPr/>
        </p:nvSpPr>
        <p:spPr>
          <a:xfrm>
            <a:off x="911424" y="980728"/>
            <a:ext cx="10945216" cy="5262979"/>
          </a:xfrm>
          <a:prstGeom prst="rect">
            <a:avLst/>
          </a:prstGeom>
          <a:noFill/>
          <a:ln w="9525">
            <a:noFill/>
          </a:ln>
        </p:spPr>
        <p:txBody>
          <a:bodyPr wrap="square">
            <a:spAutoFit/>
          </a:bodyPr>
          <a:lstStyle/>
          <a:p>
            <a:pPr marL="514350" indent="-514350">
              <a:lnSpc>
                <a:spcPct val="200000"/>
              </a:lnSpc>
              <a:buClr>
                <a:srgbClr val="FF3300"/>
              </a:buClr>
              <a:buSzPct val="85000"/>
              <a:buFont typeface="Wingdings" panose="05000000000000000000" pitchFamily="2" charset="2"/>
              <a:buChar char="p"/>
            </a:pPr>
            <a:r>
              <a:rPr lang="zh-CN" altLang="en-US" sz="2800" b="1" dirty="0">
                <a:latin typeface="华文楷体" panose="02010600040101010101" pitchFamily="2" charset="-122"/>
                <a:ea typeface="华文楷体" panose="02010600040101010101" pitchFamily="2" charset="-122"/>
              </a:rPr>
              <a:t>车载通信的网络拓扑结构变化快，如何选择合适的路由协议同样也是研究重点之一</a:t>
            </a:r>
            <a:r>
              <a:rPr lang="zh-CN" altLang="en-US" sz="2800" b="1" dirty="0" smtClean="0">
                <a:latin typeface="华文楷体" panose="02010600040101010101" pitchFamily="2" charset="-122"/>
                <a:ea typeface="华文楷体" panose="02010600040101010101" pitchFamily="2" charset="-122"/>
              </a:rPr>
              <a:t>。如</a:t>
            </a:r>
            <a:r>
              <a:rPr lang="zh-CN" altLang="en-US" sz="2800" b="1" dirty="0" smtClean="0">
                <a:solidFill>
                  <a:srgbClr val="FF0000"/>
                </a:solidFill>
                <a:latin typeface="华文楷体" panose="02010600040101010101" pitchFamily="2" charset="-122"/>
                <a:ea typeface="华文楷体" panose="02010600040101010101" pitchFamily="2" charset="-122"/>
              </a:rPr>
              <a:t>自私节点可能造成道路的堵塞</a:t>
            </a:r>
            <a:r>
              <a:rPr lang="zh-CN" altLang="en-US" sz="2800" b="1" dirty="0" smtClean="0">
                <a:latin typeface="华文楷体" panose="02010600040101010101" pitchFamily="2" charset="-122"/>
                <a:ea typeface="华文楷体" panose="02010600040101010101" pitchFamily="2" charset="-122"/>
              </a:rPr>
              <a:t>。</a:t>
            </a:r>
            <a:endParaRPr lang="zh-CN" altLang="en-US" sz="2800" b="1" dirty="0">
              <a:latin typeface="华文楷体" panose="02010600040101010101" pitchFamily="2" charset="-122"/>
              <a:ea typeface="华文楷体" panose="02010600040101010101" pitchFamily="2" charset="-122"/>
            </a:endParaRPr>
          </a:p>
          <a:p>
            <a:pPr marL="514350" indent="-514350">
              <a:lnSpc>
                <a:spcPct val="200000"/>
              </a:lnSpc>
              <a:buClr>
                <a:srgbClr val="FF3300"/>
              </a:buClr>
              <a:buSzPct val="85000"/>
              <a:buFont typeface="Wingdings" panose="05000000000000000000" pitchFamily="2" charset="2"/>
              <a:buChar char="p"/>
            </a:pPr>
            <a:r>
              <a:rPr lang="zh-CN" altLang="en-US" sz="2800" b="1" dirty="0">
                <a:solidFill>
                  <a:srgbClr val="0000FF"/>
                </a:solidFill>
                <a:latin typeface="华文楷体" panose="02010600040101010101" pitchFamily="2" charset="-122"/>
                <a:ea typeface="华文楷体" panose="02010600040101010101" pitchFamily="2" charset="-122"/>
              </a:rPr>
              <a:t>延迟容忍网络（</a:t>
            </a:r>
            <a:r>
              <a:rPr lang="en-US" altLang="zh-CN" sz="2800" b="1" dirty="0">
                <a:solidFill>
                  <a:srgbClr val="0000FF"/>
                </a:solidFill>
                <a:latin typeface="华文楷体" panose="02010600040101010101" pitchFamily="2" charset="-122"/>
                <a:ea typeface="华文楷体" panose="02010600040101010101" pitchFamily="2" charset="-122"/>
              </a:rPr>
              <a:t>Delay Tolerant Network, DTN</a:t>
            </a:r>
            <a:r>
              <a:rPr lang="zh-CN" altLang="en-US" sz="2800" b="1" dirty="0">
                <a:solidFill>
                  <a:srgbClr val="0000FF"/>
                </a:solidFill>
                <a:latin typeface="华文楷体" panose="02010600040101010101" pitchFamily="2" charset="-122"/>
                <a:ea typeface="华文楷体" panose="02010600040101010101" pitchFamily="2" charset="-122"/>
              </a:rPr>
              <a:t>）</a:t>
            </a:r>
            <a:r>
              <a:rPr lang="zh-CN" altLang="en-US" sz="2800" b="1" dirty="0">
                <a:latin typeface="华文楷体" panose="02010600040101010101" pitchFamily="2" charset="-122"/>
                <a:ea typeface="华文楷体" panose="02010600040101010101" pitchFamily="2" charset="-122"/>
              </a:rPr>
              <a:t>是处理不连通网络的一种有效方法</a:t>
            </a:r>
            <a:r>
              <a:rPr lang="zh-CN" altLang="en-US" sz="2800" b="1" dirty="0" smtClean="0">
                <a:latin typeface="华文楷体" panose="02010600040101010101" pitchFamily="2" charset="-122"/>
                <a:ea typeface="华文楷体" panose="02010600040101010101" pitchFamily="2" charset="-122"/>
              </a:rPr>
              <a:t>。其</a:t>
            </a:r>
            <a:r>
              <a:rPr lang="zh-CN" altLang="en-US" sz="2800" b="1" dirty="0" smtClean="0">
                <a:solidFill>
                  <a:srgbClr val="FF0000"/>
                </a:solidFill>
                <a:latin typeface="华文楷体" panose="02010600040101010101" pitchFamily="2" charset="-122"/>
                <a:ea typeface="华文楷体" panose="02010600040101010101" pitchFamily="2" charset="-122"/>
              </a:rPr>
              <a:t>核心思想是存储</a:t>
            </a:r>
            <a:r>
              <a:rPr lang="en-US" altLang="zh-CN" sz="2800" b="1" dirty="0" smtClean="0">
                <a:solidFill>
                  <a:srgbClr val="FF0000"/>
                </a:solidFill>
                <a:latin typeface="华文楷体" panose="02010600040101010101" pitchFamily="2" charset="-122"/>
                <a:ea typeface="华文楷体" panose="02010600040101010101" pitchFamily="2" charset="-122"/>
              </a:rPr>
              <a:t>-</a:t>
            </a:r>
            <a:r>
              <a:rPr lang="zh-CN" altLang="en-US" sz="2800" b="1" dirty="0" smtClean="0">
                <a:solidFill>
                  <a:srgbClr val="FF0000"/>
                </a:solidFill>
                <a:latin typeface="华文楷体" panose="02010600040101010101" pitchFamily="2" charset="-122"/>
                <a:ea typeface="华文楷体" panose="02010600040101010101" pitchFamily="2" charset="-122"/>
              </a:rPr>
              <a:t>转发策略</a:t>
            </a:r>
            <a:r>
              <a:rPr lang="zh-CN" altLang="en-US" sz="2800" b="1" dirty="0" smtClean="0">
                <a:latin typeface="华文楷体" panose="02010600040101010101" pitchFamily="2" charset="-122"/>
                <a:ea typeface="华文楷体" panose="02010600040101010101" pitchFamily="2" charset="-122"/>
              </a:rPr>
              <a:t>，即在没有下一跳可以转发的情况下，暂时把数据存储起来，随着节点移动，当转发机会出现时，再进行发送数据。</a:t>
            </a:r>
            <a:endParaRPr lang="zh-CN" altLang="en-US" sz="28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2</a:t>
            </a:r>
            <a:r>
              <a:rPr lang="zh-CN" altLang="en-US" dirty="0"/>
              <a:t>、物联网及其安全性</a:t>
            </a:r>
            <a:endParaRPr lang="zh-CN" altLang="en-US" dirty="0"/>
          </a:p>
        </p:txBody>
      </p:sp>
      <p:sp>
        <p:nvSpPr>
          <p:cNvPr id="15" name="TextBox 14"/>
          <p:cNvSpPr txBox="1"/>
          <p:nvPr/>
        </p:nvSpPr>
        <p:spPr>
          <a:xfrm>
            <a:off x="911424" y="980728"/>
            <a:ext cx="10801200" cy="4247317"/>
          </a:xfrm>
          <a:prstGeom prst="rect">
            <a:avLst/>
          </a:prstGeom>
          <a:noFill/>
          <a:ln w="9525">
            <a:noFill/>
          </a:ln>
        </p:spPr>
        <p:txBody>
          <a:bodyPr wrap="square">
            <a:spAutoFit/>
          </a:bodyPr>
          <a:lstStyle/>
          <a:p>
            <a:pPr marL="457200" indent="-457200" algn="just">
              <a:lnSpc>
                <a:spcPct val="150000"/>
              </a:lnSpc>
              <a:buClr>
                <a:srgbClr val="FF3300"/>
              </a:buClr>
              <a:buSzPct val="85000"/>
              <a:buFont typeface="Wingdings" panose="05000000000000000000" pitchFamily="2" charset="2"/>
              <a:buChar char="p"/>
            </a:pPr>
            <a:r>
              <a:rPr lang="zh-CN" altLang="en-US" sz="3600" b="1" dirty="0">
                <a:solidFill>
                  <a:srgbClr val="FF0000"/>
                </a:solidFill>
                <a:latin typeface="华文楷体" panose="02010600040101010101" pitchFamily="2" charset="-122"/>
                <a:ea typeface="华文楷体" panose="02010600040101010101" pitchFamily="2" charset="-122"/>
              </a:rPr>
              <a:t>物联网（</a:t>
            </a:r>
            <a:r>
              <a:rPr lang="en-US" altLang="zh-CN" sz="3600" b="1" dirty="0">
                <a:solidFill>
                  <a:srgbClr val="FF0000"/>
                </a:solidFill>
                <a:latin typeface="华文楷体" panose="02010600040101010101" pitchFamily="2" charset="-122"/>
                <a:ea typeface="华文楷体" panose="02010600040101010101" pitchFamily="2" charset="-122"/>
              </a:rPr>
              <a:t>Internet of </a:t>
            </a:r>
            <a:r>
              <a:rPr lang="en-US" altLang="zh-CN" sz="3600" b="1" dirty="0" smtClean="0">
                <a:solidFill>
                  <a:srgbClr val="FF0000"/>
                </a:solidFill>
                <a:latin typeface="华文楷体" panose="02010600040101010101" pitchFamily="2" charset="-122"/>
                <a:ea typeface="华文楷体" panose="02010600040101010101" pitchFamily="2" charset="-122"/>
              </a:rPr>
              <a:t>Things</a:t>
            </a:r>
            <a:r>
              <a:rPr lang="zh-CN" altLang="en-US" sz="3600" b="1" dirty="0" smtClean="0">
                <a:solidFill>
                  <a:srgbClr val="FF0000"/>
                </a:solidFill>
                <a:latin typeface="华文楷体" panose="02010600040101010101" pitchFamily="2" charset="-122"/>
                <a:ea typeface="华文楷体" panose="02010600040101010101" pitchFamily="2" charset="-122"/>
              </a:rPr>
              <a:t>，</a:t>
            </a:r>
            <a:r>
              <a:rPr lang="en-US" altLang="zh-CN" sz="3600" b="1" dirty="0" err="1" smtClean="0">
                <a:solidFill>
                  <a:srgbClr val="FF0000"/>
                </a:solidFill>
                <a:latin typeface="华文楷体" panose="02010600040101010101" pitchFamily="2" charset="-122"/>
                <a:ea typeface="华文楷体" panose="02010600040101010101" pitchFamily="2" charset="-122"/>
              </a:rPr>
              <a:t>IoT</a:t>
            </a:r>
            <a:r>
              <a:rPr lang="zh-CN" altLang="en-US" sz="3600" b="1" dirty="0" smtClean="0">
                <a:solidFill>
                  <a:srgbClr val="FF0000"/>
                </a:solidFill>
                <a:latin typeface="华文楷体" panose="02010600040101010101" pitchFamily="2" charset="-122"/>
                <a:ea typeface="华文楷体" panose="02010600040101010101" pitchFamily="2" charset="-122"/>
              </a:rPr>
              <a:t>）</a:t>
            </a:r>
            <a:r>
              <a:rPr lang="zh-CN" altLang="en-US" sz="3600" b="1" dirty="0">
                <a:latin typeface="华文楷体" panose="02010600040101010101" pitchFamily="2" charset="-122"/>
                <a:ea typeface="华文楷体" panose="02010600040101010101" pitchFamily="2" charset="-122"/>
              </a:rPr>
              <a:t>是把所有物品通过射频识别（</a:t>
            </a:r>
            <a:r>
              <a:rPr lang="en-US" altLang="zh-CN" sz="3600" b="1" dirty="0">
                <a:solidFill>
                  <a:srgbClr val="0000FF"/>
                </a:solidFill>
                <a:latin typeface="华文楷体" panose="02010600040101010101" pitchFamily="2" charset="-122"/>
                <a:ea typeface="华文楷体" panose="02010600040101010101" pitchFamily="2" charset="-122"/>
              </a:rPr>
              <a:t>RFID</a:t>
            </a:r>
            <a:r>
              <a:rPr lang="zh-CN" altLang="en-US" sz="3600" b="1" dirty="0">
                <a:latin typeface="华文楷体" panose="02010600040101010101" pitchFamily="2" charset="-122"/>
                <a:ea typeface="华文楷体" panose="02010600040101010101" pitchFamily="2" charset="-122"/>
              </a:rPr>
              <a:t>）、红外感应器、全球定位系统、激光扫描器等信息传感设备与互联网连接起来，进行信息交换和通信，实现智能化识别、定位、跟踪、监控和管理的网络。</a:t>
            </a:r>
            <a:endParaRPr lang="zh-CN" altLang="en-US" sz="36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2"/>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tags/tag1.xml><?xml version="1.0" encoding="utf-8"?>
<p:tagLst xmlns:p="http://schemas.openxmlformats.org/presentationml/2006/main">
  <p:tag name="TIMING" val="|5.4"/>
</p:tagLst>
</file>

<file path=ppt/tags/tag10.xml><?xml version="1.0" encoding="utf-8"?>
<p:tagLst xmlns:p="http://schemas.openxmlformats.org/presentationml/2006/main">
  <p:tag name="KSO_WM_UNIT_TABLE_BEAUTIFY" val="smartTable{3a40f1c1-b3f4-4a43-8c66-d3175719fa3f}"/>
</p:tagLst>
</file>

<file path=ppt/tags/tag2.xml><?xml version="1.0" encoding="utf-8"?>
<p:tagLst xmlns:p="http://schemas.openxmlformats.org/presentationml/2006/main">
  <p:tag name="TIMING" val="|5.4"/>
</p:tagLst>
</file>

<file path=ppt/tags/tag3.xml><?xml version="1.0" encoding="utf-8"?>
<p:tagLst xmlns:p="http://schemas.openxmlformats.org/presentationml/2006/main">
  <p:tag name="TIMING" val="|5.4"/>
</p:tagLst>
</file>

<file path=ppt/tags/tag4.xml><?xml version="1.0" encoding="utf-8"?>
<p:tagLst xmlns:p="http://schemas.openxmlformats.org/presentationml/2006/main">
  <p:tag name="TIMING" val="|5.4"/>
</p:tagLst>
</file>

<file path=ppt/tags/tag5.xml><?xml version="1.0" encoding="utf-8"?>
<p:tagLst xmlns:p="http://schemas.openxmlformats.org/presentationml/2006/main">
  <p:tag name="TIMING" val="|5.4"/>
</p:tagLst>
</file>

<file path=ppt/tags/tag6.xml><?xml version="1.0" encoding="utf-8"?>
<p:tagLst xmlns:p="http://schemas.openxmlformats.org/presentationml/2006/main">
  <p:tag name="TIMING" val="|5.4"/>
</p:tagLst>
</file>

<file path=ppt/tags/tag7.xml><?xml version="1.0" encoding="utf-8"?>
<p:tagLst xmlns:p="http://schemas.openxmlformats.org/presentationml/2006/main">
  <p:tag name="KSO_WM_UNIT_TABLE_BEAUTIFY" val="smartTable{420c6871-d7c2-420d-ab2a-5647ee69fde8}"/>
</p:tagLst>
</file>

<file path=ppt/tags/tag8.xml><?xml version="1.0" encoding="utf-8"?>
<p:tagLst xmlns:p="http://schemas.openxmlformats.org/presentationml/2006/main">
  <p:tag name="TIMING" val="|5.4"/>
</p:tagLst>
</file>

<file path=ppt/tags/tag9.xml><?xml version="1.0" encoding="utf-8"?>
<p:tagLst xmlns:p="http://schemas.openxmlformats.org/presentationml/2006/main">
  <p:tag name="TIMING" val="|5.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14848</Words>
  <Application>WPS 演示</Application>
  <PresentationFormat>宽屏</PresentationFormat>
  <Paragraphs>839</Paragraphs>
  <Slides>107</Slides>
  <Notes>1</Notes>
  <HiddenSlides>2</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107</vt:i4>
      </vt:variant>
    </vt:vector>
  </HeadingPairs>
  <TitlesOfParts>
    <vt:vector size="123" baseType="lpstr">
      <vt:lpstr>Arial</vt:lpstr>
      <vt:lpstr>宋体</vt:lpstr>
      <vt:lpstr>Wingdings</vt:lpstr>
      <vt:lpstr>微软雅黑</vt:lpstr>
      <vt:lpstr>Arial Unicode MS</vt:lpstr>
      <vt:lpstr>华文细黑</vt:lpstr>
      <vt:lpstr>黑体</vt:lpstr>
      <vt:lpstr>Calibri</vt:lpstr>
      <vt:lpstr>Impact</vt:lpstr>
      <vt:lpstr>华文楷体</vt:lpstr>
      <vt:lpstr>Arial Unicode MS</vt:lpstr>
      <vt:lpstr>Times New Roman</vt:lpstr>
      <vt:lpstr>Bebas</vt:lpstr>
      <vt:lpstr>Times New Roman</vt:lpstr>
      <vt:lpstr>Segoe Print</vt:lpstr>
      <vt:lpstr>Office 主题</vt:lpstr>
      <vt:lpstr>PowerPoint 演示文稿</vt:lpstr>
      <vt:lpstr>PowerPoint 演示文稿</vt:lpstr>
      <vt:lpstr>PowerPoint 演示文稿</vt:lpstr>
      <vt:lpstr>无线传感器网络安全问题概述</vt:lpstr>
      <vt:lpstr>示  例</vt:lpstr>
      <vt:lpstr>1、WSN的安全需求</vt:lpstr>
      <vt:lpstr>（1）机密性</vt:lpstr>
      <vt:lpstr>（2）真实性</vt:lpstr>
      <vt:lpstr>（3）完整性</vt:lpstr>
      <vt:lpstr>（4）新鲜性</vt:lpstr>
      <vt:lpstr>（5）扩展性</vt:lpstr>
      <vt:lpstr>（6）可用性</vt:lpstr>
      <vt:lpstr>（7）自组织性</vt:lpstr>
      <vt:lpstr>（8）鲁棒性</vt:lpstr>
      <vt:lpstr>2、攻击与威胁</vt:lpstr>
      <vt:lpstr>2、攻击与威胁</vt:lpstr>
      <vt:lpstr>2、攻击与威胁</vt:lpstr>
      <vt:lpstr>（1）DoS（Denial of Service）攻击</vt:lpstr>
      <vt:lpstr>（2）Sybil攻击</vt:lpstr>
      <vt:lpstr>（3）Sinkhole攻击</vt:lpstr>
      <vt:lpstr>（4）Wormhole攻击</vt:lpstr>
      <vt:lpstr>（5）Hello泛洪攻击</vt:lpstr>
      <vt:lpstr>（6）选择转发攻击</vt:lpstr>
      <vt:lpstr>3、跨层的安全框架</vt:lpstr>
      <vt:lpstr>示  例：对自私节点的检测</vt:lpstr>
      <vt:lpstr>示  例：对自私节点的检测</vt:lpstr>
      <vt:lpstr>PowerPoint 演示文稿</vt:lpstr>
      <vt:lpstr>PowerPoint 演示文稿</vt:lpstr>
      <vt:lpstr>1、密码算法的选择</vt:lpstr>
      <vt:lpstr>1、密码算法的选择</vt:lpstr>
      <vt:lpstr>（1）RC5/RC6分组加密算法</vt:lpstr>
      <vt:lpstr>表5-1	RC5/RC6性能对比</vt:lpstr>
      <vt:lpstr>（2）非对称椭圆曲线加密</vt:lpstr>
      <vt:lpstr>（3）基于ID或Hash函数的加密方式</vt:lpstr>
      <vt:lpstr>3 类加密算法的简单比较</vt:lpstr>
      <vt:lpstr>2、密钥管理</vt:lpstr>
      <vt:lpstr>（1）安全需求</vt:lpstr>
      <vt:lpstr>（2）性能需求</vt:lpstr>
      <vt:lpstr>3、密钥管理方案分类</vt:lpstr>
      <vt:lpstr>（1）对称与非对称密钥管理方案</vt:lpstr>
      <vt:lpstr>（2）分布式和层簇式的密钥管理方案</vt:lpstr>
      <vt:lpstr>（2）分布式和层簇式的密钥管理方案</vt:lpstr>
      <vt:lpstr>（2）分布式和层簇式的密钥管理方案</vt:lpstr>
      <vt:lpstr>（3）静态密钥管理与动态密钥管理</vt:lpstr>
      <vt:lpstr>（3）静态密钥管理与动态密钥管理</vt:lpstr>
      <vt:lpstr>（3）静态密钥管理与动态密钥管理</vt:lpstr>
      <vt:lpstr>（3）静态密钥管理与动态密钥管理</vt:lpstr>
      <vt:lpstr>表5-2	静态和动态密钥管理方案比较</vt:lpstr>
      <vt:lpstr>（4）随机型密钥管理与确定型密钥管理</vt:lpstr>
      <vt:lpstr>（4）随机型密钥管理与确定型密钥管理</vt:lpstr>
      <vt:lpstr>（4）随机型密钥管理与确定型密钥管理</vt:lpstr>
      <vt:lpstr>（4）随机型密钥管理与确定型密钥管理</vt:lpstr>
      <vt:lpstr>4、需要解决的问题</vt:lpstr>
      <vt:lpstr>5.2.3  安全协议</vt:lpstr>
      <vt:lpstr>5.2.3  安全协议- SPINS</vt:lpstr>
      <vt:lpstr>5.2.3  安全协议</vt:lpstr>
      <vt:lpstr>5.2.3  安全协议</vt:lpstr>
      <vt:lpstr>PowerPoint 演示文稿</vt:lpstr>
      <vt:lpstr>PowerPoint 演示文稿</vt:lpstr>
      <vt:lpstr> 无线传感器网络安全防护技术</vt:lpstr>
      <vt:lpstr>1、安全认证技术</vt:lpstr>
      <vt:lpstr>（1）初始化认证阶段</vt:lpstr>
      <vt:lpstr>（2）采集数据阶段</vt:lpstr>
      <vt:lpstr>1、安全认证技术</vt:lpstr>
      <vt:lpstr>1、安全认证技术</vt:lpstr>
      <vt:lpstr>2、访问控制技术</vt:lpstr>
      <vt:lpstr>2、访问控制技术</vt:lpstr>
      <vt:lpstr>3、安全通信与路由技术</vt:lpstr>
      <vt:lpstr>无线传感器网络主要路由协议可能遭受的攻击汇总</vt:lpstr>
      <vt:lpstr>（1）定向扩散路由（DD）的安全性</vt:lpstr>
      <vt:lpstr>（2）层次路由LEACH的安全性</vt:lpstr>
      <vt:lpstr>（3）位置路由GEAR的安全性</vt:lpstr>
      <vt:lpstr>（3）位置路由GEAR的安全性</vt:lpstr>
      <vt:lpstr>3、安全通信与路由技术</vt:lpstr>
      <vt:lpstr>3、安全通信与路由技术</vt:lpstr>
      <vt:lpstr>4、安全定位与时钟同步技术</vt:lpstr>
      <vt:lpstr>4、安全定位与时钟同步技术</vt:lpstr>
      <vt:lpstr>构造虚假信息</vt:lpstr>
      <vt:lpstr>延迟攻击</vt:lpstr>
      <vt:lpstr>延迟攻击</vt:lpstr>
      <vt:lpstr>5、入侵检测、容侵容错技术</vt:lpstr>
      <vt:lpstr>入侵检测</vt:lpstr>
      <vt:lpstr>（1）分治而立的检测体系</vt:lpstr>
      <vt:lpstr>（2）对等合作的检测体系</vt:lpstr>
      <vt:lpstr>（3）层次的检测体系</vt:lpstr>
      <vt:lpstr>WSN入侵检测的研究还存在的问题</vt:lpstr>
      <vt:lpstr>PowerPoint 演示文稿</vt:lpstr>
      <vt:lpstr>PowerPoint 演示文稿</vt:lpstr>
      <vt:lpstr>1、车载传感网络及其安全性</vt:lpstr>
      <vt:lpstr>车载传感网络</vt:lpstr>
      <vt:lpstr>车载传感网络</vt:lpstr>
      <vt:lpstr>车载传感网络</vt:lpstr>
      <vt:lpstr>车载传感网络</vt:lpstr>
      <vt:lpstr>车辆传感器网络</vt:lpstr>
      <vt:lpstr>车辆传感器网络</vt:lpstr>
      <vt:lpstr>VANET网络安全性</vt:lpstr>
      <vt:lpstr>VANET 的 MAC层应满足的安全需求：</vt:lpstr>
      <vt:lpstr>VANET网络安全性</vt:lpstr>
      <vt:lpstr>2、物联网及其安全性</vt:lpstr>
      <vt:lpstr>物联网所存在的安全问题</vt:lpstr>
      <vt:lpstr>物联网所存在的安全问题</vt:lpstr>
      <vt:lpstr>PowerPoint 演示文稿</vt:lpstr>
      <vt:lpstr>CC2530 I/O端口的常用操作</vt:lpstr>
      <vt:lpstr>I/O口特性：</vt:lpstr>
      <vt:lpstr>I/O 端口的寄存器如下：</vt:lpstr>
      <vt:lpstr>I/O 端口的寄存器如下：</vt:lpstr>
      <vt:lpstr>P0DIR 寄存器</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海波</cp:lastModifiedBy>
  <cp:revision>4577</cp:revision>
  <dcterms:created xsi:type="dcterms:W3CDTF">2012-10-07T00:28:00Z</dcterms:created>
  <dcterms:modified xsi:type="dcterms:W3CDTF">2021-06-21T07:36:54Z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2052-11.1.0.10578</vt:lpwstr>
  </property>
  <property fmtid="{D5CDD505-2E9C-101B-9397-08002B2CF9AE}" pid="3" name="ICV">
    <vt:lpwstr>44F49341D0AD4B509FEC63B5A73B6651</vt:lpwstr>
  </property>
</Properties>
</file>