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84"/>
  </p:handoutMasterIdLst>
  <p:sldIdLst>
    <p:sldId id="1543" r:id="rId3"/>
    <p:sldId id="1544" r:id="rId4"/>
    <p:sldId id="1545" r:id="rId5"/>
    <p:sldId id="1546" r:id="rId6"/>
    <p:sldId id="1704" r:id="rId7"/>
    <p:sldId id="1756" r:id="rId8"/>
    <p:sldId id="1757" r:id="rId10"/>
    <p:sldId id="1758" r:id="rId11"/>
    <p:sldId id="1759" r:id="rId12"/>
    <p:sldId id="1705" r:id="rId13"/>
    <p:sldId id="1706" r:id="rId14"/>
    <p:sldId id="1715" r:id="rId15"/>
    <p:sldId id="1768" r:id="rId16"/>
    <p:sldId id="1716" r:id="rId17"/>
    <p:sldId id="1718" r:id="rId18"/>
    <p:sldId id="1719" r:id="rId19"/>
    <p:sldId id="1769" r:id="rId20"/>
    <p:sldId id="1720" r:id="rId21"/>
    <p:sldId id="1770" r:id="rId22"/>
    <p:sldId id="1843" r:id="rId23"/>
    <p:sldId id="1755" r:id="rId24"/>
    <p:sldId id="1784" r:id="rId25"/>
    <p:sldId id="1760" r:id="rId26"/>
    <p:sldId id="1773" r:id="rId27"/>
    <p:sldId id="1774" r:id="rId28"/>
    <p:sldId id="1775" r:id="rId29"/>
    <p:sldId id="1776" r:id="rId30"/>
    <p:sldId id="1777" r:id="rId31"/>
    <p:sldId id="1778" r:id="rId32"/>
    <p:sldId id="1779" r:id="rId33"/>
    <p:sldId id="1783" r:id="rId34"/>
    <p:sldId id="1781" r:id="rId35"/>
    <p:sldId id="1782" r:id="rId36"/>
    <p:sldId id="1707" r:id="rId37"/>
    <p:sldId id="1708" r:id="rId38"/>
    <p:sldId id="1721" r:id="rId39"/>
    <p:sldId id="1722" r:id="rId40"/>
    <p:sldId id="1723" r:id="rId41"/>
    <p:sldId id="1724" r:id="rId42"/>
    <p:sldId id="1725" r:id="rId43"/>
    <p:sldId id="1726" r:id="rId44"/>
    <p:sldId id="1727" r:id="rId45"/>
    <p:sldId id="1728" r:id="rId46"/>
    <p:sldId id="1729" r:id="rId47"/>
    <p:sldId id="1730" r:id="rId48"/>
    <p:sldId id="1731" r:id="rId49"/>
    <p:sldId id="1732" r:id="rId50"/>
    <p:sldId id="1709" r:id="rId51"/>
    <p:sldId id="1710" r:id="rId52"/>
    <p:sldId id="1733" r:id="rId53"/>
    <p:sldId id="1734" r:id="rId54"/>
    <p:sldId id="1764" r:id="rId55"/>
    <p:sldId id="1742" r:id="rId56"/>
    <p:sldId id="1743" r:id="rId57"/>
    <p:sldId id="1745" r:id="rId58"/>
    <p:sldId id="1744" r:id="rId59"/>
    <p:sldId id="1746" r:id="rId60"/>
    <p:sldId id="1763" r:id="rId61"/>
    <p:sldId id="1747" r:id="rId62"/>
    <p:sldId id="1748" r:id="rId63"/>
    <p:sldId id="1749" r:id="rId64"/>
    <p:sldId id="1750" r:id="rId65"/>
    <p:sldId id="1751" r:id="rId66"/>
    <p:sldId id="1752" r:id="rId67"/>
    <p:sldId id="1753" r:id="rId68"/>
    <p:sldId id="1711" r:id="rId69"/>
    <p:sldId id="1712" r:id="rId70"/>
    <p:sldId id="1737" r:id="rId71"/>
    <p:sldId id="1738" r:id="rId72"/>
    <p:sldId id="1765" r:id="rId73"/>
    <p:sldId id="1766" r:id="rId74"/>
    <p:sldId id="1767" r:id="rId75"/>
    <p:sldId id="1740" r:id="rId76"/>
    <p:sldId id="1741" r:id="rId77"/>
    <p:sldId id="771" r:id="rId78"/>
    <p:sldId id="1838" r:id="rId79"/>
    <p:sldId id="1839" r:id="rId80"/>
    <p:sldId id="1840" r:id="rId81"/>
    <p:sldId id="1841" r:id="rId82"/>
    <p:sldId id="1842"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FF"/>
    <a:srgbClr val="006699"/>
    <a:srgbClr val="000066"/>
    <a:srgbClr val="E20000"/>
    <a:srgbClr val="FF3300"/>
    <a:srgbClr val="E46C0A"/>
    <a:srgbClr val="990000"/>
    <a:srgbClr val="88A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7" autoAdjust="0"/>
    <p:restoredTop sz="94660" autoAdjust="0"/>
  </p:normalViewPr>
  <p:slideViewPr>
    <p:cSldViewPr>
      <p:cViewPr varScale="1">
        <p:scale>
          <a:sx n="84" d="100"/>
          <a:sy n="84" d="100"/>
        </p:scale>
        <p:origin x="456" y="58"/>
      </p:cViewPr>
      <p:guideLst>
        <p:guide orient="horz" pos="2041"/>
        <p:guide pos="38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12" y="-108"/>
      </p:cViewPr>
      <p:guideLst>
        <p:guide orient="horz" pos="2722"/>
        <p:guide pos="217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与传统个人计算机操作系统相比。</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由于无线传感器网络具有能量有限、计算能力有限、传感器节点数量大、硬件种类多、分布广泛等特征。</a:t>
            </a:r>
            <a:endParaRPr lang="en-US" altLang="zh-CN" dirty="0" smtClean="0"/>
          </a:p>
          <a:p>
            <a:endParaRPr lang="en-US" altLang="zh-CN" dirty="0" smtClean="0"/>
          </a:p>
          <a:p>
            <a:r>
              <a:rPr lang="zh-CN" altLang="en-US" dirty="0" smtClean="0"/>
              <a:t>因此，相比传统个人计算机上的操作系统，节点操作系统的设计应满足已下四点。</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End</a:t>
            </a:r>
            <a:r>
              <a:rPr lang="zh-CN" altLang="en-US" dirty="0" smtClean="0"/>
              <a:t>：节点操作系统</a:t>
            </a:r>
            <a:r>
              <a:rPr lang="en-US" altLang="zh-CN" dirty="0" smtClean="0"/>
              <a:t>Tiny OS</a:t>
            </a:r>
            <a:r>
              <a:rPr lang="zh-CN" altLang="en-US" dirty="0" smtClean="0"/>
              <a:t>、</a:t>
            </a:r>
            <a:r>
              <a:rPr lang="en-US" altLang="zh-CN" dirty="0" err="1" smtClean="0"/>
              <a:t>Mos</a:t>
            </a:r>
            <a:r>
              <a:rPr lang="zh-CN" altLang="en-US" dirty="0" smtClean="0"/>
              <a:t>与其他操作系统的对比。</a:t>
            </a:r>
            <a:endParaRPr lang="en-US" altLang="zh-CN" dirty="0" smtClean="0"/>
          </a:p>
          <a:p>
            <a:endParaRPr lang="en-US" altLang="zh-CN" dirty="0" smtClean="0"/>
          </a:p>
          <a:p>
            <a:r>
              <a:rPr lang="zh-CN" altLang="en-US" dirty="0" smtClean="0"/>
              <a:t>横轴表示</a:t>
            </a:r>
            <a:r>
              <a:rPr lang="en-US" altLang="zh-CN" dirty="0" smtClean="0"/>
              <a:t>OS</a:t>
            </a:r>
            <a:r>
              <a:rPr lang="zh-CN" altLang="en-US" dirty="0" smtClean="0"/>
              <a:t>占用的数据内存大小；</a:t>
            </a:r>
            <a:endParaRPr lang="en-US" altLang="zh-CN" dirty="0" smtClean="0"/>
          </a:p>
          <a:p>
            <a:r>
              <a:rPr lang="zh-CN" altLang="en-US" dirty="0" smtClean="0"/>
              <a:t>纵轴表示</a:t>
            </a:r>
            <a:r>
              <a:rPr lang="en-US" altLang="zh-CN" dirty="0" smtClean="0"/>
              <a:t>OS</a:t>
            </a:r>
            <a:r>
              <a:rPr lang="zh-CN" altLang="en-US" dirty="0" smtClean="0"/>
              <a:t>占用的程序内存的大小。</a:t>
            </a:r>
            <a:endParaRPr lang="en-US" altLang="zh-CN" dirty="0" smtClean="0"/>
          </a:p>
          <a:p>
            <a:endParaRPr lang="en-US" altLang="zh-CN" dirty="0" smtClean="0"/>
          </a:p>
          <a:p>
            <a:r>
              <a:rPr lang="zh-CN" altLang="en-US" dirty="0" smtClean="0"/>
              <a:t>由此可以见，节点操作系统是及其微型化的。</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End</a:t>
            </a:r>
            <a:r>
              <a:rPr lang="zh-CN" altLang="en-US" dirty="0" smtClean="0"/>
              <a:t>：</a:t>
            </a:r>
            <a:endParaRPr lang="en-US" altLang="zh-CN" dirty="0" smtClean="0"/>
          </a:p>
          <a:p>
            <a:r>
              <a:rPr lang="zh-CN" altLang="en-US" dirty="0" smtClean="0"/>
              <a:t>翻到书的</a:t>
            </a:r>
            <a:r>
              <a:rPr lang="zh-CN" altLang="en-US" baseline="0" dirty="0" smtClean="0"/>
              <a:t> </a:t>
            </a:r>
            <a:r>
              <a:rPr lang="en-US" altLang="zh-CN" baseline="0" dirty="0" smtClean="0"/>
              <a:t>49 </a:t>
            </a:r>
            <a:r>
              <a:rPr lang="zh-CN" altLang="en-US" baseline="0" dirty="0" smtClean="0"/>
              <a:t>页；</a:t>
            </a:r>
            <a:endParaRPr lang="en-US" altLang="zh-CN" baseline="0" dirty="0" smtClean="0"/>
          </a:p>
          <a:p>
            <a:endParaRPr lang="en-US" altLang="zh-CN" baseline="0" dirty="0" smtClean="0"/>
          </a:p>
          <a:p>
            <a:r>
              <a:rPr lang="zh-CN" altLang="en-US" baseline="0" dirty="0" smtClean="0"/>
              <a:t>最后一段开始，详细讲讲主流节点操作系统</a:t>
            </a:r>
            <a:endParaRPr lang="en-US" altLang="zh-CN" baseline="0"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End</a:t>
            </a:r>
            <a:r>
              <a:rPr lang="zh-CN" altLang="en-US" dirty="0" smtClean="0"/>
              <a:t>：</a:t>
            </a:r>
            <a:endParaRPr lang="en-US" altLang="zh-CN" dirty="0" smtClean="0"/>
          </a:p>
          <a:p>
            <a:r>
              <a:rPr lang="zh-CN" altLang="en-US" dirty="0" smtClean="0"/>
              <a:t>比如，在单个任务中，如果要访问一个</a:t>
            </a:r>
            <a:r>
              <a:rPr lang="en-US" altLang="zh-CN" dirty="0" smtClean="0"/>
              <a:t>I/O</a:t>
            </a:r>
            <a:r>
              <a:rPr lang="zh-CN" altLang="en-US" dirty="0" smtClean="0"/>
              <a:t>资源，如读传感器，必须分两阶段完成，即首先调用一个</a:t>
            </a:r>
            <a:r>
              <a:rPr lang="en-US" altLang="zh-CN" dirty="0" smtClean="0"/>
              <a:t>I/O</a:t>
            </a:r>
            <a:r>
              <a:rPr lang="zh-CN" altLang="en-US" dirty="0" smtClean="0"/>
              <a:t>请求，并结束当前任务；</a:t>
            </a:r>
            <a:endParaRPr lang="en-US" altLang="zh-CN" dirty="0" smtClean="0"/>
          </a:p>
          <a:p>
            <a:r>
              <a:rPr lang="zh-CN" altLang="en-US" dirty="0" smtClean="0"/>
              <a:t>当系统完成</a:t>
            </a:r>
            <a:r>
              <a:rPr lang="en-US" altLang="zh-CN" dirty="0" smtClean="0"/>
              <a:t>I/0</a:t>
            </a:r>
            <a:r>
              <a:rPr lang="zh-CN" altLang="en-US" dirty="0" smtClean="0"/>
              <a:t>请求时，会通过事件出发通知应用程序。</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图中所示的，第二个节点操作系统</a:t>
            </a:r>
            <a:r>
              <a:rPr lang="zh-CN" altLang="en-US" baseline="0" dirty="0" smtClean="0"/>
              <a:t> </a:t>
            </a:r>
            <a:r>
              <a:rPr lang="en-US" altLang="zh-CN" baseline="0" dirty="0" err="1" smtClean="0"/>
              <a:t>contiki</a:t>
            </a:r>
            <a:r>
              <a:rPr lang="zh-CN" altLang="en-US" baseline="0" dirty="0" smtClean="0"/>
              <a:t>是由瑞典计算机科学研究所开发的“面向物联网”的开源、高度可移植的的节点操作系统。</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7"/>
            <a:ext cx="105156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8" y="260352"/>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1"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42938"/>
            <a:ext cx="10972800" cy="7747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a:xfrm>
            <a:off x="609600" y="6356353"/>
            <a:ext cx="2844800" cy="365125"/>
          </a:xfrm>
          <a:prstGeom prst="rect">
            <a:avLst/>
          </a:prstGeom>
        </p:spPr>
        <p:txBody>
          <a:bodyPr/>
          <a:lstStyle>
            <a:lvl1pPr>
              <a:defRPr/>
            </a:lvl1pPr>
          </a:lstStyle>
          <a:p>
            <a:pPr>
              <a:defRPr/>
            </a:pPr>
            <a:fld id="{1D95D038-90B5-4DEF-9180-08039166D58B}" type="datetimeFigureOut">
              <a:rPr lang="zh-CN" altLang="en-US"/>
            </a:fld>
            <a:endParaRPr lang="zh-CN" altLang="en-US"/>
          </a:p>
        </p:txBody>
      </p:sp>
      <p:sp>
        <p:nvSpPr>
          <p:cNvPr id="6" name="页脚占位符 4"/>
          <p:cNvSpPr>
            <a:spLocks noGrp="1"/>
          </p:cNvSpPr>
          <p:nvPr>
            <p:ph type="ftr" sz="quarter" idx="11"/>
          </p:nvPr>
        </p:nvSpPr>
        <p:spPr>
          <a:xfrm>
            <a:off x="4165600" y="6356353"/>
            <a:ext cx="38608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737600" y="6356353"/>
            <a:ext cx="2844800" cy="365125"/>
          </a:xfrm>
          <a:prstGeom prst="rect">
            <a:avLst/>
          </a:prstGeom>
        </p:spPr>
        <p:txBody>
          <a:bodyPr/>
          <a:lstStyle>
            <a:lvl1pPr>
              <a:defRPr/>
            </a:lvl1pPr>
          </a:lstStyle>
          <a:p>
            <a:pPr>
              <a:defRPr/>
            </a:pPr>
            <a:fld id="{296A8F90-5A3D-4E69-965A-0EC4E86D6E8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41"/>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71" y="692254"/>
            <a:ext cx="1451474"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9"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endParaRPr lang="en-US" altLang="zh-CN" sz="1600" b="0" dirty="0" smtClean="0">
              <a:solidFill>
                <a:schemeClr val="bg1"/>
              </a:solidFill>
              <a:ea typeface="微软雅黑" panose="020B0503020204020204" pitchFamily="34" charset="-122"/>
              <a:cs typeface="Arial Unicode MS" panose="020B0604020202020204" pitchFamily="34" charset="-122"/>
            </a:endParaRP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70" y="1700812"/>
            <a:ext cx="1728786"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9" y="2770789"/>
            <a:ext cx="1728786"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9" y="3818538"/>
            <a:ext cx="1728786"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9" y="4878989"/>
            <a:ext cx="1728786"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4"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6" y="5104408"/>
            <a:ext cx="3455986"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4"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24"/>
          <p:cNvSpPr>
            <a:spLocks noChangeArrowheads="1"/>
          </p:cNvSpPr>
          <p:nvPr userDrawn="1"/>
        </p:nvSpPr>
        <p:spPr bwMode="auto">
          <a:xfrm>
            <a:off x="1056759"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2" y="692254"/>
            <a:ext cx="2267662"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60"/>
            <a:ext cx="2844800" cy="365125"/>
          </a:xfrm>
          <a:prstGeom prst="rect">
            <a:avLst/>
          </a:prstGeom>
        </p:spPr>
        <p:txBody>
          <a:bodyPr/>
          <a:lstStyle>
            <a:lvl1pPr>
              <a:defRPr/>
            </a:lvl1pPr>
          </a:lstStyle>
          <a:p>
            <a:pPr>
              <a:defRPr/>
            </a:pPr>
            <a:fld id="{DFCBD113-544D-42C8-A1A8-4157321161CD}" type="datetimeFigureOut">
              <a:rPr lang="zh-CN" altLang="en-US"/>
            </a:fld>
            <a:endParaRPr lang="zh-CN" altLang="en-US"/>
          </a:p>
        </p:txBody>
      </p:sp>
      <p:sp>
        <p:nvSpPr>
          <p:cNvPr id="5" name="页脚占位符 4"/>
          <p:cNvSpPr>
            <a:spLocks noGrp="1"/>
          </p:cNvSpPr>
          <p:nvPr>
            <p:ph type="ftr" sz="quarter" idx="11"/>
          </p:nvPr>
        </p:nvSpPr>
        <p:spPr>
          <a:xfrm>
            <a:off x="4165600" y="6356360"/>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60"/>
            <a:ext cx="2844800" cy="365125"/>
          </a:xfrm>
          <a:prstGeom prst="rect">
            <a:avLst/>
          </a:prstGeom>
        </p:spPr>
        <p:txBody>
          <a:bodyPr/>
          <a:lstStyle>
            <a:lvl1pPr>
              <a:defRPr/>
            </a:lvl1pPr>
          </a:lstStyle>
          <a:p>
            <a:pPr>
              <a:defRPr/>
            </a:pPr>
            <a:fld id="{13CA4149-6E4A-4024-A1F5-EA955721A5AF}" type="slidenum">
              <a:rPr lang="zh-CN" altLang="en-US"/>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5"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7"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对角圆角矩形 4"/>
          <p:cNvSpPr/>
          <p:nvPr userDrawn="1"/>
        </p:nvSpPr>
        <p:spPr>
          <a:xfrm>
            <a:off x="952465"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7"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3"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4" y="1071548"/>
            <a:ext cx="10729193" cy="4611687"/>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3" cy="839788"/>
          </a:xfrm>
          <a:prstGeom prst="rect">
            <a:avLst/>
          </a:prstGeom>
        </p:spPr>
        <p:txBody>
          <a:bodyPr/>
          <a:lstStyle>
            <a:lvl1pPr marL="0" algn="ctr"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4" y="6451455"/>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4"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2"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5"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14" cstate="print">
            <a:duotone>
              <a:schemeClr val="accent5">
                <a:shade val="45000"/>
                <a:satMod val="135000"/>
              </a:schemeClr>
              <a:prstClr val="white"/>
            </a:duotone>
          </a:blip>
          <a:srcRect/>
          <a:stretch>
            <a:fillRect/>
          </a:stretch>
        </p:blipFill>
        <p:spPr bwMode="auto">
          <a:xfrm>
            <a:off x="119337"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image" Target="../media/image5.jpeg"/><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xml"/><Relationship Id="rId2" Type="http://schemas.openxmlformats.org/officeDocument/2006/relationships/image" Target="../media/image5.jpeg"/><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xml"/><Relationship Id="rId2" Type="http://schemas.openxmlformats.org/officeDocument/2006/relationships/image" Target="../media/image5.jpeg"/><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9.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0.xml"/><Relationship Id="rId2" Type="http://schemas.openxmlformats.org/officeDocument/2006/relationships/image" Target="../media/image5.jpeg"/><Relationship Id="rId1" Type="http://schemas.openxmlformats.org/officeDocument/2006/relationships/image" Target="../media/image4.jpe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1.xml"/><Relationship Id="rId2" Type="http://schemas.openxmlformats.org/officeDocument/2006/relationships/image" Target="../media/image5.jpeg"/><Relationship Id="rId1" Type="http://schemas.openxmlformats.org/officeDocument/2006/relationships/image" Target="../media/image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3.xml"/><Relationship Id="rId2" Type="http://schemas.openxmlformats.org/officeDocument/2006/relationships/image" Target="../media/image5.jpeg"/><Relationship Id="rId1" Type="http://schemas.openxmlformats.org/officeDocument/2006/relationships/image" Target="../media/image4.jpe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4.xml"/><Relationship Id="rId2" Type="http://schemas.openxmlformats.org/officeDocument/2006/relationships/image" Target="../media/image5.jpeg"/><Relationship Id="rId1" Type="http://schemas.openxmlformats.org/officeDocument/2006/relationships/image" Target="../media/image4.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19.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Rectangle 2"/>
          <p:cNvSpPr txBox="1"/>
          <p:nvPr/>
        </p:nvSpPr>
        <p:spPr>
          <a:xfrm>
            <a:off x="1" y="416729"/>
            <a:ext cx="12219548" cy="3093494"/>
          </a:xfrm>
          <a:prstGeom prst="rect">
            <a:avLst/>
          </a:prstGeom>
        </p:spPr>
        <p:txBody>
          <a:bodyPr/>
          <a:lstStyle/>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无线传感器网络及其应用</a:t>
            </a: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indent="-914400" algn="ctr">
              <a:lnSpc>
                <a:spcPct val="150000"/>
              </a:lnSpc>
              <a:spcBef>
                <a:spcPct val="20000"/>
              </a:spcBef>
              <a:defRPr/>
            </a:pP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第</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6</a:t>
            </a:r>
            <a:r>
              <a:rPr lang="zh-CN"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章</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 </a:t>
            </a: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a:t>
            </a:r>
            <a:r>
              <a:rPr lang="zh-CN" altLang="en-US" sz="6600" dirty="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传感器网络操作系统</a:t>
            </a:r>
            <a:endPar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p:txBody>
      </p:sp>
      <p:sp>
        <p:nvSpPr>
          <p:cNvPr id="3" name="Rectangle 3"/>
          <p:cNvSpPr txBox="1"/>
          <p:nvPr/>
        </p:nvSpPr>
        <p:spPr>
          <a:xfrm>
            <a:off x="1919538" y="3672408"/>
            <a:ext cx="8429682" cy="1052736"/>
          </a:xfrm>
          <a:prstGeom prst="rect">
            <a:avLst/>
          </a:prstGeom>
        </p:spPr>
        <p:txBody>
          <a:bodyPr/>
          <a:lstStyle/>
          <a:p>
            <a:pPr lvl="0" algn="ctr">
              <a:spcBef>
                <a:spcPct val="20000"/>
              </a:spcBef>
              <a:defRPr/>
            </a:pPr>
            <a:r>
              <a:rPr lang="zh-CN" altLang="en-US"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rPr>
              <a:t>授课教师：蒲海波</a:t>
            </a:r>
            <a:endParaRPr lang="en-US" altLang="zh-CN"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1</a:t>
            </a:r>
            <a:r>
              <a:rPr lang="zh-CN" altLang="en-US" sz="3600" b="1" dirty="0" smtClean="0">
                <a:latin typeface="Impact" panose="020B0806030902050204" pitchFamily="34" charset="0"/>
                <a:ea typeface="微软雅黑" panose="020B0503020204020204" pitchFamily="34" charset="-122"/>
              </a:rPr>
              <a:t>、无线传感器网络操作系统概述</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2"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264540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4"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1</a:t>
            </a:r>
            <a:r>
              <a:rPr lang="zh-CN" altLang="en-US" sz="3600" b="1" dirty="0" smtClean="0">
                <a:solidFill>
                  <a:schemeClr val="tx1"/>
                </a:solidFill>
                <a:latin typeface="Impact" panose="020B0806030902050204" pitchFamily="34" charset="0"/>
                <a:ea typeface="微软雅黑" panose="020B0503020204020204" pitchFamily="34" charset="-122"/>
              </a:rPr>
              <a:t>、无线传感器网络操作系统概述</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6"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2</a:t>
            </a:r>
            <a:r>
              <a:rPr lang="zh-CN" altLang="en-US" sz="3600" b="1" dirty="0" smtClean="0">
                <a:solidFill>
                  <a:schemeClr val="bg1"/>
                </a:solidFill>
                <a:latin typeface="Impact" panose="020B0806030902050204" pitchFamily="34" charset="0"/>
                <a:ea typeface="微软雅黑" panose="020B0503020204020204" pitchFamily="34" charset="-122"/>
              </a:rPr>
              <a:t>、TinyOS操作系统</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7"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sp>
        <p:nvSpPr>
          <p:cNvPr id="8"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TinyOS</a:t>
            </a:r>
            <a:r>
              <a:rPr lang="zh-CN" altLang="en-US" dirty="0"/>
              <a:t>操作系统</a:t>
            </a:r>
            <a:endParaRPr lang="zh-CN" altLang="en-US" dirty="0"/>
          </a:p>
        </p:txBody>
      </p:sp>
      <p:sp>
        <p:nvSpPr>
          <p:cNvPr id="15" name="TextBox 14"/>
          <p:cNvSpPr txBox="1"/>
          <p:nvPr/>
        </p:nvSpPr>
        <p:spPr>
          <a:xfrm>
            <a:off x="911425" y="980729"/>
            <a:ext cx="10801200" cy="5210810"/>
          </a:xfrm>
          <a:prstGeom prst="rect">
            <a:avLst/>
          </a:prstGeom>
          <a:noFill/>
          <a:ln w="9525">
            <a:noFill/>
          </a:ln>
        </p:spPr>
        <p:txBody>
          <a:bodyPr wrap="square">
            <a:spAutoFit/>
          </a:bodyPr>
          <a:lstStyle/>
          <a:p>
            <a:pPr marL="457200" indent="-457200" algn="just">
              <a:lnSpc>
                <a:spcPct val="130000"/>
              </a:lnSpc>
              <a:buClr>
                <a:srgbClr val="FF3300"/>
              </a:buClr>
              <a:buSzPct val="85000"/>
              <a:buFont typeface="Wingdings" panose="05000000000000000000" pitchFamily="2" charset="2"/>
              <a:buChar char="p"/>
            </a:pPr>
            <a:r>
              <a:rPr lang="en-US" altLang="zh-CN" sz="3200" b="1" dirty="0" err="1" smtClean="0">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是一个典型的无线传感器网络操作系统，是由加州大学伯克利分校开发出来的一个</a:t>
            </a:r>
            <a:r>
              <a:rPr lang="zh-CN" altLang="en-US" sz="3200" b="1" dirty="0">
                <a:solidFill>
                  <a:srgbClr val="0000FF"/>
                </a:solidFill>
                <a:latin typeface="华文楷体" panose="02010600040101010101" pitchFamily="2" charset="-122"/>
                <a:ea typeface="华文楷体" panose="02010600040101010101" pitchFamily="2" charset="-122"/>
              </a:rPr>
              <a:t>开源的嵌入式操作系统</a:t>
            </a:r>
            <a:r>
              <a:rPr lang="zh-CN" altLang="en-US" sz="3200" b="1" dirty="0">
                <a:latin typeface="华文楷体" panose="02010600040101010101" pitchFamily="2" charset="-122"/>
                <a:ea typeface="华文楷体" panose="02010600040101010101" pitchFamily="2" charset="-122"/>
              </a:rPr>
              <a:t>。它采用一种</a:t>
            </a:r>
            <a:r>
              <a:rPr lang="zh-CN" altLang="en-US" sz="3200" b="1" dirty="0">
                <a:solidFill>
                  <a:srgbClr val="FF0000"/>
                </a:solidFill>
                <a:latin typeface="华文楷体" panose="02010600040101010101" pitchFamily="2" charset="-122"/>
                <a:ea typeface="华文楷体" panose="02010600040101010101" pitchFamily="2" charset="-122"/>
              </a:rPr>
              <a:t>基于组件（</a:t>
            </a:r>
            <a:r>
              <a:rPr lang="en-US" altLang="zh-CN" sz="3200" b="1" dirty="0">
                <a:solidFill>
                  <a:srgbClr val="FF0000"/>
                </a:solidFill>
                <a:latin typeface="华文楷体" panose="02010600040101010101" pitchFamily="2" charset="-122"/>
                <a:ea typeface="华文楷体" panose="02010600040101010101" pitchFamily="2" charset="-122"/>
              </a:rPr>
              <a:t>component-Based</a:t>
            </a:r>
            <a:r>
              <a:rPr lang="zh-CN" altLang="en-US" sz="3200" b="1" dirty="0">
                <a:solidFill>
                  <a:srgbClr val="FF0000"/>
                </a:solidFill>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的开发方式，能够快速实现各种应用</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30000"/>
              </a:lnSpc>
              <a:buClr>
                <a:srgbClr val="FF3300"/>
              </a:buClr>
              <a:buSzPct val="85000"/>
              <a:buFont typeface="Wingdings" panose="05000000000000000000" pitchFamily="2" charset="2"/>
              <a:buChar char="p"/>
            </a:pPr>
            <a:r>
              <a:rPr lang="en-US" altLang="zh-CN" sz="3200" b="1" dirty="0" err="1">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的程序核心往往都很小</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一般来说核心代码和数据大概为</a:t>
            </a:r>
            <a:r>
              <a:rPr lang="en-US" altLang="zh-CN" sz="3200" b="1" dirty="0">
                <a:solidFill>
                  <a:srgbClr val="FF0000"/>
                </a:solidFill>
                <a:latin typeface="华文楷体" panose="02010600040101010101" pitchFamily="2" charset="-122"/>
                <a:ea typeface="华文楷体" panose="02010600040101010101" pitchFamily="2" charset="-122"/>
              </a:rPr>
              <a:t>400 B</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，这样能够突破传感器存储资源少的限制，让</a:t>
            </a:r>
            <a:r>
              <a:rPr lang="en-US" altLang="zh-CN" sz="3200" b="1" dirty="0" err="1">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有效运行在无线传感器网络上。它还提供一系列可重用的组件，</a:t>
            </a:r>
            <a:r>
              <a:rPr lang="zh-CN" altLang="en-US" sz="3200" b="1" dirty="0" smtClean="0">
                <a:latin typeface="华文楷体" panose="02010600040101010101" pitchFamily="2" charset="-122"/>
                <a:ea typeface="华文楷体" panose="02010600040101010101" pitchFamily="2" charset="-122"/>
              </a:rPr>
              <a:t>可以简单</a:t>
            </a:r>
            <a:r>
              <a:rPr lang="zh-CN" altLang="en-US" sz="3200" b="1" dirty="0">
                <a:latin typeface="华文楷体" panose="02010600040101010101" pitchFamily="2" charset="-122"/>
                <a:ea typeface="华文楷体" panose="02010600040101010101" pitchFamily="2" charset="-122"/>
              </a:rPr>
              <a:t>方便地</a:t>
            </a:r>
            <a:r>
              <a:rPr lang="zh-CN" altLang="en-US" sz="3200" b="1" dirty="0" smtClean="0">
                <a:latin typeface="华文楷体" panose="02010600040101010101" pitchFamily="2" charset="-122"/>
                <a:ea typeface="华文楷体" panose="02010600040101010101" pitchFamily="2" charset="-122"/>
              </a:rPr>
              <a:t>编制程序。</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1" y="1124746"/>
            <a:ext cx="10515600" cy="5184574"/>
          </a:xfrm>
        </p:spPr>
        <p:txBody>
          <a:bodyPr>
            <a:normAutofit/>
          </a:bodyPr>
          <a:lstStyle/>
          <a:p>
            <a:pPr>
              <a:lnSpc>
                <a:spcPct val="150000"/>
              </a:lnSpc>
              <a:spcBef>
                <a:spcPts val="0"/>
              </a:spcBef>
              <a:buFont typeface="Wingdings" panose="05000000000000000000" pitchFamily="2" charset="2"/>
              <a:buChar char="n"/>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TinyOS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任务调度</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70000"/>
              </a:lnSpc>
              <a:spcBef>
                <a:spcPts val="0"/>
              </a:spcBef>
              <a:buFont typeface="Arial" panose="020B0604020202020204" pitchFamily="34" charset="0"/>
              <a:buChar char="•"/>
            </a:pPr>
            <a:r>
              <a:rPr lang="en-US" altLang="zh-CN" sz="3000" dirty="0" err="1">
                <a:latin typeface="微软雅黑" panose="020B0503020204020204" pitchFamily="34" charset="-122"/>
                <a:ea typeface="微软雅黑" panose="020B0503020204020204" pitchFamily="34" charset="-122"/>
                <a:cs typeface="微软雅黑" panose="020B0503020204020204" pitchFamily="34" charset="-122"/>
              </a:rPr>
              <a:t>TinyOS</a:t>
            </a:r>
            <a:r>
              <a:rPr lang="zh-CN" altLang="en-US" sz="3000" dirty="0">
                <a:latin typeface="微软雅黑" panose="020B0503020204020204" pitchFamily="34" charset="-122"/>
                <a:ea typeface="微软雅黑" panose="020B0503020204020204" pitchFamily="34" charset="-122"/>
                <a:cs typeface="微软雅黑" panose="020B0503020204020204" pitchFamily="34" charset="-122"/>
              </a:rPr>
              <a:t>核心</a:t>
            </a:r>
            <a:r>
              <a:rPr lang="zh-CN" altLang="en-US" sz="3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使用了事件驱动的单线程任务调度机制</a:t>
            </a:r>
            <a:r>
              <a:rPr lang="zh-CN" altLang="en-US" sz="3000" dirty="0">
                <a:latin typeface="微软雅黑" panose="020B0503020204020204" pitchFamily="34" charset="-122"/>
                <a:ea typeface="微软雅黑" panose="020B0503020204020204" pitchFamily="34" charset="-122"/>
                <a:cs typeface="微软雅黑" panose="020B0503020204020204" pitchFamily="34" charset="-122"/>
              </a:rPr>
              <a:t>，这和传统</a:t>
            </a:r>
            <a:r>
              <a:rPr lang="en-US" altLang="zh-CN" sz="3000" dirty="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sz="3000" dirty="0">
                <a:latin typeface="微软雅黑" panose="020B0503020204020204" pitchFamily="34" charset="-122"/>
                <a:ea typeface="微软雅黑" panose="020B0503020204020204" pitchFamily="34" charset="-122"/>
                <a:cs typeface="微软雅黑" panose="020B0503020204020204" pitchFamily="34" charset="-122"/>
              </a:rPr>
              <a:t>的多线程调度机制截然不同 </a:t>
            </a:r>
            <a:endParaRPr lang="zh-CN" altLang="en-US" sz="3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70000"/>
              </a:lnSpc>
              <a:spcBef>
                <a:spcPts val="0"/>
              </a:spcBef>
              <a:buFont typeface="Arial" panose="020B0604020202020204" pitchFamily="34" charset="0"/>
              <a:buChar char="•"/>
            </a:pPr>
            <a:r>
              <a:rPr lang="zh-CN" altLang="en-US" sz="3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即：任何一个时刻，处理器只能执行一个任务</a:t>
            </a:r>
            <a:r>
              <a:rPr lang="zh-CN" altLang="en-US" sz="3000" dirty="0">
                <a:latin typeface="微软雅黑" panose="020B0503020204020204" pitchFamily="34" charset="-122"/>
                <a:ea typeface="微软雅黑" panose="020B0503020204020204" pitchFamily="34" charset="-122"/>
                <a:cs typeface="微软雅黑" panose="020B0503020204020204" pitchFamily="34" charset="-122"/>
              </a:rPr>
              <a:t>。因此，如果当前正在执行一个任务，处理器必须等这个任务处理完毕，才能开始处理另一个任务 </a:t>
            </a:r>
            <a:endParaRPr lang="zh-CN" altLang="en-US" sz="3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3"/>
          <p:cNvSpPr>
            <a:spLocks noGrp="1"/>
          </p:cNvSpPr>
          <p:nvPr>
            <p:ph type="title"/>
          </p:nvPr>
        </p:nvSpPr>
        <p:spPr/>
        <p:txBody>
          <a:bodyPr/>
          <a:lstStyle/>
          <a:p>
            <a:r>
              <a:rPr kumimoji="1" lang="en-US" altLang="zh-CN" dirty="0" smtClean="0"/>
              <a:t>TinyOS</a:t>
            </a:r>
            <a:r>
              <a:rPr kumimoji="1" lang="zh-CN" altLang="en-US" dirty="0" smtClean="0"/>
              <a:t>（续）</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TinyOS</a:t>
            </a:r>
            <a:r>
              <a:rPr lang="zh-CN" altLang="en-US" dirty="0"/>
              <a:t>操作系统</a:t>
            </a:r>
            <a:endParaRPr lang="zh-CN" altLang="en-US" dirty="0"/>
          </a:p>
        </p:txBody>
      </p:sp>
      <p:sp>
        <p:nvSpPr>
          <p:cNvPr id="15" name="TextBox 14"/>
          <p:cNvSpPr txBox="1"/>
          <p:nvPr/>
        </p:nvSpPr>
        <p:spPr>
          <a:xfrm>
            <a:off x="911425" y="980729"/>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err="1" smtClean="0">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操作系统、库程序和应用服务程序均是</a:t>
            </a:r>
            <a:r>
              <a:rPr lang="zh-CN" altLang="en-US" sz="3200" b="1" dirty="0" smtClean="0">
                <a:latin typeface="华文楷体" panose="02010600040101010101" pitchFamily="2" charset="-122"/>
                <a:ea typeface="华文楷体" panose="02010600040101010101" pitchFamily="2" charset="-122"/>
              </a:rPr>
              <a:t>用 </a:t>
            </a:r>
            <a:r>
              <a:rPr lang="en-US" altLang="zh-CN" sz="3200" b="1" dirty="0" err="1" smtClean="0">
                <a:solidFill>
                  <a:srgbClr val="FF0000"/>
                </a:solidFill>
                <a:latin typeface="华文楷体" panose="02010600040101010101" pitchFamily="2" charset="-122"/>
                <a:ea typeface="华文楷体" panose="02010600040101010101" pitchFamily="2" charset="-122"/>
              </a:rPr>
              <a:t>nesC</a:t>
            </a:r>
            <a:r>
              <a:rPr lang="en-US" altLang="zh-CN" sz="3200" b="1" dirty="0" smtClean="0">
                <a:solidFill>
                  <a:srgbClr val="FF0000"/>
                </a:solidFill>
                <a:latin typeface="华文楷体" panose="02010600040101010101" pitchFamily="2" charset="-122"/>
                <a:ea typeface="华文楷体" panose="02010600040101010101" pitchFamily="2" charset="-122"/>
              </a:rPr>
              <a:t> </a:t>
            </a:r>
            <a:r>
              <a:rPr lang="zh-CN" altLang="en-US" sz="3200" b="1" dirty="0" smtClean="0">
                <a:solidFill>
                  <a:srgbClr val="FF0000"/>
                </a:solidFill>
                <a:latin typeface="华文楷体" panose="02010600040101010101" pitchFamily="2" charset="-122"/>
                <a:ea typeface="华文楷体" panose="02010600040101010101" pitchFamily="2" charset="-122"/>
              </a:rPr>
              <a:t>语言</a:t>
            </a:r>
            <a:r>
              <a:rPr lang="zh-CN" altLang="en-US" sz="3200" b="1" dirty="0">
                <a:latin typeface="华文楷体" panose="02010600040101010101" pitchFamily="2" charset="-122"/>
                <a:ea typeface="华文楷体" panose="02010600040101010101" pitchFamily="2" charset="-122"/>
              </a:rPr>
              <a:t>编写的，</a:t>
            </a:r>
            <a:r>
              <a:rPr lang="en-US" altLang="zh-CN" sz="3200" b="1" dirty="0" err="1">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的很多特性，如并发模型、组件结构等都是由</a:t>
            </a:r>
            <a:r>
              <a:rPr lang="en-US" altLang="zh-CN" sz="3200" b="1" dirty="0" err="1">
                <a:latin typeface="华文楷体" panose="02010600040101010101" pitchFamily="2" charset="-122"/>
                <a:ea typeface="华文楷体" panose="02010600040101010101" pitchFamily="2" charset="-122"/>
              </a:rPr>
              <a:t>nesC</a:t>
            </a:r>
            <a:r>
              <a:rPr lang="zh-CN" altLang="en-US" sz="3200" b="1" dirty="0">
                <a:latin typeface="华文楷体" panose="02010600040101010101" pitchFamily="2" charset="-122"/>
                <a:ea typeface="华文楷体" panose="02010600040101010101" pitchFamily="2" charset="-122"/>
              </a:rPr>
              <a:t>语言体现的</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3200" b="1" dirty="0" err="1">
                <a:latin typeface="华文楷体" panose="02010600040101010101" pitchFamily="2" charset="-122"/>
                <a:ea typeface="华文楷体" panose="02010600040101010101" pitchFamily="2" charset="-122"/>
              </a:rPr>
              <a:t>nesC</a:t>
            </a:r>
            <a:r>
              <a:rPr lang="zh-CN" altLang="en-US" sz="3200" b="1" dirty="0">
                <a:latin typeface="华文楷体" panose="02010600040101010101" pitchFamily="2" charset="-122"/>
                <a:ea typeface="华文楷体" panose="02010600040101010101" pitchFamily="2" charset="-122"/>
              </a:rPr>
              <a:t>是一种</a:t>
            </a:r>
            <a:r>
              <a:rPr lang="zh-CN" altLang="en-US" sz="3200" b="1" dirty="0">
                <a:solidFill>
                  <a:srgbClr val="FF0000"/>
                </a:solidFill>
                <a:latin typeface="华文楷体" panose="02010600040101010101" pitchFamily="2" charset="-122"/>
                <a:ea typeface="华文楷体" panose="02010600040101010101" pitchFamily="2" charset="-122"/>
              </a:rPr>
              <a:t>开发组件式</a:t>
            </a:r>
            <a:r>
              <a:rPr lang="zh-CN" altLang="en-US" sz="3200" b="1" dirty="0">
                <a:latin typeface="华文楷体" panose="02010600040101010101" pitchFamily="2" charset="-122"/>
                <a:ea typeface="华文楷体" panose="02010600040101010101" pitchFamily="2" charset="-122"/>
              </a:rPr>
              <a:t>结构程序的语言，采用</a:t>
            </a:r>
            <a:r>
              <a:rPr lang="en-US" altLang="zh-CN" sz="3200" b="1" dirty="0">
                <a:latin typeface="华文楷体" panose="02010600040101010101" pitchFamily="2" charset="-122"/>
                <a:ea typeface="华文楷体" panose="02010600040101010101" pitchFamily="2" charset="-122"/>
              </a:rPr>
              <a:t>C</a:t>
            </a:r>
            <a:r>
              <a:rPr lang="zh-CN" altLang="en-US" sz="3200" b="1" dirty="0">
                <a:latin typeface="华文楷体" panose="02010600040101010101" pitchFamily="2" charset="-122"/>
                <a:ea typeface="华文楷体" panose="02010600040101010101" pitchFamily="2" charset="-122"/>
              </a:rPr>
              <a:t>语法风格的语言，其语法是对标准</a:t>
            </a:r>
            <a:r>
              <a:rPr lang="en-US" altLang="zh-CN" sz="3200" b="1" dirty="0">
                <a:latin typeface="华文楷体" panose="02010600040101010101" pitchFamily="2" charset="-122"/>
                <a:ea typeface="华文楷体" panose="02010600040101010101" pitchFamily="2" charset="-122"/>
              </a:rPr>
              <a:t>C</a:t>
            </a:r>
            <a:r>
              <a:rPr lang="zh-CN" altLang="en-US" sz="3200" b="1" dirty="0">
                <a:latin typeface="华文楷体" panose="02010600040101010101" pitchFamily="2" charset="-122"/>
                <a:ea typeface="华文楷体" panose="02010600040101010101" pitchFamily="2" charset="-122"/>
              </a:rPr>
              <a:t>语法的扩展</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3200" b="1" dirty="0" err="1" smtClean="0">
                <a:latin typeface="华文楷体" panose="02010600040101010101" pitchFamily="2" charset="-122"/>
                <a:ea typeface="华文楷体" panose="02010600040101010101" pitchFamily="2" charset="-122"/>
              </a:rPr>
              <a:t>nesC</a:t>
            </a:r>
            <a:r>
              <a:rPr lang="zh-CN" altLang="en-US" sz="3200" b="1" dirty="0">
                <a:latin typeface="华文楷体" panose="02010600040101010101" pitchFamily="2" charset="-122"/>
                <a:ea typeface="华文楷体" panose="02010600040101010101" pitchFamily="2" charset="-122"/>
              </a:rPr>
              <a:t>支持</a:t>
            </a:r>
            <a:r>
              <a:rPr lang="en-US" altLang="zh-CN" sz="3200" b="1" dirty="0" err="1">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的</a:t>
            </a:r>
            <a:r>
              <a:rPr lang="zh-CN" altLang="en-US" sz="3200" b="1" dirty="0">
                <a:solidFill>
                  <a:srgbClr val="FF0000"/>
                </a:solidFill>
                <a:latin typeface="华文楷体" panose="02010600040101010101" pitchFamily="2" charset="-122"/>
                <a:ea typeface="华文楷体" panose="02010600040101010101" pitchFamily="2" charset="-122"/>
              </a:rPr>
              <a:t>并发模型</a:t>
            </a:r>
            <a:r>
              <a:rPr lang="zh-CN" altLang="en-US" sz="3200" b="1" dirty="0">
                <a:latin typeface="华文楷体" panose="02010600040101010101" pitchFamily="2" charset="-122"/>
                <a:ea typeface="华文楷体" panose="02010600040101010101" pitchFamily="2" charset="-122"/>
              </a:rPr>
              <a:t>，也使得组织、命名和连接组件成为健壮的嵌入式网络系统的机制。</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TinyOS</a:t>
            </a:r>
            <a:r>
              <a:rPr lang="zh-CN" altLang="en-US" dirty="0"/>
              <a:t>操作系统</a:t>
            </a:r>
            <a:endParaRPr lang="zh-CN" altLang="en-US" dirty="0"/>
          </a:p>
        </p:txBody>
      </p:sp>
      <p:sp>
        <p:nvSpPr>
          <p:cNvPr id="15" name="TextBox 14"/>
          <p:cNvSpPr txBox="1"/>
          <p:nvPr/>
        </p:nvSpPr>
        <p:spPr>
          <a:xfrm>
            <a:off x="911425" y="980729"/>
            <a:ext cx="10801200" cy="5016758"/>
          </a:xfrm>
          <a:prstGeom prst="rect">
            <a:avLst/>
          </a:prstGeom>
          <a:noFill/>
          <a:ln w="9525">
            <a:noFill/>
          </a:ln>
        </p:spPr>
        <p:txBody>
          <a:bodyPr wrap="square">
            <a:spAutoFit/>
          </a:bodyPr>
          <a:lstStyle/>
          <a:p>
            <a:pPr marL="457200" indent="-457200" algn="just">
              <a:lnSpc>
                <a:spcPct val="200000"/>
              </a:lnSpc>
              <a:buClr>
                <a:srgbClr val="FF3300"/>
              </a:buClr>
              <a:buSzPct val="85000"/>
              <a:buFont typeface="Wingdings" panose="05000000000000000000" pitchFamily="2" charset="2"/>
              <a:buChar char="p"/>
            </a:pPr>
            <a:r>
              <a:rPr lang="en-US" altLang="zh-CN" sz="3200" b="1" dirty="0" err="1">
                <a:latin typeface="华文楷体" panose="02010600040101010101" pitchFamily="2" charset="-122"/>
                <a:ea typeface="华文楷体" panose="02010600040101010101" pitchFamily="2" charset="-122"/>
              </a:rPr>
              <a:t>TinyOS</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集成开发环境</a:t>
            </a:r>
            <a:r>
              <a:rPr lang="en-US" altLang="zh-CN" sz="3200" b="1" dirty="0">
                <a:latin typeface="华文楷体" panose="02010600040101010101" pitchFamily="2" charset="-122"/>
                <a:ea typeface="华文楷体" panose="02010600040101010101" pitchFamily="2" charset="-122"/>
              </a:rPr>
              <a:t>(IDE)</a:t>
            </a:r>
            <a:r>
              <a:rPr lang="zh-CN" altLang="en-US" sz="3200" b="1" dirty="0">
                <a:latin typeface="华文楷体" panose="02010600040101010101" pitchFamily="2" charset="-122"/>
                <a:ea typeface="华文楷体" panose="02010600040101010101" pitchFamily="2" charset="-122"/>
              </a:rPr>
              <a:t>种类有：</a:t>
            </a:r>
            <a:r>
              <a:rPr lang="en-US" altLang="zh-CN" sz="3200" b="1" dirty="0">
                <a:solidFill>
                  <a:srgbClr val="0000FF"/>
                </a:solidFill>
                <a:latin typeface="华文楷体" panose="02010600040101010101" pitchFamily="2" charset="-122"/>
                <a:ea typeface="华文楷体" panose="02010600040101010101" pitchFamily="2" charset="-122"/>
              </a:rPr>
              <a:t>eclipse(</a:t>
            </a:r>
            <a:r>
              <a:rPr lang="zh-CN" altLang="en-US" sz="3200" b="1" dirty="0">
                <a:solidFill>
                  <a:srgbClr val="0000FF"/>
                </a:solidFill>
                <a:latin typeface="华文楷体" panose="02010600040101010101" pitchFamily="2" charset="-122"/>
                <a:ea typeface="华文楷体" panose="02010600040101010101" pitchFamily="2" charset="-122"/>
              </a:rPr>
              <a:t>集成开发环境</a:t>
            </a: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TOSSIM(</a:t>
            </a:r>
            <a:r>
              <a:rPr lang="en-US" altLang="zh-CN" sz="3200" b="1" dirty="0" err="1">
                <a:solidFill>
                  <a:srgbClr val="0000FF"/>
                </a:solidFill>
                <a:latin typeface="华文楷体" panose="02010600040101010101" pitchFamily="2" charset="-122"/>
                <a:ea typeface="华文楷体" panose="02010600040101010101" pitchFamily="2" charset="-122"/>
              </a:rPr>
              <a:t>TinyOS</a:t>
            </a:r>
            <a:r>
              <a:rPr lang="en-US" altLang="zh-CN" sz="3200" b="1" dirty="0">
                <a:solidFill>
                  <a:srgbClr val="0000FF"/>
                </a:solidFill>
                <a:latin typeface="华文楷体" panose="02010600040101010101" pitchFamily="2" charset="-122"/>
                <a:ea typeface="华文楷体" panose="02010600040101010101" pitchFamily="2" charset="-122"/>
              </a:rPr>
              <a:t> </a:t>
            </a:r>
            <a:r>
              <a:rPr lang="en-US" altLang="zh-CN" sz="3200" b="1" dirty="0" err="1">
                <a:solidFill>
                  <a:srgbClr val="0000FF"/>
                </a:solidFill>
                <a:latin typeface="华文楷体" panose="02010600040101010101" pitchFamily="2" charset="-122"/>
                <a:ea typeface="华文楷体" panose="02010600040101010101" pitchFamily="2" charset="-122"/>
              </a:rPr>
              <a:t>Simultor</a:t>
            </a: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IAR Embedded Workbench</a:t>
            </a:r>
            <a:r>
              <a:rPr lang="zh-CN" altLang="en-US" sz="3200" b="1" dirty="0">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TI</a:t>
            </a:r>
            <a:r>
              <a:rPr lang="zh-CN" altLang="en-US" sz="3200" b="1" dirty="0">
                <a:solidFill>
                  <a:srgbClr val="0000FF"/>
                </a:solidFill>
                <a:latin typeface="华文楷体" panose="02010600040101010101" pitchFamily="2" charset="-122"/>
                <a:ea typeface="华文楷体" panose="02010600040101010101" pitchFamily="2" charset="-122"/>
              </a:rPr>
              <a:t>公司提供的开发工具</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支持</a:t>
            </a:r>
            <a:r>
              <a:rPr lang="en-US" altLang="zh-CN" sz="3200" b="1" dirty="0">
                <a:latin typeface="华文楷体" panose="02010600040101010101" pitchFamily="2" charset="-122"/>
                <a:ea typeface="华文楷体" panose="02010600040101010101" pitchFamily="2" charset="-122"/>
              </a:rPr>
              <a:t>MCU</a:t>
            </a:r>
            <a:r>
              <a:rPr lang="zh-CN" altLang="en-US" sz="3200" b="1" dirty="0">
                <a:latin typeface="华文楷体" panose="02010600040101010101" pitchFamily="2" charset="-122"/>
                <a:ea typeface="华文楷体" panose="02010600040101010101" pitchFamily="2" charset="-122"/>
              </a:rPr>
              <a:t>的有</a:t>
            </a:r>
            <a:r>
              <a:rPr lang="en-US" altLang="zh-CN" sz="3200" b="1" dirty="0">
                <a:latin typeface="华文楷体" panose="02010600040101010101" pitchFamily="2" charset="-122"/>
                <a:ea typeface="华文楷体" panose="02010600040101010101" pitchFamily="2" charset="-122"/>
              </a:rPr>
              <a:t>CC2530</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MSP430</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TMS470</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C2000</a:t>
            </a:r>
            <a:r>
              <a:rPr lang="zh-CN" altLang="en-US" sz="3200" b="1" dirty="0">
                <a:latin typeface="华文楷体" panose="02010600040101010101" pitchFamily="2" charset="-122"/>
                <a:ea typeface="华文楷体" panose="02010600040101010101" pitchFamily="2" charset="-122"/>
              </a:rPr>
              <a:t>等处理器</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ATMEL AVR Studio</a:t>
            </a:r>
            <a:r>
              <a:rPr lang="zh-CN" altLang="en-US" sz="3200" b="1" dirty="0">
                <a:latin typeface="华文楷体" panose="02010600040101010101" pitchFamily="2" charset="-122"/>
                <a:ea typeface="华文楷体" panose="02010600040101010101" pitchFamily="2" charset="-122"/>
              </a:rPr>
              <a:t>集成开发环境和</a:t>
            </a:r>
            <a:r>
              <a:rPr lang="en-US" altLang="zh-CN" sz="3200" b="1" dirty="0">
                <a:latin typeface="华文楷体" panose="02010600040101010101" pitchFamily="2" charset="-122"/>
                <a:ea typeface="华文楷体" panose="02010600040101010101" pitchFamily="2" charset="-122"/>
              </a:rPr>
              <a:t>AVR</a:t>
            </a:r>
            <a:r>
              <a:rPr lang="zh-CN" altLang="en-US" sz="3200" b="1" dirty="0">
                <a:latin typeface="华文楷体" panose="02010600040101010101" pitchFamily="2" charset="-122"/>
                <a:ea typeface="华文楷体" panose="02010600040101010101" pitchFamily="2" charset="-122"/>
              </a:rPr>
              <a:t>单片机</a:t>
            </a:r>
            <a:r>
              <a:rPr lang="en-US" altLang="zh-CN" sz="3200" b="1" dirty="0">
                <a:latin typeface="华文楷体" panose="02010600040101010101" pitchFamily="2" charset="-122"/>
                <a:ea typeface="华文楷体" panose="02010600040101010101" pitchFamily="2" charset="-122"/>
              </a:rPr>
              <a:t>C</a:t>
            </a:r>
            <a:r>
              <a:rPr lang="zh-CN" altLang="en-US" sz="3200" b="1" dirty="0">
                <a:latin typeface="华文楷体" panose="02010600040101010101" pitchFamily="2" charset="-122"/>
                <a:ea typeface="华文楷体" panose="02010600040101010101" pitchFamily="2" charset="-122"/>
              </a:rPr>
              <a:t>语言编译器等。</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、实验室中的</a:t>
            </a:r>
            <a:r>
              <a:rPr lang="en-US" altLang="zh-CN" dirty="0" err="1"/>
              <a:t>TinyOS</a:t>
            </a:r>
            <a:r>
              <a:rPr lang="en-US" altLang="zh-CN" dirty="0"/>
              <a:t> </a:t>
            </a:r>
            <a:r>
              <a:rPr lang="zh-CN" altLang="en-US" dirty="0" smtClean="0"/>
              <a:t>环境</a:t>
            </a:r>
            <a:endParaRPr lang="zh-CN" altLang="en-US" dirty="0"/>
          </a:p>
        </p:txBody>
      </p:sp>
      <p:sp>
        <p:nvSpPr>
          <p:cNvPr id="15" name="TextBox 14"/>
          <p:cNvSpPr txBox="1"/>
          <p:nvPr/>
        </p:nvSpPr>
        <p:spPr>
          <a:xfrm>
            <a:off x="911425" y="980730"/>
            <a:ext cx="10801200" cy="2030095"/>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2800" b="1" dirty="0" err="1">
                <a:latin typeface="华文楷体" panose="02010600040101010101" pitchFamily="2" charset="-122"/>
                <a:ea typeface="华文楷体" panose="02010600040101010101" pitchFamily="2" charset="-122"/>
              </a:rPr>
              <a:t>TinyOS</a:t>
            </a:r>
            <a:r>
              <a:rPr lang="en-US" altLang="zh-CN"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环境是基于</a:t>
            </a:r>
            <a:r>
              <a:rPr lang="en-US" altLang="zh-CN" sz="2800" b="1" dirty="0" smtClean="0">
                <a:latin typeface="华文楷体" panose="02010600040101010101" pitchFamily="2" charset="-122"/>
                <a:ea typeface="华文楷体" panose="02010600040101010101" pitchFamily="2" charset="-122"/>
              </a:rPr>
              <a:t>Linux</a:t>
            </a:r>
            <a:r>
              <a:rPr lang="zh-CN" altLang="en-US" sz="2800" b="1" dirty="0" smtClean="0">
                <a:latin typeface="华文楷体" panose="02010600040101010101" pitchFamily="2" charset="-122"/>
                <a:ea typeface="华文楷体" panose="02010600040101010101" pitchFamily="2" charset="-122"/>
              </a:rPr>
              <a:t>系统的，为了便于在</a:t>
            </a:r>
            <a:r>
              <a:rPr lang="en-US" altLang="zh-CN" sz="2800" b="1" dirty="0" smtClean="0">
                <a:latin typeface="华文楷体" panose="02010600040101010101" pitchFamily="2" charset="-122"/>
                <a:ea typeface="华文楷体" panose="02010600040101010101" pitchFamily="2" charset="-122"/>
              </a:rPr>
              <a:t>Windows</a:t>
            </a:r>
            <a:r>
              <a:rPr lang="zh-CN" altLang="en-US" sz="2800" b="1" dirty="0" smtClean="0">
                <a:latin typeface="华文楷体" panose="02010600040101010101" pitchFamily="2" charset="-122"/>
                <a:ea typeface="华文楷体" panose="02010600040101010101" pitchFamily="2" charset="-122"/>
              </a:rPr>
              <a:t>环境中进行开发，因此一般通过安装</a:t>
            </a:r>
            <a:r>
              <a:rPr lang="en-US" altLang="zh-CN" sz="2800" b="1" dirty="0" smtClean="0">
                <a:solidFill>
                  <a:srgbClr val="FF0000"/>
                </a:solidFill>
                <a:latin typeface="微软雅黑" panose="020B0503020204020204" pitchFamily="34" charset="-122"/>
                <a:ea typeface="微软雅黑" panose="020B0503020204020204" pitchFamily="34" charset="-122"/>
              </a:rPr>
              <a:t>Cygwin</a:t>
            </a:r>
            <a:r>
              <a:rPr lang="zh-CN" altLang="en-US" sz="2800" b="1" dirty="0" smtClean="0">
                <a:latin typeface="华文楷体" panose="02010600040101010101" pitchFamily="2" charset="-122"/>
                <a:ea typeface="华文楷体" panose="02010600040101010101" pitchFamily="2" charset="-122"/>
              </a:rPr>
              <a:t>来仿真</a:t>
            </a:r>
            <a:r>
              <a:rPr lang="en-US" altLang="zh-CN" sz="2800" b="1" dirty="0" smtClean="0">
                <a:latin typeface="华文楷体" panose="02010600040101010101" pitchFamily="2" charset="-122"/>
                <a:ea typeface="华文楷体" panose="02010600040101010101" pitchFamily="2" charset="-122"/>
              </a:rPr>
              <a:t>Linux</a:t>
            </a:r>
            <a:r>
              <a:rPr lang="zh-CN" altLang="en-US" sz="2800" b="1" dirty="0" smtClean="0">
                <a:latin typeface="华文楷体" panose="02010600040101010101" pitchFamily="2" charset="-122"/>
                <a:ea typeface="华文楷体" panose="02010600040101010101" pitchFamily="2" charset="-122"/>
              </a:rPr>
              <a:t>。实验室中运行</a:t>
            </a:r>
            <a:r>
              <a:rPr lang="en-US" altLang="zh-CN" sz="2800" b="1" dirty="0">
                <a:latin typeface="华文楷体" panose="02010600040101010101" pitchFamily="2" charset="-122"/>
                <a:ea typeface="华文楷体" panose="02010600040101010101" pitchFamily="2" charset="-122"/>
              </a:rPr>
              <a:t>“Atos-Cygwin”</a:t>
            </a:r>
            <a:r>
              <a:rPr lang="zh-CN" altLang="en-US" sz="2800" b="1" dirty="0" smtClean="0">
                <a:latin typeface="华文楷体" panose="02010600040101010101" pitchFamily="2" charset="-122"/>
                <a:ea typeface="华文楷体" panose="02010600040101010101" pitchFamily="2" charset="-122"/>
              </a:rPr>
              <a:t>快捷方式，启动界面如下：</a:t>
            </a:r>
            <a:endParaRPr lang="zh-CN" altLang="en-US" sz="2800" b="1" dirty="0">
              <a:latin typeface="华文楷体" panose="02010600040101010101" pitchFamily="2" charset="-122"/>
              <a:ea typeface="华文楷体" panose="02010600040101010101" pitchFamily="2" charset="-122"/>
            </a:endParaRPr>
          </a:p>
        </p:txBody>
      </p:sp>
      <p:pic>
        <p:nvPicPr>
          <p:cNvPr id="5" name="Picture 2523"/>
          <p:cNvPicPr/>
          <p:nvPr/>
        </p:nvPicPr>
        <p:blipFill>
          <a:blip r:embed="rId1"/>
          <a:stretch>
            <a:fillRect/>
          </a:stretch>
        </p:blipFill>
        <p:spPr>
          <a:xfrm>
            <a:off x="3431704" y="2950500"/>
            <a:ext cx="5184576" cy="390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err="1"/>
              <a:t>nesC</a:t>
            </a:r>
            <a:r>
              <a:rPr lang="zh-CN" altLang="en-US" dirty="0" smtClean="0"/>
              <a:t>语言简介</a:t>
            </a:r>
            <a:endParaRPr lang="zh-CN" altLang="en-US" dirty="0"/>
          </a:p>
        </p:txBody>
      </p:sp>
      <p:sp>
        <p:nvSpPr>
          <p:cNvPr id="15" name="TextBox 14"/>
          <p:cNvSpPr txBox="1"/>
          <p:nvPr/>
        </p:nvSpPr>
        <p:spPr>
          <a:xfrm>
            <a:off x="911425" y="980730"/>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err="1">
                <a:latin typeface="华文楷体" panose="02010600040101010101" pitchFamily="2" charset="-122"/>
                <a:ea typeface="华文楷体" panose="02010600040101010101" pitchFamily="2" charset="-122"/>
              </a:rPr>
              <a:t>nesC</a:t>
            </a:r>
            <a:r>
              <a:rPr lang="zh-CN" altLang="en-US" sz="3200" b="1" dirty="0">
                <a:latin typeface="华文楷体" panose="02010600040101010101" pitchFamily="2" charset="-122"/>
                <a:ea typeface="华文楷体" panose="02010600040101010101" pitchFamily="2" charset="-122"/>
              </a:rPr>
              <a:t>是对</a:t>
            </a:r>
            <a:r>
              <a:rPr lang="en-US" altLang="zh-CN" sz="3200" b="1" dirty="0">
                <a:latin typeface="华文楷体" panose="02010600040101010101" pitchFamily="2" charset="-122"/>
                <a:ea typeface="华文楷体" panose="02010600040101010101" pitchFamily="2" charset="-122"/>
              </a:rPr>
              <a:t>C</a:t>
            </a:r>
            <a:r>
              <a:rPr lang="zh-CN" altLang="en-US" sz="3200" b="1" dirty="0">
                <a:latin typeface="华文楷体" panose="02010600040101010101" pitchFamily="2" charset="-122"/>
                <a:ea typeface="华文楷体" panose="02010600040101010101" pitchFamily="2" charset="-122"/>
              </a:rPr>
              <a:t>的扩展，它基于体现</a:t>
            </a:r>
            <a:r>
              <a:rPr lang="en-US" altLang="zh-CN" sz="3200" b="1" dirty="0" err="1">
                <a:latin typeface="华文楷体" panose="02010600040101010101" pitchFamily="2" charset="-122"/>
                <a:ea typeface="华文楷体" panose="02010600040101010101" pitchFamily="2" charset="-122"/>
              </a:rPr>
              <a:t>TinyOS</a:t>
            </a:r>
            <a:r>
              <a:rPr lang="zh-CN" altLang="en-US" sz="3200" b="1" dirty="0">
                <a:latin typeface="华文楷体" panose="02010600040101010101" pitchFamily="2" charset="-122"/>
                <a:ea typeface="华文楷体" panose="02010600040101010101" pitchFamily="2" charset="-122"/>
              </a:rPr>
              <a:t>的结构化概念和执行模型而设计。</a:t>
            </a:r>
            <a:r>
              <a:rPr lang="en-US" altLang="zh-CN" sz="3200" b="1" dirty="0" err="1">
                <a:latin typeface="华文楷体" panose="02010600040101010101" pitchFamily="2" charset="-122"/>
                <a:ea typeface="华文楷体" panose="02010600040101010101" pitchFamily="2" charset="-122"/>
              </a:rPr>
              <a:t>nesC</a:t>
            </a:r>
            <a:r>
              <a:rPr lang="zh-CN" altLang="en-US" sz="3200" b="1" dirty="0">
                <a:latin typeface="华文楷体" panose="02010600040101010101" pitchFamily="2" charset="-122"/>
                <a:ea typeface="华文楷体" panose="02010600040101010101" pitchFamily="2" charset="-122"/>
              </a:rPr>
              <a:t>在设计时</a:t>
            </a:r>
            <a:r>
              <a:rPr lang="zh-CN" altLang="en-US" sz="3200" b="1" dirty="0">
                <a:solidFill>
                  <a:srgbClr val="0000FF"/>
                </a:solidFill>
                <a:latin typeface="华文楷体" panose="02010600040101010101" pitchFamily="2" charset="-122"/>
                <a:ea typeface="华文楷体" panose="02010600040101010101" pitchFamily="2" charset="-122"/>
              </a:rPr>
              <a:t>强调组件化的编程思想</a:t>
            </a:r>
            <a:r>
              <a:rPr lang="zh-CN" altLang="en-US" sz="3200" b="1" dirty="0">
                <a:latin typeface="华文楷体" panose="02010600040101010101" pitchFamily="2" charset="-122"/>
                <a:ea typeface="华文楷体" panose="02010600040101010101" pitchFamily="2" charset="-122"/>
              </a:rPr>
              <a:t>，基本特性如下：</a:t>
            </a:r>
            <a:endParaRPr lang="zh-CN" altLang="en-US" sz="3200" b="1" dirty="0">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zh-CN" altLang="en-US" sz="3200" b="1" dirty="0">
                <a:solidFill>
                  <a:srgbClr val="0000FF"/>
                </a:solidFill>
                <a:latin typeface="华文楷体" panose="02010600040101010101" pitchFamily="2" charset="-122"/>
                <a:ea typeface="华文楷体" panose="02010600040101010101" pitchFamily="2" charset="-122"/>
              </a:rPr>
              <a:t>　　① 结构和内容的分离</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zh-CN" altLang="en-US" sz="3200" b="1" dirty="0" smtClean="0">
                <a:solidFill>
                  <a:srgbClr val="FF0000"/>
                </a:solidFill>
                <a:latin typeface="华文楷体" panose="02010600040101010101" pitchFamily="2" charset="-122"/>
                <a:ea typeface="华文楷体" panose="02010600040101010101" pitchFamily="2" charset="-122"/>
              </a:rPr>
              <a:t>程序由多个“组件”“装配”在一起。</a:t>
            </a:r>
            <a:endParaRPr lang="zh-CN" altLang="en-US" sz="3200" b="1" dirty="0">
              <a:solidFill>
                <a:srgbClr val="FF0000"/>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zh-CN" altLang="en-US" sz="3200" b="1" dirty="0">
                <a:solidFill>
                  <a:srgbClr val="0000FF"/>
                </a:solidFill>
                <a:latin typeface="华文楷体" panose="02010600040101010101" pitchFamily="2" charset="-122"/>
                <a:ea typeface="华文楷体" panose="02010600040101010101" pitchFamily="2" charset="-122"/>
              </a:rPr>
              <a:t>　　② 根据接口的设置说明组件功能</a:t>
            </a:r>
            <a:r>
              <a:rPr lang="zh-CN" altLang="en-US" sz="3200" b="1" dirty="0" smtClean="0">
                <a:solidFill>
                  <a:srgbClr val="0000FF"/>
                </a:solidFill>
                <a:latin typeface="华文楷体" panose="02010600040101010101" pitchFamily="2" charset="-122"/>
                <a:ea typeface="华文楷体" panose="02010600040101010101" pitchFamily="2" charset="-122"/>
              </a:rPr>
              <a:t>。接口具有双向性。</a:t>
            </a:r>
            <a:endParaRPr lang="zh-CN" altLang="en-US" sz="32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zh-CN" altLang="en-US" sz="3200" b="1" dirty="0">
                <a:solidFill>
                  <a:srgbClr val="0000FF"/>
                </a:solidFill>
                <a:latin typeface="华文楷体" panose="02010600040101010101" pitchFamily="2" charset="-122"/>
                <a:ea typeface="华文楷体" panose="02010600040101010101" pitchFamily="2" charset="-122"/>
              </a:rPr>
              <a:t>　　③ 组件通过接口彼此静态地相连。</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err="1"/>
              <a:t>nesC</a:t>
            </a:r>
            <a:r>
              <a:rPr lang="zh-CN" altLang="en-US" dirty="0" smtClean="0"/>
              <a:t>语言简介</a:t>
            </a:r>
            <a:endParaRPr lang="zh-CN" altLang="en-US" dirty="0"/>
          </a:p>
        </p:txBody>
      </p:sp>
      <p:sp>
        <p:nvSpPr>
          <p:cNvPr id="15" name="TextBox 14"/>
          <p:cNvSpPr txBox="1"/>
          <p:nvPr/>
        </p:nvSpPr>
        <p:spPr>
          <a:xfrm>
            <a:off x="911425" y="980729"/>
            <a:ext cx="6696743"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一个</a:t>
            </a:r>
            <a:r>
              <a:rPr lang="en-US" altLang="zh-CN" sz="2800" b="1" dirty="0" err="1">
                <a:latin typeface="华文楷体" panose="02010600040101010101" pitchFamily="2" charset="-122"/>
                <a:ea typeface="华文楷体" panose="02010600040101010101" pitchFamily="2" charset="-122"/>
              </a:rPr>
              <a:t>nesC</a:t>
            </a:r>
            <a:r>
              <a:rPr lang="zh-CN" altLang="en-US" sz="2800" b="1" dirty="0" smtClean="0">
                <a:latin typeface="华文楷体" panose="02010600040101010101" pitchFamily="2" charset="-122"/>
                <a:ea typeface="华文楷体" panose="02010600040101010101" pitchFamily="2" charset="-122"/>
              </a:rPr>
              <a:t>程序基本</a:t>
            </a:r>
            <a:r>
              <a:rPr lang="zh-CN" altLang="en-US" sz="2800" b="1" dirty="0">
                <a:latin typeface="华文楷体" panose="02010600040101010101" pitchFamily="2" charset="-122"/>
                <a:ea typeface="华文楷体" panose="02010600040101010101" pitchFamily="2" charset="-122"/>
              </a:rPr>
              <a:t>组成是</a:t>
            </a:r>
            <a:r>
              <a:rPr lang="zh-CN" altLang="en-US" sz="2800" b="1" dirty="0">
                <a:solidFill>
                  <a:srgbClr val="FF0000"/>
                </a:solidFill>
                <a:latin typeface="华文楷体" panose="02010600040101010101" pitchFamily="2" charset="-122"/>
                <a:ea typeface="华文楷体" panose="02010600040101010101" pitchFamily="2" charset="-122"/>
              </a:rPr>
              <a:t>组件</a:t>
            </a:r>
            <a:r>
              <a:rPr lang="zh-CN" altLang="en-US" sz="2800" b="1" dirty="0">
                <a:latin typeface="华文楷体" panose="02010600040101010101" pitchFamily="2" charset="-122"/>
                <a:ea typeface="华文楷体" panose="02010600040101010101" pitchFamily="2" charset="-122"/>
              </a:rPr>
              <a:t>，一个组件是一个*</a:t>
            </a:r>
            <a:r>
              <a:rPr lang="en-US" altLang="zh-CN" sz="2800" b="1" dirty="0">
                <a:latin typeface="华文楷体" panose="02010600040101010101" pitchFamily="2" charset="-122"/>
                <a:ea typeface="华文楷体" panose="02010600040101010101" pitchFamily="2" charset="-122"/>
              </a:rPr>
              <a:t>.</a:t>
            </a:r>
            <a:r>
              <a:rPr lang="en-US" altLang="zh-CN" sz="2800" b="1" dirty="0" err="1">
                <a:latin typeface="华文楷体" panose="02010600040101010101" pitchFamily="2" charset="-122"/>
                <a:ea typeface="华文楷体" panose="02010600040101010101" pitchFamily="2" charset="-122"/>
              </a:rPr>
              <a:t>nc</a:t>
            </a:r>
            <a:r>
              <a:rPr lang="zh-CN" altLang="en-US" sz="2800" b="1" dirty="0">
                <a:latin typeface="华文楷体" panose="02010600040101010101" pitchFamily="2" charset="-122"/>
                <a:ea typeface="华文楷体" panose="02010600040101010101" pitchFamily="2" charset="-122"/>
              </a:rPr>
              <a:t>文件</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一</a:t>
            </a:r>
            <a:r>
              <a:rPr lang="zh-CN" altLang="en-US" sz="2800" b="1" dirty="0">
                <a:latin typeface="华文楷体" panose="02010600040101010101" pitchFamily="2" charset="-122"/>
                <a:ea typeface="华文楷体" panose="02010600040101010101" pitchFamily="2" charset="-122"/>
              </a:rPr>
              <a:t>个应用程序（</a:t>
            </a:r>
            <a:r>
              <a:rPr lang="en-US" altLang="zh-CN" sz="2800" b="1" dirty="0">
                <a:latin typeface="华文楷体" panose="02010600040101010101" pitchFamily="2" charset="-122"/>
                <a:ea typeface="华文楷体" panose="02010600040101010101" pitchFamily="2" charset="-122"/>
              </a:rPr>
              <a:t>app</a:t>
            </a:r>
            <a:r>
              <a:rPr lang="zh-CN" altLang="en-US" sz="2800" b="1" dirty="0">
                <a:latin typeface="华文楷体" panose="02010600040101010101" pitchFamily="2" charset="-122"/>
                <a:ea typeface="华文楷体" panose="02010600040101010101" pitchFamily="2" charset="-122"/>
              </a:rPr>
              <a:t>）一般有一个称为</a:t>
            </a:r>
            <a:r>
              <a:rPr lang="en-US" altLang="zh-CN" sz="2800" b="1" dirty="0" err="1" smtClean="0">
                <a:solidFill>
                  <a:srgbClr val="FF0000"/>
                </a:solidFill>
                <a:latin typeface="华文楷体" panose="02010600040101010101" pitchFamily="2" charset="-122"/>
                <a:ea typeface="华文楷体" panose="02010600040101010101" pitchFamily="2" charset="-122"/>
              </a:rPr>
              <a:t>MainC</a:t>
            </a:r>
            <a:r>
              <a:rPr lang="zh-CN" altLang="en-US" sz="2800" b="1" dirty="0" smtClean="0">
                <a:solidFill>
                  <a:srgbClr val="FF0000"/>
                </a:solidFill>
                <a:latin typeface="华文楷体" panose="02010600040101010101" pitchFamily="2" charset="-122"/>
                <a:ea typeface="华文楷体" panose="02010600040101010101" pitchFamily="2" charset="-122"/>
              </a:rPr>
              <a:t>的</a:t>
            </a:r>
            <a:r>
              <a:rPr lang="zh-CN" altLang="en-US" sz="2800" b="1" dirty="0">
                <a:solidFill>
                  <a:srgbClr val="FF0000"/>
                </a:solidFill>
                <a:latin typeface="华文楷体" panose="02010600040101010101" pitchFamily="2" charset="-122"/>
                <a:ea typeface="华文楷体" panose="02010600040101010101" pitchFamily="2" charset="-122"/>
              </a:rPr>
              <a:t>组件</a:t>
            </a:r>
            <a:r>
              <a:rPr lang="zh-CN" altLang="en-US" sz="2800" b="1" dirty="0">
                <a:latin typeface="华文楷体" panose="02010600040101010101" pitchFamily="2" charset="-122"/>
                <a:ea typeface="华文楷体" panose="02010600040101010101" pitchFamily="2" charset="-122"/>
              </a:rPr>
              <a:t>（类似于</a:t>
            </a:r>
            <a:r>
              <a:rPr lang="en-US" altLang="zh-CN" sz="2800" b="1" dirty="0">
                <a:latin typeface="华文楷体" panose="02010600040101010101" pitchFamily="2" charset="-122"/>
                <a:ea typeface="华文楷体" panose="02010600040101010101" pitchFamily="2" charset="-122"/>
              </a:rPr>
              <a:t>C</a:t>
            </a:r>
            <a:r>
              <a:rPr lang="zh-CN" altLang="en-US" sz="2800" b="1" dirty="0">
                <a:latin typeface="华文楷体" panose="02010600040101010101" pitchFamily="2" charset="-122"/>
                <a:ea typeface="华文楷体" panose="02010600040101010101" pitchFamily="2" charset="-122"/>
              </a:rPr>
              <a:t>的</a:t>
            </a:r>
            <a:r>
              <a:rPr lang="en-US" altLang="zh-CN" sz="2800" b="1" dirty="0">
                <a:latin typeface="华文楷体" panose="02010600040101010101" pitchFamily="2" charset="-122"/>
                <a:ea typeface="华文楷体" panose="02010600040101010101" pitchFamily="2" charset="-122"/>
              </a:rPr>
              <a:t>main</a:t>
            </a:r>
            <a:r>
              <a:rPr lang="zh-CN" altLang="en-US" sz="2800" b="1" dirty="0">
                <a:latin typeface="华文楷体" panose="02010600040101010101" pitchFamily="2" charset="-122"/>
                <a:ea typeface="华文楷体" panose="02010600040101010101" pitchFamily="2" charset="-122"/>
              </a:rPr>
              <a:t>函数），它调用其他的组件以实现程序的功能</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2800" b="1" dirty="0" err="1">
                <a:latin typeface="华文楷体" panose="02010600040101010101" pitchFamily="2" charset="-122"/>
                <a:ea typeface="华文楷体" panose="02010600040101010101" pitchFamily="2" charset="-122"/>
              </a:rPr>
              <a:t>TinyOS</a:t>
            </a:r>
            <a:r>
              <a:rPr lang="zh-CN" altLang="en-US" sz="2800" b="1" dirty="0">
                <a:latin typeface="华文楷体" panose="02010600040101010101" pitchFamily="2" charset="-122"/>
                <a:ea typeface="华文楷体" panose="02010600040101010101" pitchFamily="2" charset="-122"/>
              </a:rPr>
              <a:t>的组件</a:t>
            </a:r>
            <a:r>
              <a:rPr lang="zh-CN" altLang="en-US" sz="2800" b="1" dirty="0" smtClean="0">
                <a:latin typeface="华文楷体" panose="02010600040101010101" pitchFamily="2" charset="-122"/>
                <a:ea typeface="华文楷体" panose="02010600040101010101" pitchFamily="2" charset="-122"/>
              </a:rPr>
              <a:t>模型：</a:t>
            </a:r>
            <a:endParaRPr lang="en-US" altLang="zh-CN" sz="28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zh-CN" altLang="en-US" sz="2800" b="1" dirty="0" smtClean="0">
                <a:solidFill>
                  <a:srgbClr val="0000FF"/>
                </a:solidFill>
                <a:latin typeface="华文楷体" panose="02010600040101010101" pitchFamily="2" charset="-122"/>
                <a:ea typeface="华文楷体" panose="02010600040101010101" pitchFamily="2" charset="-122"/>
              </a:rPr>
              <a:t>接口：      </a:t>
            </a:r>
            <a:r>
              <a:rPr lang="zh-CN" altLang="en-US" sz="2800" b="1" dirty="0" smtClean="0">
                <a:solidFill>
                  <a:srgbClr val="FF0000"/>
                </a:solidFill>
                <a:latin typeface="华文楷体" panose="02010600040101010101" pitchFamily="2" charset="-122"/>
                <a:ea typeface="华文楷体" panose="02010600040101010101" pitchFamily="2" charset="-122"/>
              </a:rPr>
              <a:t>√ </a:t>
            </a:r>
            <a:r>
              <a:rPr lang="zh-CN" altLang="en-US" sz="2800" b="1" dirty="0" smtClean="0">
                <a:solidFill>
                  <a:srgbClr val="0000FF"/>
                </a:solidFill>
                <a:latin typeface="华文楷体" panose="02010600040101010101" pitchFamily="2" charset="-122"/>
                <a:ea typeface="华文楷体" panose="02010600040101010101" pitchFamily="2" charset="-122"/>
              </a:rPr>
              <a:t>组件：</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zh-CN" altLang="en-US" sz="2800" b="1" dirty="0" smtClean="0">
                <a:solidFill>
                  <a:srgbClr val="0000FF"/>
                </a:solidFill>
                <a:latin typeface="华文楷体" panose="02010600040101010101" pitchFamily="2" charset="-122"/>
                <a:ea typeface="华文楷体" panose="02010600040101010101" pitchFamily="2" charset="-122"/>
              </a:rPr>
              <a:t>模块：      </a:t>
            </a:r>
            <a:r>
              <a:rPr lang="zh-CN" altLang="en-US"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smtClean="0">
                <a:solidFill>
                  <a:srgbClr val="0000FF"/>
                </a:solidFill>
                <a:latin typeface="华文楷体" panose="02010600040101010101" pitchFamily="2" charset="-122"/>
                <a:ea typeface="华文楷体" panose="02010600040101010101" pitchFamily="2" charset="-122"/>
              </a:rPr>
              <a:t> 配置：</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grpSp>
        <p:nvGrpSpPr>
          <p:cNvPr id="3" name="组合 2"/>
          <p:cNvGrpSpPr/>
          <p:nvPr/>
        </p:nvGrpSpPr>
        <p:grpSpPr>
          <a:xfrm>
            <a:off x="7152464" y="1986494"/>
            <a:ext cx="5028440" cy="4244622"/>
            <a:chOff x="7152464" y="1986494"/>
            <a:chExt cx="5028440" cy="4244622"/>
          </a:xfrm>
        </p:grpSpPr>
        <p:pic>
          <p:nvPicPr>
            <p:cNvPr id="5" name="Picture 6470"/>
            <p:cNvPicPr/>
            <p:nvPr/>
          </p:nvPicPr>
          <p:blipFill rotWithShape="1">
            <a:blip r:embed="rId1"/>
            <a:srcRect l="2835" r="5869"/>
            <a:stretch>
              <a:fillRect/>
            </a:stretch>
          </p:blipFill>
          <p:spPr>
            <a:xfrm>
              <a:off x="7152464" y="1986494"/>
              <a:ext cx="5028440" cy="4244622"/>
            </a:xfrm>
            <a:prstGeom prst="rect">
              <a:avLst/>
            </a:prstGeom>
          </p:spPr>
        </p:pic>
        <p:sp>
          <p:nvSpPr>
            <p:cNvPr id="2" name="矩形 1"/>
            <p:cNvSpPr/>
            <p:nvPr/>
          </p:nvSpPr>
          <p:spPr>
            <a:xfrm>
              <a:off x="9984432" y="4149080"/>
              <a:ext cx="21602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8975725" y="3716655"/>
            <a:ext cx="3168650" cy="504190"/>
          </a:xfrm>
          <a:prstGeom prst="rect">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err="1"/>
              <a:t>nesC</a:t>
            </a:r>
            <a:r>
              <a:rPr lang="zh-CN" altLang="en-US" dirty="0" smtClean="0"/>
              <a:t>语言简介</a:t>
            </a:r>
            <a:endParaRPr lang="zh-CN" altLang="en-US" dirty="0"/>
          </a:p>
        </p:txBody>
      </p:sp>
      <p:sp>
        <p:nvSpPr>
          <p:cNvPr id="15" name="TextBox 14"/>
          <p:cNvSpPr txBox="1"/>
          <p:nvPr/>
        </p:nvSpPr>
        <p:spPr>
          <a:xfrm>
            <a:off x="911425" y="980729"/>
            <a:ext cx="5904655" cy="5908040"/>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2800" b="1" dirty="0" err="1">
                <a:latin typeface="华文楷体" panose="02010600040101010101" pitchFamily="2" charset="-122"/>
                <a:ea typeface="华文楷体" panose="02010600040101010101" pitchFamily="2" charset="-122"/>
              </a:rPr>
              <a:t>nesC</a:t>
            </a:r>
            <a:r>
              <a:rPr lang="zh-CN" altLang="en-US" sz="2800" b="1" dirty="0">
                <a:latin typeface="华文楷体" panose="02010600040101010101" pitchFamily="2" charset="-122"/>
                <a:ea typeface="华文楷体" panose="02010600040101010101" pitchFamily="2" charset="-122"/>
              </a:rPr>
              <a:t>定义了许多在</a:t>
            </a:r>
            <a:r>
              <a:rPr lang="en-US" altLang="zh-CN" sz="2800" b="1" dirty="0" err="1">
                <a:latin typeface="华文楷体" panose="02010600040101010101" pitchFamily="2" charset="-122"/>
                <a:ea typeface="华文楷体" panose="02010600040101010101" pitchFamily="2" charset="-122"/>
              </a:rPr>
              <a:t>TinyOS</a:t>
            </a:r>
            <a:r>
              <a:rPr lang="zh-CN" altLang="en-US" sz="2800" b="1" dirty="0">
                <a:latin typeface="华文楷体" panose="02010600040101010101" pitchFamily="2" charset="-122"/>
                <a:ea typeface="华文楷体" panose="02010600040101010101" pitchFamily="2" charset="-122"/>
              </a:rPr>
              <a:t>中所表达的重要概念</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en-US" altLang="zh-CN" sz="2800" b="1" dirty="0" err="1" smtClean="0">
                <a:solidFill>
                  <a:srgbClr val="0000FF"/>
                </a:solidFill>
                <a:latin typeface="华文楷体" panose="02010600040101010101" pitchFamily="2" charset="-122"/>
                <a:ea typeface="华文楷体" panose="02010600040101010101" pitchFamily="2" charset="-122"/>
              </a:rPr>
              <a:t>nesC</a:t>
            </a:r>
            <a:r>
              <a:rPr lang="zh-CN" altLang="en-US" sz="2800" b="1" dirty="0">
                <a:solidFill>
                  <a:srgbClr val="0000FF"/>
                </a:solidFill>
                <a:latin typeface="华文楷体" panose="02010600040101010101" pitchFamily="2" charset="-122"/>
                <a:ea typeface="华文楷体" panose="02010600040101010101" pitchFamily="2" charset="-122"/>
              </a:rPr>
              <a:t>应用程序要建立</a:t>
            </a:r>
            <a:r>
              <a:rPr lang="zh-CN" altLang="en-US" sz="2800" b="1" dirty="0" smtClean="0">
                <a:solidFill>
                  <a:srgbClr val="0000FF"/>
                </a:solidFill>
                <a:latin typeface="华文楷体" panose="02010600040101010101" pitchFamily="2" charset="-122"/>
                <a:ea typeface="华文楷体" panose="02010600040101010101" pitchFamily="2" charset="-122"/>
              </a:rPr>
              <a:t>在具有</a:t>
            </a:r>
            <a:r>
              <a:rPr lang="zh-CN" altLang="en-US" sz="2800" b="1" dirty="0">
                <a:solidFill>
                  <a:srgbClr val="0000FF"/>
                </a:solidFill>
                <a:latin typeface="华文楷体" panose="02010600040101010101" pitchFamily="2" charset="-122"/>
                <a:ea typeface="华文楷体" panose="02010600040101010101" pitchFamily="2" charset="-122"/>
              </a:rPr>
              <a:t>双向接口的组件之上</a:t>
            </a:r>
            <a:r>
              <a:rPr lang="zh-CN" altLang="en-US" sz="2800" b="1" dirty="0" smtClean="0">
                <a:solidFill>
                  <a:srgbClr val="0000FF"/>
                </a:solidFill>
                <a:latin typeface="华文楷体" panose="02010600040101010101" pitchFamily="2" charset="-122"/>
                <a:ea typeface="华文楷体" panose="02010600040101010101" pitchFamily="2" charset="-122"/>
              </a:rPr>
              <a:t>，体现</a:t>
            </a:r>
            <a:r>
              <a:rPr lang="zh-CN" altLang="en-US" sz="2800" b="1" dirty="0">
                <a:solidFill>
                  <a:srgbClr val="0000FF"/>
                </a:solidFill>
                <a:latin typeface="华文楷体" panose="02010600040101010101" pitchFamily="2" charset="-122"/>
                <a:ea typeface="华文楷体" panose="02010600040101010101" pitchFamily="2" charset="-122"/>
              </a:rPr>
              <a:t>了</a:t>
            </a:r>
            <a:r>
              <a:rPr lang="en-US" altLang="zh-CN" sz="2800" b="1" dirty="0" err="1">
                <a:solidFill>
                  <a:srgbClr val="0000FF"/>
                </a:solidFill>
                <a:latin typeface="华文楷体" panose="02010600040101010101" pitchFamily="2" charset="-122"/>
                <a:ea typeface="华文楷体" panose="02010600040101010101" pitchFamily="2" charset="-122"/>
              </a:rPr>
              <a:t>TinyOS</a:t>
            </a:r>
            <a:r>
              <a:rPr lang="zh-CN" altLang="en-US" sz="2800" b="1" dirty="0">
                <a:solidFill>
                  <a:srgbClr val="0000FF"/>
                </a:solidFill>
                <a:latin typeface="华文楷体" panose="02010600040101010101" pitchFamily="2" charset="-122"/>
                <a:ea typeface="华文楷体" panose="02010600040101010101" pitchFamily="2" charset="-122"/>
              </a:rPr>
              <a:t>的完全组件特性。 </a:t>
            </a:r>
            <a:endParaRPr lang="zh-CN" altLang="en-US" sz="2800" b="1" dirty="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en-US" altLang="zh-CN" sz="2800" b="1" dirty="0" err="1" smtClean="0">
                <a:solidFill>
                  <a:srgbClr val="0000FF"/>
                </a:solidFill>
                <a:latin typeface="华文楷体" panose="02010600040101010101" pitchFamily="2" charset="-122"/>
                <a:ea typeface="华文楷体" panose="02010600040101010101" pitchFamily="2" charset="-122"/>
              </a:rPr>
              <a:t>nesC</a:t>
            </a:r>
            <a:r>
              <a:rPr lang="en-US" altLang="zh-CN" sz="2800" b="1" dirty="0" smtClean="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定义了并发模型，该模型是基于</a:t>
            </a:r>
            <a:r>
              <a:rPr lang="zh-CN" altLang="en-US" sz="2800" b="1" dirty="0">
                <a:solidFill>
                  <a:srgbClr val="FF0000"/>
                </a:solidFill>
                <a:latin typeface="华文楷体" panose="02010600040101010101" pitchFamily="2" charset="-122"/>
                <a:ea typeface="华文楷体" panose="02010600040101010101" pitchFamily="2" charset="-122"/>
              </a:rPr>
              <a:t>任务（</a:t>
            </a:r>
            <a:r>
              <a:rPr lang="en-US" altLang="zh-CN" sz="2800" b="1" dirty="0">
                <a:solidFill>
                  <a:srgbClr val="FF0000"/>
                </a:solidFill>
                <a:latin typeface="华文楷体" panose="02010600040101010101" pitchFamily="2" charset="-122"/>
                <a:ea typeface="华文楷体" panose="02010600040101010101" pitchFamily="2" charset="-122"/>
              </a:rPr>
              <a:t>Task</a:t>
            </a:r>
            <a:r>
              <a:rPr lang="zh-CN" altLang="en-US" sz="2800" b="1" dirty="0">
                <a:solidFill>
                  <a:srgbClr val="FF0000"/>
                </a:solidFill>
                <a:latin typeface="华文楷体" panose="02010600040101010101" pitchFamily="2" charset="-122"/>
                <a:ea typeface="华文楷体" panose="02010600040101010101" pitchFamily="2" charset="-122"/>
              </a:rPr>
              <a:t>）</a:t>
            </a:r>
            <a:r>
              <a:rPr lang="zh-CN" altLang="en-US" sz="2800" b="1" dirty="0" smtClean="0">
                <a:solidFill>
                  <a:srgbClr val="0000FF"/>
                </a:solidFill>
                <a:latin typeface="华文楷体" panose="02010600040101010101" pitchFamily="2" charset="-122"/>
                <a:ea typeface="华文楷体" panose="02010600040101010101" pitchFamily="2" charset="-122"/>
              </a:rPr>
              <a:t>及</a:t>
            </a:r>
            <a:r>
              <a:rPr lang="zh-CN" altLang="en-US" sz="2800" b="1" dirty="0" smtClean="0">
                <a:solidFill>
                  <a:srgbClr val="FF0000"/>
                </a:solidFill>
                <a:latin typeface="华文楷体" panose="02010600040101010101" pitchFamily="2" charset="-122"/>
                <a:ea typeface="华文楷体" panose="02010600040101010101" pitchFamily="2" charset="-122"/>
              </a:rPr>
              <a:t>事件（</a:t>
            </a:r>
            <a:r>
              <a:rPr lang="en-US" altLang="zh-CN" sz="2800" b="1" dirty="0" smtClean="0">
                <a:solidFill>
                  <a:srgbClr val="FF0000"/>
                </a:solidFill>
                <a:latin typeface="华文楷体" panose="02010600040101010101" pitchFamily="2" charset="-122"/>
                <a:ea typeface="华文楷体" panose="02010600040101010101" pitchFamily="2" charset="-122"/>
              </a:rPr>
              <a:t>Event </a:t>
            </a:r>
            <a:r>
              <a:rPr lang="zh-CN" altLang="en-US"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能更好地实现</a:t>
            </a:r>
            <a:r>
              <a:rPr lang="en-US" altLang="zh-CN" sz="2800" b="1" dirty="0" err="1">
                <a:solidFill>
                  <a:srgbClr val="0000FF"/>
                </a:solidFill>
                <a:latin typeface="华文楷体" panose="02010600040101010101" pitchFamily="2" charset="-122"/>
                <a:ea typeface="华文楷体" panose="02010600040101010101" pitchFamily="2" charset="-122"/>
              </a:rPr>
              <a:t>TinyOS</a:t>
            </a:r>
            <a:r>
              <a:rPr lang="zh-CN" altLang="en-US" sz="2800" b="1" dirty="0">
                <a:solidFill>
                  <a:srgbClr val="0000FF"/>
                </a:solidFill>
                <a:latin typeface="华文楷体" panose="02010600040101010101" pitchFamily="2" charset="-122"/>
                <a:ea typeface="华文楷体" panose="02010600040101010101" pitchFamily="2" charset="-122"/>
              </a:rPr>
              <a:t>的</a:t>
            </a:r>
            <a:r>
              <a:rPr lang="zh-CN" altLang="en-US" sz="2800" b="1" dirty="0">
                <a:solidFill>
                  <a:srgbClr val="FF0000"/>
                </a:solidFill>
                <a:latin typeface="微软雅黑" panose="020B0503020204020204" pitchFamily="34" charset="-122"/>
                <a:ea typeface="微软雅黑" panose="020B0503020204020204" pitchFamily="34" charset="-122"/>
              </a:rPr>
              <a:t>事件驱动机制</a:t>
            </a:r>
            <a:r>
              <a:rPr lang="zh-CN" altLang="en-US" sz="2800" b="1" dirty="0" smtClean="0">
                <a:solidFill>
                  <a:srgbClr val="0000FF"/>
                </a:solidFill>
                <a:latin typeface="华文楷体" panose="02010600040101010101" pitchFamily="2" charset="-122"/>
                <a:ea typeface="华文楷体" panose="02010600040101010101" pitchFamily="2" charset="-122"/>
              </a:rPr>
              <a:t>。</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6960096" y="2182632"/>
            <a:ext cx="5231088" cy="35055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1</a:t>
            </a:r>
            <a:r>
              <a:rPr lang="zh-CN" altLang="en-US" sz="3600" b="1" dirty="0" smtClean="0">
                <a:latin typeface="Impact" panose="020B0806030902050204" pitchFamily="34" charset="0"/>
                <a:ea typeface="微软雅黑" panose="020B0503020204020204" pitchFamily="34" charset="-122"/>
              </a:rPr>
              <a:t>、无线传感器网络操作系统概述</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2"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组件</a:t>
            </a:r>
            <a:r>
              <a:rPr lang="zh-CN" altLang="en-US" dirty="0"/>
              <a:t>模型</a:t>
            </a:r>
            <a:endParaRPr lang="zh-CN" altLang="en-US" dirty="0"/>
          </a:p>
        </p:txBody>
      </p:sp>
      <p:pic>
        <p:nvPicPr>
          <p:cNvPr id="2" name="图片 1"/>
          <p:cNvPicPr>
            <a:picLocks noChangeAspect="1"/>
          </p:cNvPicPr>
          <p:nvPr>
            <p:custDataLst>
              <p:tags r:id="rId1"/>
            </p:custDataLst>
          </p:nvPr>
        </p:nvPicPr>
        <p:blipFill>
          <a:blip r:embed="rId2"/>
          <a:srcRect r="491" b="613"/>
          <a:stretch>
            <a:fillRect/>
          </a:stretch>
        </p:blipFill>
        <p:spPr>
          <a:xfrm>
            <a:off x="2495550" y="1052830"/>
            <a:ext cx="7470775" cy="5769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典型</a:t>
            </a:r>
            <a:r>
              <a:rPr lang="en-US" altLang="zh-CN" dirty="0" err="1" smtClean="0"/>
              <a:t>NesC</a:t>
            </a:r>
            <a:r>
              <a:rPr lang="zh-CN" altLang="en-US" dirty="0" smtClean="0"/>
              <a:t>程序示例（一）：</a:t>
            </a:r>
            <a:r>
              <a:rPr lang="en-US" altLang="zh-CN" dirty="0" smtClean="0"/>
              <a:t>Led</a:t>
            </a:r>
            <a:endParaRPr lang="zh-CN" altLang="en-US" dirty="0"/>
          </a:p>
        </p:txBody>
      </p:sp>
      <p:sp>
        <p:nvSpPr>
          <p:cNvPr id="15" name="TextBox 14"/>
          <p:cNvSpPr txBox="1"/>
          <p:nvPr/>
        </p:nvSpPr>
        <p:spPr>
          <a:xfrm>
            <a:off x="911425" y="980728"/>
            <a:ext cx="10801200" cy="3933384"/>
          </a:xfrm>
          <a:prstGeom prst="rect">
            <a:avLst/>
          </a:prstGeom>
          <a:noFill/>
          <a:ln w="9525">
            <a:noFill/>
          </a:ln>
        </p:spPr>
        <p:txBody>
          <a:bodyPr wrap="square">
            <a:spAutoFit/>
          </a:bodyPr>
          <a:lstStyle/>
          <a:p>
            <a:pPr algn="just">
              <a:lnSpc>
                <a:spcPct val="130000"/>
              </a:lnSpc>
              <a:buClr>
                <a:srgbClr val="FF3300"/>
              </a:buClr>
              <a:buSzPct val="85000"/>
            </a:pPr>
            <a:r>
              <a:rPr lang="en-US" altLang="zh-CN" sz="3200" b="1" dirty="0" smtClean="0">
                <a:latin typeface="华文楷体" panose="02010600040101010101" pitchFamily="2" charset="-122"/>
                <a:ea typeface="华文楷体" panose="02010600040101010101" pitchFamily="2" charset="-122"/>
              </a:rPr>
              <a:t>/**  </a:t>
            </a:r>
            <a:r>
              <a:rPr lang="en-US" altLang="zh-CN" sz="3200" b="1" dirty="0">
                <a:latin typeface="华文楷体" panose="02010600040101010101" pitchFamily="2" charset="-122"/>
                <a:ea typeface="华文楷体" panose="02010600040101010101" pitchFamily="2" charset="-122"/>
              </a:rPr>
              <a:t>LED </a:t>
            </a:r>
            <a:r>
              <a:rPr lang="zh-CN" altLang="en-US" sz="3200" b="1" dirty="0">
                <a:latin typeface="华文楷体" panose="02010600040101010101" pitchFamily="2" charset="-122"/>
                <a:ea typeface="华文楷体" panose="02010600040101010101" pitchFamily="2" charset="-122"/>
              </a:rPr>
              <a:t>示例程序，简单的点</a:t>
            </a:r>
            <a:r>
              <a:rPr lang="zh-CN" altLang="en-US" sz="3200" b="1" dirty="0" smtClean="0">
                <a:latin typeface="华文楷体" panose="02010600040101010101" pitchFamily="2" charset="-122"/>
                <a:ea typeface="华文楷体" panose="02010600040101010101" pitchFamily="2" charset="-122"/>
              </a:rPr>
              <a:t>亮 </a:t>
            </a:r>
            <a:r>
              <a:rPr lang="en-US" altLang="zh-CN" sz="3200" b="1" dirty="0" smtClean="0">
                <a:latin typeface="华文楷体" panose="02010600040101010101" pitchFamily="2" charset="-122"/>
                <a:ea typeface="华文楷体" panose="02010600040101010101" pitchFamily="2" charset="-122"/>
              </a:rPr>
              <a:t>2 </a:t>
            </a:r>
            <a:r>
              <a:rPr lang="zh-CN" altLang="en-US" sz="3200" b="1" dirty="0" smtClean="0">
                <a:latin typeface="华文楷体" panose="02010600040101010101" pitchFamily="2" charset="-122"/>
                <a:ea typeface="华文楷体" panose="02010600040101010101" pitchFamily="2" charset="-122"/>
              </a:rPr>
              <a:t>个</a:t>
            </a:r>
            <a:r>
              <a:rPr lang="en-US" altLang="zh-CN" sz="3200" b="1" dirty="0">
                <a:latin typeface="华文楷体" panose="02010600040101010101" pitchFamily="2" charset="-122"/>
                <a:ea typeface="华文楷体" panose="02010600040101010101" pitchFamily="2" charset="-122"/>
              </a:rPr>
              <a:t>LED</a:t>
            </a:r>
            <a:r>
              <a:rPr lang="zh-CN" altLang="en-US" sz="3200" b="1" dirty="0" smtClean="0">
                <a:latin typeface="华文楷体" panose="02010600040101010101" pitchFamily="2" charset="-122"/>
                <a:ea typeface="华文楷体" panose="02010600040101010101" pitchFamily="2" charset="-122"/>
              </a:rPr>
              <a:t>灯</a:t>
            </a:r>
            <a:r>
              <a:rPr lang="en-US" altLang="zh-CN"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zh-CN" altLang="en-US" sz="3200" b="1" dirty="0" smtClean="0">
                <a:latin typeface="华文楷体" panose="02010600040101010101" pitchFamily="2" charset="-122"/>
                <a:ea typeface="华文楷体" panose="02010600040101010101" pitchFamily="2" charset="-122"/>
              </a:rPr>
              <a:t>程序共由三个文件构成：</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30000"/>
              </a:lnSpc>
              <a:buClr>
                <a:srgbClr val="FF3300"/>
              </a:buClr>
              <a:buSzPct val="85000"/>
              <a:buFont typeface="Arial" panose="020B0604020202020204" pitchFamily="34" charset="0"/>
              <a:buChar char="•"/>
            </a:pPr>
            <a:r>
              <a:rPr lang="en-US" altLang="zh-CN" sz="3200" b="1" dirty="0" smtClean="0">
                <a:solidFill>
                  <a:srgbClr val="0000FF"/>
                </a:solidFill>
                <a:latin typeface="微软雅黑" panose="020B0503020204020204" pitchFamily="34" charset="-122"/>
                <a:ea typeface="微软雅黑" panose="020B0503020204020204" pitchFamily="34" charset="-122"/>
              </a:rPr>
              <a:t>Led.nc  </a:t>
            </a:r>
            <a:r>
              <a:rPr lang="en-US" altLang="zh-CN" sz="3200" b="1" dirty="0" smtClean="0">
                <a:latin typeface="华文楷体" panose="02010600040101010101" pitchFamily="2" charset="-122"/>
                <a:ea typeface="华文楷体" panose="02010600040101010101" pitchFamily="2" charset="-122"/>
              </a:rPr>
              <a:t>             //</a:t>
            </a:r>
            <a:r>
              <a:rPr lang="zh-CN" altLang="en-US" sz="3200" b="1" dirty="0" smtClean="0">
                <a:latin typeface="华文楷体" panose="02010600040101010101" pitchFamily="2" charset="-122"/>
                <a:ea typeface="华文楷体" panose="02010600040101010101" pitchFamily="2" charset="-122"/>
              </a:rPr>
              <a:t>顶层的配置文件，相当于主程序</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30000"/>
              </a:lnSpc>
              <a:buClr>
                <a:srgbClr val="FF3300"/>
              </a:buClr>
              <a:buSzPct val="85000"/>
              <a:buFont typeface="Arial" panose="020B0604020202020204" pitchFamily="34" charset="0"/>
              <a:buChar char="•"/>
            </a:pPr>
            <a:r>
              <a:rPr lang="en-US" altLang="zh-CN" sz="3200" b="1" dirty="0" smtClean="0">
                <a:solidFill>
                  <a:srgbClr val="0000FF"/>
                </a:solidFill>
                <a:latin typeface="微软雅黑" panose="020B0503020204020204" pitchFamily="34" charset="-122"/>
                <a:ea typeface="微软雅黑" panose="020B0503020204020204" pitchFamily="34" charset="-122"/>
              </a:rPr>
              <a:t>LedM.nc   </a:t>
            </a:r>
            <a:r>
              <a:rPr lang="en-US" altLang="zh-CN" sz="3200" b="1" dirty="0" smtClean="0">
                <a:latin typeface="微软雅黑" panose="020B0503020204020204" pitchFamily="34" charset="-122"/>
                <a:ea typeface="微软雅黑" panose="020B0503020204020204" pitchFamily="34" charset="-122"/>
              </a:rPr>
              <a:t> </a:t>
            </a:r>
            <a:r>
              <a:rPr lang="en-US" altLang="zh-CN" sz="3200" b="1" dirty="0" smtClean="0">
                <a:latin typeface="华文楷体" panose="02010600040101010101" pitchFamily="2" charset="-122"/>
                <a:ea typeface="华文楷体" panose="02010600040101010101" pitchFamily="2" charset="-122"/>
              </a:rPr>
              <a:t>        //</a:t>
            </a:r>
            <a:r>
              <a:rPr lang="zh-CN" altLang="en-US" sz="3200" b="1" dirty="0" smtClean="0">
                <a:latin typeface="华文楷体" panose="02010600040101010101" pitchFamily="2" charset="-122"/>
                <a:ea typeface="华文楷体" panose="02010600040101010101" pitchFamily="2" charset="-122"/>
              </a:rPr>
              <a:t>具体的功能实现模块</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30000"/>
              </a:lnSpc>
              <a:buClr>
                <a:srgbClr val="FF3300"/>
              </a:buClr>
              <a:buSzPct val="85000"/>
              <a:buFont typeface="Arial" panose="020B0604020202020204" pitchFamily="34" charset="0"/>
              <a:buChar char="•"/>
            </a:pPr>
            <a:r>
              <a:rPr lang="en-US" altLang="zh-CN" sz="3200" b="1" dirty="0" err="1" smtClean="0">
                <a:solidFill>
                  <a:srgbClr val="0000FF"/>
                </a:solidFill>
                <a:latin typeface="微软雅黑" panose="020B0503020204020204" pitchFamily="34" charset="-122"/>
                <a:ea typeface="微软雅黑" panose="020B0503020204020204" pitchFamily="34" charset="-122"/>
              </a:rPr>
              <a:t>Makefile</a:t>
            </a:r>
            <a:r>
              <a:rPr lang="en-US" altLang="zh-CN" sz="3200" b="1" dirty="0" smtClean="0">
                <a:solidFill>
                  <a:srgbClr val="0000FF"/>
                </a:solidFill>
                <a:latin typeface="微软雅黑" panose="020B0503020204020204" pitchFamily="34" charset="-122"/>
                <a:ea typeface="微软雅黑" panose="020B0503020204020204" pitchFamily="34" charset="-122"/>
              </a:rPr>
              <a:t>  </a:t>
            </a:r>
            <a:r>
              <a:rPr lang="en-US" altLang="zh-CN" sz="3200" b="1" dirty="0" smtClean="0">
                <a:solidFill>
                  <a:srgbClr val="0000FF"/>
                </a:solidFill>
                <a:latin typeface="华文楷体" panose="02010600040101010101" pitchFamily="2" charset="-122"/>
                <a:ea typeface="华文楷体" panose="02010600040101010101" pitchFamily="2" charset="-122"/>
              </a:rPr>
              <a:t> </a:t>
            </a:r>
            <a:r>
              <a:rPr lang="en-US" altLang="zh-CN" sz="3200" b="1" dirty="0" smtClean="0">
                <a:latin typeface="华文楷体" panose="02010600040101010101" pitchFamily="2" charset="-122"/>
                <a:ea typeface="华文楷体" panose="02010600040101010101" pitchFamily="2" charset="-122"/>
              </a:rPr>
              <a:t>          </a:t>
            </a:r>
            <a:endParaRPr lang="en-US" altLang="zh-CN" sz="3200" b="1" dirty="0">
              <a:latin typeface="华文楷体" panose="02010600040101010101" pitchFamily="2" charset="-122"/>
              <a:ea typeface="华文楷体" panose="02010600040101010101" pitchFamily="2" charset="-122"/>
            </a:endParaRPr>
          </a:p>
          <a:p>
            <a:pPr algn="just">
              <a:lnSpc>
                <a:spcPct val="130000"/>
              </a:lnSpc>
              <a:buClr>
                <a:srgbClr val="FF3300"/>
              </a:buClr>
              <a:buSzPct val="85000"/>
            </a:pPr>
            <a:endParaRPr lang="en-US" altLang="zh-CN" sz="3200" b="1" dirty="0" smtClean="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典型</a:t>
            </a:r>
            <a:r>
              <a:rPr lang="en-US" altLang="zh-CN" dirty="0" err="1" smtClean="0"/>
              <a:t>NesC</a:t>
            </a:r>
            <a:r>
              <a:rPr lang="zh-CN" altLang="en-US" dirty="0" smtClean="0"/>
              <a:t>程序示例（一）：</a:t>
            </a:r>
            <a:r>
              <a:rPr lang="en-US" altLang="zh-CN" dirty="0" smtClean="0"/>
              <a:t>Led</a:t>
            </a:r>
            <a:endParaRPr lang="zh-CN" altLang="en-US" dirty="0"/>
          </a:p>
        </p:txBody>
      </p:sp>
      <p:sp>
        <p:nvSpPr>
          <p:cNvPr id="15" name="TextBox 14"/>
          <p:cNvSpPr txBox="1"/>
          <p:nvPr/>
        </p:nvSpPr>
        <p:spPr>
          <a:xfrm>
            <a:off x="767408" y="980728"/>
            <a:ext cx="11377264" cy="5287645"/>
          </a:xfrm>
          <a:prstGeom prst="rect">
            <a:avLst/>
          </a:prstGeom>
          <a:noFill/>
          <a:ln w="9525">
            <a:noFill/>
          </a:ln>
        </p:spPr>
        <p:txBody>
          <a:bodyPr wrap="square">
            <a:spAutoFit/>
          </a:bodyPr>
          <a:lstStyle/>
          <a:p>
            <a:pPr algn="just">
              <a:lnSpc>
                <a:spcPct val="130000"/>
              </a:lnSpc>
              <a:buClr>
                <a:srgbClr val="FF3300"/>
              </a:buClr>
              <a:buSzPct val="85000"/>
            </a:pPr>
            <a:r>
              <a:rPr lang="en-US" altLang="zh-CN" sz="2400" b="1" dirty="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Led.nc    </a:t>
            </a:r>
            <a:r>
              <a:rPr lang="en-US" altLang="zh-CN" sz="2400"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LED </a:t>
            </a:r>
            <a:r>
              <a:rPr lang="zh-CN" altLang="en-US" sz="2400" b="1" dirty="0">
                <a:latin typeface="华文楷体" panose="02010600040101010101" pitchFamily="2" charset="-122"/>
                <a:ea typeface="华文楷体" panose="02010600040101010101" pitchFamily="2" charset="-122"/>
              </a:rPr>
              <a:t>示例程序，简单的点</a:t>
            </a:r>
            <a:r>
              <a:rPr lang="zh-CN" altLang="en-US" sz="2400" b="1" dirty="0" smtClean="0">
                <a:latin typeface="华文楷体" panose="02010600040101010101" pitchFamily="2" charset="-122"/>
                <a:ea typeface="华文楷体" panose="02010600040101010101" pitchFamily="2" charset="-122"/>
              </a:rPr>
              <a:t>亮 </a:t>
            </a:r>
            <a:r>
              <a:rPr lang="en-US" altLang="zh-CN" sz="2400" b="1" dirty="0" smtClean="0">
                <a:latin typeface="华文楷体" panose="02010600040101010101" pitchFamily="2" charset="-122"/>
                <a:ea typeface="华文楷体" panose="02010600040101010101" pitchFamily="2" charset="-122"/>
              </a:rPr>
              <a:t>2 </a:t>
            </a:r>
            <a:r>
              <a:rPr lang="zh-CN" altLang="en-US" sz="2400" b="1" dirty="0" smtClean="0">
                <a:latin typeface="华文楷体" panose="02010600040101010101" pitchFamily="2" charset="-122"/>
                <a:ea typeface="华文楷体" panose="02010600040101010101" pitchFamily="2" charset="-122"/>
              </a:rPr>
              <a:t>个</a:t>
            </a:r>
            <a:r>
              <a:rPr lang="en-US" altLang="zh-CN" sz="2400" b="1" dirty="0">
                <a:latin typeface="华文楷体" panose="02010600040101010101" pitchFamily="2" charset="-122"/>
                <a:ea typeface="华文楷体" panose="02010600040101010101" pitchFamily="2" charset="-122"/>
              </a:rPr>
              <a:t>LED</a:t>
            </a:r>
            <a:r>
              <a:rPr lang="zh-CN" altLang="en-US" sz="2400" b="1" dirty="0" smtClean="0">
                <a:latin typeface="华文楷体" panose="02010600040101010101" pitchFamily="2" charset="-122"/>
                <a:ea typeface="华文楷体" panose="02010600040101010101" pitchFamily="2" charset="-122"/>
              </a:rPr>
              <a:t>灯</a:t>
            </a:r>
            <a:r>
              <a:rPr lang="en-US"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FF0000"/>
                </a:solidFill>
                <a:latin typeface="华文楷体" panose="02010600040101010101" pitchFamily="2" charset="-122"/>
                <a:ea typeface="华文楷体" panose="02010600040101010101" pitchFamily="2" charset="-122"/>
              </a:rPr>
              <a:t>configuration   Led      //</a:t>
            </a:r>
            <a:r>
              <a:rPr lang="zh-CN" altLang="en-US" sz="2400" b="1" dirty="0" smtClean="0">
                <a:solidFill>
                  <a:srgbClr val="FF0000"/>
                </a:solidFill>
                <a:latin typeface="华文楷体" panose="02010600040101010101" pitchFamily="2" charset="-122"/>
                <a:ea typeface="华文楷体" panose="02010600040101010101" pitchFamily="2" charset="-122"/>
              </a:rPr>
              <a:t>最</a:t>
            </a:r>
            <a:r>
              <a:rPr lang="zh-CN" altLang="en-US" sz="2400" b="1" dirty="0">
                <a:solidFill>
                  <a:srgbClr val="FF0000"/>
                </a:solidFill>
                <a:latin typeface="华文楷体" panose="02010600040101010101" pitchFamily="2" charset="-122"/>
                <a:ea typeface="华文楷体" panose="02010600040101010101" pitchFamily="2" charset="-122"/>
              </a:rPr>
              <a:t>顶层的</a:t>
            </a:r>
            <a:r>
              <a:rPr lang="zh-CN" altLang="en-US" sz="2400" b="1" dirty="0" smtClean="0">
                <a:solidFill>
                  <a:srgbClr val="FF0000"/>
                </a:solidFill>
                <a:latin typeface="华文楷体" panose="02010600040101010101" pitchFamily="2" charset="-122"/>
                <a:ea typeface="华文楷体" panose="02010600040101010101" pitchFamily="2" charset="-122"/>
              </a:rPr>
              <a:t>配置</a:t>
            </a:r>
            <a:r>
              <a:rPr lang="zh-CN" altLang="en-US" sz="2400" b="1" dirty="0">
                <a:solidFill>
                  <a:srgbClr val="FF0000"/>
                </a:solidFill>
                <a:latin typeface="华文楷体" panose="02010600040101010101" pitchFamily="2" charset="-122"/>
                <a:ea typeface="华文楷体" panose="02010600040101010101" pitchFamily="2" charset="-122"/>
              </a:rPr>
              <a:t>组件</a:t>
            </a:r>
            <a:r>
              <a:rPr lang="zh-CN" altLang="en-US"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所以不使用也不提供</a:t>
            </a:r>
            <a:r>
              <a:rPr lang="zh-CN" altLang="en-US" sz="2400" b="1" dirty="0" smtClean="0">
                <a:solidFill>
                  <a:srgbClr val="FF0000"/>
                </a:solidFill>
                <a:latin typeface="华文楷体" panose="02010600040101010101" pitchFamily="2" charset="-122"/>
                <a:ea typeface="华文楷体" panose="02010600040101010101" pitchFamily="2" charset="-122"/>
              </a:rPr>
              <a:t>接口</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FF0000"/>
                </a:solidFill>
                <a:latin typeface="华文楷体" panose="02010600040101010101" pitchFamily="2" charset="-122"/>
                <a:ea typeface="华文楷体" panose="02010600040101010101" pitchFamily="2" charset="-122"/>
              </a:rPr>
              <a:t>Implementation{          //</a:t>
            </a:r>
            <a:r>
              <a:rPr lang="zh-CN" altLang="en-US" sz="2400" b="1" dirty="0" smtClean="0">
                <a:solidFill>
                  <a:srgbClr val="FF0000"/>
                </a:solidFill>
                <a:latin typeface="华文楷体" panose="02010600040101010101" pitchFamily="2" charset="-122"/>
                <a:ea typeface="华文楷体" panose="02010600040101010101" pitchFamily="2" charset="-122"/>
              </a:rPr>
              <a:t>实施</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a:solidFill>
                  <a:srgbClr val="0000FF"/>
                </a:solidFill>
                <a:latin typeface="华文楷体" panose="02010600040101010101" pitchFamily="2" charset="-122"/>
                <a:ea typeface="华文楷体" panose="02010600040101010101" pitchFamily="2" charset="-122"/>
              </a:rPr>
              <a:t>LedM</a:t>
            </a: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 </a:t>
            </a:r>
            <a:r>
              <a:rPr lang="en-US" altLang="zh-CN" sz="2400" b="1" dirty="0">
                <a:latin typeface="华文楷体" panose="02010600040101010101" pitchFamily="2" charset="-122"/>
                <a:ea typeface="华文楷体" panose="02010600040101010101" pitchFamily="2" charset="-122"/>
              </a:rPr>
              <a:t>LED</a:t>
            </a:r>
            <a:r>
              <a:rPr lang="zh-CN" altLang="en-US" sz="2400" b="1" dirty="0">
                <a:latin typeface="华文楷体" panose="02010600040101010101" pitchFamily="2" charset="-122"/>
                <a:ea typeface="华文楷体" panose="02010600040101010101" pitchFamily="2" charset="-122"/>
              </a:rPr>
              <a:t>模块程序，用于实现</a:t>
            </a:r>
            <a:r>
              <a:rPr lang="en-US" altLang="zh-CN" sz="2400" b="1" dirty="0">
                <a:latin typeface="华文楷体" panose="02010600040101010101" pitchFamily="2" charset="-122"/>
                <a:ea typeface="华文楷体" panose="02010600040101010101" pitchFamily="2" charset="-122"/>
              </a:rPr>
              <a:t>LED</a:t>
            </a:r>
            <a:r>
              <a:rPr lang="zh-CN" altLang="en-US" sz="2400" b="1" dirty="0">
                <a:latin typeface="华文楷体" panose="02010600040101010101" pitchFamily="2" charset="-122"/>
                <a:ea typeface="华文楷体" panose="02010600040101010101" pitchFamily="2" charset="-122"/>
              </a:rPr>
              <a:t>代码 *</a:t>
            </a:r>
            <a:r>
              <a:rPr lang="en-US"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a:solidFill>
                  <a:srgbClr val="0000FF"/>
                </a:solidFill>
                <a:latin typeface="华文楷体" panose="02010600040101010101" pitchFamily="2" charset="-122"/>
                <a:ea typeface="华文楷体" panose="02010600040101010101" pitchFamily="2" charset="-122"/>
              </a:rPr>
              <a:t>MainC</a:t>
            </a: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en-US" altLang="zh-CN" sz="2400" b="1" dirty="0" err="1" smtClean="0">
                <a:latin typeface="华文楷体" panose="02010600040101010101" pitchFamily="2" charset="-122"/>
                <a:ea typeface="华文楷体" panose="02010600040101010101" pitchFamily="2" charset="-122"/>
              </a:rPr>
              <a:t>TinyOS</a:t>
            </a:r>
            <a:r>
              <a:rPr lang="en-US" altLang="zh-CN" sz="2400" b="1" dirty="0" smtClean="0">
                <a:latin typeface="华文楷体" panose="02010600040101010101" pitchFamily="2" charset="-122"/>
                <a:ea typeface="华文楷体" panose="02010600040101010101" pitchFamily="2" charset="-122"/>
              </a:rPr>
              <a:t> 2.0</a:t>
            </a:r>
            <a:r>
              <a:rPr lang="zh-CN" altLang="en-US" sz="2400" b="1" dirty="0">
                <a:latin typeface="华文楷体" panose="02010600040101010101" pitchFamily="2" charset="-122"/>
                <a:ea typeface="华文楷体" panose="02010600040101010101" pitchFamily="2" charset="-122"/>
              </a:rPr>
              <a:t>主模块</a:t>
            </a:r>
            <a:r>
              <a:rPr lang="zh-CN" altLang="en-US" sz="2400" b="1" dirty="0" smtClean="0">
                <a:latin typeface="华文楷体" panose="02010600040101010101" pitchFamily="2" charset="-122"/>
                <a:ea typeface="华文楷体" panose="02010600040101010101" pitchFamily="2" charset="-122"/>
              </a:rPr>
              <a:t>，相当于</a:t>
            </a:r>
            <a:r>
              <a:rPr lang="en-US" altLang="zh-CN" sz="2400" b="1" dirty="0" smtClean="0">
                <a:latin typeface="华文楷体" panose="02010600040101010101" pitchFamily="2" charset="-122"/>
                <a:ea typeface="华文楷体" panose="02010600040101010101" pitchFamily="2" charset="-122"/>
              </a:rPr>
              <a:t>C</a:t>
            </a:r>
            <a:r>
              <a:rPr lang="zh-CN" altLang="en-US" sz="2400" b="1" dirty="0" smtClean="0">
                <a:latin typeface="华文楷体" panose="02010600040101010101" pitchFamily="2" charset="-122"/>
                <a:ea typeface="华文楷体" panose="02010600040101010101" pitchFamily="2" charset="-122"/>
              </a:rPr>
              <a:t>语言中的</a:t>
            </a:r>
            <a:r>
              <a:rPr lang="en-US" altLang="zh-CN" sz="2400" b="1" dirty="0">
                <a:latin typeface="华文楷体" panose="02010600040101010101" pitchFamily="2" charset="-122"/>
                <a:ea typeface="华文楷体" panose="02010600040101010101" pitchFamily="2" charset="-122"/>
              </a:rPr>
              <a:t>main</a:t>
            </a:r>
            <a:r>
              <a:rPr lang="zh-CN" altLang="en-US" sz="2400" b="1"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000" b="1" dirty="0" smtClean="0">
                <a:latin typeface="华文楷体" panose="02010600040101010101" pitchFamily="2" charset="-122"/>
                <a:ea typeface="华文楷体" panose="02010600040101010101" pitchFamily="2" charset="-122"/>
              </a:rPr>
              <a:t>    </a:t>
            </a:r>
            <a:endParaRPr lang="en-US" altLang="zh-CN" sz="20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 </a:t>
            </a:r>
            <a:r>
              <a:rPr lang="en-US" altLang="zh-CN" sz="2400" b="1" dirty="0">
                <a:latin typeface="华文楷体" panose="02010600040101010101" pitchFamily="2" charset="-122"/>
                <a:ea typeface="华文楷体" panose="02010600040101010101" pitchFamily="2" charset="-122"/>
              </a:rPr>
              <a:t>LED</a:t>
            </a:r>
            <a:r>
              <a:rPr lang="zh-CN" altLang="en-US" sz="2400" b="1" dirty="0" smtClean="0">
                <a:latin typeface="华文楷体" panose="02010600040101010101" pitchFamily="2" charset="-122"/>
                <a:ea typeface="华文楷体" panose="02010600040101010101" pitchFamily="2" charset="-122"/>
              </a:rPr>
              <a:t>模块的</a:t>
            </a:r>
            <a:r>
              <a:rPr lang="en-US" altLang="zh-CN" sz="2400" b="1" dirty="0">
                <a:latin typeface="华文楷体" panose="02010600040101010101" pitchFamily="2" charset="-122"/>
                <a:ea typeface="华文楷体" panose="02010600040101010101" pitchFamily="2" charset="-122"/>
              </a:rPr>
              <a:t>Boot</a:t>
            </a:r>
            <a:r>
              <a:rPr lang="zh-CN" altLang="en-US" sz="2400" b="1" dirty="0">
                <a:latin typeface="华文楷体" panose="02010600040101010101" pitchFamily="2" charset="-122"/>
                <a:ea typeface="华文楷体" panose="02010600040101010101" pitchFamily="2" charset="-122"/>
              </a:rPr>
              <a:t>接口与系统</a:t>
            </a:r>
            <a:r>
              <a:rPr lang="en-US" altLang="zh-CN" sz="2400" b="1" dirty="0">
                <a:latin typeface="华文楷体" panose="02010600040101010101" pitchFamily="2" charset="-122"/>
                <a:ea typeface="华文楷体" panose="02010600040101010101" pitchFamily="2" charset="-122"/>
              </a:rPr>
              <a:t>Boot</a:t>
            </a:r>
            <a:r>
              <a:rPr lang="zh-CN" altLang="en-US" sz="2400" b="1" dirty="0">
                <a:latin typeface="华文楷体" panose="02010600040101010101" pitchFamily="2" charset="-122"/>
                <a:ea typeface="华文楷体" panose="02010600040101010101" pitchFamily="2" charset="-122"/>
              </a:rPr>
              <a:t>接口</a:t>
            </a:r>
            <a:r>
              <a:rPr lang="zh-CN" altLang="en-US" sz="2400" b="1" dirty="0" smtClean="0">
                <a:latin typeface="华文楷体" panose="02010600040101010101" pitchFamily="2" charset="-122"/>
                <a:ea typeface="华文楷体" panose="02010600040101010101" pitchFamily="2" charset="-122"/>
              </a:rPr>
              <a:t>关联 </a:t>
            </a:r>
            <a:endParaRPr lang="en-US" altLang="zh-CN" sz="2400" b="1" dirty="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这样</a:t>
            </a:r>
            <a:r>
              <a:rPr lang="zh-CN" altLang="en-US" sz="2400" b="1" dirty="0">
                <a:latin typeface="华文楷体" panose="02010600040101010101" pitchFamily="2" charset="-122"/>
                <a:ea typeface="华文楷体" panose="02010600040101010101" pitchFamily="2" charset="-122"/>
              </a:rPr>
              <a:t>系统启动时会调用</a:t>
            </a:r>
            <a:r>
              <a:rPr lang="en-US" altLang="zh-CN" sz="2400" b="1" dirty="0" err="1">
                <a:latin typeface="华文楷体" panose="02010600040101010101" pitchFamily="2" charset="-122"/>
                <a:ea typeface="华文楷体" panose="02010600040101010101" pitchFamily="2" charset="-122"/>
              </a:rPr>
              <a:t>LedM</a:t>
            </a:r>
            <a:r>
              <a:rPr lang="zh-CN" altLang="en-US" sz="2400" b="1" dirty="0">
                <a:latin typeface="华文楷体" panose="02010600040101010101" pitchFamily="2" charset="-122"/>
                <a:ea typeface="华文楷体" panose="02010600040101010101" pitchFamily="2" charset="-122"/>
              </a:rPr>
              <a:t>的</a:t>
            </a:r>
            <a:r>
              <a:rPr lang="en-US" altLang="zh-CN" sz="2400" b="1" dirty="0">
                <a:latin typeface="华文楷体" panose="02010600040101010101" pitchFamily="2" charset="-122"/>
                <a:ea typeface="华文楷体" panose="02010600040101010101" pitchFamily="2" charset="-122"/>
              </a:rPr>
              <a:t>Boot</a:t>
            </a:r>
            <a:r>
              <a:rPr lang="zh-CN" altLang="en-US" sz="2400" b="1" dirty="0" smtClean="0">
                <a:latin typeface="华文楷体" panose="02010600040101010101" pitchFamily="2" charset="-122"/>
                <a:ea typeface="华文楷体" panose="02010600040101010101" pitchFamily="2" charset="-122"/>
              </a:rPr>
              <a:t>接口</a:t>
            </a: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err="1">
                <a:solidFill>
                  <a:srgbClr val="0000FF"/>
                </a:solidFill>
                <a:latin typeface="华文楷体" panose="02010600040101010101" pitchFamily="2" charset="-122"/>
                <a:ea typeface="华文楷体" panose="02010600040101010101" pitchFamily="2" charset="-122"/>
              </a:rPr>
              <a:t>LedM.Boot</a:t>
            </a:r>
            <a:r>
              <a:rPr lang="en-US" altLang="zh-CN" sz="2400" b="1" dirty="0">
                <a:solidFill>
                  <a:srgbClr val="0000FF"/>
                </a:solidFill>
                <a:latin typeface="华文楷体" panose="02010600040101010101" pitchFamily="2" charset="-122"/>
                <a:ea typeface="华文楷体" panose="02010600040101010101" pitchFamily="2" charset="-122"/>
              </a:rPr>
              <a:t> -&gt; </a:t>
            </a:r>
            <a:r>
              <a:rPr lang="en-US" altLang="zh-CN" sz="2400" b="1" dirty="0" err="1">
                <a:solidFill>
                  <a:srgbClr val="0000FF"/>
                </a:solidFill>
                <a:latin typeface="华文楷体" panose="02010600040101010101" pitchFamily="2" charset="-122"/>
                <a:ea typeface="华文楷体" panose="02010600040101010101" pitchFamily="2" charset="-122"/>
              </a:rPr>
              <a:t>MainC.Boot</a:t>
            </a:r>
            <a:r>
              <a:rPr lang="en-US" altLang="zh-CN" sz="2400" b="1" dirty="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solidFill>
                  <a:srgbClr val="FF0000"/>
                </a:solidFill>
                <a:latin typeface="华文楷体" panose="02010600040101010101" pitchFamily="2" charset="-122"/>
                <a:ea typeface="华文楷体" panose="02010600040101010101" pitchFamily="2" charset="-122"/>
              </a:rPr>
              <a:t>连接</a:t>
            </a:r>
            <a:r>
              <a:rPr lang="zh-CN" altLang="en-US" sz="2400" b="1" dirty="0">
                <a:latin typeface="华文楷体" panose="02010600040101010101" pitchFamily="2" charset="-122"/>
                <a:ea typeface="华文楷体" panose="02010600040101010101" pitchFamily="2" charset="-122"/>
              </a:rPr>
              <a:t>，将接口的提供者</a:t>
            </a:r>
            <a:r>
              <a:rPr lang="zh-CN" altLang="en-US" sz="2400" b="1" dirty="0" smtClean="0">
                <a:latin typeface="华文楷体" panose="02010600040101010101" pitchFamily="2" charset="-122"/>
                <a:ea typeface="华文楷体" panose="02010600040101010101" pitchFamily="2" charset="-122"/>
              </a:rPr>
              <a:t>与使用</a:t>
            </a:r>
            <a:r>
              <a:rPr lang="zh-CN" altLang="en-US" sz="2400" b="1" dirty="0">
                <a:latin typeface="华文楷体" panose="02010600040101010101" pitchFamily="2" charset="-122"/>
                <a:ea typeface="华文楷体" panose="02010600040101010101" pitchFamily="2" charset="-122"/>
              </a:rPr>
              <a:t>者关联起来</a:t>
            </a:r>
            <a:r>
              <a:rPr lang="zh-CN" altLang="en-US" sz="2400" b="1" dirty="0" smtClean="0">
                <a:latin typeface="华文楷体" panose="02010600040101010101" pitchFamily="2" charset="-122"/>
                <a:ea typeface="华文楷体" panose="02010600040101010101" pitchFamily="2" charset="-122"/>
              </a:rPr>
              <a:t>                                                                              </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典型</a:t>
            </a:r>
            <a:r>
              <a:rPr lang="en-US" altLang="zh-CN" dirty="0" err="1"/>
              <a:t>NesC</a:t>
            </a:r>
            <a:r>
              <a:rPr lang="zh-CN" altLang="en-US" dirty="0"/>
              <a:t>程序示例（一）：</a:t>
            </a:r>
            <a:r>
              <a:rPr lang="en-US" altLang="zh-CN" dirty="0"/>
              <a:t>Led</a:t>
            </a:r>
            <a:endParaRPr kumimoji="1" lang="zh-CN" altLang="en-US" dirty="0"/>
          </a:p>
        </p:txBody>
      </p:sp>
      <p:sp>
        <p:nvSpPr>
          <p:cNvPr id="5" name="Text Box 4"/>
          <p:cNvSpPr txBox="1">
            <a:spLocks noChangeArrowheads="1"/>
          </p:cNvSpPr>
          <p:nvPr/>
        </p:nvSpPr>
        <p:spPr bwMode="auto">
          <a:xfrm>
            <a:off x="983432" y="1052736"/>
            <a:ext cx="10657185" cy="5275290"/>
          </a:xfrm>
          <a:prstGeom prst="rect">
            <a:avLst/>
          </a:prstGeom>
          <a:noFill/>
          <a:ln w="15875">
            <a:noFill/>
            <a:miter lim="800000"/>
          </a:ln>
        </p:spPr>
        <p:txBody>
          <a:bodyPr wrap="square">
            <a:spAutoFit/>
          </a:bodyPr>
          <a:lstStyle/>
          <a:p>
            <a:pPr>
              <a:defRPr/>
            </a:pPr>
            <a:r>
              <a:rPr lang="en-US" altLang="zh-CN"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LedM.nc</a:t>
            </a:r>
            <a:endParaRPr lang="en-US" altLang="zh-CN"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module </a:t>
            </a:r>
            <a:r>
              <a:rPr lang="en-US" altLang="zh-CN" sz="2400" b="1"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LedM</a:t>
            </a:r>
            <a:r>
              <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2400" dirty="0" err="1" smtClean="0">
                <a:latin typeface="微软雅黑" panose="020B0503020204020204" pitchFamily="34" charset="-122"/>
                <a:ea typeface="微软雅黑" panose="020B0503020204020204" pitchFamily="34" charset="-122"/>
                <a:cs typeface="微软雅黑" panose="020B0503020204020204" pitchFamily="34" charset="-122"/>
              </a:rPr>
              <a:t>LedM</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模块</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uses interface Boot</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使用了</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Boot</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接口</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implementation</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实施</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循环点亮</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灯*</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task void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DemoLed</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DemoLed</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任务，</a:t>
            </a:r>
            <a:r>
              <a:rPr lang="zh-CN" altLang="en-US"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必须至少有一个任务</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int</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 j</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典型</a:t>
            </a:r>
            <a:r>
              <a:rPr lang="en-US" altLang="zh-CN" dirty="0" err="1"/>
              <a:t>NesC</a:t>
            </a:r>
            <a:r>
              <a:rPr lang="zh-CN" altLang="en-US" dirty="0"/>
              <a:t>程序示例（一）：</a:t>
            </a:r>
            <a:r>
              <a:rPr lang="en-US" altLang="zh-CN" dirty="0"/>
              <a:t>Led</a:t>
            </a:r>
            <a:endParaRPr kumimoji="1" lang="zh-CN" altLang="en-US" dirty="0"/>
          </a:p>
        </p:txBody>
      </p:sp>
      <p:sp>
        <p:nvSpPr>
          <p:cNvPr id="5" name="Text Box 4"/>
          <p:cNvSpPr txBox="1">
            <a:spLocks noChangeArrowheads="1"/>
          </p:cNvSpPr>
          <p:nvPr/>
        </p:nvSpPr>
        <p:spPr bwMode="auto">
          <a:xfrm>
            <a:off x="983432" y="1037049"/>
            <a:ext cx="10657185" cy="5632311"/>
          </a:xfrm>
          <a:prstGeom prst="rect">
            <a:avLst/>
          </a:prstGeom>
          <a:noFill/>
          <a:ln w="15875">
            <a:noFill/>
            <a:miter lim="800000"/>
          </a:ln>
        </p:spPr>
        <p:txBody>
          <a:bodyPr wrap="square">
            <a:spAutoFit/>
          </a:bodyPr>
          <a:lstStyle/>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while(1)</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for(</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=0;i&lt;1000;i++)</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for(j=0;j&lt;500;j</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LED_BLUE_OFF;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熄灭蓝色</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灯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LED_YELLOW_ON;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点亮黄色</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灯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for(</a:t>
            </a:r>
            <a:r>
              <a:rPr lang="en-US" altLang="zh-CN" sz="2400" dirty="0" err="1"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=0;i&lt;1000;i</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for(j=0;j&lt;500;j++);</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LED_BLUE_ON;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熄灭蓝色</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灯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LED_YELLOW_OFF;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点亮黄色</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灯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典型</a:t>
            </a:r>
            <a:r>
              <a:rPr lang="en-US" altLang="zh-CN" dirty="0" err="1"/>
              <a:t>NesC</a:t>
            </a:r>
            <a:r>
              <a:rPr lang="zh-CN" altLang="en-US" dirty="0"/>
              <a:t>程序示例（一）：</a:t>
            </a:r>
            <a:r>
              <a:rPr lang="en-US" altLang="zh-CN" dirty="0"/>
              <a:t>Led</a:t>
            </a:r>
            <a:endParaRPr kumimoji="1" lang="zh-CN" altLang="en-US" dirty="0"/>
          </a:p>
        </p:txBody>
      </p:sp>
      <p:sp>
        <p:nvSpPr>
          <p:cNvPr id="5" name="Text Box 4"/>
          <p:cNvSpPr txBox="1">
            <a:spLocks noChangeArrowheads="1"/>
          </p:cNvSpPr>
          <p:nvPr/>
        </p:nvSpPr>
        <p:spPr bwMode="auto">
          <a:xfrm>
            <a:off x="983432" y="1052736"/>
            <a:ext cx="10657185" cy="4523105"/>
          </a:xfrm>
          <a:prstGeom prst="rect">
            <a:avLst/>
          </a:prstGeom>
          <a:noFill/>
          <a:ln w="15875">
            <a:noFill/>
            <a:miter lim="800000"/>
          </a:ln>
        </p:spPr>
        <p:txBody>
          <a:bodyPr wrap="square">
            <a:spAutoFit/>
          </a:bodyPr>
          <a:lstStyle/>
          <a:p>
            <a:pPr>
              <a:lnSpc>
                <a:spcPct val="150000"/>
              </a:lnSpc>
              <a:defRP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启动事件处理函数，在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LED.nc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已经关联到</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MainC.Boot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接口</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系统启动后会调用此函数</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event void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Boot.booted</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响应启动事件</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post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DemoLed</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典型</a:t>
            </a:r>
            <a:r>
              <a:rPr lang="en-US" altLang="zh-CN" dirty="0" err="1"/>
              <a:t>NesC</a:t>
            </a:r>
            <a:r>
              <a:rPr lang="zh-CN" altLang="en-US" dirty="0"/>
              <a:t>程序示例（一）：</a:t>
            </a:r>
            <a:r>
              <a:rPr lang="en-US" altLang="zh-CN" dirty="0"/>
              <a:t>Led</a:t>
            </a:r>
            <a:endParaRPr kumimoji="1" lang="zh-CN" altLang="en-US" dirty="0"/>
          </a:p>
        </p:txBody>
      </p:sp>
      <p:sp>
        <p:nvSpPr>
          <p:cNvPr id="5" name="Text Box 4"/>
          <p:cNvSpPr txBox="1">
            <a:spLocks noChangeArrowheads="1"/>
          </p:cNvSpPr>
          <p:nvPr/>
        </p:nvSpPr>
        <p:spPr bwMode="auto">
          <a:xfrm>
            <a:off x="983432" y="1052736"/>
            <a:ext cx="10657185" cy="5078313"/>
          </a:xfrm>
          <a:prstGeom prst="rect">
            <a:avLst/>
          </a:prstGeom>
          <a:noFill/>
          <a:ln w="15875">
            <a:solidFill>
              <a:schemeClr val="tx1"/>
            </a:solidFill>
            <a:miter lim="800000"/>
          </a:ln>
        </p:spPr>
        <p:txBody>
          <a:bodyPr wrap="square">
            <a:spAutoFit/>
          </a:bodyPr>
          <a:lstStyle/>
          <a:p>
            <a:pPr>
              <a:lnSpc>
                <a:spcPct val="150000"/>
              </a:lnSpc>
              <a:defRPr/>
            </a:pPr>
            <a:r>
              <a:rPr lang="en-US" altLang="zh-CN" sz="2400" b="1"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Makefile</a:t>
            </a:r>
            <a:r>
              <a:rPr lang="zh-CN" altLang="en-US"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a:t>
            </a:r>
            <a:endPar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指定</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需要编译的应用名称，这个名称一般是总体配置文件的名称</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COMPONENT= </a:t>
            </a:r>
            <a:r>
              <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Led</a:t>
            </a:r>
            <a:endPar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用于指示在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编译时定义一些宏</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PFLAGS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DUSE_MODULE_LED</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用于</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指示</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TinyOS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平台相关的编译规则</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include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$(MAKERULES</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典型</a:t>
            </a:r>
            <a:r>
              <a:rPr lang="en-US" altLang="zh-CN" dirty="0" err="1"/>
              <a:t>NesC</a:t>
            </a:r>
            <a:r>
              <a:rPr lang="zh-CN" altLang="en-US" dirty="0"/>
              <a:t>程序示例（一）：</a:t>
            </a:r>
            <a:r>
              <a:rPr lang="en-US" altLang="zh-CN" dirty="0"/>
              <a:t>Led</a:t>
            </a:r>
            <a:endParaRPr kumimoji="1" lang="zh-CN" altLang="en-US" dirty="0"/>
          </a:p>
        </p:txBody>
      </p:sp>
      <p:sp>
        <p:nvSpPr>
          <p:cNvPr id="3" name="文本框 2"/>
          <p:cNvSpPr txBox="1"/>
          <p:nvPr/>
        </p:nvSpPr>
        <p:spPr>
          <a:xfrm>
            <a:off x="6528684" y="2493217"/>
            <a:ext cx="5112568" cy="3528392"/>
          </a:xfrm>
          <a:prstGeom prst="rect">
            <a:avLst/>
          </a:prstGeom>
          <a:noFill/>
          <a:ln>
            <a:solidFill>
              <a:schemeClr val="tx1"/>
            </a:solidFill>
          </a:ln>
        </p:spPr>
        <p:txBody>
          <a:bodyPr wrap="square" rtlCol="0">
            <a:spAutoFit/>
          </a:bodyPr>
          <a:lstStyle/>
          <a:p>
            <a:endParaRPr lang="zh-CN" altLang="en-US" dirty="0"/>
          </a:p>
        </p:txBody>
      </p:sp>
      <p:sp>
        <p:nvSpPr>
          <p:cNvPr id="7" name="TextBox 14"/>
          <p:cNvSpPr txBox="1"/>
          <p:nvPr/>
        </p:nvSpPr>
        <p:spPr>
          <a:xfrm>
            <a:off x="911425" y="1903818"/>
            <a:ext cx="5328591" cy="4333494"/>
          </a:xfrm>
          <a:prstGeom prst="rect">
            <a:avLst/>
          </a:prstGeom>
          <a:noFill/>
          <a:ln w="9525">
            <a:noFill/>
          </a:ln>
        </p:spPr>
        <p:txBody>
          <a:bodyPr wrap="square">
            <a:spAutoFit/>
          </a:bodyPr>
          <a:lstStyle/>
          <a:p>
            <a:pPr algn="just">
              <a:lnSpc>
                <a:spcPct val="130000"/>
              </a:lnSpc>
              <a:buClr>
                <a:srgbClr val="FF3300"/>
              </a:buClr>
              <a:buSzPct val="85000"/>
            </a:pPr>
            <a:r>
              <a:rPr lang="en-US" altLang="zh-CN" sz="2400" b="1" dirty="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Led.nc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FF0000"/>
                </a:solidFill>
                <a:latin typeface="华文楷体" panose="02010600040101010101" pitchFamily="2" charset="-122"/>
                <a:ea typeface="华文楷体" panose="02010600040101010101" pitchFamily="2" charset="-122"/>
              </a:rPr>
              <a:t>configuration   Led      </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FF0000"/>
                </a:solidFill>
                <a:latin typeface="华文楷体" panose="02010600040101010101" pitchFamily="2" charset="-122"/>
                <a:ea typeface="华文楷体" panose="02010600040101010101" pitchFamily="2" charset="-122"/>
              </a:rPr>
              <a:t>Implementation{         </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a:solidFill>
                  <a:srgbClr val="0000FF"/>
                </a:solidFill>
                <a:latin typeface="华文楷体" panose="02010600040101010101" pitchFamily="2" charset="-122"/>
                <a:ea typeface="华文楷体" panose="02010600040101010101" pitchFamily="2" charset="-122"/>
              </a:rPr>
              <a:t>LedM</a:t>
            </a:r>
            <a:r>
              <a:rPr lang="en-US" altLang="zh-CN" sz="2400" b="1" dirty="0">
                <a:solidFill>
                  <a:srgbClr val="0000FF"/>
                </a:solidFill>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a:solidFill>
                  <a:srgbClr val="0000FF"/>
                </a:solidFill>
                <a:latin typeface="华文楷体" panose="02010600040101010101" pitchFamily="2" charset="-122"/>
                <a:ea typeface="华文楷体" panose="02010600040101010101" pitchFamily="2" charset="-122"/>
              </a:rPr>
              <a:t>MainC</a:t>
            </a:r>
            <a:r>
              <a:rPr lang="en-US" altLang="zh-CN" sz="2400" b="1" dirty="0">
                <a:solidFill>
                  <a:srgbClr val="0000FF"/>
                </a:solidFill>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000" b="1" dirty="0" smtClean="0">
                <a:latin typeface="华文楷体" panose="02010600040101010101" pitchFamily="2" charset="-122"/>
                <a:ea typeface="华文楷体" panose="02010600040101010101" pitchFamily="2" charset="-122"/>
              </a:rPr>
              <a:t>    </a:t>
            </a:r>
            <a:endParaRPr lang="en-US" altLang="zh-CN" sz="20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err="1">
                <a:solidFill>
                  <a:srgbClr val="0000FF"/>
                </a:solidFill>
                <a:latin typeface="华文楷体" panose="02010600040101010101" pitchFamily="2" charset="-122"/>
                <a:ea typeface="华文楷体" panose="02010600040101010101" pitchFamily="2" charset="-122"/>
              </a:rPr>
              <a:t>LedM.Boot</a:t>
            </a:r>
            <a:r>
              <a:rPr lang="en-US" altLang="zh-CN" sz="2400" b="1" dirty="0">
                <a:solidFill>
                  <a:srgbClr val="0000FF"/>
                </a:solidFill>
                <a:latin typeface="华文楷体" panose="02010600040101010101" pitchFamily="2" charset="-122"/>
                <a:ea typeface="华文楷体" panose="02010600040101010101" pitchFamily="2" charset="-122"/>
              </a:rPr>
              <a:t> -&gt; </a:t>
            </a:r>
            <a:r>
              <a:rPr lang="en-US" altLang="zh-CN" sz="2400" b="1" dirty="0" err="1">
                <a:solidFill>
                  <a:srgbClr val="0000FF"/>
                </a:solidFill>
                <a:latin typeface="华文楷体" panose="02010600040101010101" pitchFamily="2" charset="-122"/>
                <a:ea typeface="华文楷体" panose="02010600040101010101" pitchFamily="2" charset="-122"/>
              </a:rPr>
              <a:t>MainC.Boot</a:t>
            </a:r>
            <a:r>
              <a:rPr lang="en-US" altLang="zh-CN" sz="2400" b="1" dirty="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8544272" y="2279827"/>
            <a:ext cx="1368152" cy="400110"/>
          </a:xfrm>
          <a:prstGeom prst="rect">
            <a:avLst/>
          </a:prstGeom>
          <a:solidFill>
            <a:schemeClr val="bg1"/>
          </a:solidFill>
          <a:ln>
            <a:solidFill>
              <a:schemeClr val="tx1"/>
            </a:solidFill>
          </a:ln>
        </p:spPr>
        <p:txBody>
          <a:bodyPr wrap="square" rtlCol="0">
            <a:spAutoFit/>
          </a:bodyPr>
          <a:lstStyle/>
          <a:p>
            <a:pPr algn="ctr"/>
            <a:r>
              <a:rPr lang="en-US" altLang="zh-CN" sz="2000" b="1" dirty="0" smtClean="0">
                <a:solidFill>
                  <a:srgbClr val="FF0000"/>
                </a:solidFill>
                <a:latin typeface="微软雅黑" panose="020B0503020204020204" pitchFamily="34" charset="-122"/>
                <a:ea typeface="微软雅黑" panose="020B0503020204020204" pitchFamily="34" charset="-122"/>
              </a:rPr>
              <a:t>Led</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744072" y="3271970"/>
            <a:ext cx="2016224" cy="2308324"/>
          </a:xfrm>
          <a:prstGeom prst="rect">
            <a:avLst/>
          </a:prstGeom>
          <a:noFill/>
          <a:ln>
            <a:solidFill>
              <a:schemeClr val="tx1"/>
            </a:solidFill>
          </a:ln>
        </p:spPr>
        <p:txBody>
          <a:bodyPr wrap="square" rtlCol="0">
            <a:spAutoFit/>
          </a:bodyPr>
          <a:lstStyle/>
          <a:p>
            <a:endParaRPr lang="en-US" altLang="zh-CN" dirty="0" smtClean="0"/>
          </a:p>
          <a:p>
            <a:endParaRPr lang="en-US" altLang="zh-CN" dirty="0"/>
          </a:p>
          <a:p>
            <a:endParaRPr lang="en-US" altLang="zh-CN" dirty="0" smtClean="0"/>
          </a:p>
          <a:p>
            <a:endParaRPr lang="en-US" altLang="zh-CN" dirty="0"/>
          </a:p>
          <a:p>
            <a:pPr>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 task </a:t>
            </a:r>
            <a:r>
              <a:rPr lang="en-US" altLang="zh-CN"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DemoLed</a:t>
            </a:r>
            <a:r>
              <a:rPr lang="en-US" altLang="zh-CN"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event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booted()</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10" name="文本框 9"/>
          <p:cNvSpPr txBox="1"/>
          <p:nvPr/>
        </p:nvSpPr>
        <p:spPr>
          <a:xfrm>
            <a:off x="7320136" y="3055946"/>
            <a:ext cx="936104" cy="369332"/>
          </a:xfrm>
          <a:prstGeom prst="rect">
            <a:avLst/>
          </a:prstGeom>
          <a:solidFill>
            <a:schemeClr val="bg1"/>
          </a:solidFill>
          <a:ln>
            <a:solidFill>
              <a:schemeClr val="tx1"/>
            </a:solidFill>
          </a:ln>
        </p:spPr>
        <p:txBody>
          <a:bodyPr wrap="square" rtlCol="0">
            <a:spAutoFit/>
          </a:bodyPr>
          <a:lstStyle/>
          <a:p>
            <a:pPr algn="ctr"/>
            <a:r>
              <a:rPr lang="en-US" altLang="zh-CN" b="1" dirty="0" err="1" smtClean="0"/>
              <a:t>LedM</a:t>
            </a:r>
            <a:endParaRPr lang="zh-CN" altLang="en-US" b="1" dirty="0"/>
          </a:p>
        </p:txBody>
      </p:sp>
      <p:sp>
        <p:nvSpPr>
          <p:cNvPr id="11" name="文本框 10"/>
          <p:cNvSpPr txBox="1"/>
          <p:nvPr/>
        </p:nvSpPr>
        <p:spPr>
          <a:xfrm>
            <a:off x="8184232" y="3772380"/>
            <a:ext cx="792088" cy="369332"/>
          </a:xfrm>
          <a:prstGeom prst="rect">
            <a:avLst/>
          </a:prstGeom>
          <a:solidFill>
            <a:schemeClr val="bg1"/>
          </a:solidFill>
          <a:ln>
            <a:solidFill>
              <a:schemeClr val="tx1"/>
            </a:solidFill>
          </a:ln>
        </p:spPr>
        <p:txBody>
          <a:bodyPr wrap="square" rtlCol="0">
            <a:spAutoFit/>
          </a:bodyPr>
          <a:lstStyle/>
          <a:p>
            <a:pPr algn="ctr"/>
            <a:r>
              <a:rPr lang="en-US" altLang="zh-CN" dirty="0" smtClean="0"/>
              <a:t>Boot</a:t>
            </a:r>
            <a:endParaRPr lang="zh-CN" altLang="en-US" dirty="0"/>
          </a:p>
        </p:txBody>
      </p:sp>
      <p:sp>
        <p:nvSpPr>
          <p:cNvPr id="13" name="文本框 12"/>
          <p:cNvSpPr txBox="1"/>
          <p:nvPr/>
        </p:nvSpPr>
        <p:spPr>
          <a:xfrm>
            <a:off x="9840416" y="3271970"/>
            <a:ext cx="1656184" cy="2308324"/>
          </a:xfrm>
          <a:prstGeom prst="rect">
            <a:avLst/>
          </a:prstGeom>
          <a:noFill/>
          <a:ln>
            <a:solidFill>
              <a:schemeClr val="tx1"/>
            </a:solidFill>
          </a:ln>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zh-CN" altLang="en-US" dirty="0"/>
          </a:p>
        </p:txBody>
      </p:sp>
      <p:sp>
        <p:nvSpPr>
          <p:cNvPr id="14" name="文本框 13"/>
          <p:cNvSpPr txBox="1"/>
          <p:nvPr/>
        </p:nvSpPr>
        <p:spPr>
          <a:xfrm>
            <a:off x="10200456" y="3055946"/>
            <a:ext cx="936104" cy="369332"/>
          </a:xfrm>
          <a:prstGeom prst="rect">
            <a:avLst/>
          </a:prstGeom>
          <a:solidFill>
            <a:schemeClr val="bg1"/>
          </a:solidFill>
          <a:ln>
            <a:solidFill>
              <a:schemeClr val="tx1"/>
            </a:solidFill>
          </a:ln>
        </p:spPr>
        <p:txBody>
          <a:bodyPr wrap="square" rtlCol="0">
            <a:spAutoFit/>
          </a:bodyPr>
          <a:lstStyle/>
          <a:p>
            <a:pPr algn="ctr"/>
            <a:r>
              <a:rPr lang="en-US" altLang="zh-CN" b="1" dirty="0" err="1" smtClean="0"/>
              <a:t>MainC</a:t>
            </a:r>
            <a:endParaRPr lang="zh-CN" altLang="en-US" b="1" dirty="0"/>
          </a:p>
        </p:txBody>
      </p:sp>
      <p:sp>
        <p:nvSpPr>
          <p:cNvPr id="15" name="文本框 14"/>
          <p:cNvSpPr txBox="1"/>
          <p:nvPr/>
        </p:nvSpPr>
        <p:spPr>
          <a:xfrm>
            <a:off x="9480376" y="3768395"/>
            <a:ext cx="720082" cy="369332"/>
          </a:xfrm>
          <a:prstGeom prst="rect">
            <a:avLst/>
          </a:prstGeom>
          <a:solidFill>
            <a:schemeClr val="bg1"/>
          </a:solidFill>
          <a:ln>
            <a:solidFill>
              <a:schemeClr val="tx1"/>
            </a:solidFill>
          </a:ln>
        </p:spPr>
        <p:txBody>
          <a:bodyPr wrap="square" rtlCol="0">
            <a:spAutoFit/>
          </a:bodyPr>
          <a:lstStyle/>
          <a:p>
            <a:pPr algn="ctr"/>
            <a:r>
              <a:rPr lang="en-US" altLang="zh-CN" dirty="0" smtClean="0"/>
              <a:t>Boot</a:t>
            </a:r>
            <a:endParaRPr lang="zh-CN" altLang="en-US" dirty="0"/>
          </a:p>
        </p:txBody>
      </p:sp>
      <p:cxnSp>
        <p:nvCxnSpPr>
          <p:cNvPr id="17" name="直接箭头连接符 16"/>
          <p:cNvCxnSpPr>
            <a:stCxn id="11" idx="3"/>
            <a:endCxn id="15" idx="1"/>
          </p:cNvCxnSpPr>
          <p:nvPr/>
        </p:nvCxnSpPr>
        <p:spPr>
          <a:xfrm flipV="1">
            <a:off x="8976320" y="3953061"/>
            <a:ext cx="504056" cy="3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983432" y="1136110"/>
            <a:ext cx="10657185" cy="738664"/>
          </a:xfrm>
          <a:prstGeom prst="rect">
            <a:avLst/>
          </a:prstGeom>
          <a:noFill/>
          <a:ln w="15875">
            <a:noFill/>
            <a:miter lim="800000"/>
          </a:ln>
        </p:spPr>
        <p:txBody>
          <a:bodyPr wrap="square">
            <a:spAutoFit/>
          </a:bodyPr>
          <a:lstStyle/>
          <a:p>
            <a:pPr marL="342900" indent="-342900">
              <a:lnSpc>
                <a:spcPct val="150000"/>
              </a:lnSpc>
              <a:buClr>
                <a:srgbClr val="E46C0A"/>
              </a:buClr>
              <a:buFont typeface="Wingdings" panose="05000000000000000000" pitchFamily="2" charset="2"/>
              <a:buChar char="p"/>
              <a:defRPr/>
            </a:pPr>
            <a:r>
              <a:rPr lang="zh-CN" altLang="en-US" sz="2800" b="1" dirty="0" smtClean="0">
                <a:latin typeface="微软雅黑" panose="020B0503020204020204" pitchFamily="34" charset="-122"/>
                <a:ea typeface="微软雅黑" panose="020B0503020204020204" pitchFamily="34" charset="-122"/>
                <a:cs typeface="微软雅黑" panose="020B0503020204020204" pitchFamily="34" charset="-122"/>
              </a:rPr>
              <a:t>  因此，程序的总体框架如下：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箭头连接符 1"/>
          <p:cNvCxnSpPr/>
          <p:nvPr/>
        </p:nvCxnSpPr>
        <p:spPr>
          <a:xfrm flipH="1">
            <a:off x="8903970" y="4329430"/>
            <a:ext cx="648335" cy="0"/>
          </a:xfrm>
          <a:prstGeom prst="straightConnector1">
            <a:avLst/>
          </a:prstGeom>
          <a:ln w="412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95815" y="4149090"/>
            <a:ext cx="1773555" cy="337185"/>
          </a:xfrm>
          <a:prstGeom prst="rect">
            <a:avLst/>
          </a:prstGeom>
          <a:noFill/>
        </p:spPr>
        <p:txBody>
          <a:bodyPr wrap="none" rtlCol="0" anchor="t">
            <a:spAutoFit/>
          </a:bodyPr>
          <a:p>
            <a:r>
              <a:rPr lang="en-US" altLang="zh-CN" sz="1600" dirty="0" smtClean="0">
                <a:latin typeface="微软雅黑" panose="020B0503020204020204" pitchFamily="34" charset="-122"/>
                <a:ea typeface="微软雅黑" panose="020B0503020204020204" pitchFamily="34" charset="-122"/>
                <a:sym typeface="+mn-ea"/>
              </a:rPr>
              <a:t> </a:t>
            </a:r>
            <a:r>
              <a:rPr lang="en-US" altLang="zh-CN" sz="1600" b="1" dirty="0" smtClean="0">
                <a:solidFill>
                  <a:srgbClr val="FF0000"/>
                </a:solidFill>
                <a:latin typeface="微软雅黑" panose="020B0503020204020204" pitchFamily="34" charset="-122"/>
                <a:ea typeface="微软雅黑" panose="020B0503020204020204" pitchFamily="34" charset="-122"/>
                <a:sym typeface="+mn-ea"/>
              </a:rPr>
              <a:t>event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solidFill>
                  <a:srgbClr val="0000FF"/>
                </a:solidFill>
                <a:latin typeface="微软雅黑" panose="020B0503020204020204" pitchFamily="34" charset="-122"/>
                <a:ea typeface="微软雅黑" panose="020B0503020204020204" pitchFamily="34" charset="-122"/>
                <a:sym typeface="+mn-ea"/>
              </a:rPr>
              <a:t>booted()</a:t>
            </a:r>
            <a:endParaRPr lang="en-US" altLang="zh-CN" sz="1600" dirty="0" smtClean="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示例</a:t>
            </a:r>
            <a:r>
              <a:rPr lang="zh-CN" altLang="en-US" dirty="0"/>
              <a:t>程序</a:t>
            </a:r>
            <a:r>
              <a:rPr lang="zh-CN" altLang="en-US" dirty="0" smtClean="0"/>
              <a:t>（</a:t>
            </a:r>
            <a:r>
              <a:rPr lang="zh-CN" altLang="en-US" dirty="0"/>
              <a:t>二</a:t>
            </a:r>
            <a:r>
              <a:rPr lang="zh-CN" altLang="en-US" dirty="0" smtClean="0"/>
              <a:t>）：</a:t>
            </a:r>
            <a:r>
              <a:rPr lang="en-US" altLang="zh-CN" dirty="0" err="1" smtClean="0"/>
              <a:t>TimerLed</a:t>
            </a:r>
            <a:endParaRPr lang="zh-CN" altLang="en-US" dirty="0"/>
          </a:p>
        </p:txBody>
      </p:sp>
      <p:sp>
        <p:nvSpPr>
          <p:cNvPr id="15" name="TextBox 14"/>
          <p:cNvSpPr txBox="1"/>
          <p:nvPr/>
        </p:nvSpPr>
        <p:spPr>
          <a:xfrm>
            <a:off x="767408" y="908720"/>
            <a:ext cx="11424591" cy="5846445"/>
          </a:xfrm>
          <a:prstGeom prst="rect">
            <a:avLst/>
          </a:prstGeom>
          <a:noFill/>
          <a:ln w="9525">
            <a:noFill/>
          </a:ln>
        </p:spPr>
        <p:txBody>
          <a:bodyPr wrap="square">
            <a:spAutoFit/>
          </a:bodyPr>
          <a:lstStyle/>
          <a:p>
            <a:pPr algn="just">
              <a:lnSpc>
                <a:spcPct val="130000"/>
              </a:lnSpc>
              <a:buClr>
                <a:srgbClr val="FF3300"/>
              </a:buClr>
              <a:buSzPct val="85000"/>
            </a:pPr>
            <a:r>
              <a:rPr lang="en-US" altLang="zh-CN" sz="2400" b="1" dirty="0">
                <a:solidFill>
                  <a:srgbClr val="0000FF"/>
                </a:solidFill>
                <a:latin typeface="微软雅黑" panose="020B0503020204020204" pitchFamily="34" charset="-122"/>
                <a:ea typeface="微软雅黑" panose="020B0503020204020204" pitchFamily="34" charset="-122"/>
              </a:rPr>
              <a:t>//TimerLed.nc    </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定时器实现</a:t>
            </a:r>
            <a:r>
              <a:rPr lang="en-US" altLang="zh-CN" sz="2400" b="1" dirty="0" smtClean="0">
                <a:latin typeface="华文楷体" panose="02010600040101010101" pitchFamily="2" charset="-122"/>
                <a:ea typeface="华文楷体" panose="02010600040101010101" pitchFamily="2" charset="-122"/>
              </a:rPr>
              <a:t>LED</a:t>
            </a:r>
            <a:r>
              <a:rPr lang="zh-CN" altLang="en-US" sz="2400" b="1" dirty="0" smtClean="0">
                <a:latin typeface="华文楷体" panose="02010600040101010101" pitchFamily="2" charset="-122"/>
                <a:ea typeface="华文楷体" panose="02010600040101010101" pitchFamily="2" charset="-122"/>
              </a:rPr>
              <a:t>灯闪烁</a:t>
            </a:r>
            <a:r>
              <a:rPr lang="en-US"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solidFill>
                  <a:srgbClr val="FF0000"/>
                </a:solidFill>
                <a:latin typeface="华文楷体" panose="02010600040101010101" pitchFamily="2" charset="-122"/>
                <a:ea typeface="华文楷体" panose="02010600040101010101" pitchFamily="2" charset="-122"/>
              </a:rPr>
              <a:t>configuration   </a:t>
            </a:r>
            <a:r>
              <a:rPr lang="en-US" altLang="zh-CN" sz="2400" b="1" dirty="0" err="1">
                <a:solidFill>
                  <a:srgbClr val="FF0000"/>
                </a:solidFill>
                <a:latin typeface="华文楷体" panose="02010600040101010101" pitchFamily="2" charset="-122"/>
                <a:ea typeface="华文楷体" panose="02010600040101010101" pitchFamily="2" charset="-122"/>
              </a:rPr>
              <a:t>TimerLed</a:t>
            </a: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顶层配置文件</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FF0000"/>
                </a:solidFill>
                <a:latin typeface="华文楷体" panose="02010600040101010101" pitchFamily="2" charset="-122"/>
                <a:ea typeface="华文楷体" panose="02010600040101010101" pitchFamily="2" charset="-122"/>
              </a:rPr>
              <a:t>Implementation{          //</a:t>
            </a:r>
            <a:r>
              <a:rPr lang="zh-CN" altLang="en-US" sz="2400" b="1" dirty="0" smtClean="0">
                <a:solidFill>
                  <a:srgbClr val="FF0000"/>
                </a:solidFill>
                <a:latin typeface="华文楷体" panose="02010600040101010101" pitchFamily="2" charset="-122"/>
                <a:ea typeface="华文楷体" panose="02010600040101010101" pitchFamily="2" charset="-122"/>
              </a:rPr>
              <a:t>实施</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a:solidFill>
                  <a:srgbClr val="0000FF"/>
                </a:solidFill>
                <a:latin typeface="华文楷体" panose="02010600040101010101" pitchFamily="2" charset="-122"/>
                <a:ea typeface="华文楷体" panose="02010600040101010101" pitchFamily="2" charset="-122"/>
              </a:rPr>
              <a:t>TimerLedM</a:t>
            </a: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 </a:t>
            </a:r>
            <a:r>
              <a:rPr lang="en-US" altLang="zh-CN" sz="2400" b="1" dirty="0" err="1">
                <a:latin typeface="华文楷体" panose="02010600040101010101" pitchFamily="2" charset="-122"/>
                <a:ea typeface="华文楷体" panose="02010600040101010101" pitchFamily="2" charset="-122"/>
              </a:rPr>
              <a:t>TimerLed</a:t>
            </a:r>
            <a:r>
              <a:rPr lang="zh-CN" altLang="en-US" sz="2400" b="1" dirty="0">
                <a:latin typeface="华文楷体" panose="02010600040101010101" pitchFamily="2" charset="-122"/>
                <a:ea typeface="华文楷体" panose="02010600040101010101" pitchFamily="2" charset="-122"/>
              </a:rPr>
              <a:t>模块程序，用于实现具体代码 *</a:t>
            </a:r>
            <a:r>
              <a:rPr lang="en-US" altLang="zh-CN" sz="2400" b="1" dirty="0">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smtClean="0">
                <a:solidFill>
                  <a:srgbClr val="0000FF"/>
                </a:solidFill>
                <a:latin typeface="华文楷体" panose="02010600040101010101" pitchFamily="2" charset="-122"/>
                <a:ea typeface="华文楷体" panose="02010600040101010101" pitchFamily="2" charset="-122"/>
              </a:rPr>
              <a:t>MainC</a:t>
            </a:r>
            <a:r>
              <a:rPr lang="en-US" altLang="zh-CN" sz="2400" b="1" dirty="0" smtClean="0">
                <a:solidFill>
                  <a:srgbClr val="0000FF"/>
                </a:solidFill>
                <a:latin typeface="华文楷体" panose="02010600040101010101" pitchFamily="2" charset="-122"/>
                <a:ea typeface="华文楷体" panose="02010600040101010101" pitchFamily="2" charset="-122"/>
              </a:rPr>
              <a:t>; </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components new </a:t>
            </a:r>
            <a:r>
              <a:rPr lang="en-US" altLang="zh-CN" sz="2400" b="1" dirty="0" err="1">
                <a:solidFill>
                  <a:srgbClr val="0000FF"/>
                </a:solidFill>
                <a:latin typeface="华文楷体" panose="02010600040101010101" pitchFamily="2" charset="-122"/>
                <a:ea typeface="华文楷体" panose="02010600040101010101" pitchFamily="2" charset="-122"/>
              </a:rPr>
              <a:t>TimerMilliC</a:t>
            </a:r>
            <a:r>
              <a:rPr lang="en-US" altLang="zh-CN" sz="2400" b="1" dirty="0" smtClean="0">
                <a:solidFill>
                  <a:srgbClr val="0000FF"/>
                </a:solidFill>
                <a:latin typeface="华文楷体" panose="02010600040101010101" pitchFamily="2" charset="-122"/>
                <a:ea typeface="华文楷体" panose="02010600040101010101" pitchFamily="2" charset="-122"/>
              </a:rPr>
              <a:t>( ) </a:t>
            </a:r>
            <a:r>
              <a:rPr lang="en-US" altLang="zh-CN" sz="2400" b="1" dirty="0">
                <a:solidFill>
                  <a:srgbClr val="0000FF"/>
                </a:solidFill>
                <a:latin typeface="华文楷体" panose="02010600040101010101" pitchFamily="2" charset="-122"/>
                <a:ea typeface="华文楷体" panose="02010600040101010101" pitchFamily="2" charset="-122"/>
              </a:rPr>
              <a:t>as </a:t>
            </a:r>
            <a:r>
              <a:rPr lang="en-US" altLang="zh-CN" sz="2400" b="1" dirty="0" err="1">
                <a:solidFill>
                  <a:srgbClr val="0000FF"/>
                </a:solidFill>
                <a:latin typeface="华文楷体" panose="02010600040101010101" pitchFamily="2" charset="-122"/>
                <a:ea typeface="华文楷体" panose="02010600040101010101" pitchFamily="2" charset="-122"/>
              </a:rPr>
              <a:t>TestTimer</a:t>
            </a:r>
            <a:r>
              <a:rPr lang="en-US" altLang="zh-CN" sz="2400" b="1" dirty="0" smtClean="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solidFill>
                  <a:srgbClr val="FF0000"/>
                </a:solidFill>
                <a:latin typeface="华文楷体" panose="02010600040101010101" pitchFamily="2" charset="-122"/>
                <a:ea typeface="华文楷体" panose="02010600040101010101" pitchFamily="2" charset="-122"/>
              </a:rPr>
              <a:t>使用系统毫秒级</a:t>
            </a:r>
            <a:r>
              <a:rPr lang="en-US" altLang="zh-CN" sz="2400" b="1" dirty="0">
                <a:solidFill>
                  <a:srgbClr val="FF0000"/>
                </a:solidFill>
                <a:latin typeface="华文楷体" panose="02010600040101010101" pitchFamily="2" charset="-122"/>
                <a:ea typeface="华文楷体" panose="02010600040101010101" pitchFamily="2" charset="-122"/>
              </a:rPr>
              <a:t>Timer</a:t>
            </a:r>
            <a:r>
              <a:rPr lang="zh-CN" altLang="en-US" sz="2400" b="1" dirty="0" smtClean="0">
                <a:solidFill>
                  <a:srgbClr val="FF0000"/>
                </a:solidFill>
                <a:latin typeface="华文楷体" panose="02010600040101010101" pitchFamily="2" charset="-122"/>
                <a:ea typeface="华文楷体" panose="02010600040101010101" pitchFamily="2" charset="-122"/>
              </a:rPr>
              <a:t>组件</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新建</a:t>
            </a:r>
            <a:r>
              <a:rPr lang="zh-CN" altLang="en-US" sz="2400" b="1" dirty="0">
                <a:latin typeface="华文楷体" panose="02010600040101010101" pitchFamily="2" charset="-122"/>
                <a:ea typeface="华文楷体" panose="02010600040101010101" pitchFamily="2" charset="-122"/>
              </a:rPr>
              <a:t>定时器并关联到</a:t>
            </a:r>
            <a:r>
              <a:rPr lang="en-US" altLang="zh-CN" sz="2400" b="1" dirty="0" err="1">
                <a:latin typeface="华文楷体" panose="02010600040101010101" pitchFamily="2" charset="-122"/>
                <a:ea typeface="华文楷体" panose="02010600040101010101" pitchFamily="2" charset="-122"/>
              </a:rPr>
              <a:t>TimerLedM</a:t>
            </a:r>
            <a:r>
              <a:rPr lang="zh-CN" altLang="en-US" sz="2400" b="1" dirty="0">
                <a:latin typeface="华文楷体" panose="02010600040101010101" pitchFamily="2" charset="-122"/>
                <a:ea typeface="华文楷体" panose="02010600040101010101" pitchFamily="2" charset="-122"/>
              </a:rPr>
              <a:t>处理模块	*</a:t>
            </a:r>
            <a:r>
              <a:rPr lang="en-US" altLang="zh-CN" sz="2400" b="1" dirty="0" smtClean="0">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0000FF"/>
                </a:solidFill>
                <a:latin typeface="华文楷体" panose="02010600040101010101" pitchFamily="2" charset="-122"/>
                <a:ea typeface="华文楷体" panose="02010600040101010101" pitchFamily="2" charset="-122"/>
              </a:rPr>
              <a:t> 	</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err="1">
                <a:solidFill>
                  <a:srgbClr val="0000FF"/>
                </a:solidFill>
                <a:latin typeface="华文楷体" panose="02010600040101010101" pitchFamily="2" charset="-122"/>
                <a:ea typeface="华文楷体" panose="02010600040101010101" pitchFamily="2" charset="-122"/>
              </a:rPr>
              <a:t>TimerLedM.Boot</a:t>
            </a:r>
            <a:r>
              <a:rPr lang="en-US" altLang="zh-CN" sz="2400" b="1" dirty="0">
                <a:solidFill>
                  <a:srgbClr val="0000FF"/>
                </a:solidFill>
                <a:latin typeface="华文楷体" panose="02010600040101010101" pitchFamily="2" charset="-122"/>
                <a:ea typeface="华文楷体" panose="02010600040101010101" pitchFamily="2" charset="-122"/>
              </a:rPr>
              <a:t> -&gt; </a:t>
            </a:r>
            <a:r>
              <a:rPr lang="en-US" altLang="zh-CN" sz="2400" b="1" dirty="0" err="1">
                <a:solidFill>
                  <a:srgbClr val="0000FF"/>
                </a:solidFill>
                <a:latin typeface="华文楷体" panose="02010600040101010101" pitchFamily="2" charset="-122"/>
                <a:ea typeface="华文楷体" panose="02010600040101010101" pitchFamily="2" charset="-122"/>
              </a:rPr>
              <a:t>MainC.Boot</a:t>
            </a:r>
            <a:r>
              <a:rPr lang="en-US" altLang="zh-CN" sz="2400" b="1" dirty="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smtClean="0">
                <a:solidFill>
                  <a:srgbClr val="FF0000"/>
                </a:solidFill>
                <a:latin typeface="华文楷体" panose="02010600040101010101" pitchFamily="2" charset="-122"/>
                <a:ea typeface="华文楷体" panose="02010600040101010101" pitchFamily="2" charset="-122"/>
              </a:rPr>
              <a:t>连接</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en-US" altLang="zh-CN" sz="2400" b="1" dirty="0" err="1">
                <a:solidFill>
                  <a:srgbClr val="0000FF"/>
                </a:solidFill>
                <a:latin typeface="华文楷体" panose="02010600040101010101" pitchFamily="2" charset="-122"/>
                <a:ea typeface="华文楷体" panose="02010600040101010101" pitchFamily="2" charset="-122"/>
              </a:rPr>
              <a:t>TimerLedM.TestTimer</a:t>
            </a:r>
            <a:r>
              <a:rPr lang="en-US" altLang="zh-CN" sz="2400" b="1" dirty="0">
                <a:solidFill>
                  <a:srgbClr val="0000FF"/>
                </a:solidFill>
                <a:latin typeface="华文楷体" panose="02010600040101010101" pitchFamily="2" charset="-122"/>
                <a:ea typeface="华文楷体" panose="02010600040101010101" pitchFamily="2" charset="-122"/>
              </a:rPr>
              <a:t> -&gt; </a:t>
            </a:r>
            <a:r>
              <a:rPr lang="en-US" altLang="zh-CN" sz="2400" b="1" dirty="0" err="1">
                <a:solidFill>
                  <a:srgbClr val="0000FF"/>
                </a:solidFill>
                <a:latin typeface="华文楷体" panose="02010600040101010101" pitchFamily="2" charset="-122"/>
                <a:ea typeface="华文楷体" panose="02010600040101010101" pitchFamily="2" charset="-122"/>
              </a:rPr>
              <a:t>TestTimer</a:t>
            </a:r>
            <a:r>
              <a:rPr lang="en-US" altLang="zh-CN" sz="2400" b="1" dirty="0" smtClean="0">
                <a:solidFill>
                  <a:srgbClr val="0000FF"/>
                </a:solidFill>
                <a:latin typeface="华文楷体" panose="02010600040101010101" pitchFamily="2" charset="-122"/>
                <a:ea typeface="华文楷体" panose="02010600040101010101" pitchFamily="2" charset="-122"/>
              </a:rPr>
              <a:t>;</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示例程序（二）：</a:t>
            </a:r>
            <a:r>
              <a:rPr lang="en-US" altLang="zh-CN" dirty="0" err="1"/>
              <a:t>TimerLed</a:t>
            </a:r>
            <a:endParaRPr kumimoji="1" lang="zh-CN" altLang="en-US" dirty="0"/>
          </a:p>
        </p:txBody>
      </p:sp>
      <p:sp>
        <p:nvSpPr>
          <p:cNvPr id="5" name="Text Box 4"/>
          <p:cNvSpPr txBox="1">
            <a:spLocks noChangeArrowheads="1"/>
          </p:cNvSpPr>
          <p:nvPr/>
        </p:nvSpPr>
        <p:spPr bwMode="auto">
          <a:xfrm>
            <a:off x="673735" y="939165"/>
            <a:ext cx="11518265" cy="5569585"/>
          </a:xfrm>
          <a:prstGeom prst="rect">
            <a:avLst/>
          </a:prstGeom>
          <a:solidFill>
            <a:schemeClr val="bg1"/>
          </a:solidFill>
          <a:ln w="15875">
            <a:noFill/>
            <a:miter lim="800000"/>
          </a:ln>
        </p:spPr>
        <p:txBody>
          <a:bodyPr wrap="square">
            <a:spAutoFit/>
          </a:bodyPr>
          <a:lstStyle/>
          <a:p>
            <a:pPr>
              <a:lnSpc>
                <a:spcPct val="100000"/>
              </a:lnSpc>
              <a:defRPr/>
            </a:pP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TimerLedM.nc</a:t>
            </a:r>
            <a:endPar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#define DBG_LEV 9</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module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TimerLedM</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uses interface Boot;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Timer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为系统</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接口</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cs typeface="微软雅黑" panose="020B0503020204020204" pitchFamily="34" charset="-122"/>
              </a:rPr>
              <a:t>TMilli</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指明了定时器的精度为毫秒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uses interface </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Timer&lt;</a:t>
            </a:r>
            <a:r>
              <a:rPr lang="en-US" altLang="zh-CN" sz="24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TMilli</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as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TestTimer</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为接口</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设置别名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implementation</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int</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TimerFiredCount</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 0;</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task void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DebugTask</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任务，向串口输出信息</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ADBG(DBG_LEV, "Task testing OK...!\r\n");</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178434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4"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1</a:t>
            </a:r>
            <a:r>
              <a:rPr lang="zh-CN" altLang="en-US" sz="3600" b="1" dirty="0" smtClean="0">
                <a:solidFill>
                  <a:schemeClr val="bg1"/>
                </a:solidFill>
                <a:latin typeface="Impact" panose="020B0806030902050204" pitchFamily="34" charset="0"/>
                <a:ea typeface="微软雅黑" panose="020B0503020204020204" pitchFamily="34" charset="-122"/>
              </a:rPr>
              <a:t>、无线传感器网络操作系统概述</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6"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7"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sp>
        <p:nvSpPr>
          <p:cNvPr id="8"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示例程序（二）：</a:t>
            </a:r>
            <a:r>
              <a:rPr lang="en-US" altLang="zh-CN" dirty="0" err="1"/>
              <a:t>TimerLed</a:t>
            </a:r>
            <a:endParaRPr kumimoji="1" lang="zh-CN" altLang="en-US" dirty="0"/>
          </a:p>
        </p:txBody>
      </p:sp>
      <p:sp>
        <p:nvSpPr>
          <p:cNvPr id="5" name="Text Box 4"/>
          <p:cNvSpPr txBox="1">
            <a:spLocks noChangeArrowheads="1"/>
          </p:cNvSpPr>
          <p:nvPr/>
        </p:nvSpPr>
        <p:spPr bwMode="auto">
          <a:xfrm>
            <a:off x="983432" y="1037049"/>
            <a:ext cx="10657185" cy="4523105"/>
          </a:xfrm>
          <a:prstGeom prst="rect">
            <a:avLst/>
          </a:prstGeom>
          <a:noFill/>
          <a:ln w="15875">
            <a:noFill/>
            <a:miter lim="800000"/>
          </a:ln>
        </p:spPr>
        <p:txBody>
          <a:bodyPr wrap="square">
            <a:spAutoFit/>
          </a:bodyPr>
          <a:lstStyle/>
          <a:p>
            <a:pPr>
              <a:lnSpc>
                <a:spcPct val="150000"/>
              </a:lnSpc>
              <a:defRPr/>
            </a:pPr>
            <a:r>
              <a:rPr lang="zh-CN" altLang="en-US"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启动事件处理函数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TimerLed.nc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已经关联到</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MainC.Boot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接口</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系统启动后会调用此</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event void </a:t>
            </a:r>
            <a:r>
              <a:rPr lang="en-US" altLang="zh-CN" sz="2400" b="1"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Boot.booted</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post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DebugTask</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开启定时器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工作，每隔</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触发一次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call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TestTimer.startPeriodic</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(1000</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示例程序（二）：</a:t>
            </a:r>
            <a:r>
              <a:rPr lang="en-US" altLang="zh-CN" dirty="0" err="1"/>
              <a:t>TimerLed</a:t>
            </a:r>
            <a:endParaRPr kumimoji="1" lang="zh-CN" altLang="en-US" dirty="0"/>
          </a:p>
        </p:txBody>
      </p:sp>
      <p:sp>
        <p:nvSpPr>
          <p:cNvPr id="5" name="Text Box 4"/>
          <p:cNvSpPr txBox="1">
            <a:spLocks noChangeArrowheads="1"/>
          </p:cNvSpPr>
          <p:nvPr/>
        </p:nvSpPr>
        <p:spPr bwMode="auto">
          <a:xfrm>
            <a:off x="983432" y="1125782"/>
            <a:ext cx="10657185" cy="4561249"/>
          </a:xfrm>
          <a:prstGeom prst="rect">
            <a:avLst/>
          </a:prstGeom>
          <a:noFill/>
          <a:ln w="15875">
            <a:noFill/>
            <a:miter lim="800000"/>
          </a:ln>
        </p:spPr>
        <p:txBody>
          <a:bodyPr wrap="square">
            <a:spAutoFit/>
          </a:bodyPr>
          <a:lstStyle/>
          <a:p>
            <a:pPr>
              <a:lnSpc>
                <a:spcPct val="110000"/>
              </a:lnSpc>
              <a:defRP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定时器的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事件处理函数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event void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TestTimer.fired</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LED_BLUE_TOGGLE</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灯闪烁</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ADBG(DBG_LEV, "Timer test OK</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!\r\n",</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TimerFiredCount</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TimerFiredCount</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defRPr/>
            </a:pPr>
            <a:endPar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示例程序（二）：</a:t>
            </a:r>
            <a:r>
              <a:rPr lang="en-US" altLang="zh-CN" dirty="0" err="1"/>
              <a:t>TimerLed</a:t>
            </a:r>
            <a:endParaRPr kumimoji="1" lang="zh-CN" altLang="en-US" dirty="0"/>
          </a:p>
        </p:txBody>
      </p:sp>
      <p:sp>
        <p:nvSpPr>
          <p:cNvPr id="5" name="Text Box 4"/>
          <p:cNvSpPr txBox="1">
            <a:spLocks noChangeArrowheads="1"/>
          </p:cNvSpPr>
          <p:nvPr/>
        </p:nvSpPr>
        <p:spPr bwMode="auto">
          <a:xfrm>
            <a:off x="983432" y="1052736"/>
            <a:ext cx="10657185" cy="5632311"/>
          </a:xfrm>
          <a:prstGeom prst="rect">
            <a:avLst/>
          </a:prstGeom>
          <a:noFill/>
          <a:ln w="15875">
            <a:solidFill>
              <a:schemeClr val="tx1"/>
            </a:solidFill>
            <a:miter lim="800000"/>
          </a:ln>
        </p:spPr>
        <p:txBody>
          <a:bodyPr wrap="square">
            <a:spAutoFit/>
          </a:bodyPr>
          <a:lstStyle/>
          <a:p>
            <a:pPr>
              <a:lnSpc>
                <a:spcPct val="150000"/>
              </a:lnSpc>
              <a:defRPr/>
            </a:pPr>
            <a:r>
              <a:rPr lang="en-US" altLang="zh-CN" sz="2400" b="1"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Makefile</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a:t>
            </a:r>
            <a:endPar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COMPONENT=</a:t>
            </a:r>
            <a:r>
              <a:rPr lang="en-US" altLang="zh-CN" sz="2400" b="1"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TimerLed</a:t>
            </a:r>
            <a:endPar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PFLAGS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DUSE_MODULE_LED</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使用串口调试</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模块</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PFLAGS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DUART_DEBUG</a:t>
            </a:r>
            <a:endParaRPr lang="en-US" altLang="zh-CN"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PFLAGS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DDBG0</a:t>
            </a:r>
            <a:endParaRPr lang="en-US" altLang="zh-CN"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PFLAGS += </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DADBG_LEVEL=9 </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include </a:t>
            </a:r>
            <a:r>
              <a:rPr lang="en-US"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$(MAKERULES</a:t>
            </a:r>
            <a:r>
              <a:rPr lang="en-US" altLang="zh-CN" sz="2400"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示例程序（二）：</a:t>
            </a:r>
            <a:r>
              <a:rPr lang="en-US" altLang="zh-CN" dirty="0" err="1"/>
              <a:t>TimerLed</a:t>
            </a:r>
            <a:endParaRPr kumimoji="1" lang="zh-CN" altLang="en-US" dirty="0"/>
          </a:p>
        </p:txBody>
      </p:sp>
      <p:sp>
        <p:nvSpPr>
          <p:cNvPr id="3" name="文本框 2"/>
          <p:cNvSpPr txBox="1"/>
          <p:nvPr/>
        </p:nvSpPr>
        <p:spPr>
          <a:xfrm>
            <a:off x="6384032" y="2047834"/>
            <a:ext cx="5616625" cy="3973454"/>
          </a:xfrm>
          <a:prstGeom prst="rect">
            <a:avLst/>
          </a:prstGeom>
          <a:noFill/>
          <a:ln>
            <a:solidFill>
              <a:schemeClr val="tx1"/>
            </a:solidFill>
          </a:ln>
        </p:spPr>
        <p:txBody>
          <a:bodyPr wrap="square" rtlCol="0">
            <a:noAutofit/>
          </a:bodyPr>
          <a:lstStyle/>
          <a:p>
            <a:endParaRPr lang="zh-CN" altLang="en-US" dirty="0"/>
          </a:p>
        </p:txBody>
      </p:sp>
      <p:sp>
        <p:nvSpPr>
          <p:cNvPr id="7" name="TextBox 14"/>
          <p:cNvSpPr txBox="1"/>
          <p:nvPr/>
        </p:nvSpPr>
        <p:spPr>
          <a:xfrm>
            <a:off x="335360" y="1911715"/>
            <a:ext cx="7635236" cy="4973669"/>
          </a:xfrm>
          <a:prstGeom prst="rect">
            <a:avLst/>
          </a:prstGeom>
          <a:noFill/>
          <a:ln w="9525">
            <a:noFill/>
          </a:ln>
        </p:spPr>
        <p:txBody>
          <a:bodyPr wrap="square">
            <a:spAutoFit/>
          </a:bodyPr>
          <a:lstStyle/>
          <a:p>
            <a:pPr algn="just">
              <a:lnSpc>
                <a:spcPct val="130000"/>
              </a:lnSpc>
              <a:buClr>
                <a:srgbClr val="FF3300"/>
              </a:buClr>
              <a:buSzPct val="85000"/>
            </a:pPr>
            <a:r>
              <a:rPr lang="en-US" altLang="zh-CN" sz="2400" b="1" dirty="0">
                <a:solidFill>
                  <a:srgbClr val="FF0000"/>
                </a:solidFill>
                <a:latin typeface="华文楷体" panose="02010600040101010101" pitchFamily="2" charset="-122"/>
                <a:ea typeface="华文楷体" panose="02010600040101010101" pitchFamily="2" charset="-122"/>
              </a:rPr>
              <a:t>configuration   </a:t>
            </a:r>
            <a:r>
              <a:rPr lang="en-US" altLang="zh-CN" sz="2400" b="1" dirty="0" err="1">
                <a:solidFill>
                  <a:srgbClr val="FF0000"/>
                </a:solidFill>
                <a:latin typeface="华文楷体" panose="02010600040101010101" pitchFamily="2" charset="-122"/>
                <a:ea typeface="华文楷体" panose="02010600040101010101" pitchFamily="2" charset="-122"/>
              </a:rPr>
              <a:t>TimerLed</a:t>
            </a:r>
            <a:r>
              <a:rPr lang="en-US" altLang="zh-CN" sz="2400" b="1" dirty="0">
                <a:solidFill>
                  <a:srgbClr val="FF0000"/>
                </a:solidFill>
                <a:latin typeface="华文楷体" panose="02010600040101010101" pitchFamily="2" charset="-122"/>
                <a:ea typeface="华文楷体" panose="02010600040101010101" pitchFamily="2" charset="-122"/>
              </a:rPr>
              <a:t> </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solidFill>
                  <a:srgbClr val="FF0000"/>
                </a:solidFill>
                <a:latin typeface="华文楷体" panose="02010600040101010101" pitchFamily="2" charset="-122"/>
                <a:ea typeface="华文楷体" panose="02010600040101010101" pitchFamily="2" charset="-122"/>
              </a:rPr>
              <a:t>Implementation{          //</a:t>
            </a:r>
            <a:r>
              <a:rPr lang="zh-CN" altLang="en-US" sz="2400" b="1" dirty="0">
                <a:solidFill>
                  <a:srgbClr val="FF0000"/>
                </a:solidFill>
                <a:latin typeface="华文楷体" panose="02010600040101010101" pitchFamily="2" charset="-122"/>
                <a:ea typeface="华文楷体" panose="02010600040101010101" pitchFamily="2" charset="-122"/>
              </a:rPr>
              <a:t>实施</a:t>
            </a:r>
            <a:endParaRPr lang="en-US" altLang="zh-CN" sz="2400" b="1" dirty="0">
              <a:solidFill>
                <a:srgbClr val="FF0000"/>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smtClean="0">
                <a:solidFill>
                  <a:srgbClr val="0000FF"/>
                </a:solidFill>
                <a:latin typeface="华文楷体" panose="02010600040101010101" pitchFamily="2" charset="-122"/>
                <a:ea typeface="华文楷体" panose="02010600040101010101" pitchFamily="2" charset="-122"/>
              </a:rPr>
              <a:t>TimerLedM</a:t>
            </a:r>
            <a:r>
              <a:rPr lang="en-US" altLang="zh-CN" sz="2400" b="1" dirty="0" smtClean="0">
                <a:solidFill>
                  <a:srgbClr val="0000FF"/>
                </a:solidFill>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latin typeface="华文楷体" panose="02010600040101010101" pitchFamily="2" charset="-122"/>
                <a:ea typeface="华文楷体" panose="02010600040101010101" pitchFamily="2" charset="-122"/>
              </a:rPr>
              <a:t> </a:t>
            </a:r>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err="1">
                <a:solidFill>
                  <a:srgbClr val="0000FF"/>
                </a:solidFill>
                <a:latin typeface="华文楷体" panose="02010600040101010101" pitchFamily="2" charset="-122"/>
                <a:ea typeface="华文楷体" panose="02010600040101010101" pitchFamily="2" charset="-122"/>
              </a:rPr>
              <a:t>MainC</a:t>
            </a:r>
            <a:r>
              <a:rPr lang="en-US" altLang="zh-CN" sz="2400" b="1" dirty="0">
                <a:solidFill>
                  <a:srgbClr val="0000FF"/>
                </a:solidFill>
                <a:latin typeface="华文楷体" panose="02010600040101010101" pitchFamily="2" charset="-122"/>
                <a:ea typeface="华文楷体" panose="02010600040101010101" pitchFamily="2" charset="-122"/>
              </a:rPr>
              <a:t>; </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800" b="1" dirty="0" smtClean="0">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components </a:t>
            </a:r>
            <a:r>
              <a:rPr lang="en-US" altLang="zh-CN" sz="2400" b="1" dirty="0">
                <a:solidFill>
                  <a:srgbClr val="0000FF"/>
                </a:solidFill>
                <a:latin typeface="华文楷体" panose="02010600040101010101" pitchFamily="2" charset="-122"/>
                <a:ea typeface="华文楷体" panose="02010600040101010101" pitchFamily="2" charset="-122"/>
              </a:rPr>
              <a:t>new </a:t>
            </a:r>
            <a:r>
              <a:rPr lang="en-US" altLang="zh-CN" sz="2400" b="1" dirty="0" err="1">
                <a:solidFill>
                  <a:srgbClr val="0000FF"/>
                </a:solidFill>
                <a:latin typeface="华文楷体" panose="02010600040101010101" pitchFamily="2" charset="-122"/>
                <a:ea typeface="华文楷体" panose="02010600040101010101" pitchFamily="2" charset="-122"/>
              </a:rPr>
              <a:t>TimerMilliC</a:t>
            </a:r>
            <a:r>
              <a:rPr lang="en-US" altLang="zh-CN" sz="2400" b="1" dirty="0" smtClean="0">
                <a:solidFill>
                  <a:srgbClr val="0000FF"/>
                </a:solidFill>
                <a:latin typeface="华文楷体" panose="02010600040101010101" pitchFamily="2" charset="-122"/>
                <a:ea typeface="华文楷体" panose="02010600040101010101" pitchFamily="2" charset="-122"/>
              </a:rPr>
              <a:t>(  ) </a:t>
            </a:r>
            <a:r>
              <a:rPr lang="en-US" altLang="zh-CN" sz="2400" b="1" dirty="0">
                <a:solidFill>
                  <a:srgbClr val="0000FF"/>
                </a:solidFill>
                <a:latin typeface="华文楷体" panose="02010600040101010101" pitchFamily="2" charset="-122"/>
                <a:ea typeface="华文楷体" panose="02010600040101010101" pitchFamily="2" charset="-122"/>
              </a:rPr>
              <a:t>as </a:t>
            </a:r>
            <a:r>
              <a:rPr lang="en-US" altLang="zh-CN" sz="2400" b="1" dirty="0" err="1">
                <a:solidFill>
                  <a:srgbClr val="0000FF"/>
                </a:solidFill>
                <a:latin typeface="华文楷体" panose="02010600040101010101" pitchFamily="2" charset="-122"/>
                <a:ea typeface="华文楷体" panose="02010600040101010101" pitchFamily="2" charset="-122"/>
              </a:rPr>
              <a:t>TestTimer</a:t>
            </a:r>
            <a:r>
              <a:rPr lang="en-US" altLang="zh-CN" sz="2400" b="1" dirty="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	</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0000FF"/>
                </a:solidFill>
                <a:latin typeface="华文楷体" panose="02010600040101010101" pitchFamily="2" charset="-122"/>
                <a:ea typeface="华文楷体" panose="02010600040101010101" pitchFamily="2" charset="-122"/>
              </a:rPr>
              <a:t> </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 </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err="1" smtClean="0">
                <a:solidFill>
                  <a:srgbClr val="0000FF"/>
                </a:solidFill>
                <a:latin typeface="华文楷体" panose="02010600040101010101" pitchFamily="2" charset="-122"/>
                <a:ea typeface="华文楷体" panose="02010600040101010101" pitchFamily="2" charset="-122"/>
              </a:rPr>
              <a:t>TimerLedM.Boot</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-&gt; </a:t>
            </a:r>
            <a:r>
              <a:rPr lang="en-US" altLang="zh-CN" sz="2400" b="1" dirty="0" err="1">
                <a:solidFill>
                  <a:srgbClr val="0000FF"/>
                </a:solidFill>
                <a:latin typeface="华文楷体" panose="02010600040101010101" pitchFamily="2" charset="-122"/>
                <a:ea typeface="华文楷体" panose="02010600040101010101" pitchFamily="2" charset="-122"/>
              </a:rPr>
              <a:t>MainC.Boot</a:t>
            </a:r>
            <a:r>
              <a:rPr lang="en-US" altLang="zh-CN" sz="2400" b="1" dirty="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endParaRPr lang="en-US" altLang="zh-CN" sz="2400" b="1" dirty="0" smtClean="0">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err="1" smtClean="0">
                <a:solidFill>
                  <a:srgbClr val="0000FF"/>
                </a:solidFill>
                <a:latin typeface="华文楷体" panose="02010600040101010101" pitchFamily="2" charset="-122"/>
                <a:ea typeface="华文楷体" panose="02010600040101010101" pitchFamily="2" charset="-122"/>
              </a:rPr>
              <a:t>TimerLedM.TestTimer</a:t>
            </a:r>
            <a:r>
              <a:rPr lang="en-US" altLang="zh-CN" sz="2400" b="1" dirty="0" smtClean="0">
                <a:solidFill>
                  <a:srgbClr val="0000FF"/>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-&gt; </a:t>
            </a:r>
            <a:r>
              <a:rPr lang="en-US" altLang="zh-CN" sz="2400" b="1" dirty="0" err="1">
                <a:solidFill>
                  <a:srgbClr val="0000FF"/>
                </a:solidFill>
                <a:latin typeface="华文楷体" panose="02010600040101010101" pitchFamily="2" charset="-122"/>
                <a:ea typeface="华文楷体" panose="02010600040101010101" pitchFamily="2" charset="-122"/>
              </a:rPr>
              <a:t>TestTimer</a:t>
            </a:r>
            <a:r>
              <a:rPr lang="en-US" altLang="zh-CN" sz="2400" b="1" dirty="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a:p>
            <a:pPr algn="just">
              <a:lnSpc>
                <a:spcPct val="130000"/>
              </a:lnSpc>
              <a:buClr>
                <a:srgbClr val="FF3300"/>
              </a:buClr>
              <a:buSzPct val="85000"/>
            </a:pPr>
            <a:r>
              <a:rPr lang="en-US" altLang="zh-CN" sz="2400" b="1" dirty="0" smtClean="0">
                <a:solidFill>
                  <a:srgbClr val="0000FF"/>
                </a:solidFill>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8688288" y="1847779"/>
            <a:ext cx="1656184" cy="400110"/>
          </a:xfrm>
          <a:prstGeom prst="rect">
            <a:avLst/>
          </a:prstGeom>
          <a:solidFill>
            <a:schemeClr val="bg1"/>
          </a:solidFill>
          <a:ln>
            <a:solidFill>
              <a:schemeClr val="tx1"/>
            </a:solidFill>
          </a:ln>
        </p:spPr>
        <p:txBody>
          <a:bodyPr wrap="square" rtlCol="0">
            <a:spAutoFit/>
          </a:bodyPr>
          <a:lstStyle/>
          <a:p>
            <a:pPr algn="ctr"/>
            <a:r>
              <a:rPr lang="en-US" altLang="zh-CN" sz="2000" b="1" dirty="0" err="1" smtClean="0">
                <a:solidFill>
                  <a:srgbClr val="FF0000"/>
                </a:solidFill>
                <a:latin typeface="微软雅黑" panose="020B0503020204020204" pitchFamily="34" charset="-122"/>
                <a:ea typeface="微软雅黑" panose="020B0503020204020204" pitchFamily="34" charset="-122"/>
              </a:rPr>
              <a:t>TimerLed</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28048" y="2839922"/>
            <a:ext cx="2376263" cy="3138170"/>
          </a:xfrm>
          <a:prstGeom prst="rect">
            <a:avLst/>
          </a:prstGeom>
          <a:noFill/>
          <a:ln>
            <a:solidFill>
              <a:schemeClr val="tx1"/>
            </a:solidFill>
          </a:ln>
        </p:spPr>
        <p:txBody>
          <a:bodyPr wrap="square" rtlCol="0">
            <a:spAutoFit/>
          </a:bodyPr>
          <a:lstStyle/>
          <a:p>
            <a:endParaRPr lang="en-US" altLang="zh-CN" dirty="0" smtClean="0"/>
          </a:p>
          <a:p>
            <a:endParaRPr lang="en-US" altLang="zh-CN" dirty="0"/>
          </a:p>
          <a:p>
            <a:pPr>
              <a:lnSpc>
                <a:spcPct val="150000"/>
              </a:lnSpc>
            </a:pPr>
            <a:r>
              <a:rPr lang="en-US" altLang="zh-CN" dirty="0" smtClean="0">
                <a:latin typeface="微软雅黑" panose="020B0503020204020204" pitchFamily="34" charset="-122"/>
                <a:ea typeface="微软雅黑" panose="020B0503020204020204" pitchFamily="34" charset="-122"/>
              </a:rPr>
              <a:t> event</a:t>
            </a:r>
            <a:r>
              <a:rPr lang="en-US" altLang="zh-CN" dirty="0" smtClean="0">
                <a:solidFill>
                  <a:srgbClr val="0000FF"/>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booted()</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p>
          <a:p>
            <a:pPr>
              <a:lnSpc>
                <a:spcPct val="150000"/>
              </a:lnSpc>
            </a:pPr>
            <a:r>
              <a:rPr lang="en-US" altLang="zh-CN" dirty="0" smtClean="0">
                <a:latin typeface="微软雅黑" panose="020B0503020204020204" pitchFamily="34" charset="-122"/>
                <a:ea typeface="微软雅黑" panose="020B0503020204020204" pitchFamily="34" charset="-122"/>
              </a:rPr>
              <a:t> task </a:t>
            </a:r>
            <a:r>
              <a:rPr lang="en-US" altLang="zh-CN" dirty="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DebugTask</a:t>
            </a: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event</a:t>
            </a:r>
            <a:r>
              <a:rPr lang="en-US" altLang="zh-CN" dirty="0" smtClean="0">
                <a:solidFill>
                  <a:srgbClr val="0000FF"/>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a:solidFill>
                  <a:srgbClr val="0000FF"/>
                </a:solidFill>
                <a:latin typeface="微软雅黑" panose="020B0503020204020204" pitchFamily="34" charset="-122"/>
                <a:ea typeface="微软雅黑" panose="020B0503020204020204" pitchFamily="34" charset="-122"/>
              </a:rPr>
              <a:t>Timer.fired</a:t>
            </a:r>
            <a:r>
              <a:rPr lang="en-US" altLang="zh-CN" dirty="0">
                <a:solidFill>
                  <a:srgbClr val="0000FF"/>
                </a:solidFill>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endParaRPr lang="zh-CN" altLang="en-US" dirty="0"/>
          </a:p>
        </p:txBody>
      </p:sp>
      <p:sp>
        <p:nvSpPr>
          <p:cNvPr id="10" name="文本框 9"/>
          <p:cNvSpPr txBox="1"/>
          <p:nvPr/>
        </p:nvSpPr>
        <p:spPr>
          <a:xfrm>
            <a:off x="7153931" y="2640734"/>
            <a:ext cx="1440162" cy="369332"/>
          </a:xfrm>
          <a:prstGeom prst="rect">
            <a:avLst/>
          </a:prstGeom>
          <a:solidFill>
            <a:schemeClr val="bg1"/>
          </a:solidFill>
          <a:ln>
            <a:solidFill>
              <a:schemeClr val="tx1"/>
            </a:solidFill>
          </a:ln>
        </p:spPr>
        <p:txBody>
          <a:bodyPr wrap="square" rtlCol="0">
            <a:spAutoFit/>
          </a:bodyPr>
          <a:lstStyle/>
          <a:p>
            <a:pPr algn="ctr"/>
            <a:r>
              <a:rPr lang="en-US" altLang="zh-CN" b="1" dirty="0" err="1" smtClean="0">
                <a:solidFill>
                  <a:srgbClr val="FF0000"/>
                </a:solidFill>
              </a:rPr>
              <a:t>TimerLedM</a:t>
            </a:r>
            <a:endParaRPr lang="zh-CN" altLang="en-US" b="1" dirty="0">
              <a:solidFill>
                <a:srgbClr val="FF0000"/>
              </a:solidFill>
            </a:endParaRPr>
          </a:p>
        </p:txBody>
      </p:sp>
      <p:sp>
        <p:nvSpPr>
          <p:cNvPr id="11" name="文本框 10"/>
          <p:cNvSpPr txBox="1"/>
          <p:nvPr/>
        </p:nvSpPr>
        <p:spPr>
          <a:xfrm>
            <a:off x="8544272" y="3340332"/>
            <a:ext cx="792088" cy="369332"/>
          </a:xfrm>
          <a:prstGeom prst="rect">
            <a:avLst/>
          </a:prstGeom>
          <a:solidFill>
            <a:schemeClr val="bg1"/>
          </a:solidFill>
          <a:ln>
            <a:solidFill>
              <a:schemeClr val="tx1"/>
            </a:solidFill>
          </a:ln>
        </p:spPr>
        <p:txBody>
          <a:bodyPr wrap="square" rtlCol="0">
            <a:spAutoFit/>
          </a:bodyPr>
          <a:lstStyle/>
          <a:p>
            <a:pPr algn="ctr"/>
            <a:r>
              <a:rPr lang="en-US" altLang="zh-CN" dirty="0" smtClean="0"/>
              <a:t>Boot</a:t>
            </a:r>
            <a:endParaRPr lang="zh-CN" altLang="en-US" dirty="0"/>
          </a:p>
        </p:txBody>
      </p:sp>
      <p:sp>
        <p:nvSpPr>
          <p:cNvPr id="13" name="文本框 12"/>
          <p:cNvSpPr txBox="1"/>
          <p:nvPr/>
        </p:nvSpPr>
        <p:spPr>
          <a:xfrm>
            <a:off x="10200456" y="2839922"/>
            <a:ext cx="1656184" cy="1200329"/>
          </a:xfrm>
          <a:prstGeom prst="rect">
            <a:avLst/>
          </a:prstGeom>
          <a:noFill/>
          <a:ln>
            <a:solidFill>
              <a:schemeClr val="tx1"/>
            </a:solidFill>
          </a:ln>
        </p:spPr>
        <p:txBody>
          <a:bodyPr wrap="square" rtlCol="0">
            <a:spAutoFit/>
          </a:bodyPr>
          <a:lstStyle/>
          <a:p>
            <a:endParaRPr lang="en-US" altLang="zh-CN" dirty="0" smtClean="0"/>
          </a:p>
          <a:p>
            <a:endParaRPr lang="en-US" altLang="zh-CN" dirty="0"/>
          </a:p>
          <a:p>
            <a:endParaRPr lang="en-US" altLang="zh-CN" dirty="0"/>
          </a:p>
          <a:p>
            <a:endParaRPr lang="zh-CN" altLang="en-US" dirty="0"/>
          </a:p>
        </p:txBody>
      </p:sp>
      <p:sp>
        <p:nvSpPr>
          <p:cNvPr id="14" name="文本框 13"/>
          <p:cNvSpPr txBox="1"/>
          <p:nvPr/>
        </p:nvSpPr>
        <p:spPr>
          <a:xfrm>
            <a:off x="10560496" y="2623898"/>
            <a:ext cx="936104" cy="369332"/>
          </a:xfrm>
          <a:prstGeom prst="rect">
            <a:avLst/>
          </a:prstGeom>
          <a:solidFill>
            <a:schemeClr val="bg1"/>
          </a:solidFill>
          <a:ln>
            <a:solidFill>
              <a:schemeClr val="tx1"/>
            </a:solidFill>
          </a:ln>
        </p:spPr>
        <p:txBody>
          <a:bodyPr wrap="square" rtlCol="0">
            <a:spAutoFit/>
          </a:bodyPr>
          <a:lstStyle/>
          <a:p>
            <a:pPr algn="ctr"/>
            <a:r>
              <a:rPr lang="en-US" altLang="zh-CN" b="1" dirty="0" err="1" smtClean="0">
                <a:solidFill>
                  <a:srgbClr val="FF0000"/>
                </a:solidFill>
              </a:rPr>
              <a:t>MainC</a:t>
            </a:r>
            <a:endParaRPr lang="zh-CN" altLang="en-US" b="1" dirty="0">
              <a:solidFill>
                <a:srgbClr val="FF0000"/>
              </a:solidFill>
            </a:endParaRPr>
          </a:p>
        </p:txBody>
      </p:sp>
      <p:sp>
        <p:nvSpPr>
          <p:cNvPr id="15" name="文本框 14"/>
          <p:cNvSpPr txBox="1"/>
          <p:nvPr/>
        </p:nvSpPr>
        <p:spPr>
          <a:xfrm>
            <a:off x="9840416" y="3336347"/>
            <a:ext cx="720082" cy="369332"/>
          </a:xfrm>
          <a:prstGeom prst="rect">
            <a:avLst/>
          </a:prstGeom>
          <a:solidFill>
            <a:schemeClr val="bg1"/>
          </a:solidFill>
          <a:ln>
            <a:solidFill>
              <a:schemeClr val="tx1"/>
            </a:solidFill>
          </a:ln>
        </p:spPr>
        <p:txBody>
          <a:bodyPr wrap="square" rtlCol="0">
            <a:spAutoFit/>
          </a:bodyPr>
          <a:lstStyle/>
          <a:p>
            <a:pPr algn="ctr"/>
            <a:r>
              <a:rPr lang="en-US" altLang="zh-CN" dirty="0" smtClean="0"/>
              <a:t>Boot</a:t>
            </a:r>
            <a:endParaRPr lang="zh-CN" altLang="en-US" dirty="0"/>
          </a:p>
        </p:txBody>
      </p:sp>
      <p:cxnSp>
        <p:nvCxnSpPr>
          <p:cNvPr id="17" name="直接箭头连接符 16"/>
          <p:cNvCxnSpPr>
            <a:stCxn id="11" idx="3"/>
            <a:endCxn id="15" idx="1"/>
          </p:cNvCxnSpPr>
          <p:nvPr/>
        </p:nvCxnSpPr>
        <p:spPr>
          <a:xfrm flipV="1">
            <a:off x="9336360" y="3521013"/>
            <a:ext cx="504056" cy="3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983432" y="1136110"/>
            <a:ext cx="10657185" cy="738664"/>
          </a:xfrm>
          <a:prstGeom prst="rect">
            <a:avLst/>
          </a:prstGeom>
          <a:noFill/>
          <a:ln w="15875">
            <a:noFill/>
            <a:miter lim="800000"/>
          </a:ln>
        </p:spPr>
        <p:txBody>
          <a:bodyPr wrap="square">
            <a:spAutoFit/>
          </a:bodyPr>
          <a:lstStyle/>
          <a:p>
            <a:pPr marL="342900" indent="-342900">
              <a:lnSpc>
                <a:spcPct val="150000"/>
              </a:lnSpc>
              <a:buClr>
                <a:srgbClr val="E46C0A"/>
              </a:buClr>
              <a:buFont typeface="Wingdings" panose="05000000000000000000" pitchFamily="2" charset="2"/>
              <a:buChar char="p"/>
              <a:defRPr/>
            </a:pPr>
            <a:r>
              <a:rPr lang="zh-CN" altLang="en-US" sz="2800" b="1" dirty="0" smtClean="0">
                <a:latin typeface="微软雅黑" panose="020B0503020204020204" pitchFamily="34" charset="-122"/>
                <a:ea typeface="微软雅黑" panose="020B0503020204020204" pitchFamily="34" charset="-122"/>
                <a:cs typeface="微软雅黑" panose="020B0503020204020204" pitchFamily="34" charset="-122"/>
              </a:rPr>
              <a:t>  因此，程序的总体框架如下：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10192776" y="4532927"/>
            <a:ext cx="1656184" cy="1200329"/>
          </a:xfrm>
          <a:prstGeom prst="rect">
            <a:avLst/>
          </a:prstGeom>
          <a:noFill/>
          <a:ln>
            <a:solidFill>
              <a:schemeClr val="tx1"/>
            </a:solidFill>
          </a:ln>
        </p:spPr>
        <p:txBody>
          <a:bodyPr wrap="square" rtlCol="0">
            <a:spAutoFit/>
          </a:bodyPr>
          <a:lstStyle/>
          <a:p>
            <a:endParaRPr lang="en-US" altLang="zh-CN" dirty="0" smtClean="0"/>
          </a:p>
          <a:p>
            <a:endParaRPr lang="en-US" altLang="zh-CN" dirty="0"/>
          </a:p>
          <a:p>
            <a:endParaRPr lang="en-US" altLang="zh-CN" dirty="0"/>
          </a:p>
          <a:p>
            <a:endParaRPr lang="zh-CN" altLang="en-US" dirty="0"/>
          </a:p>
        </p:txBody>
      </p:sp>
      <p:sp>
        <p:nvSpPr>
          <p:cNvPr id="19" name="文本框 18"/>
          <p:cNvSpPr txBox="1"/>
          <p:nvPr/>
        </p:nvSpPr>
        <p:spPr>
          <a:xfrm>
            <a:off x="10416480" y="4355812"/>
            <a:ext cx="1159808" cy="369332"/>
          </a:xfrm>
          <a:prstGeom prst="rect">
            <a:avLst/>
          </a:prstGeom>
          <a:solidFill>
            <a:schemeClr val="bg1"/>
          </a:solidFill>
          <a:ln>
            <a:solidFill>
              <a:schemeClr val="tx1"/>
            </a:solidFill>
          </a:ln>
        </p:spPr>
        <p:txBody>
          <a:bodyPr wrap="square" rtlCol="0">
            <a:spAutoFit/>
          </a:bodyPr>
          <a:lstStyle/>
          <a:p>
            <a:pPr algn="ctr"/>
            <a:r>
              <a:rPr lang="en-US" altLang="zh-CN" b="1" dirty="0" err="1" smtClean="0">
                <a:solidFill>
                  <a:srgbClr val="FF0000"/>
                </a:solidFill>
              </a:rPr>
              <a:t>TestTimer</a:t>
            </a:r>
            <a:endParaRPr lang="zh-CN" altLang="en-US" b="1" dirty="0">
              <a:solidFill>
                <a:srgbClr val="FF0000"/>
              </a:solidFill>
            </a:endParaRPr>
          </a:p>
        </p:txBody>
      </p:sp>
      <p:sp>
        <p:nvSpPr>
          <p:cNvPr id="20" name="文本框 19"/>
          <p:cNvSpPr txBox="1"/>
          <p:nvPr/>
        </p:nvSpPr>
        <p:spPr>
          <a:xfrm>
            <a:off x="9832736" y="5003884"/>
            <a:ext cx="1159808" cy="369332"/>
          </a:xfrm>
          <a:prstGeom prst="rect">
            <a:avLst/>
          </a:prstGeom>
          <a:solidFill>
            <a:schemeClr val="bg1"/>
          </a:solidFill>
          <a:ln>
            <a:solidFill>
              <a:schemeClr val="tx1"/>
            </a:solidFill>
          </a:ln>
        </p:spPr>
        <p:txBody>
          <a:bodyPr wrap="square" rtlCol="0">
            <a:spAutoFit/>
          </a:bodyPr>
          <a:lstStyle/>
          <a:p>
            <a:pPr algn="ctr"/>
            <a:r>
              <a:rPr lang="en-US" altLang="zh-CN" dirty="0" err="1"/>
              <a:t>TestTimer</a:t>
            </a:r>
            <a:endParaRPr lang="en-US" altLang="zh-CN" dirty="0"/>
          </a:p>
        </p:txBody>
      </p:sp>
      <p:sp>
        <p:nvSpPr>
          <p:cNvPr id="21" name="文本框 20"/>
          <p:cNvSpPr txBox="1"/>
          <p:nvPr/>
        </p:nvSpPr>
        <p:spPr>
          <a:xfrm>
            <a:off x="8243268" y="5003884"/>
            <a:ext cx="1159808" cy="369332"/>
          </a:xfrm>
          <a:prstGeom prst="rect">
            <a:avLst/>
          </a:prstGeom>
          <a:solidFill>
            <a:schemeClr val="bg1"/>
          </a:solidFill>
          <a:ln>
            <a:solidFill>
              <a:schemeClr val="tx1"/>
            </a:solidFill>
          </a:ln>
        </p:spPr>
        <p:txBody>
          <a:bodyPr wrap="square" rtlCol="0">
            <a:spAutoFit/>
          </a:bodyPr>
          <a:lstStyle/>
          <a:p>
            <a:pPr algn="ctr"/>
            <a:r>
              <a:rPr lang="en-US" altLang="zh-CN" dirty="0" err="1"/>
              <a:t>TestTimer</a:t>
            </a:r>
            <a:endParaRPr lang="en-US" altLang="zh-CN" dirty="0"/>
          </a:p>
        </p:txBody>
      </p:sp>
      <p:cxnSp>
        <p:nvCxnSpPr>
          <p:cNvPr id="6" name="直接箭头连接符 5"/>
          <p:cNvCxnSpPr>
            <a:stCxn id="21" idx="3"/>
            <a:endCxn id="20" idx="1"/>
          </p:cNvCxnSpPr>
          <p:nvPr/>
        </p:nvCxnSpPr>
        <p:spPr>
          <a:xfrm>
            <a:off x="9403076" y="5188550"/>
            <a:ext cx="4296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1</a:t>
            </a:r>
            <a:r>
              <a:rPr lang="zh-CN" altLang="en-US" sz="3600" b="1" dirty="0" smtClean="0">
                <a:latin typeface="Impact" panose="020B0806030902050204" pitchFamily="34" charset="0"/>
                <a:ea typeface="微软雅黑" panose="020B0503020204020204" pitchFamily="34" charset="-122"/>
              </a:rPr>
              <a:t>、无线传感器网络操作系统概述</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2"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50646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4"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1</a:t>
            </a:r>
            <a:r>
              <a:rPr lang="zh-CN" altLang="en-US" sz="3600" b="1" dirty="0" smtClean="0">
                <a:solidFill>
                  <a:schemeClr val="tx1"/>
                </a:solidFill>
                <a:latin typeface="Impact" panose="020B0806030902050204" pitchFamily="34" charset="0"/>
                <a:ea typeface="微软雅黑" panose="020B0503020204020204" pitchFamily="34" charset="-122"/>
              </a:rPr>
              <a:t>、无线传感器网络操作系统概述</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6"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2</a:t>
            </a:r>
            <a:r>
              <a:rPr lang="zh-CN" altLang="en-US" sz="3600" b="1" dirty="0" smtClean="0">
                <a:solidFill>
                  <a:schemeClr val="tx1"/>
                </a:solidFill>
                <a:latin typeface="Impact" panose="020B0806030902050204" pitchFamily="34" charset="0"/>
                <a:ea typeface="微软雅黑" panose="020B0503020204020204" pitchFamily="34" charset="-122"/>
              </a:rPr>
              <a:t>、TinyOS操作系统</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7"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3</a:t>
            </a:r>
            <a:r>
              <a:rPr lang="zh-CN" altLang="en-US" sz="3600" b="1" dirty="0" smtClean="0">
                <a:solidFill>
                  <a:schemeClr val="bg1"/>
                </a:solidFill>
                <a:latin typeface="Impact" panose="020B0806030902050204" pitchFamily="34" charset="0"/>
                <a:ea typeface="微软雅黑" panose="020B0503020204020204" pitchFamily="34" charset="-122"/>
              </a:rPr>
              <a:t>、MantisOS操作系统</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8"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en-US" altLang="zh-CN" dirty="0" err="1" smtClean="0"/>
              <a:t>MantinsOS</a:t>
            </a:r>
            <a:r>
              <a:rPr lang="zh-CN" altLang="en-US" dirty="0"/>
              <a:t>简介</a:t>
            </a:r>
            <a:endParaRPr lang="zh-CN" altLang="en-US" dirty="0"/>
          </a:p>
        </p:txBody>
      </p:sp>
      <p:sp>
        <p:nvSpPr>
          <p:cNvPr id="15" name="TextBox 14"/>
          <p:cNvSpPr txBox="1"/>
          <p:nvPr/>
        </p:nvSpPr>
        <p:spPr>
          <a:xfrm>
            <a:off x="911425" y="980730"/>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美国科罗拉多大学开发的</a:t>
            </a:r>
            <a:r>
              <a:rPr lang="en-US" altLang="zh-CN" sz="3200" b="1" dirty="0" err="1">
                <a:latin typeface="华文楷体" panose="02010600040101010101" pitchFamily="2" charset="-122"/>
                <a:ea typeface="华文楷体" panose="02010600040101010101" pitchFamily="2" charset="-122"/>
              </a:rPr>
              <a:t>MantisOS</a:t>
            </a:r>
            <a:r>
              <a:rPr lang="zh-CN" altLang="en-US" sz="3200" b="1" dirty="0">
                <a:latin typeface="华文楷体" panose="02010600040101010101" pitchFamily="2" charset="-122"/>
                <a:ea typeface="华文楷体" panose="02010600040101010101" pitchFamily="2" charset="-122"/>
              </a:rPr>
              <a:t>是一个以易用性和灵活性为主要目标的无线传感器操作系统（或简称</a:t>
            </a:r>
            <a:r>
              <a:rPr lang="en-US" altLang="zh-CN" sz="3200" b="1" dirty="0">
                <a:solidFill>
                  <a:srgbClr val="0000FF"/>
                </a:solidFill>
                <a:latin typeface="华文楷体" panose="02010600040101010101" pitchFamily="2" charset="-122"/>
                <a:ea typeface="华文楷体" panose="02010600040101010101" pitchFamily="2" charset="-122"/>
              </a:rPr>
              <a:t>MOS</a:t>
            </a:r>
            <a:r>
              <a:rPr lang="zh-CN" altLang="en-US" sz="3200" b="1" dirty="0">
                <a:latin typeface="华文楷体" panose="02010600040101010101" pitchFamily="2" charset="-122"/>
                <a:ea typeface="华文楷体" panose="02010600040101010101" pitchFamily="2" charset="-122"/>
              </a:rPr>
              <a:t>）。利用该操作系统，可以快速、灵活地搭建无线传感器网络原型系统。</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它</a:t>
            </a:r>
            <a:r>
              <a:rPr lang="zh-CN" altLang="en-US" sz="3200" b="1" dirty="0">
                <a:latin typeface="华文楷体" panose="02010600040101010101" pitchFamily="2" charset="-122"/>
                <a:ea typeface="华文楷体" panose="02010600040101010101" pitchFamily="2" charset="-122"/>
              </a:rPr>
              <a:t>的内核和</a:t>
            </a:r>
            <a:r>
              <a:rPr lang="en-US" altLang="zh-CN" sz="3200" b="1" dirty="0">
                <a:latin typeface="华文楷体" panose="02010600040101010101" pitchFamily="2" charset="-122"/>
                <a:ea typeface="华文楷体" panose="02010600040101010101" pitchFamily="2" charset="-122"/>
              </a:rPr>
              <a:t>API</a:t>
            </a:r>
            <a:r>
              <a:rPr lang="zh-CN" altLang="en-US" sz="3200" b="1" dirty="0">
                <a:solidFill>
                  <a:srgbClr val="FF0000"/>
                </a:solidFill>
                <a:latin typeface="华文楷体" panose="02010600040101010101" pitchFamily="2" charset="-122"/>
                <a:ea typeface="华文楷体" panose="02010600040101010101" pitchFamily="2" charset="-122"/>
              </a:rPr>
              <a:t>采用标准</a:t>
            </a:r>
            <a:r>
              <a:rPr lang="en-US" altLang="zh-CN" sz="3200" b="1" dirty="0">
                <a:solidFill>
                  <a:srgbClr val="FF0000"/>
                </a:solidFill>
                <a:latin typeface="华文楷体" panose="02010600040101010101" pitchFamily="2" charset="-122"/>
                <a:ea typeface="华文楷体" panose="02010600040101010101" pitchFamily="2" charset="-122"/>
              </a:rPr>
              <a:t>C</a:t>
            </a:r>
            <a:r>
              <a:rPr lang="zh-CN" altLang="en-US" sz="3200" b="1" dirty="0">
                <a:solidFill>
                  <a:srgbClr val="FF0000"/>
                </a:solidFill>
                <a:latin typeface="华文楷体" panose="02010600040101010101" pitchFamily="2" charset="-122"/>
                <a:ea typeface="华文楷体" panose="02010600040101010101" pitchFamily="2" charset="-122"/>
              </a:rPr>
              <a:t>语言</a:t>
            </a:r>
            <a:r>
              <a:rPr lang="zh-CN" altLang="en-US" sz="3200" b="1" dirty="0">
                <a:latin typeface="华文楷体" panose="02010600040101010101" pitchFamily="2" charset="-122"/>
                <a:ea typeface="华文楷体" panose="02010600040101010101" pitchFamily="2" charset="-122"/>
              </a:rPr>
              <a:t>编写，提供</a:t>
            </a:r>
            <a:r>
              <a:rPr lang="en-US" altLang="zh-CN" sz="3200" b="1" dirty="0">
                <a:latin typeface="华文楷体" panose="02010600040101010101" pitchFamily="2" charset="-122"/>
                <a:ea typeface="华文楷体" panose="02010600040101010101" pitchFamily="2" charset="-122"/>
              </a:rPr>
              <a:t>Linux</a:t>
            </a:r>
            <a:r>
              <a:rPr lang="zh-CN" altLang="en-US" sz="3200" b="1" dirty="0">
                <a:latin typeface="华文楷体" panose="02010600040101010101" pitchFamily="2" charset="-122"/>
                <a:ea typeface="华文楷体" panose="02010600040101010101" pitchFamily="2" charset="-122"/>
              </a:rPr>
              <a:t>和</a:t>
            </a:r>
            <a:r>
              <a:rPr lang="en-US" altLang="zh-CN" sz="3200" b="1" dirty="0">
                <a:latin typeface="华文楷体" panose="02010600040101010101" pitchFamily="2" charset="-122"/>
                <a:ea typeface="华文楷体" panose="02010600040101010101" pitchFamily="2" charset="-122"/>
              </a:rPr>
              <a:t>Windows</a:t>
            </a:r>
            <a:r>
              <a:rPr lang="zh-CN" altLang="en-US" sz="3200" b="1" dirty="0">
                <a:latin typeface="华文楷体" panose="02010600040101010101" pitchFamily="2" charset="-122"/>
                <a:ea typeface="华文楷体" panose="02010600040101010101" pitchFamily="2" charset="-122"/>
              </a:rPr>
              <a:t>开发环境，易于用户使用</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其对</a:t>
            </a:r>
            <a:r>
              <a:rPr lang="en-US" altLang="zh-CN" sz="3200" b="1" dirty="0" smtClean="0">
                <a:latin typeface="华文楷体" panose="02010600040101010101" pitchFamily="2" charset="-122"/>
                <a:ea typeface="华文楷体" panose="02010600040101010101" pitchFamily="2" charset="-122"/>
              </a:rPr>
              <a:t>RAM</a:t>
            </a:r>
            <a:r>
              <a:rPr lang="zh-CN" altLang="en-US" sz="3200" b="1" dirty="0" smtClean="0">
                <a:latin typeface="华文楷体" panose="02010600040101010101" pitchFamily="2" charset="-122"/>
                <a:ea typeface="华文楷体" panose="02010600040101010101" pitchFamily="2" charset="-122"/>
              </a:rPr>
              <a:t>需求小于</a:t>
            </a:r>
            <a:r>
              <a:rPr lang="en-US" altLang="zh-CN" sz="3200" b="1" dirty="0" smtClean="0">
                <a:solidFill>
                  <a:srgbClr val="FF0000"/>
                </a:solidFill>
                <a:latin typeface="华文楷体" panose="02010600040101010101" pitchFamily="2" charset="-122"/>
                <a:ea typeface="华文楷体" panose="02010600040101010101" pitchFamily="2" charset="-122"/>
              </a:rPr>
              <a:t>500 B</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FLASH</a:t>
            </a:r>
            <a:r>
              <a:rPr lang="zh-CN" altLang="en-US" sz="3200" b="1" dirty="0" smtClean="0">
                <a:latin typeface="华文楷体" panose="02010600040101010101" pitchFamily="2" charset="-122"/>
                <a:ea typeface="华文楷体" panose="02010600040101010101" pitchFamily="2" charset="-122"/>
              </a:rPr>
              <a:t>需求小于</a:t>
            </a:r>
            <a:r>
              <a:rPr lang="en-US" altLang="zh-CN" sz="3200" b="1" dirty="0" smtClean="0">
                <a:solidFill>
                  <a:srgbClr val="FF0000"/>
                </a:solidFill>
                <a:latin typeface="华文楷体" panose="02010600040101010101" pitchFamily="2" charset="-122"/>
                <a:ea typeface="华文楷体" panose="02010600040101010101" pitchFamily="2" charset="-122"/>
              </a:rPr>
              <a:t>14KB</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err="1"/>
              <a:t>MantinsOS</a:t>
            </a:r>
            <a:r>
              <a:rPr lang="zh-CN" altLang="en-US" dirty="0"/>
              <a:t>的体系架构</a:t>
            </a:r>
            <a:endParaRPr lang="zh-CN" altLang="en-US" dirty="0"/>
          </a:p>
        </p:txBody>
      </p:sp>
      <p:sp>
        <p:nvSpPr>
          <p:cNvPr id="15" name="TextBox 14"/>
          <p:cNvSpPr txBox="1"/>
          <p:nvPr/>
        </p:nvSpPr>
        <p:spPr>
          <a:xfrm>
            <a:off x="911425" y="980729"/>
            <a:ext cx="10801200" cy="5016758"/>
          </a:xfrm>
          <a:prstGeom prst="rect">
            <a:avLst/>
          </a:prstGeom>
          <a:noFill/>
          <a:ln w="9525">
            <a:noFill/>
          </a:ln>
        </p:spPr>
        <p:txBody>
          <a:bodyPr wrap="square">
            <a:spAutoFit/>
          </a:bodyPr>
          <a:lstStyle/>
          <a:p>
            <a:pPr marL="457200" indent="-457200" algn="just">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 </a:t>
            </a:r>
            <a:r>
              <a:rPr lang="en-US" altLang="zh-CN" sz="3200" b="1" dirty="0" err="1">
                <a:latin typeface="华文楷体" panose="02010600040101010101" pitchFamily="2" charset="-122"/>
                <a:ea typeface="华文楷体" panose="02010600040101010101" pitchFamily="2" charset="-122"/>
              </a:rPr>
              <a:t>MantisOS</a:t>
            </a:r>
            <a:r>
              <a:rPr lang="zh-CN" altLang="en-US" sz="3200" b="1" dirty="0">
                <a:latin typeface="华文楷体" panose="02010600040101010101" pitchFamily="2" charset="-122"/>
                <a:ea typeface="华文楷体" panose="02010600040101010101" pitchFamily="2" charset="-122"/>
              </a:rPr>
              <a:t>的体系结构分为</a:t>
            </a:r>
            <a:r>
              <a:rPr lang="en-US" altLang="zh-CN" sz="3200" b="1" dirty="0">
                <a:latin typeface="华文楷体" panose="02010600040101010101" pitchFamily="2" charset="-122"/>
                <a:ea typeface="华文楷体" panose="02010600040101010101" pitchFamily="2" charset="-122"/>
              </a:rPr>
              <a:t>3</a:t>
            </a:r>
            <a:r>
              <a:rPr lang="zh-CN" altLang="en-US" sz="3200" b="1" dirty="0">
                <a:latin typeface="华文楷体" panose="02010600040101010101" pitchFamily="2" charset="-122"/>
                <a:ea typeface="华文楷体" panose="02010600040101010101" pitchFamily="2" charset="-122"/>
              </a:rPr>
              <a:t>个部分，即</a:t>
            </a:r>
            <a:r>
              <a:rPr lang="zh-CN" altLang="en-US" sz="3200" b="1" dirty="0">
                <a:solidFill>
                  <a:srgbClr val="FF0000"/>
                </a:solidFill>
                <a:latin typeface="华文楷体" panose="02010600040101010101" pitchFamily="2" charset="-122"/>
                <a:ea typeface="华文楷体" panose="02010600040101010101" pitchFamily="2" charset="-122"/>
              </a:rPr>
              <a:t>核心层</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rPr>
              <a:t>系统</a:t>
            </a:r>
            <a:r>
              <a:rPr lang="en-US" altLang="zh-CN" sz="3200" b="1" dirty="0">
                <a:solidFill>
                  <a:srgbClr val="FF0000"/>
                </a:solidFill>
                <a:latin typeface="华文楷体" panose="02010600040101010101" pitchFamily="2" charset="-122"/>
                <a:ea typeface="华文楷体" panose="02010600040101010101" pitchFamily="2" charset="-122"/>
              </a:rPr>
              <a:t>API</a:t>
            </a:r>
            <a:r>
              <a:rPr lang="zh-CN" altLang="en-US" sz="3200" b="1" dirty="0">
                <a:solidFill>
                  <a:srgbClr val="FF0000"/>
                </a:solidFill>
                <a:latin typeface="华文楷体" panose="02010600040101010101" pitchFamily="2" charset="-122"/>
                <a:ea typeface="华文楷体" panose="02010600040101010101" pitchFamily="2" charset="-122"/>
              </a:rPr>
              <a:t>层</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rPr>
              <a:t>网络栈和</a:t>
            </a:r>
            <a:r>
              <a:rPr lang="zh-CN" altLang="en-US" sz="3200" b="1" dirty="0" smtClean="0">
                <a:solidFill>
                  <a:srgbClr val="FF0000"/>
                </a:solidFill>
                <a:latin typeface="华文楷体" panose="02010600040101010101" pitchFamily="2" charset="-122"/>
                <a:ea typeface="华文楷体" panose="02010600040101010101" pitchFamily="2" charset="-122"/>
              </a:rPr>
              <a:t>命令服务器</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其中</a:t>
            </a:r>
            <a:r>
              <a:rPr lang="zh-CN" altLang="en-US" sz="3200" b="1" dirty="0">
                <a:solidFill>
                  <a:srgbClr val="0000FF"/>
                </a:solidFill>
                <a:latin typeface="华文楷体" panose="02010600040101010101" pitchFamily="2" charset="-122"/>
                <a:ea typeface="华文楷体" panose="02010600040101010101" pitchFamily="2" charset="-122"/>
              </a:rPr>
              <a:t>核心层包括进程调度和管理、通信层及设备驱动层</a:t>
            </a:r>
            <a:r>
              <a:rPr lang="zh-CN" altLang="en-US" sz="3200" b="1" dirty="0">
                <a:latin typeface="华文楷体" panose="02010600040101010101" pitchFamily="2" charset="-122"/>
                <a:ea typeface="华文楷体" panose="02010600040101010101" pitchFamily="2" charset="-122"/>
              </a:rPr>
              <a:t>，系统</a:t>
            </a:r>
            <a:r>
              <a:rPr lang="en-US" altLang="zh-CN" sz="3200" b="1" dirty="0">
                <a:latin typeface="华文楷体" panose="02010600040101010101" pitchFamily="2" charset="-122"/>
                <a:ea typeface="华文楷体" panose="02010600040101010101" pitchFamily="2" charset="-122"/>
              </a:rPr>
              <a:t>API</a:t>
            </a:r>
            <a:r>
              <a:rPr lang="zh-CN" altLang="en-US" sz="3200" b="1" dirty="0">
                <a:latin typeface="华文楷体" panose="02010600040101010101" pitchFamily="2" charset="-122"/>
                <a:ea typeface="华文楷体" panose="02010600040101010101" pitchFamily="2" charset="-122"/>
              </a:rPr>
              <a:t>层与核心层进行交互，向上层提供应用程序接口，其体系结构如图</a:t>
            </a:r>
            <a:r>
              <a:rPr lang="en-US" altLang="zh-CN" sz="3200" b="1" dirty="0">
                <a:latin typeface="华文楷体" panose="02010600040101010101" pitchFamily="2" charset="-122"/>
                <a:ea typeface="华文楷体" panose="02010600040101010101" pitchFamily="2" charset="-122"/>
              </a:rPr>
              <a:t>6-2</a:t>
            </a:r>
            <a:r>
              <a:rPr lang="zh-CN" altLang="en-US" sz="3200" b="1" dirty="0">
                <a:latin typeface="华文楷体" panose="02010600040101010101" pitchFamily="2" charset="-122"/>
                <a:ea typeface="华文楷体" panose="02010600040101010101" pitchFamily="2" charset="-122"/>
              </a:rPr>
              <a:t>所示。</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err="1"/>
              <a:t>MantinsOS</a:t>
            </a:r>
            <a:r>
              <a:rPr lang="zh-CN" altLang="en-US" dirty="0"/>
              <a:t>的体系架构</a:t>
            </a:r>
            <a:endParaRPr lang="zh-CN" altLang="en-US" dirty="0"/>
          </a:p>
        </p:txBody>
      </p:sp>
      <p:pic>
        <p:nvPicPr>
          <p:cNvPr id="5" name="Picture 6" descr="06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95601" y="1395413"/>
            <a:ext cx="7921625" cy="4265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p:cNvSpPr>
            <a:spLocks noChangeArrowheads="1"/>
          </p:cNvSpPr>
          <p:nvPr/>
        </p:nvSpPr>
        <p:spPr bwMode="auto">
          <a:xfrm>
            <a:off x="4642713" y="5875309"/>
            <a:ext cx="29177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2000" b="1">
                <a:latin typeface="华文楷体" panose="02010600040101010101" pitchFamily="2" charset="-122"/>
                <a:ea typeface="华文楷体" panose="02010600040101010101" pitchFamily="2" charset="-122"/>
              </a:rPr>
              <a:t>图</a:t>
            </a:r>
            <a:r>
              <a:rPr lang="en-US" altLang="zh-CN" sz="2000" b="1">
                <a:latin typeface="华文楷体" panose="02010600040101010101" pitchFamily="2" charset="-122"/>
                <a:ea typeface="华文楷体" panose="02010600040101010101" pitchFamily="2" charset="-122"/>
              </a:rPr>
              <a:t>6-2  MantisOS</a:t>
            </a:r>
            <a:r>
              <a:rPr lang="zh-CN" altLang="en-US" sz="2000" b="1">
                <a:latin typeface="华文楷体" panose="02010600040101010101" pitchFamily="2" charset="-122"/>
                <a:ea typeface="华文楷体" panose="02010600040101010101" pitchFamily="2" charset="-122"/>
              </a:rPr>
              <a:t>体系结构</a:t>
            </a:r>
            <a:endParaRPr lang="zh-CN" altLang="en-US" sz="2000" b="1">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1</a:t>
            </a:r>
            <a:r>
              <a:rPr lang="zh-CN" altLang="en-US" dirty="0"/>
              <a:t>）内核和进程调度</a:t>
            </a:r>
            <a:endParaRPr lang="zh-CN" altLang="en-US" dirty="0"/>
          </a:p>
        </p:txBody>
      </p:sp>
      <p:sp>
        <p:nvSpPr>
          <p:cNvPr id="5" name="TextBox 4"/>
          <p:cNvSpPr txBox="1"/>
          <p:nvPr/>
        </p:nvSpPr>
        <p:spPr>
          <a:xfrm>
            <a:off x="1056640" y="980729"/>
            <a:ext cx="10583977" cy="353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sz="2800" dirty="0" err="1">
                <a:latin typeface="微软雅黑" panose="020B0503020204020204" pitchFamily="34" charset="-122"/>
                <a:ea typeface="微软雅黑" panose="020B0503020204020204" pitchFamily="34" charset="-122"/>
                <a:sym typeface="+mn-ea"/>
              </a:rPr>
              <a:t>MantisOS</a:t>
            </a:r>
            <a:r>
              <a:rPr lang="zh-CN" altLang="en-US" sz="2800" dirty="0">
                <a:latin typeface="微软雅黑" panose="020B0503020204020204" pitchFamily="34" charset="-122"/>
                <a:ea typeface="微软雅黑" panose="020B0503020204020204" pitchFamily="34" charset="-122"/>
                <a:sym typeface="+mn-ea"/>
              </a:rPr>
              <a:t>使用了类似于</a:t>
            </a:r>
            <a:r>
              <a:rPr lang="en-US" altLang="zh-CN" sz="2800" dirty="0">
                <a:latin typeface="微软雅黑" panose="020B0503020204020204" pitchFamily="34" charset="-122"/>
                <a:ea typeface="微软雅黑" panose="020B0503020204020204" pitchFamily="34" charset="-122"/>
                <a:sym typeface="+mn-ea"/>
              </a:rPr>
              <a:t>UNIX</a:t>
            </a:r>
            <a:r>
              <a:rPr lang="zh-CN" altLang="en-US" sz="2800" dirty="0">
                <a:latin typeface="微软雅黑" panose="020B0503020204020204" pitchFamily="34" charset="-122"/>
                <a:ea typeface="微软雅黑" panose="020B0503020204020204" pitchFamily="34" charset="-122"/>
                <a:sym typeface="+mn-ea"/>
              </a:rPr>
              <a:t>的进程调度模式，提供</a:t>
            </a:r>
            <a:r>
              <a:rPr lang="zh-CN" altLang="en-US" sz="2800" b="1" dirty="0">
                <a:solidFill>
                  <a:srgbClr val="0000FF"/>
                </a:solidFill>
                <a:latin typeface="微软雅黑" panose="020B0503020204020204" pitchFamily="34" charset="-122"/>
                <a:ea typeface="微软雅黑" panose="020B0503020204020204" pitchFamily="34" charset="-122"/>
                <a:sym typeface="+mn-ea"/>
              </a:rPr>
              <a:t>基于优先级的多线程调度和同一优先级中进行轮转调度服务</a:t>
            </a:r>
            <a:r>
              <a:rPr lang="zh-CN" altLang="en-US" sz="2800" dirty="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sz="2800" dirty="0" err="1" smtClean="0">
                <a:latin typeface="微软雅黑" panose="020B0503020204020204" pitchFamily="34" charset="-122"/>
                <a:ea typeface="微软雅黑" panose="020B0503020204020204" pitchFamily="34" charset="-122"/>
                <a:sym typeface="+mn-ea"/>
              </a:rPr>
              <a:t>MantisOS</a:t>
            </a:r>
            <a:r>
              <a:rPr lang="zh-CN" altLang="en-US" sz="2800" dirty="0">
                <a:latin typeface="微软雅黑" panose="020B0503020204020204" pitchFamily="34" charset="-122"/>
                <a:ea typeface="微软雅黑" panose="020B0503020204020204" pitchFamily="34" charset="-122"/>
                <a:sym typeface="+mn-ea"/>
              </a:rPr>
              <a:t>在逻辑上把</a:t>
            </a:r>
            <a:r>
              <a:rPr lang="en-US" altLang="zh-CN" sz="2800" dirty="0">
                <a:solidFill>
                  <a:srgbClr val="FF0000"/>
                </a:solidFill>
                <a:latin typeface="微软雅黑" panose="020B0503020204020204" pitchFamily="34" charset="-122"/>
                <a:ea typeface="微软雅黑" panose="020B0503020204020204" pitchFamily="34" charset="-122"/>
                <a:sym typeface="+mn-ea"/>
              </a:rPr>
              <a:t>RAM</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分成</a:t>
            </a:r>
            <a:r>
              <a:rPr lang="zh-CN" altLang="en-US" sz="2800" dirty="0">
                <a:solidFill>
                  <a:srgbClr val="FF0000"/>
                </a:solidFill>
                <a:latin typeface="微软雅黑" panose="020B0503020204020204" pitchFamily="34" charset="-122"/>
                <a:ea typeface="微软雅黑" panose="020B0503020204020204" pitchFamily="34" charset="-122"/>
                <a:sym typeface="+mn-ea"/>
              </a:rPr>
              <a:t>两部分</a:t>
            </a:r>
            <a:r>
              <a:rPr lang="zh-CN" altLang="en-US" sz="2800" dirty="0">
                <a:latin typeface="微软雅黑" panose="020B0503020204020204" pitchFamily="34" charset="-122"/>
                <a:ea typeface="微软雅黑" panose="020B0503020204020204" pitchFamily="34" charset="-122"/>
                <a:sym typeface="+mn-ea"/>
              </a:rPr>
              <a:t>：一部分是在编译时分配给全局变量的，另一部分以堆的形式管理</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1</a:t>
            </a:r>
            <a:r>
              <a:rPr lang="zh-CN" altLang="zh-CN"/>
              <a:t>、</a:t>
            </a:r>
            <a:r>
              <a:rPr lang="zh-CN" altLang="en-US"/>
              <a:t>无线传感器网络操作系统概述</a:t>
            </a:r>
            <a:endParaRPr lang="zh-CN" altLang="en-US"/>
          </a:p>
        </p:txBody>
      </p:sp>
      <p:sp>
        <p:nvSpPr>
          <p:cNvPr id="8" name="右箭头 7"/>
          <p:cNvSpPr/>
          <p:nvPr/>
        </p:nvSpPr>
        <p:spPr>
          <a:xfrm>
            <a:off x="989331" y="2207895"/>
            <a:ext cx="1377314" cy="10591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2" name="TextBox 11"/>
          <p:cNvSpPr txBox="1"/>
          <p:nvPr/>
        </p:nvSpPr>
        <p:spPr>
          <a:xfrm>
            <a:off x="1091883" y="2487296"/>
            <a:ext cx="1000126" cy="523220"/>
          </a:xfrm>
          <a:prstGeom prst="rect">
            <a:avLst/>
          </a:prstGeom>
          <a:noFill/>
          <a:ln w="9525">
            <a:noFill/>
          </a:ln>
        </p:spPr>
        <p:txBody>
          <a:bodyPr>
            <a:spAutoFit/>
          </a:bodyPr>
          <a:lstStyle/>
          <a:p>
            <a:r>
              <a:rPr lang="zh-CN" altLang="en-US" sz="2800" b="1" dirty="0">
                <a:solidFill>
                  <a:srgbClr val="006699"/>
                </a:solidFill>
                <a:latin typeface="华文楷体" panose="02010600040101010101" pitchFamily="2" charset="-122"/>
                <a:ea typeface="华文楷体" panose="02010600040101010101" pitchFamily="2" charset="-122"/>
              </a:rPr>
              <a:t>前言</a:t>
            </a:r>
            <a:endParaRPr lang="zh-CN" altLang="en-US" sz="2800" b="1" dirty="0">
              <a:solidFill>
                <a:srgbClr val="006699"/>
              </a:solidFill>
              <a:latin typeface="华文楷体" panose="02010600040101010101" pitchFamily="2" charset="-122"/>
              <a:ea typeface="华文楷体" panose="02010600040101010101" pitchFamily="2" charset="-122"/>
            </a:endParaRPr>
          </a:p>
        </p:txBody>
      </p:sp>
      <p:sp>
        <p:nvSpPr>
          <p:cNvPr id="14" name="云形标注 13"/>
          <p:cNvSpPr/>
          <p:nvPr/>
        </p:nvSpPr>
        <p:spPr>
          <a:xfrm rot="5400000">
            <a:off x="4490379" y="-1074235"/>
            <a:ext cx="5311298" cy="9709260"/>
          </a:xfrm>
          <a:prstGeom prst="cloudCallout">
            <a:avLst>
              <a:gd name="adj1" fmla="val -4186"/>
              <a:gd name="adj2" fmla="val 55470"/>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 name="TextBox 14"/>
          <p:cNvSpPr txBox="1"/>
          <p:nvPr/>
        </p:nvSpPr>
        <p:spPr>
          <a:xfrm>
            <a:off x="3597911" y="1924687"/>
            <a:ext cx="7018020" cy="3192145"/>
          </a:xfrm>
          <a:prstGeom prst="rect">
            <a:avLst/>
          </a:prstGeom>
          <a:noFill/>
          <a:ln w="9525">
            <a:noFill/>
          </a:ln>
        </p:spPr>
        <p:txBody>
          <a:bodyPr wrap="square">
            <a:spAutoFit/>
          </a:bodyPr>
          <a:lstStyle/>
          <a:p>
            <a:pPr>
              <a:lnSpc>
                <a:spcPct val="120000"/>
              </a:lnSpc>
            </a:pPr>
            <a:r>
              <a:rPr lang="zh-CN" altLang="en-US" sz="2800" b="1" dirty="0">
                <a:solidFill>
                  <a:schemeClr val="bg1"/>
                </a:solidFill>
                <a:latin typeface="华文楷体" panose="02010600040101010101" pitchFamily="2" charset="-122"/>
                <a:ea typeface="华文楷体" panose="02010600040101010101" pitchFamily="2" charset="-122"/>
              </a:rPr>
              <a:t>    直接在硬件上设计应用程序这种方式在实际应用中会碰到很多问题：</a:t>
            </a:r>
            <a:endParaRPr lang="zh-CN" altLang="en-US" sz="2800" b="1" dirty="0">
              <a:solidFill>
                <a:schemeClr val="bg1"/>
              </a:solidFill>
              <a:latin typeface="华文楷体" panose="02010600040101010101" pitchFamily="2" charset="-122"/>
              <a:ea typeface="华文楷体" panose="02010600040101010101" pitchFamily="2" charset="-122"/>
            </a:endParaRPr>
          </a:p>
          <a:p>
            <a:pPr>
              <a:lnSpc>
                <a:spcPct val="120000"/>
              </a:lnSpc>
            </a:pPr>
            <a:r>
              <a:rPr lang="zh-CN" altLang="en-US" sz="2800" b="1" dirty="0">
                <a:solidFill>
                  <a:schemeClr val="bg1"/>
                </a:solidFill>
                <a:latin typeface="华文楷体" panose="02010600040101010101" pitchFamily="2" charset="-122"/>
                <a:ea typeface="华文楷体" panose="02010600040101010101" pitchFamily="2" charset="-122"/>
              </a:rPr>
              <a:t> </a:t>
            </a:r>
            <a:r>
              <a:rPr lang="en-US" altLang="zh-CN" sz="2800" b="1" dirty="0">
                <a:solidFill>
                  <a:schemeClr val="bg1"/>
                </a:solidFill>
                <a:latin typeface="华文楷体" panose="02010600040101010101" pitchFamily="2" charset="-122"/>
                <a:ea typeface="华文楷体" panose="02010600040101010101" pitchFamily="2" charset="-122"/>
              </a:rPr>
              <a:t>    </a:t>
            </a:r>
            <a:r>
              <a:rPr lang="zh-CN" altLang="en-US" sz="2800" b="1" dirty="0">
                <a:solidFill>
                  <a:schemeClr val="bg1"/>
                </a:solidFill>
                <a:latin typeface="华文楷体" panose="02010600040101010101" pitchFamily="2" charset="-122"/>
                <a:ea typeface="华文楷体" panose="02010600040101010101" pitchFamily="2" charset="-122"/>
              </a:rPr>
              <a:t>首先是开发难度会加大，应用开发人员</a:t>
            </a:r>
            <a:r>
              <a:rPr lang="zh-CN" altLang="en-US" sz="2800" b="1" dirty="0">
                <a:solidFill>
                  <a:schemeClr val="bg1"/>
                </a:solidFill>
                <a:latin typeface="华文楷体" panose="02010600040101010101" pitchFamily="2" charset="-122"/>
                <a:ea typeface="华文楷体" panose="02010600040101010101" pitchFamily="2" charset="-122"/>
              </a:rPr>
              <a:t>将直接面对硬件进行编程；</a:t>
            </a:r>
            <a:endParaRPr lang="zh-CN" altLang="en-US" sz="2800" b="1" dirty="0">
              <a:solidFill>
                <a:schemeClr val="bg1"/>
              </a:solidFill>
              <a:latin typeface="华文楷体" panose="02010600040101010101" pitchFamily="2" charset="-122"/>
              <a:ea typeface="华文楷体" panose="02010600040101010101" pitchFamily="2" charset="-122"/>
            </a:endParaRPr>
          </a:p>
          <a:p>
            <a:pPr>
              <a:lnSpc>
                <a:spcPct val="120000"/>
              </a:lnSpc>
            </a:pPr>
            <a:r>
              <a:rPr lang="en-US" altLang="zh-CN" sz="2800" b="1" dirty="0">
                <a:solidFill>
                  <a:schemeClr val="bg1"/>
                </a:solidFill>
                <a:latin typeface="华文楷体" panose="02010600040101010101" pitchFamily="2" charset="-122"/>
                <a:ea typeface="华文楷体" panose="02010600040101010101" pitchFamily="2" charset="-122"/>
              </a:rPr>
              <a:t>     </a:t>
            </a:r>
            <a:r>
              <a:rPr lang="zh-CN" altLang="en-US" sz="2800" b="1" dirty="0">
                <a:solidFill>
                  <a:schemeClr val="bg1"/>
                </a:solidFill>
                <a:latin typeface="华文楷体" panose="02010600040101010101" pitchFamily="2" charset="-122"/>
                <a:ea typeface="华文楷体" panose="02010600040101010101" pitchFamily="2" charset="-122"/>
              </a:rPr>
              <a:t>其次是软件的重用性差，无法继承已有的软件成果，开发效率</a:t>
            </a:r>
            <a:r>
              <a:rPr lang="zh-CN" altLang="en-US" sz="2800" b="1" dirty="0">
                <a:solidFill>
                  <a:schemeClr val="bg1"/>
                </a:solidFill>
                <a:latin typeface="华文楷体" panose="02010600040101010101" pitchFamily="2" charset="-122"/>
                <a:ea typeface="华文楷体" panose="02010600040101010101" pitchFamily="2" charset="-122"/>
              </a:rPr>
              <a:t>低。</a:t>
            </a:r>
            <a:endParaRPr lang="zh-CN" altLang="en-US" sz="2800" b="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p:cTn id="12"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xEl>
                                              <p:pRg st="0" end="0"/>
                                            </p:txEl>
                                          </p:spTgt>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ppt_x</p:attrName>
                                        </p:attrNameLst>
                                      </p:cBhvr>
                                      <p:tavLst>
                                        <p:tav tm="0">
                                          <p:val>
                                            <p:strVal val="#ppt_x-.2"/>
                                          </p:val>
                                        </p:tav>
                                        <p:tav tm="100000">
                                          <p:val>
                                            <p:strVal val="#ppt_x"/>
                                          </p:val>
                                        </p:tav>
                                      </p:tavLst>
                                    </p:anim>
                                    <p:anim calcmode="lin" valueType="num">
                                      <p:cBhvr>
                                        <p:cTn id="19"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4"/>
                                        </p:tgtEl>
                                      </p:cBhvr>
                                    </p:animEffect>
                                  </p:childTnLst>
                                </p:cTn>
                              </p:par>
                              <p:par>
                                <p:cTn id="21" presetID="29"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ppt_x</p:attrName>
                                        </p:attrNameLst>
                                      </p:cBhvr>
                                      <p:tavLst>
                                        <p:tav tm="0">
                                          <p:val>
                                            <p:strVal val="#ppt_x-.2"/>
                                          </p:val>
                                        </p:tav>
                                        <p:tav tm="100000">
                                          <p:val>
                                            <p:strVal val="#ppt_x"/>
                                          </p:val>
                                        </p:tav>
                                      </p:tavLst>
                                    </p:anim>
                                    <p:anim calcmode="lin" valueType="num">
                                      <p:cBhvr>
                                        <p:cTn id="2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build="allAtOnce"/>
      <p:bldP spid="14" grpId="0" bldLvl="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1</a:t>
            </a:r>
            <a:r>
              <a:rPr lang="zh-CN" altLang="en-US" dirty="0"/>
              <a:t>）内核和进程调度</a:t>
            </a:r>
            <a:endParaRPr lang="zh-CN" altLang="en-US" dirty="0"/>
          </a:p>
        </p:txBody>
      </p:sp>
      <p:sp>
        <p:nvSpPr>
          <p:cNvPr id="5" name="TextBox 4"/>
          <p:cNvSpPr txBox="1"/>
          <p:nvPr/>
        </p:nvSpPr>
        <p:spPr>
          <a:xfrm>
            <a:off x="1056640" y="980729"/>
            <a:ext cx="10583977"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内核</a:t>
            </a:r>
            <a:r>
              <a:rPr lang="zh-CN" altLang="en-US" sz="2800" b="1" dirty="0">
                <a:solidFill>
                  <a:srgbClr val="FF0000"/>
                </a:solidFill>
                <a:latin typeface="微软雅黑" panose="020B0503020204020204" pitchFamily="34" charset="-122"/>
                <a:ea typeface="微软雅黑" panose="020B0503020204020204" pitchFamily="34" charset="-122"/>
                <a:sym typeface="+mn-ea"/>
              </a:rPr>
              <a:t>主要的全局数据结构是线程表</a:t>
            </a:r>
            <a:r>
              <a:rPr lang="zh-CN" altLang="en-US" sz="2800" dirty="0">
                <a:latin typeface="微软雅黑" panose="020B0503020204020204" pitchFamily="34" charset="-122"/>
                <a:ea typeface="微软雅黑" panose="020B0503020204020204" pitchFamily="34" charset="-122"/>
                <a:sym typeface="+mn-ea"/>
              </a:rPr>
              <a:t>，每个线程有一个条目。</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内核</a:t>
            </a:r>
            <a:r>
              <a:rPr lang="zh-CN" altLang="en-US" sz="2800" dirty="0">
                <a:latin typeface="微软雅黑" panose="020B0503020204020204" pitchFamily="34" charset="-122"/>
                <a:ea typeface="微软雅黑" panose="020B0503020204020204" pitchFamily="34" charset="-122"/>
                <a:sym typeface="+mn-ea"/>
              </a:rPr>
              <a:t>还为每一个优先级别的线程保存表头和表尾指针，可方便快速增加和删除。</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系统</a:t>
            </a:r>
            <a:r>
              <a:rPr lang="zh-CN" altLang="en-US" sz="2800" dirty="0">
                <a:latin typeface="微软雅黑" panose="020B0503020204020204" pitchFamily="34" charset="-122"/>
                <a:ea typeface="微软雅黑" panose="020B0503020204020204" pitchFamily="34" charset="-122"/>
                <a:sym typeface="+mn-ea"/>
              </a:rPr>
              <a:t>在以下情况会引发</a:t>
            </a:r>
            <a:r>
              <a:rPr lang="zh-CN" altLang="en-US" sz="2800" b="1" dirty="0">
                <a:solidFill>
                  <a:srgbClr val="FF0000"/>
                </a:solidFill>
                <a:latin typeface="微软雅黑" panose="020B0503020204020204" pitchFamily="34" charset="-122"/>
                <a:ea typeface="微软雅黑" panose="020B0503020204020204" pitchFamily="34" charset="-122"/>
                <a:sym typeface="+mn-ea"/>
              </a:rPr>
              <a:t>上下文环境的切换：</a:t>
            </a:r>
            <a:r>
              <a:rPr lang="zh-CN" altLang="en-US" sz="2800" dirty="0">
                <a:latin typeface="微软雅黑" panose="020B0503020204020204" pitchFamily="34" charset="-122"/>
                <a:ea typeface="微软雅黑" panose="020B0503020204020204" pitchFamily="34" charset="-122"/>
                <a:sym typeface="+mn-ea"/>
              </a:rPr>
              <a:t>调度器接收到一个来自硬件的定时器中断、系统调用、信号量的操作</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a:t>）网络栈和通信层（</a:t>
            </a:r>
            <a:r>
              <a:rPr lang="en-US" altLang="zh-CN" dirty="0"/>
              <a:t>COMM</a:t>
            </a:r>
            <a:r>
              <a:rPr lang="zh-CN" altLang="en-US" dirty="0"/>
              <a:t>）</a:t>
            </a:r>
            <a:endParaRPr lang="zh-CN" altLang="en-US" dirty="0"/>
          </a:p>
        </p:txBody>
      </p:sp>
      <p:sp>
        <p:nvSpPr>
          <p:cNvPr id="5" name="TextBox 4"/>
          <p:cNvSpPr txBox="1"/>
          <p:nvPr/>
        </p:nvSpPr>
        <p:spPr>
          <a:xfrm>
            <a:off x="1056640" y="980730"/>
            <a:ext cx="10583977"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sz="2800" b="1" dirty="0">
                <a:solidFill>
                  <a:srgbClr val="FF0000"/>
                </a:solidFill>
                <a:latin typeface="微软雅黑" panose="020B0503020204020204" pitchFamily="34" charset="-122"/>
                <a:ea typeface="微软雅黑" panose="020B0503020204020204" pitchFamily="34" charset="-122"/>
                <a:sym typeface="+mn-ea"/>
              </a:rPr>
              <a:t>MOS</a:t>
            </a:r>
            <a:r>
              <a:rPr lang="zh-CN" altLang="en-US" sz="2800" b="1" dirty="0">
                <a:solidFill>
                  <a:srgbClr val="FF0000"/>
                </a:solidFill>
                <a:latin typeface="微软雅黑" panose="020B0503020204020204" pitchFamily="34" charset="-122"/>
                <a:ea typeface="微软雅黑" panose="020B0503020204020204" pitchFamily="34" charset="-122"/>
                <a:sym typeface="+mn-ea"/>
              </a:rPr>
              <a:t>网络栈</a:t>
            </a:r>
            <a:r>
              <a:rPr lang="zh-CN" altLang="en-US" sz="2800" dirty="0">
                <a:latin typeface="微软雅黑" panose="020B0503020204020204" pitchFamily="34" charset="-122"/>
                <a:ea typeface="微软雅黑" panose="020B0503020204020204" pitchFamily="34" charset="-122"/>
                <a:sym typeface="+mn-ea"/>
              </a:rPr>
              <a:t>作为一个或多个用户级线程执行，</a:t>
            </a:r>
            <a:r>
              <a:rPr lang="zh-CN" altLang="en-US" sz="2800" b="1" dirty="0">
                <a:solidFill>
                  <a:srgbClr val="0000FF"/>
                </a:solidFill>
                <a:latin typeface="微软雅黑" panose="020B0503020204020204" pitchFamily="34" charset="-122"/>
                <a:ea typeface="微软雅黑" panose="020B0503020204020204" pitchFamily="34" charset="-122"/>
                <a:sym typeface="+mn-ea"/>
              </a:rPr>
              <a:t>网络栈支持网络的第三层及第三层以上</a:t>
            </a:r>
            <a:r>
              <a:rPr lang="zh-CN" altLang="en-US" sz="2800" dirty="0">
                <a:latin typeface="微软雅黑" panose="020B0503020204020204" pitchFamily="34" charset="-122"/>
                <a:ea typeface="微软雅黑" panose="020B0503020204020204" pitchFamily="34" charset="-122"/>
                <a:sym typeface="+mn-ea"/>
              </a:rPr>
              <a:t>，如路由层、传输层和应用层。</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MOS</a:t>
            </a:r>
            <a:r>
              <a:rPr lang="zh-CN" altLang="en-US" sz="2800" b="1" dirty="0">
                <a:solidFill>
                  <a:srgbClr val="FF0000"/>
                </a:solidFill>
                <a:latin typeface="微软雅黑" panose="020B0503020204020204" pitchFamily="34" charset="-122"/>
                <a:ea typeface="微软雅黑" panose="020B0503020204020204" pitchFamily="34" charset="-122"/>
                <a:sym typeface="+mn-ea"/>
              </a:rPr>
              <a:t>的通信层</a:t>
            </a:r>
            <a:r>
              <a:rPr lang="zh-CN" altLang="en-US" sz="2800" dirty="0">
                <a:latin typeface="微软雅黑" panose="020B0503020204020204" pitchFamily="34" charset="-122"/>
                <a:ea typeface="微软雅黑" panose="020B0503020204020204" pitchFamily="34" charset="-122"/>
                <a:sym typeface="+mn-ea"/>
              </a:rPr>
              <a:t>为通信设备驱动程序</a:t>
            </a:r>
            <a:r>
              <a:rPr lang="zh-CN" altLang="en-US" sz="2800" b="1" dirty="0">
                <a:solidFill>
                  <a:srgbClr val="FF0000"/>
                </a:solidFill>
                <a:latin typeface="微软雅黑" panose="020B0503020204020204" pitchFamily="34" charset="-122"/>
                <a:ea typeface="微软雅黑" panose="020B0503020204020204" pitchFamily="34" charset="-122"/>
                <a:sym typeface="+mn-ea"/>
              </a:rPr>
              <a:t>提供统一的接口</a:t>
            </a:r>
            <a:r>
              <a:rPr lang="zh-CN" altLang="en-US" sz="2800" dirty="0">
                <a:latin typeface="微软雅黑" panose="020B0503020204020204" pitchFamily="34" charset="-122"/>
                <a:ea typeface="微软雅黑" panose="020B0503020204020204" pitchFamily="34" charset="-122"/>
                <a:sym typeface="+mn-ea"/>
              </a:rPr>
              <a:t>（如串口、</a:t>
            </a:r>
            <a:r>
              <a:rPr lang="en-US" altLang="zh-CN" sz="2800" dirty="0">
                <a:latin typeface="微软雅黑" panose="020B0503020204020204" pitchFamily="34" charset="-122"/>
                <a:ea typeface="微软雅黑" panose="020B0503020204020204" pitchFamily="34" charset="-122"/>
                <a:sym typeface="+mn-ea"/>
              </a:rPr>
              <a:t>USB</a:t>
            </a:r>
            <a:r>
              <a:rPr lang="zh-CN" altLang="en-US" sz="2800" dirty="0">
                <a:latin typeface="微软雅黑" panose="020B0503020204020204" pitchFamily="34" charset="-122"/>
                <a:ea typeface="微软雅黑" panose="020B0503020204020204" pitchFamily="34" charset="-122"/>
                <a:sym typeface="+mn-ea"/>
              </a:rPr>
              <a:t>或者无线通信设备），如图</a:t>
            </a:r>
            <a:r>
              <a:rPr lang="en-US" altLang="zh-CN" sz="2800" dirty="0">
                <a:latin typeface="微软雅黑" panose="020B0503020204020204" pitchFamily="34" charset="-122"/>
                <a:ea typeface="微软雅黑" panose="020B0503020204020204" pitchFamily="34" charset="-122"/>
                <a:sym typeface="+mn-ea"/>
              </a:rPr>
              <a:t>6-3</a:t>
            </a:r>
            <a:r>
              <a:rPr lang="zh-CN" altLang="en-US" sz="2800" dirty="0">
                <a:latin typeface="微软雅黑" panose="020B0503020204020204" pitchFamily="34" charset="-122"/>
                <a:ea typeface="微软雅黑" panose="020B0503020204020204" pitchFamily="34" charset="-122"/>
                <a:sym typeface="+mn-ea"/>
              </a:rPr>
              <a:t>所示</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sym typeface="+mn-ea"/>
              </a:rPr>
              <a:t>COMM</a:t>
            </a:r>
            <a:r>
              <a:rPr lang="zh-CN" altLang="en-US" sz="2800" dirty="0">
                <a:latin typeface="微软雅黑" panose="020B0503020204020204" pitchFamily="34" charset="-122"/>
                <a:ea typeface="微软雅黑" panose="020B0503020204020204" pitchFamily="34" charset="-122"/>
                <a:sym typeface="+mn-ea"/>
              </a:rPr>
              <a:t>层也负责实现</a:t>
            </a:r>
            <a:r>
              <a:rPr lang="zh-CN" altLang="en-US" sz="2800" b="1" dirty="0">
                <a:solidFill>
                  <a:srgbClr val="0000FF"/>
                </a:solidFill>
                <a:latin typeface="微软雅黑" panose="020B0503020204020204" pitchFamily="34" charset="-122"/>
                <a:ea typeface="微软雅黑" panose="020B0503020204020204" pitchFamily="34" charset="-122"/>
                <a:sym typeface="+mn-ea"/>
              </a:rPr>
              <a:t>管理数据包缓冲和同步功能</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a:t>）网络栈和通信层（</a:t>
            </a:r>
            <a:r>
              <a:rPr lang="en-US" altLang="zh-CN" dirty="0"/>
              <a:t>COMM</a:t>
            </a:r>
            <a:r>
              <a:rPr lang="zh-CN" altLang="en-US" dirty="0"/>
              <a:t>）</a:t>
            </a:r>
            <a:endParaRPr lang="zh-CN" altLang="en-US" dirty="0"/>
          </a:p>
        </p:txBody>
      </p:sp>
      <p:pic>
        <p:nvPicPr>
          <p:cNvPr id="4" name="Picture 5" descr="06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96841" y="1001955"/>
            <a:ext cx="7127552" cy="49824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4227374" y="5982837"/>
            <a:ext cx="37353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2000" b="1" dirty="0">
                <a:latin typeface="华文楷体" panose="02010600040101010101" pitchFamily="2" charset="-122"/>
                <a:ea typeface="华文楷体" panose="02010600040101010101" pitchFamily="2" charset="-122"/>
              </a:rPr>
              <a:t>图</a:t>
            </a:r>
            <a:r>
              <a:rPr lang="en-US" altLang="zh-CN" sz="2000" b="1" dirty="0">
                <a:latin typeface="华文楷体" panose="02010600040101010101" pitchFamily="2" charset="-122"/>
                <a:ea typeface="华文楷体" panose="02010600040101010101" pitchFamily="2" charset="-122"/>
              </a:rPr>
              <a:t>6-3  MOS</a:t>
            </a:r>
            <a:r>
              <a:rPr lang="zh-CN" altLang="en-US" sz="2000" b="1" dirty="0">
                <a:latin typeface="华文楷体" panose="02010600040101010101" pitchFamily="2" charset="-122"/>
                <a:ea typeface="华文楷体" panose="02010600040101010101" pitchFamily="2" charset="-122"/>
              </a:rPr>
              <a:t>通信层和设备驱动层</a:t>
            </a:r>
            <a:endParaRPr lang="zh-CN" altLang="en-US" sz="20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zh-CN" altLang="en-US" dirty="0"/>
              <a:t>设备驱动</a:t>
            </a:r>
            <a:r>
              <a:rPr lang="zh-CN" altLang="en-US" dirty="0" smtClean="0"/>
              <a:t>层</a:t>
            </a:r>
            <a:endParaRPr lang="zh-CN" altLang="en-US" dirty="0"/>
          </a:p>
        </p:txBody>
      </p:sp>
      <p:sp>
        <p:nvSpPr>
          <p:cNvPr id="5" name="TextBox 4"/>
          <p:cNvSpPr txBox="1"/>
          <p:nvPr/>
        </p:nvSpPr>
        <p:spPr>
          <a:xfrm>
            <a:off x="1056640" y="980730"/>
            <a:ext cx="10583977" cy="60016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MOS</a:t>
            </a:r>
            <a:r>
              <a:rPr lang="zh-CN" altLang="en-US" dirty="0">
                <a:latin typeface="微软雅黑" panose="020B0503020204020204" pitchFamily="34" charset="-122"/>
                <a:ea typeface="微软雅黑" panose="020B0503020204020204" pitchFamily="34" charset="-122"/>
                <a:sym typeface="+mn-ea"/>
              </a:rPr>
              <a:t>采用传统的“</a:t>
            </a:r>
            <a:r>
              <a:rPr lang="zh-CN" altLang="en-US" b="1" dirty="0">
                <a:solidFill>
                  <a:srgbClr val="FF0000"/>
                </a:solidFill>
                <a:latin typeface="微软雅黑" panose="020B0503020204020204" pitchFamily="34" charset="-122"/>
                <a:ea typeface="微软雅黑" panose="020B0503020204020204" pitchFamily="34" charset="-122"/>
                <a:sym typeface="+mn-ea"/>
              </a:rPr>
              <a:t>逻辑</a:t>
            </a:r>
            <a:r>
              <a:rPr lang="en-US" altLang="zh-CN" b="1" dirty="0">
                <a:solidFill>
                  <a:srgbClr val="FF0000"/>
                </a:solidFill>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物理</a:t>
            </a:r>
            <a:r>
              <a:rPr lang="zh-CN" altLang="en-US" dirty="0">
                <a:latin typeface="微软雅黑" panose="020B0503020204020204" pitchFamily="34" charset="-122"/>
                <a:ea typeface="微软雅黑" panose="020B0503020204020204" pitchFamily="34" charset="-122"/>
                <a:sym typeface="+mn-ea"/>
              </a:rPr>
              <a:t>”分层方式来对应硬件的设备驱动设计。</a:t>
            </a:r>
            <a:endParaRPr lang="zh-CN" altLang="en-US"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dirty="0" smtClean="0">
                <a:latin typeface="微软雅黑" panose="020B0503020204020204" pitchFamily="34" charset="-122"/>
                <a:ea typeface="微软雅黑" panose="020B0503020204020204" pitchFamily="34" charset="-122"/>
                <a:sym typeface="+mn-ea"/>
              </a:rPr>
              <a:t>MOS</a:t>
            </a:r>
            <a:r>
              <a:rPr lang="zh-CN" altLang="en-US" dirty="0">
                <a:latin typeface="微软雅黑" panose="020B0503020204020204" pitchFamily="34" charset="-122"/>
                <a:ea typeface="微软雅黑" panose="020B0503020204020204" pitchFamily="34" charset="-122"/>
                <a:sym typeface="+mn-ea"/>
              </a:rPr>
              <a:t>设备驱动层涵盖了同步</a:t>
            </a:r>
            <a:r>
              <a:rPr lang="en-US" altLang="zh-CN" dirty="0">
                <a:latin typeface="微软雅黑" panose="020B0503020204020204" pitchFamily="34" charset="-122"/>
                <a:ea typeface="微软雅黑" panose="020B0503020204020204" pitchFamily="34" charset="-122"/>
                <a:sym typeface="+mn-ea"/>
              </a:rPr>
              <a:t>I/O</a:t>
            </a:r>
            <a:r>
              <a:rPr lang="zh-CN" altLang="en-US" dirty="0">
                <a:latin typeface="微软雅黑" panose="020B0503020204020204" pitchFamily="34" charset="-122"/>
                <a:ea typeface="微软雅黑" panose="020B0503020204020204" pitchFamily="34" charset="-122"/>
                <a:sym typeface="+mn-ea"/>
              </a:rPr>
              <a:t>设备的驱动程序和</a:t>
            </a:r>
            <a:r>
              <a:rPr lang="zh-CN" altLang="en-US" dirty="0">
                <a:solidFill>
                  <a:srgbClr val="FF0000"/>
                </a:solidFill>
                <a:latin typeface="微软雅黑" panose="020B0503020204020204" pitchFamily="34" charset="-122"/>
                <a:ea typeface="微软雅黑" panose="020B0503020204020204" pitchFamily="34" charset="-122"/>
                <a:sym typeface="+mn-ea"/>
              </a:rPr>
              <a:t>异步通信设备</a:t>
            </a:r>
            <a:r>
              <a:rPr lang="zh-CN" altLang="en-US"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串行口</a:t>
            </a:r>
            <a:r>
              <a:rPr lang="zh-CN" altLang="en-US"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循环接口</a:t>
            </a:r>
            <a:r>
              <a:rPr lang="zh-CN" altLang="en-US" dirty="0">
                <a:latin typeface="微软雅黑" panose="020B0503020204020204" pitchFamily="34" charset="-122"/>
                <a:ea typeface="微软雅黑" panose="020B0503020204020204" pitchFamily="34" charset="-122"/>
                <a:sym typeface="+mn-ea"/>
              </a:rPr>
              <a:t>的驱动程序。每一个设备都为上层用户提供了如表</a:t>
            </a:r>
            <a:r>
              <a:rPr lang="en-US" altLang="zh-CN" dirty="0">
                <a:latin typeface="微软雅黑" panose="020B0503020204020204" pitchFamily="34" charset="-122"/>
                <a:ea typeface="微软雅黑" panose="020B0503020204020204" pitchFamily="34" charset="-122"/>
                <a:sym typeface="+mn-ea"/>
              </a:rPr>
              <a:t>6-2</a:t>
            </a:r>
            <a:r>
              <a:rPr lang="zh-CN" altLang="en-US" dirty="0">
                <a:latin typeface="微软雅黑" panose="020B0503020204020204" pitchFamily="34" charset="-122"/>
                <a:ea typeface="微软雅黑" panose="020B0503020204020204" pitchFamily="34" charset="-122"/>
                <a:sym typeface="+mn-ea"/>
              </a:rPr>
              <a:t>所示的</a:t>
            </a:r>
            <a:r>
              <a:rPr lang="en-US" altLang="zh-CN" dirty="0">
                <a:latin typeface="微软雅黑" panose="020B0503020204020204" pitchFamily="34" charset="-122"/>
                <a:ea typeface="微软雅黑" panose="020B0503020204020204" pitchFamily="34" charset="-122"/>
                <a:sym typeface="+mn-ea"/>
              </a:rPr>
              <a:t>POSIX</a:t>
            </a:r>
            <a:r>
              <a:rPr lang="zh-CN" altLang="en-US" dirty="0">
                <a:latin typeface="微软雅黑" panose="020B0503020204020204" pitchFamily="34" charset="-122"/>
                <a:ea typeface="微软雅黑" panose="020B0503020204020204" pitchFamily="34" charset="-122"/>
                <a:sym typeface="+mn-ea"/>
              </a:rPr>
              <a:t>风格的系统调用函数</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zh-CN" altLang="en-US" dirty="0"/>
              <a:t>设备驱动</a:t>
            </a:r>
            <a:r>
              <a:rPr lang="zh-CN" altLang="en-US" dirty="0" smtClean="0"/>
              <a:t>层</a:t>
            </a:r>
            <a:endParaRPr lang="zh-CN" altLang="en-US" dirty="0"/>
          </a:p>
        </p:txBody>
      </p:sp>
      <p:sp>
        <p:nvSpPr>
          <p:cNvPr id="4" name="Rectangle 5"/>
          <p:cNvSpPr>
            <a:spLocks noChangeArrowheads="1"/>
          </p:cNvSpPr>
          <p:nvPr/>
        </p:nvSpPr>
        <p:spPr bwMode="auto">
          <a:xfrm>
            <a:off x="3079060" y="1100225"/>
            <a:ext cx="56092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2667000" algn="ctr"/>
              </a:tabLst>
            </a:pPr>
            <a:r>
              <a:rPr lang="zh-CN" altLang="en-US" sz="2800" b="1" dirty="0">
                <a:solidFill>
                  <a:srgbClr val="0000FF"/>
                </a:solidFill>
                <a:latin typeface="华文楷体" panose="02010600040101010101" pitchFamily="2" charset="-122"/>
                <a:ea typeface="华文楷体" panose="02010600040101010101" pitchFamily="2" charset="-122"/>
              </a:rPr>
              <a:t>表</a:t>
            </a:r>
            <a:r>
              <a:rPr lang="en-US" altLang="zh-CN" sz="2800" b="1" dirty="0">
                <a:solidFill>
                  <a:srgbClr val="0000FF"/>
                </a:solidFill>
                <a:latin typeface="华文楷体" panose="02010600040101010101" pitchFamily="2" charset="-122"/>
                <a:ea typeface="华文楷体" panose="02010600040101010101" pitchFamily="2" charset="-122"/>
              </a:rPr>
              <a:t>6-2   </a:t>
            </a:r>
            <a:r>
              <a:rPr lang="zh-CN" altLang="en-US" sz="2800" b="1" dirty="0">
                <a:solidFill>
                  <a:srgbClr val="0000FF"/>
                </a:solidFill>
                <a:latin typeface="华文楷体" panose="02010600040101010101" pitchFamily="2" charset="-122"/>
                <a:ea typeface="华文楷体" panose="02010600040101010101" pitchFamily="2" charset="-122"/>
              </a:rPr>
              <a:t>与</a:t>
            </a:r>
            <a:r>
              <a:rPr lang="en-US" altLang="zh-CN" sz="2800" b="1" dirty="0">
                <a:solidFill>
                  <a:srgbClr val="0000FF"/>
                </a:solidFill>
                <a:latin typeface="华文楷体" panose="02010600040101010101" pitchFamily="2" charset="-122"/>
                <a:ea typeface="华文楷体" panose="02010600040101010101" pitchFamily="2" charset="-122"/>
              </a:rPr>
              <a:t>DEV</a:t>
            </a:r>
            <a:r>
              <a:rPr lang="zh-CN" altLang="en-US" sz="2800" b="1" dirty="0">
                <a:solidFill>
                  <a:srgbClr val="0000FF"/>
                </a:solidFill>
                <a:latin typeface="华文楷体" panose="02010600040101010101" pitchFamily="2" charset="-122"/>
                <a:ea typeface="华文楷体" panose="02010600040101010101" pitchFamily="2" charset="-122"/>
              </a:rPr>
              <a:t>相关的系统调用函数</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graphicFrame>
        <p:nvGraphicFramePr>
          <p:cNvPr id="6" name="Group 100"/>
          <p:cNvGraphicFramePr>
            <a:graphicFrameLocks noGrp="1"/>
          </p:cNvGraphicFramePr>
          <p:nvPr/>
        </p:nvGraphicFramePr>
        <p:xfrm>
          <a:off x="767408" y="1772818"/>
          <a:ext cx="10945215" cy="4746459"/>
        </p:xfrm>
        <a:graphic>
          <a:graphicData uri="http://schemas.openxmlformats.org/drawingml/2006/table">
            <a:tbl>
              <a:tblPr/>
              <a:tblGrid>
                <a:gridCol w="4104456"/>
                <a:gridCol w="6840759"/>
              </a:tblGrid>
              <a:tr h="54021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rPr>
                        <a:t>函    数</a:t>
                      </a:r>
                      <a:endPar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rPr>
                        <a:t>功    能</a:t>
                      </a:r>
                      <a:endParaRPr kumimoji="0" lang="zh-CN" altLang="en-US" sz="24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tx2">
                        <a:lumMod val="60000"/>
                        <a:lumOff val="40000"/>
                      </a:schemeClr>
                    </a:solidFill>
                  </a:tcPr>
                </a:tc>
              </a:tr>
              <a:tr h="7010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dev_read</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buf</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count)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从设备</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中读取</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count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个字节，并把结果存入缓冲区</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buf</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中</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dev_write</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buf</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count)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把缓冲区</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buf</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中的</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count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个字节数据写入</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中</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fr-FR"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dev_mode(dev, mode)</a:t>
                      </a:r>
                      <a:endParaRPr kumimoji="0" lang="fr-FR"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fr-FR"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把设备</a:t>
                      </a:r>
                      <a:r>
                        <a:rPr kumimoji="0" lang="fr-FR"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dev</a:t>
                      </a:r>
                      <a:r>
                        <a:rPr kumimoji="0" lang="zh-CN" altLang="fr-FR"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设置成</a:t>
                      </a:r>
                      <a:r>
                        <a:rPr kumimoji="0" lang="fr-FR"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mode</a:t>
                      </a:r>
                      <a:r>
                        <a:rPr kumimoji="0" lang="zh-CN" altLang="fr-FR"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模式</a:t>
                      </a:r>
                      <a:endParaRPr kumimoji="0" lang="zh-CN" altLang="fr-FR"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dev_ioctl</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dev,request</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args</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给设备</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发送一个控制命令（</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request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args</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是各种命令参数</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dev_open(dev)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打开设备</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dev_close(dev)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关闭设备</a:t>
                      </a:r>
                      <a:r>
                        <a:rPr kumimoji="0" lang="en-US" altLang="zh-CN"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dev</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80808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a:t>
            </a:r>
            <a:r>
              <a:rPr lang="en-US" altLang="zh-CN" dirty="0" err="1"/>
              <a:t>MantinsOS</a:t>
            </a:r>
            <a:r>
              <a:rPr lang="zh-CN" altLang="en-US" dirty="0"/>
              <a:t>应用程序开发与发布</a:t>
            </a:r>
            <a:endParaRPr lang="zh-CN" altLang="en-US" dirty="0"/>
          </a:p>
        </p:txBody>
      </p:sp>
      <p:sp>
        <p:nvSpPr>
          <p:cNvPr id="15" name="TextBox 14"/>
          <p:cNvSpPr txBox="1"/>
          <p:nvPr/>
        </p:nvSpPr>
        <p:spPr>
          <a:xfrm>
            <a:off x="911425" y="980728"/>
            <a:ext cx="10801200" cy="1569660"/>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硬件平台：</a:t>
            </a:r>
            <a:r>
              <a:rPr lang="zh-CN" altLang="en-US" sz="3200" b="1" dirty="0" smtClean="0">
                <a:latin typeface="华文楷体" panose="02010600040101010101" pitchFamily="2" charset="-122"/>
                <a:ea typeface="华文楷体" panose="02010600040101010101" pitchFamily="2" charset="-122"/>
              </a:rPr>
              <a:t>结构</a:t>
            </a:r>
            <a:r>
              <a:rPr lang="zh-CN" altLang="en-US" sz="3200" b="1" dirty="0">
                <a:latin typeface="华文楷体" panose="02010600040101010101" pitchFamily="2" charset="-122"/>
                <a:ea typeface="华文楷体" panose="02010600040101010101" pitchFamily="2" charset="-122"/>
              </a:rPr>
              <a:t>如图</a:t>
            </a:r>
            <a:r>
              <a:rPr lang="en-US" altLang="zh-CN" sz="3200" b="1" dirty="0">
                <a:latin typeface="华文楷体" panose="02010600040101010101" pitchFamily="2" charset="-122"/>
                <a:ea typeface="华文楷体" panose="02010600040101010101" pitchFamily="2" charset="-122"/>
              </a:rPr>
              <a:t>6-4</a:t>
            </a:r>
            <a:r>
              <a:rPr lang="zh-CN" altLang="en-US" sz="3200" b="1" dirty="0">
                <a:latin typeface="华文楷体" panose="02010600040101010101" pitchFamily="2" charset="-122"/>
                <a:ea typeface="华文楷体" panose="02010600040101010101" pitchFamily="2" charset="-122"/>
              </a:rPr>
              <a:t>所示，主要由传感器节点、传感器板、</a:t>
            </a:r>
            <a:r>
              <a:rPr lang="en-US" altLang="zh-CN" sz="3200" b="1" dirty="0">
                <a:latin typeface="华文楷体" panose="02010600040101010101" pitchFamily="2" charset="-122"/>
                <a:ea typeface="华文楷体" panose="02010600040101010101" pitchFamily="2" charset="-122"/>
              </a:rPr>
              <a:t>PC</a:t>
            </a:r>
            <a:r>
              <a:rPr lang="zh-CN" altLang="en-US" sz="3200" b="1" dirty="0">
                <a:latin typeface="华文楷体" panose="02010600040101010101" pitchFamily="2" charset="-122"/>
                <a:ea typeface="华文楷体" panose="02010600040101010101" pitchFamily="2" charset="-122"/>
              </a:rPr>
              <a:t>机、串口连接线、编程板等组成。</a:t>
            </a:r>
            <a:endParaRPr lang="zh-CN" altLang="en-US" sz="3200" b="1" dirty="0">
              <a:latin typeface="华文楷体" panose="02010600040101010101" pitchFamily="2" charset="-122"/>
              <a:ea typeface="华文楷体" panose="02010600040101010101" pitchFamily="2" charset="-122"/>
            </a:endParaRPr>
          </a:p>
        </p:txBody>
      </p:sp>
      <p:pic>
        <p:nvPicPr>
          <p:cNvPr id="5" name="Picture 36" descr="06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9" y="2996952"/>
            <a:ext cx="9998002" cy="237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7"/>
          <p:cNvSpPr>
            <a:spLocks noChangeArrowheads="1"/>
          </p:cNvSpPr>
          <p:nvPr/>
        </p:nvSpPr>
        <p:spPr bwMode="auto">
          <a:xfrm>
            <a:off x="4655840" y="5714093"/>
            <a:ext cx="29114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zh-CN" altLang="en-US" sz="2800" b="1" dirty="0">
                <a:solidFill>
                  <a:srgbClr val="0000FF"/>
                </a:solidFill>
                <a:latin typeface="华文楷体" panose="02010600040101010101" pitchFamily="2" charset="-122"/>
                <a:ea typeface="华文楷体" panose="02010600040101010101" pitchFamily="2" charset="-122"/>
              </a:rPr>
              <a:t>图</a:t>
            </a:r>
            <a:r>
              <a:rPr lang="en-US" altLang="zh-CN" sz="2800" b="1" dirty="0">
                <a:solidFill>
                  <a:srgbClr val="0000FF"/>
                </a:solidFill>
                <a:latin typeface="华文楷体" panose="02010600040101010101" pitchFamily="2" charset="-122"/>
                <a:ea typeface="华文楷体" panose="02010600040101010101" pitchFamily="2" charset="-122"/>
              </a:rPr>
              <a:t>6-4</a:t>
            </a:r>
            <a:r>
              <a:rPr lang="zh-CN" altLang="en-US" sz="2800" b="1" dirty="0">
                <a:solidFill>
                  <a:srgbClr val="0000FF"/>
                </a:solidFill>
                <a:latin typeface="华文楷体" panose="02010600040101010101" pitchFamily="2" charset="-122"/>
                <a:ea typeface="华文楷体" panose="02010600040101010101" pitchFamily="2" charset="-122"/>
              </a:rPr>
              <a:t>硬件结构图</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a:t>
            </a:r>
            <a:r>
              <a:rPr lang="en-US" altLang="zh-CN" dirty="0" err="1"/>
              <a:t>MantinsOS</a:t>
            </a:r>
            <a:r>
              <a:rPr lang="zh-CN" altLang="en-US" dirty="0"/>
              <a:t>应用程序开发与发布</a:t>
            </a:r>
            <a:endParaRPr lang="zh-CN" altLang="en-US" dirty="0"/>
          </a:p>
        </p:txBody>
      </p:sp>
      <p:sp>
        <p:nvSpPr>
          <p:cNvPr id="15" name="TextBox 14"/>
          <p:cNvSpPr txBox="1"/>
          <p:nvPr/>
        </p:nvSpPr>
        <p:spPr>
          <a:xfrm>
            <a:off x="911425" y="980729"/>
            <a:ext cx="10801200" cy="5016758"/>
          </a:xfrm>
          <a:prstGeom prst="rect">
            <a:avLst/>
          </a:prstGeom>
          <a:noFill/>
          <a:ln w="9525">
            <a:noFill/>
          </a:ln>
        </p:spPr>
        <p:txBody>
          <a:bodyPr wrap="square">
            <a:spAutoFit/>
          </a:bodyPr>
          <a:lstStyle/>
          <a:p>
            <a:pPr marL="457200" indent="-457200" algn="just">
              <a:lnSpc>
                <a:spcPct val="20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软件环境</a:t>
            </a:r>
            <a:r>
              <a:rPr lang="zh-CN" altLang="en-US" sz="3200" b="1" dirty="0">
                <a:solidFill>
                  <a:srgbClr val="0000FF"/>
                </a:solidFill>
                <a:latin typeface="华文楷体" panose="02010600040101010101" pitchFamily="2" charset="-122"/>
                <a:ea typeface="华文楷体" panose="02010600040101010101" pitchFamily="2" charset="-122"/>
              </a:rPr>
              <a:t>的</a:t>
            </a:r>
            <a:r>
              <a:rPr lang="zh-CN" altLang="en-US" sz="3200" b="1" dirty="0" smtClean="0">
                <a:solidFill>
                  <a:srgbClr val="0000FF"/>
                </a:solidFill>
                <a:latin typeface="华文楷体" panose="02010600040101010101" pitchFamily="2" charset="-122"/>
                <a:ea typeface="华文楷体" panose="02010600040101010101" pitchFamily="2" charset="-122"/>
              </a:rPr>
              <a:t>建立：</a:t>
            </a:r>
            <a:r>
              <a:rPr lang="zh-CN" altLang="en-US" sz="3200" b="1" dirty="0" smtClean="0">
                <a:latin typeface="华文楷体" panose="02010600040101010101" pitchFamily="2" charset="-122"/>
                <a:ea typeface="华文楷体" panose="02010600040101010101" pitchFamily="2" charset="-122"/>
              </a:rPr>
              <a:t>在</a:t>
            </a:r>
            <a:r>
              <a:rPr lang="en-US" altLang="zh-CN" sz="3200" b="1" dirty="0">
                <a:latin typeface="华文楷体" panose="02010600040101010101" pitchFamily="2" charset="-122"/>
                <a:ea typeface="华文楷体" panose="02010600040101010101" pitchFamily="2" charset="-122"/>
              </a:rPr>
              <a:t>Windows</a:t>
            </a:r>
            <a:r>
              <a:rPr lang="zh-CN" altLang="en-US" sz="3200" b="1" dirty="0">
                <a:latin typeface="华文楷体" panose="02010600040101010101" pitchFamily="2" charset="-122"/>
                <a:ea typeface="华文楷体" panose="02010600040101010101" pitchFamily="2" charset="-122"/>
              </a:rPr>
              <a:t>环境中，首先安装</a:t>
            </a:r>
            <a:r>
              <a:rPr lang="en-US" altLang="zh-CN" sz="3200" b="1" dirty="0">
                <a:latin typeface="华文楷体" panose="02010600040101010101" pitchFamily="2" charset="-122"/>
                <a:ea typeface="华文楷体" panose="02010600040101010101" pitchFamily="2" charset="-122"/>
              </a:rPr>
              <a:t>Cygwin</a:t>
            </a:r>
            <a:r>
              <a:rPr lang="zh-CN" altLang="en-US" sz="3200" b="1" dirty="0">
                <a:latin typeface="华文楷体" panose="02010600040101010101" pitchFamily="2" charset="-122"/>
                <a:ea typeface="华文楷体" panose="02010600040101010101" pitchFamily="2" charset="-122"/>
              </a:rPr>
              <a:t>环境，下载</a:t>
            </a:r>
            <a:r>
              <a:rPr lang="en-US" altLang="zh-CN" sz="3200" b="1" dirty="0" err="1">
                <a:latin typeface="华文楷体" panose="02010600040101010101" pitchFamily="2" charset="-122"/>
                <a:ea typeface="华文楷体" panose="02010600040101010101" pitchFamily="2" charset="-122"/>
              </a:rPr>
              <a:t>MantisOS</a:t>
            </a:r>
            <a:r>
              <a:rPr lang="zh-CN" altLang="en-US" sz="3200" b="1" dirty="0">
                <a:latin typeface="华文楷体" panose="02010600040101010101" pitchFamily="2" charset="-122"/>
                <a:ea typeface="华文楷体" panose="02010600040101010101" pitchFamily="2" charset="-122"/>
              </a:rPr>
              <a:t>工具包并配置相应系统环境变量</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在基于</a:t>
            </a:r>
            <a:r>
              <a:rPr lang="en-US" altLang="zh-CN" sz="3200" b="1" dirty="0" err="1">
                <a:latin typeface="华文楷体" panose="02010600040101010101" pitchFamily="2" charset="-122"/>
                <a:ea typeface="华文楷体" panose="02010600040101010101" pitchFamily="2" charset="-122"/>
              </a:rPr>
              <a:t>MantisOS</a:t>
            </a:r>
            <a:r>
              <a:rPr lang="zh-CN" altLang="en-US" sz="3200" b="1" dirty="0">
                <a:latin typeface="华文楷体" panose="02010600040101010101" pitchFamily="2" charset="-122"/>
                <a:ea typeface="华文楷体" panose="02010600040101010101" pitchFamily="2" charset="-122"/>
              </a:rPr>
              <a:t>的用户应用程序中，</a:t>
            </a:r>
            <a:r>
              <a:rPr lang="zh-CN" altLang="en-US" sz="3200" b="1" dirty="0">
                <a:solidFill>
                  <a:srgbClr val="FF0000"/>
                </a:solidFill>
                <a:latin typeface="华文楷体" panose="02010600040101010101" pitchFamily="2" charset="-122"/>
                <a:ea typeface="华文楷体" panose="02010600040101010101" pitchFamily="2" charset="-122"/>
              </a:rPr>
              <a:t>都是以</a:t>
            </a:r>
            <a:r>
              <a:rPr lang="en-US" altLang="zh-CN" sz="3200" b="1" dirty="0">
                <a:solidFill>
                  <a:srgbClr val="FF0000"/>
                </a:solidFill>
                <a:latin typeface="华文楷体" panose="02010600040101010101" pitchFamily="2" charset="-122"/>
                <a:ea typeface="华文楷体" panose="02010600040101010101" pitchFamily="2" charset="-122"/>
              </a:rPr>
              <a:t>start()</a:t>
            </a:r>
            <a:r>
              <a:rPr lang="zh-CN" altLang="en-US" sz="3200" b="1" dirty="0">
                <a:solidFill>
                  <a:srgbClr val="FF0000"/>
                </a:solidFill>
                <a:latin typeface="华文楷体" panose="02010600040101010101" pitchFamily="2" charset="-122"/>
                <a:ea typeface="华文楷体" panose="02010600040101010101" pitchFamily="2" charset="-122"/>
              </a:rPr>
              <a:t>函数开始，类似</a:t>
            </a:r>
            <a:r>
              <a:rPr lang="en-US" altLang="zh-CN" sz="3200" b="1" dirty="0">
                <a:solidFill>
                  <a:srgbClr val="FF0000"/>
                </a:solidFill>
                <a:latin typeface="华文楷体" panose="02010600040101010101" pitchFamily="2" charset="-122"/>
                <a:ea typeface="华文楷体" panose="02010600040101010101" pitchFamily="2" charset="-122"/>
              </a:rPr>
              <a:t>main()</a:t>
            </a:r>
            <a:r>
              <a:rPr lang="zh-CN" altLang="en-US" sz="3200" b="1" dirty="0">
                <a:solidFill>
                  <a:srgbClr val="FF0000"/>
                </a:solidFill>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系统适当地初始化其他系统级线程，如网络栈，并且可以调用</a:t>
            </a:r>
            <a:r>
              <a:rPr lang="en-US" altLang="zh-CN" sz="3200" b="1" dirty="0" err="1">
                <a:latin typeface="华文楷体" panose="02010600040101010101" pitchFamily="2" charset="-122"/>
                <a:ea typeface="华文楷体" panose="02010600040101010101" pitchFamily="2" charset="-122"/>
              </a:rPr>
              <a:t>thread_new</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产生新的线程。</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a:t>
            </a:r>
            <a:r>
              <a:rPr lang="en-US" altLang="zh-CN" dirty="0" err="1"/>
              <a:t>MantinsOS</a:t>
            </a:r>
            <a:r>
              <a:rPr lang="zh-CN" altLang="en-US" dirty="0"/>
              <a:t>应用程序开发与发布</a:t>
            </a:r>
            <a:endParaRPr lang="zh-CN" altLang="en-US" dirty="0"/>
          </a:p>
        </p:txBody>
      </p:sp>
      <p:sp>
        <p:nvSpPr>
          <p:cNvPr id="15" name="TextBox 14"/>
          <p:cNvSpPr txBox="1"/>
          <p:nvPr/>
        </p:nvSpPr>
        <p:spPr>
          <a:xfrm>
            <a:off x="911425" y="980729"/>
            <a:ext cx="10801200" cy="3785652"/>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a:latin typeface="华文楷体" panose="02010600040101010101" pitchFamily="2" charset="-122"/>
                <a:ea typeface="华文楷体" panose="02010600040101010101" pitchFamily="2" charset="-122"/>
              </a:rPr>
              <a:t>MOS</a:t>
            </a:r>
            <a:r>
              <a:rPr lang="zh-CN" altLang="en-US" sz="3200" b="1" dirty="0">
                <a:latin typeface="华文楷体" panose="02010600040101010101" pitchFamily="2" charset="-122"/>
                <a:ea typeface="华文楷体" panose="02010600040101010101" pitchFamily="2" charset="-122"/>
              </a:rPr>
              <a:t>提供了一系列</a:t>
            </a:r>
            <a:r>
              <a:rPr lang="en-US" altLang="zh-CN" sz="3200" b="1" dirty="0">
                <a:latin typeface="华文楷体" panose="02010600040101010101" pitchFamily="2" charset="-122"/>
                <a:ea typeface="华文楷体" panose="02010600040101010101" pitchFamily="2" charset="-122"/>
              </a:rPr>
              <a:t>API</a:t>
            </a:r>
            <a:r>
              <a:rPr lang="zh-CN" altLang="en-US" sz="3200" b="1" dirty="0">
                <a:latin typeface="华文楷体" panose="02010600040101010101" pitchFamily="2" charset="-122"/>
                <a:ea typeface="华文楷体" panose="02010600040101010101" pitchFamily="2" charset="-122"/>
              </a:rPr>
              <a:t>便于系统与</a:t>
            </a:r>
            <a:r>
              <a:rPr lang="en-US" altLang="zh-CN" sz="3200" b="1" dirty="0">
                <a:latin typeface="华文楷体" panose="02010600040101010101" pitchFamily="2" charset="-122"/>
                <a:ea typeface="华文楷体" panose="02010600040101010101" pitchFamily="2" charset="-122"/>
              </a:rPr>
              <a:t>I/O</a:t>
            </a:r>
            <a:r>
              <a:rPr lang="zh-CN" altLang="en-US" sz="3200" b="1" dirty="0" smtClean="0">
                <a:latin typeface="华文楷体" panose="02010600040101010101" pitchFamily="2" charset="-122"/>
                <a:ea typeface="华文楷体" panose="02010600040101010101" pitchFamily="2" charset="-122"/>
              </a:rPr>
              <a:t>进行交互</a:t>
            </a:r>
            <a:r>
              <a:rPr lang="zh-CN" altLang="en-US" sz="3200" b="1" dirty="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例如：</a:t>
            </a:r>
            <a:endParaRPr lang="zh-CN" altLang="en-US" sz="32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zh-CN" altLang="en-US" sz="3200" b="1" dirty="0">
                <a:solidFill>
                  <a:srgbClr val="0000FF"/>
                </a:solidFill>
                <a:latin typeface="华文楷体" panose="02010600040101010101" pitchFamily="2" charset="-122"/>
                <a:ea typeface="华文楷体" panose="02010600040101010101" pitchFamily="2" charset="-122"/>
              </a:rPr>
              <a:t>　</a:t>
            </a:r>
            <a:r>
              <a:rPr lang="zh-CN" altLang="en-US" sz="3200" b="1" dirty="0" smtClean="0">
                <a:solidFill>
                  <a:srgbClr val="0000FF"/>
                </a:solidFill>
                <a:latin typeface="华文楷体" panose="02010600040101010101" pitchFamily="2" charset="-122"/>
                <a:ea typeface="华文楷体" panose="02010600040101010101" pitchFamily="2" charset="-122"/>
              </a:rPr>
              <a:t>网络层</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com_send</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com_revc</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zh-CN" altLang="en-US" sz="3200" b="1" dirty="0">
                <a:solidFill>
                  <a:srgbClr val="0000FF"/>
                </a:solidFill>
                <a:latin typeface="华文楷体" panose="02010600040101010101" pitchFamily="2" charset="-122"/>
                <a:ea typeface="华文楷体" panose="02010600040101010101" pitchFamily="2" charset="-122"/>
              </a:rPr>
              <a:t>　</a:t>
            </a:r>
            <a:r>
              <a:rPr lang="zh-CN" altLang="en-US" sz="3200" b="1" dirty="0" smtClean="0">
                <a:solidFill>
                  <a:srgbClr val="0000FF"/>
                </a:solidFill>
                <a:latin typeface="华文楷体" panose="02010600040101010101" pitchFamily="2" charset="-122"/>
                <a:ea typeface="华文楷体" panose="02010600040101010101" pitchFamily="2" charset="-122"/>
              </a:rPr>
              <a:t>传感器</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ADC</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dev_write</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dev_read</a:t>
            </a:r>
            <a:r>
              <a:rPr lang="zh-CN" altLang="en-US" sz="3200" b="1" dirty="0">
                <a:solidFill>
                  <a:srgbClr val="0000FF"/>
                </a:solidFill>
                <a:latin typeface="华文楷体" panose="02010600040101010101" pitchFamily="2" charset="-122"/>
                <a:ea typeface="华文楷体" panose="02010600040101010101" pitchFamily="2" charset="-122"/>
              </a:rPr>
              <a:t>。</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zh-CN" altLang="en-US" sz="3200" b="1" dirty="0">
                <a:solidFill>
                  <a:srgbClr val="0000FF"/>
                </a:solidFill>
                <a:latin typeface="华文楷体" panose="02010600040101010101" pitchFamily="2" charset="-122"/>
                <a:ea typeface="华文楷体" panose="02010600040101010101" pitchFamily="2" charset="-122"/>
              </a:rPr>
              <a:t>　</a:t>
            </a:r>
            <a:r>
              <a:rPr lang="zh-CN" altLang="en-US" sz="3200" b="1" dirty="0" smtClean="0">
                <a:solidFill>
                  <a:srgbClr val="0000FF"/>
                </a:solidFill>
                <a:latin typeface="华文楷体" panose="02010600040101010101" pitchFamily="2" charset="-122"/>
                <a:ea typeface="华文楷体" panose="02010600040101010101" pitchFamily="2" charset="-122"/>
              </a:rPr>
              <a:t>虚拟</a:t>
            </a:r>
            <a:r>
              <a:rPr lang="zh-CN" altLang="en-US" sz="3200" b="1" dirty="0">
                <a:solidFill>
                  <a:srgbClr val="0000FF"/>
                </a:solidFill>
                <a:latin typeface="华文楷体" panose="02010600040101010101" pitchFamily="2" charset="-122"/>
                <a:ea typeface="华文楷体" panose="02010600040101010101" pitchFamily="2" charset="-122"/>
              </a:rPr>
              <a:t>映射（</a:t>
            </a:r>
            <a:r>
              <a:rPr lang="en-US" altLang="zh-CN" sz="3200" b="1" dirty="0">
                <a:solidFill>
                  <a:srgbClr val="0000FF"/>
                </a:solidFill>
                <a:latin typeface="华文楷体" panose="02010600040101010101" pitchFamily="2" charset="-122"/>
                <a:ea typeface="华文楷体" panose="02010600040101010101" pitchFamily="2" charset="-122"/>
              </a:rPr>
              <a:t>LED</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mos_led_toggle</a:t>
            </a: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ü"/>
            </a:pPr>
            <a:r>
              <a:rPr lang="zh-CN" altLang="en-US" sz="3200" b="1" dirty="0">
                <a:solidFill>
                  <a:srgbClr val="0000FF"/>
                </a:solidFill>
                <a:latin typeface="华文楷体" panose="02010600040101010101" pitchFamily="2" charset="-122"/>
                <a:ea typeface="华文楷体" panose="02010600040101010101" pitchFamily="2" charset="-122"/>
              </a:rPr>
              <a:t>　</a:t>
            </a:r>
            <a:r>
              <a:rPr lang="zh-CN" altLang="en-US" sz="3200" b="1" dirty="0" smtClean="0">
                <a:solidFill>
                  <a:srgbClr val="0000FF"/>
                </a:solidFill>
                <a:latin typeface="华文楷体" panose="02010600040101010101" pitchFamily="2" charset="-122"/>
                <a:ea typeface="华文楷体" panose="02010600040101010101" pitchFamily="2" charset="-122"/>
              </a:rPr>
              <a:t>进程调度</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thread_new</a:t>
            </a: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　</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1</a:t>
            </a:r>
            <a:r>
              <a:rPr lang="zh-CN" altLang="en-US" sz="3600" b="1" dirty="0" smtClean="0">
                <a:latin typeface="Impact" panose="020B0806030902050204" pitchFamily="34" charset="0"/>
                <a:ea typeface="微软雅黑" panose="020B0503020204020204" pitchFamily="34" charset="-122"/>
              </a:rPr>
              <a:t>、无线传感器网络操作系统概述</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2"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443927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4"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1</a:t>
            </a:r>
            <a:r>
              <a:rPr lang="zh-CN" altLang="en-US" sz="3600" b="1" dirty="0" smtClean="0">
                <a:solidFill>
                  <a:schemeClr val="tx1"/>
                </a:solidFill>
                <a:latin typeface="Impact" panose="020B0806030902050204" pitchFamily="34" charset="0"/>
                <a:ea typeface="微软雅黑" panose="020B0503020204020204" pitchFamily="34" charset="-122"/>
              </a:rPr>
              <a:t>、无线传感器网络操作系统概述</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6"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2</a:t>
            </a:r>
            <a:r>
              <a:rPr lang="zh-CN" altLang="en-US" sz="3600" b="1" dirty="0" smtClean="0">
                <a:solidFill>
                  <a:schemeClr val="tx1"/>
                </a:solidFill>
                <a:latin typeface="Impact" panose="020B0806030902050204" pitchFamily="34" charset="0"/>
                <a:ea typeface="微软雅黑" panose="020B0503020204020204" pitchFamily="34" charset="-122"/>
              </a:rPr>
              <a:t>、TinyOS操作系统</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7"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sp>
        <p:nvSpPr>
          <p:cNvPr id="8"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4</a:t>
            </a:r>
            <a:r>
              <a:rPr lang="zh-CN" altLang="en-US" sz="3600" b="1" dirty="0" smtClean="0">
                <a:solidFill>
                  <a:schemeClr val="bg1"/>
                </a:solidFill>
                <a:latin typeface="Impact" panose="020B0806030902050204" pitchFamily="34" charset="0"/>
                <a:ea typeface="微软雅黑" panose="020B0503020204020204" pitchFamily="34" charset="-122"/>
              </a:rPr>
              <a:t>、SOS操作系统</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1</a:t>
            </a:r>
            <a:r>
              <a:rPr lang="zh-CN" altLang="zh-CN"/>
              <a:t>、</a:t>
            </a:r>
            <a:r>
              <a:rPr lang="zh-CN" altLang="en-US"/>
              <a:t>无线传感器网络操作系统概述</a:t>
            </a:r>
            <a:endParaRPr lang="zh-CN" altLang="en-US"/>
          </a:p>
        </p:txBody>
      </p:sp>
      <p:sp>
        <p:nvSpPr>
          <p:cNvPr id="8" name="右箭头 7"/>
          <p:cNvSpPr/>
          <p:nvPr/>
        </p:nvSpPr>
        <p:spPr>
          <a:xfrm>
            <a:off x="913131" y="2214880"/>
            <a:ext cx="1377314" cy="10591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2" name="TextBox 11"/>
          <p:cNvSpPr txBox="1"/>
          <p:nvPr/>
        </p:nvSpPr>
        <p:spPr>
          <a:xfrm>
            <a:off x="1091883" y="2487296"/>
            <a:ext cx="1000126" cy="523220"/>
          </a:xfrm>
          <a:prstGeom prst="rect">
            <a:avLst/>
          </a:prstGeom>
          <a:noFill/>
          <a:ln w="9525">
            <a:noFill/>
          </a:ln>
        </p:spPr>
        <p:txBody>
          <a:bodyPr>
            <a:spAutoFit/>
          </a:bodyPr>
          <a:lstStyle/>
          <a:p>
            <a:r>
              <a:rPr lang="zh-CN" altLang="en-US" sz="2800" b="1" dirty="0">
                <a:solidFill>
                  <a:srgbClr val="006699"/>
                </a:solidFill>
                <a:latin typeface="华文楷体" panose="02010600040101010101" pitchFamily="2" charset="-122"/>
                <a:ea typeface="华文楷体" panose="02010600040101010101" pitchFamily="2" charset="-122"/>
              </a:rPr>
              <a:t>前言</a:t>
            </a:r>
            <a:endParaRPr lang="zh-CN" altLang="en-US" sz="2800" b="1" dirty="0">
              <a:solidFill>
                <a:srgbClr val="006699"/>
              </a:solidFill>
              <a:latin typeface="华文楷体" panose="02010600040101010101" pitchFamily="2" charset="-122"/>
              <a:ea typeface="华文楷体" panose="02010600040101010101" pitchFamily="2" charset="-122"/>
            </a:endParaRPr>
          </a:p>
        </p:txBody>
      </p:sp>
      <p:sp>
        <p:nvSpPr>
          <p:cNvPr id="14" name="云形标注 13"/>
          <p:cNvSpPr/>
          <p:nvPr/>
        </p:nvSpPr>
        <p:spPr>
          <a:xfrm rot="5400000">
            <a:off x="5049941" y="-455557"/>
            <a:ext cx="5082381" cy="8242985"/>
          </a:xfrm>
          <a:prstGeom prst="cloudCallou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 name="TextBox 14"/>
          <p:cNvSpPr txBox="1"/>
          <p:nvPr/>
        </p:nvSpPr>
        <p:spPr>
          <a:xfrm>
            <a:off x="4488181" y="2143126"/>
            <a:ext cx="6076315" cy="3194721"/>
          </a:xfrm>
          <a:prstGeom prst="rect">
            <a:avLst/>
          </a:prstGeom>
          <a:noFill/>
          <a:ln w="9525">
            <a:noFill/>
          </a:ln>
        </p:spPr>
        <p:txBody>
          <a:bodyPr wrap="square">
            <a:spAutoFit/>
          </a:bodyPr>
          <a:lstStyle/>
          <a:p>
            <a:pPr>
              <a:lnSpc>
                <a:spcPct val="120000"/>
              </a:lnSpc>
            </a:pPr>
            <a:r>
              <a:rPr lang="zh-CN" altLang="en-US" sz="2800" b="1" dirty="0">
                <a:solidFill>
                  <a:schemeClr val="bg1"/>
                </a:solidFill>
                <a:latin typeface="华文楷体" panose="02010600040101010101" pitchFamily="2" charset="-122"/>
                <a:ea typeface="华文楷体" panose="02010600040101010101" pitchFamily="2" charset="-122"/>
              </a:rPr>
              <a:t>    针对传感器网络应用的多样性、硬件功能有限、资源有限、节点微型化和分布式多协作等特点，需要研究和设计新的基于传感器网络的操作系统。</a:t>
            </a:r>
            <a:endParaRPr lang="zh-CN" altLang="en-US" sz="2800" b="1" dirty="0">
              <a:solidFill>
                <a:schemeClr val="bg1"/>
              </a:solidFill>
              <a:latin typeface="华文楷体" panose="02010600040101010101" pitchFamily="2" charset="-122"/>
              <a:ea typeface="华文楷体" panose="02010600040101010101" pitchFamily="2" charset="-122"/>
            </a:endParaRPr>
          </a:p>
          <a:p>
            <a:pPr>
              <a:lnSpc>
                <a:spcPct val="120000"/>
              </a:lnSpc>
            </a:pPr>
            <a:r>
              <a:rPr lang="zh-CN" altLang="en-US" sz="2800" b="1" dirty="0">
                <a:solidFill>
                  <a:schemeClr val="bg1"/>
                </a:solidFill>
                <a:latin typeface="华文楷体" panose="02010600040101010101" pitchFamily="2" charset="-122"/>
                <a:ea typeface="华文楷体" panose="02010600040101010101" pitchFamily="2" charset="-122"/>
              </a:rPr>
              <a:t>　　目前已经出现的无线传感器网络操作系统有TinyOS、MantisOS和SOS。</a:t>
            </a:r>
            <a:endParaRPr lang="zh-CN" altLang="en-US" sz="2800" b="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p:cTn id="12"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xEl>
                                              <p:pRg st="0" end="0"/>
                                            </p:txEl>
                                          </p:spTgt>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ppt_x</p:attrName>
                                        </p:attrNameLst>
                                      </p:cBhvr>
                                      <p:tavLst>
                                        <p:tav tm="0">
                                          <p:val>
                                            <p:strVal val="#ppt_x-.2"/>
                                          </p:val>
                                        </p:tav>
                                        <p:tav tm="100000">
                                          <p:val>
                                            <p:strVal val="#ppt_x"/>
                                          </p:val>
                                        </p:tav>
                                      </p:tavLst>
                                    </p:anim>
                                    <p:anim calcmode="lin" valueType="num">
                                      <p:cBhvr>
                                        <p:cTn id="19"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4"/>
                                        </p:tgtEl>
                                      </p:cBhvr>
                                    </p:animEffect>
                                  </p:childTnLst>
                                </p:cTn>
                              </p:par>
                              <p:par>
                                <p:cTn id="21" presetID="29"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ppt_x</p:attrName>
                                        </p:attrNameLst>
                                      </p:cBhvr>
                                      <p:tavLst>
                                        <p:tav tm="0">
                                          <p:val>
                                            <p:strVal val="#ppt_x-.2"/>
                                          </p:val>
                                        </p:tav>
                                        <p:tav tm="100000">
                                          <p:val>
                                            <p:strVal val="#ppt_x"/>
                                          </p:val>
                                        </p:tav>
                                      </p:tavLst>
                                    </p:anim>
                                    <p:anim calcmode="lin" valueType="num">
                                      <p:cBhvr>
                                        <p:cTn id="2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build="allAtOnce"/>
      <p:bldP spid="14" grpId="0" bldLvl="0" animBg="1"/>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en-US" altLang="zh-CN" dirty="0" smtClean="0"/>
              <a:t>SOS</a:t>
            </a:r>
            <a:r>
              <a:rPr lang="zh-CN" altLang="en-US" dirty="0"/>
              <a:t>简介</a:t>
            </a:r>
            <a:endParaRPr lang="zh-CN" altLang="en-US" dirty="0"/>
          </a:p>
        </p:txBody>
      </p:sp>
      <p:sp>
        <p:nvSpPr>
          <p:cNvPr id="15" name="TextBox 14"/>
          <p:cNvSpPr txBox="1"/>
          <p:nvPr/>
        </p:nvSpPr>
        <p:spPr>
          <a:xfrm>
            <a:off x="911425" y="980730"/>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a:latin typeface="华文楷体" panose="02010600040101010101" pitchFamily="2" charset="-122"/>
                <a:ea typeface="华文楷体" panose="02010600040101010101" pitchFamily="2" charset="-122"/>
              </a:rPr>
              <a:t>SOS</a:t>
            </a:r>
            <a:r>
              <a:rPr lang="zh-CN" altLang="en-US" sz="3200" b="1" dirty="0">
                <a:latin typeface="华文楷体" panose="02010600040101010101" pitchFamily="2" charset="-122"/>
                <a:ea typeface="华文楷体" panose="02010600040101010101" pitchFamily="2" charset="-122"/>
              </a:rPr>
              <a:t>是洛杉矶加利福尼亚大学的</a:t>
            </a:r>
            <a:r>
              <a:rPr lang="en-US" altLang="zh-CN" sz="3200" b="1" dirty="0">
                <a:latin typeface="华文楷体" panose="02010600040101010101" pitchFamily="2" charset="-122"/>
                <a:ea typeface="华文楷体" panose="02010600040101010101" pitchFamily="2" charset="-122"/>
              </a:rPr>
              <a:t>NESL</a:t>
            </a:r>
            <a:r>
              <a:rPr lang="zh-CN" altLang="en-US" sz="3200" b="1" dirty="0">
                <a:latin typeface="华文楷体" panose="02010600040101010101" pitchFamily="2" charset="-122"/>
                <a:ea typeface="华文楷体" panose="02010600040101010101" pitchFamily="2" charset="-122"/>
              </a:rPr>
              <a:t>实验室开发的一套无线传感器网络操作系统。</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3200" b="1" dirty="0" smtClean="0">
                <a:latin typeface="华文楷体" panose="02010600040101010101" pitchFamily="2" charset="-122"/>
                <a:ea typeface="华文楷体" panose="02010600040101010101" pitchFamily="2" charset="-122"/>
              </a:rPr>
              <a:t>SOS</a:t>
            </a:r>
            <a:r>
              <a:rPr lang="zh-CN" altLang="en-US" sz="3200" b="1" dirty="0" smtClean="0">
                <a:solidFill>
                  <a:srgbClr val="FF0000"/>
                </a:solidFill>
                <a:latin typeface="华文楷体" panose="02010600040101010101" pitchFamily="2" charset="-122"/>
                <a:ea typeface="华文楷体" panose="02010600040101010101" pitchFamily="2" charset="-122"/>
              </a:rPr>
              <a:t>消除</a:t>
            </a:r>
            <a:r>
              <a:rPr lang="zh-CN" altLang="en-US" sz="3200" b="1" dirty="0">
                <a:solidFill>
                  <a:srgbClr val="FF0000"/>
                </a:solidFill>
                <a:latin typeface="华文楷体" panose="02010600040101010101" pitchFamily="2" charset="-122"/>
                <a:ea typeface="华文楷体" panose="02010600040101010101" pitchFamily="2" charset="-122"/>
              </a:rPr>
              <a:t>很多操作系统静态的局限性</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它引入了消息模式来实现用户应用程序和操作系统内核的绑定</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3200" b="1" dirty="0">
                <a:latin typeface="华文楷体" panose="02010600040101010101" pitchFamily="2" charset="-122"/>
                <a:ea typeface="华文楷体" panose="02010600040101010101" pitchFamily="2" charset="-122"/>
              </a:rPr>
              <a:t>SOS</a:t>
            </a:r>
            <a:r>
              <a:rPr lang="zh-CN" altLang="en-US" sz="3200" b="1" dirty="0">
                <a:solidFill>
                  <a:srgbClr val="FF0000"/>
                </a:solidFill>
                <a:latin typeface="华文楷体" panose="02010600040101010101" pitchFamily="2" charset="-122"/>
                <a:ea typeface="华文楷体" panose="02010600040101010101" pitchFamily="2" charset="-122"/>
              </a:rPr>
              <a:t>也使用标准的</a:t>
            </a:r>
            <a:r>
              <a:rPr lang="en-US" altLang="zh-CN" sz="3200" b="1" dirty="0">
                <a:solidFill>
                  <a:srgbClr val="FF0000"/>
                </a:solidFill>
                <a:latin typeface="华文楷体" panose="02010600040101010101" pitchFamily="2" charset="-122"/>
                <a:ea typeface="华文楷体" panose="02010600040101010101" pitchFamily="2" charset="-122"/>
              </a:rPr>
              <a:t>C</a:t>
            </a:r>
            <a:r>
              <a:rPr lang="zh-CN" altLang="en-US" sz="3200" b="1" dirty="0">
                <a:solidFill>
                  <a:srgbClr val="FF0000"/>
                </a:solidFill>
                <a:latin typeface="华文楷体" panose="02010600040101010101" pitchFamily="2" charset="-122"/>
                <a:ea typeface="华文楷体" panose="02010600040101010101" pitchFamily="2" charset="-122"/>
              </a:rPr>
              <a:t>语言作为编程语言</a:t>
            </a:r>
            <a:r>
              <a:rPr lang="zh-CN" altLang="en-US" sz="3200" b="1" dirty="0">
                <a:latin typeface="华文楷体" panose="02010600040101010101" pitchFamily="2" charset="-122"/>
                <a:ea typeface="华文楷体" panose="02010600040101010101" pitchFamily="2" charset="-122"/>
              </a:rPr>
              <a:t>，可以充分利用</a:t>
            </a:r>
            <a:r>
              <a:rPr lang="en-US" altLang="zh-CN" sz="3200" b="1" dirty="0">
                <a:latin typeface="华文楷体" panose="02010600040101010101" pitchFamily="2" charset="-122"/>
                <a:ea typeface="华文楷体" panose="02010600040101010101" pitchFamily="2" charset="-122"/>
              </a:rPr>
              <a:t>C</a:t>
            </a:r>
            <a:r>
              <a:rPr lang="zh-CN" altLang="en-US" sz="3200" b="1" dirty="0">
                <a:latin typeface="华文楷体" panose="02010600040101010101" pitchFamily="2" charset="-122"/>
                <a:ea typeface="华文楷体" panose="02010600040101010101" pitchFamily="2" charset="-122"/>
              </a:rPr>
              <a:t>语言的许多编译器、开发环境、调试器和其他为</a:t>
            </a:r>
            <a:r>
              <a:rPr lang="en-US" altLang="zh-CN" sz="3200" b="1" dirty="0">
                <a:latin typeface="华文楷体" panose="02010600040101010101" pitchFamily="2" charset="-122"/>
                <a:ea typeface="华文楷体" panose="02010600040101010101" pitchFamily="2" charset="-122"/>
              </a:rPr>
              <a:t>C</a:t>
            </a:r>
            <a:r>
              <a:rPr lang="zh-CN" altLang="en-US" sz="3200" b="1" dirty="0">
                <a:latin typeface="华文楷体" panose="02010600040101010101" pitchFamily="2" charset="-122"/>
                <a:ea typeface="华文楷体" panose="02010600040101010101" pitchFamily="2" charset="-122"/>
              </a:rPr>
              <a:t>语言所设计的工具</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、系统架构</a:t>
            </a:r>
            <a:endParaRPr lang="zh-CN" altLang="en-US" dirty="0"/>
          </a:p>
        </p:txBody>
      </p:sp>
      <p:sp>
        <p:nvSpPr>
          <p:cNvPr id="15" name="TextBox 14"/>
          <p:cNvSpPr txBox="1"/>
          <p:nvPr/>
        </p:nvSpPr>
        <p:spPr>
          <a:xfrm>
            <a:off x="911425" y="980729"/>
            <a:ext cx="10801200" cy="5447645"/>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a:latin typeface="华文楷体" panose="02010600040101010101" pitchFamily="2" charset="-122"/>
                <a:ea typeface="华文楷体" panose="02010600040101010101" pitchFamily="2" charset="-122"/>
              </a:rPr>
              <a:t>SOS</a:t>
            </a:r>
            <a:r>
              <a:rPr lang="zh-CN" altLang="en-US" sz="3200" b="1" dirty="0">
                <a:latin typeface="华文楷体" panose="02010600040101010101" pitchFamily="2" charset="-122"/>
                <a:ea typeface="华文楷体" panose="02010600040101010101" pitchFamily="2" charset="-122"/>
              </a:rPr>
              <a:t>的体系结构分为</a:t>
            </a:r>
            <a:r>
              <a:rPr lang="en-US" altLang="zh-CN" sz="3200" b="1" dirty="0">
                <a:latin typeface="华文楷体" panose="02010600040101010101" pitchFamily="2" charset="-122"/>
                <a:ea typeface="华文楷体" panose="02010600040101010101" pitchFamily="2" charset="-122"/>
              </a:rPr>
              <a:t>4</a:t>
            </a:r>
            <a:r>
              <a:rPr lang="zh-CN" altLang="en-US" sz="3200" b="1" dirty="0">
                <a:latin typeface="华文楷体" panose="02010600040101010101" pitchFamily="2" charset="-122"/>
                <a:ea typeface="华文楷体" panose="02010600040101010101" pitchFamily="2" charset="-122"/>
              </a:rPr>
              <a:t>层：硬件抽象层、设备驱动层、内核层和动态模块层</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smtClean="0">
                <a:solidFill>
                  <a:srgbClr val="0000FF"/>
                </a:solidFill>
                <a:latin typeface="华文楷体" panose="02010600040101010101" pitchFamily="2" charset="-122"/>
                <a:ea typeface="华文楷体" panose="02010600040101010101" pitchFamily="2" charset="-122"/>
              </a:rPr>
              <a:t>硬件</a:t>
            </a:r>
            <a:r>
              <a:rPr lang="zh-CN" altLang="en-US" sz="2800" b="1" dirty="0">
                <a:solidFill>
                  <a:srgbClr val="0000FF"/>
                </a:solidFill>
                <a:latin typeface="华文楷体" panose="02010600040101010101" pitchFamily="2" charset="-122"/>
                <a:ea typeface="华文楷体" panose="02010600040101010101" pitchFamily="2" charset="-122"/>
              </a:rPr>
              <a:t>抽象</a:t>
            </a:r>
            <a:r>
              <a:rPr lang="zh-CN" altLang="en-US" sz="2800" b="1" dirty="0" smtClean="0">
                <a:solidFill>
                  <a:srgbClr val="0000FF"/>
                </a:solidFill>
                <a:latin typeface="华文楷体" panose="02010600040101010101" pitchFamily="2" charset="-122"/>
                <a:ea typeface="华文楷体" panose="02010600040101010101" pitchFamily="2" charset="-122"/>
              </a:rPr>
              <a:t>层：</a:t>
            </a:r>
            <a:r>
              <a:rPr lang="zh-CN" altLang="en-US" sz="2800" b="1" dirty="0" smtClean="0">
                <a:latin typeface="华文楷体" panose="02010600040101010101" pitchFamily="2" charset="-122"/>
                <a:ea typeface="华文楷体" panose="02010600040101010101" pitchFamily="2" charset="-122"/>
              </a:rPr>
              <a:t>提供</a:t>
            </a:r>
            <a:r>
              <a:rPr lang="zh-CN" altLang="en-US" sz="2800" b="1" dirty="0">
                <a:latin typeface="华文楷体" panose="02010600040101010101" pitchFamily="2" charset="-122"/>
                <a:ea typeface="华文楷体" panose="02010600040101010101" pitchFamily="2" charset="-122"/>
              </a:rPr>
              <a:t>与</a:t>
            </a:r>
            <a:r>
              <a:rPr lang="en-US" altLang="zh-CN" sz="2800" b="1" dirty="0" smtClean="0">
                <a:latin typeface="华文楷体" panose="02010600040101010101" pitchFamily="2" charset="-122"/>
                <a:ea typeface="华文楷体" panose="02010600040101010101" pitchFamily="2" charset="-122"/>
              </a:rPr>
              <a:t>mica2</a:t>
            </a:r>
            <a:r>
              <a:rPr lang="zh-CN" altLang="en-US" sz="2800" b="1" dirty="0" smtClean="0">
                <a:latin typeface="华文楷体" panose="02010600040101010101" pitchFamily="2" charset="-122"/>
                <a:ea typeface="华文楷体" panose="02010600040101010101" pitchFamily="2" charset="-122"/>
              </a:rPr>
              <a:t>等</a:t>
            </a:r>
            <a:r>
              <a:rPr lang="zh-CN" altLang="en-US" sz="2800" b="1" dirty="0">
                <a:latin typeface="华文楷体" panose="02010600040101010101" pitchFamily="2" charset="-122"/>
                <a:ea typeface="华文楷体" panose="02010600040101010101" pitchFamily="2" charset="-122"/>
              </a:rPr>
              <a:t>硬件的虚拟接口，如</a:t>
            </a:r>
            <a:r>
              <a:rPr lang="en-US" altLang="zh-CN" sz="2800" b="1" dirty="0">
                <a:latin typeface="华文楷体" panose="02010600040101010101" pitchFamily="2" charset="-122"/>
                <a:ea typeface="华文楷体" panose="02010600040101010101" pitchFamily="2" charset="-122"/>
              </a:rPr>
              <a:t>UART</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clock</a:t>
            </a:r>
            <a:r>
              <a:rPr lang="zh-CN" altLang="en-US" sz="2800" b="1" dirty="0" smtClean="0">
                <a:latin typeface="华文楷体" panose="02010600040101010101" pitchFamily="2" charset="-122"/>
                <a:ea typeface="华文楷体" panose="02010600040101010101" pitchFamily="2" charset="-122"/>
              </a:rPr>
              <a:t>等；</a:t>
            </a:r>
            <a:endParaRPr lang="zh-CN" altLang="en-US" sz="28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smtClean="0">
                <a:solidFill>
                  <a:srgbClr val="0000FF"/>
                </a:solidFill>
                <a:latin typeface="华文楷体" panose="02010600040101010101" pitchFamily="2" charset="-122"/>
                <a:ea typeface="华文楷体" panose="02010600040101010101" pitchFamily="2" charset="-122"/>
              </a:rPr>
              <a:t>设备驱动：</a:t>
            </a:r>
            <a:r>
              <a:rPr lang="zh-CN" altLang="en-US" sz="2800" b="1" dirty="0" smtClean="0">
                <a:latin typeface="华文楷体" panose="02010600040101010101" pitchFamily="2" charset="-122"/>
                <a:ea typeface="华文楷体" panose="02010600040101010101" pitchFamily="2" charset="-122"/>
              </a:rPr>
              <a:t>提供</a:t>
            </a:r>
            <a:r>
              <a:rPr lang="zh-CN" altLang="en-US" sz="2800" b="1" dirty="0">
                <a:latin typeface="华文楷体" panose="02010600040101010101" pitchFamily="2" charset="-122"/>
                <a:ea typeface="华文楷体" panose="02010600040101010101" pitchFamily="2" charset="-122"/>
              </a:rPr>
              <a:t>设备驱动信息，如</a:t>
            </a:r>
            <a:r>
              <a:rPr lang="en-US" altLang="zh-CN" sz="2800" b="1" dirty="0" err="1" smtClean="0">
                <a:latin typeface="华文楷体" panose="02010600040101010101" pitchFamily="2" charset="-122"/>
                <a:ea typeface="华文楷体" panose="02010600040101010101" pitchFamily="2" charset="-122"/>
              </a:rPr>
              <a:t>sensordriver</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smtClean="0">
                <a:solidFill>
                  <a:srgbClr val="0000FF"/>
                </a:solidFill>
                <a:latin typeface="华文楷体" panose="02010600040101010101" pitchFamily="2" charset="-122"/>
                <a:ea typeface="华文楷体" panose="02010600040101010101" pitchFamily="2" charset="-122"/>
              </a:rPr>
              <a:t>内核</a:t>
            </a:r>
            <a:r>
              <a:rPr lang="zh-CN" altLang="en-US" sz="2800" b="1" dirty="0">
                <a:solidFill>
                  <a:srgbClr val="0000FF"/>
                </a:solidFill>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blank</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提供</a:t>
            </a:r>
            <a:r>
              <a:rPr lang="zh-CN" altLang="en-US" sz="2800" b="1" dirty="0">
                <a:latin typeface="华文楷体" panose="02010600040101010101" pitchFamily="2" charset="-122"/>
                <a:ea typeface="华文楷体" panose="02010600040101010101" pitchFamily="2" charset="-122"/>
              </a:rPr>
              <a:t>内核服务，读取上层模块信息，并与底层进行交互</a:t>
            </a:r>
            <a:r>
              <a:rPr lang="zh-CN" altLang="en-US" sz="2800" b="1" dirty="0" smtClean="0">
                <a:latin typeface="华文楷体" panose="02010600040101010101" pitchFamily="2" charset="-122"/>
                <a:ea typeface="华文楷体" panose="02010600040101010101" pitchFamily="2" charset="-122"/>
              </a:rPr>
              <a:t>等；</a:t>
            </a:r>
            <a:endParaRPr lang="zh-CN" altLang="en-US" sz="28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smtClean="0">
                <a:solidFill>
                  <a:srgbClr val="0000FF"/>
                </a:solidFill>
                <a:latin typeface="华文楷体" panose="02010600040101010101" pitchFamily="2" charset="-122"/>
                <a:ea typeface="华文楷体" panose="02010600040101010101" pitchFamily="2" charset="-122"/>
              </a:rPr>
              <a:t>动态模块：</a:t>
            </a:r>
            <a:r>
              <a:rPr lang="zh-CN" altLang="en-US" sz="2800" b="1" dirty="0" smtClean="0">
                <a:latin typeface="华文楷体" panose="02010600040101010101" pitchFamily="2" charset="-122"/>
                <a:ea typeface="华文楷体" panose="02010600040101010101" pitchFamily="2" charset="-122"/>
              </a:rPr>
              <a:t>供</a:t>
            </a:r>
            <a:r>
              <a:rPr lang="zh-CN" altLang="en-US" sz="2800" b="1" dirty="0">
                <a:latin typeface="华文楷体" panose="02010600040101010101" pitchFamily="2" charset="-122"/>
                <a:ea typeface="华文楷体" panose="02010600040101010101" pitchFamily="2" charset="-122"/>
              </a:rPr>
              <a:t>用户开发应用程序，动态装载到</a:t>
            </a:r>
            <a:r>
              <a:rPr lang="en-US" altLang="zh-CN" sz="2800" b="1" dirty="0">
                <a:latin typeface="华文楷体" panose="02010600040101010101" pitchFamily="2" charset="-122"/>
                <a:ea typeface="华文楷体" panose="02010600040101010101" pitchFamily="2" charset="-122"/>
              </a:rPr>
              <a:t>SOS</a:t>
            </a:r>
            <a:r>
              <a:rPr lang="zh-CN" altLang="en-US" sz="2800" b="1" dirty="0">
                <a:latin typeface="华文楷体" panose="02010600040101010101" pitchFamily="2" charset="-122"/>
                <a:ea typeface="华文楷体" panose="02010600040101010101" pitchFamily="2" charset="-122"/>
              </a:rPr>
              <a:t>内核上。</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、系统架构</a:t>
            </a:r>
            <a:endParaRPr lang="zh-CN" altLang="en-US" dirty="0"/>
          </a:p>
        </p:txBody>
      </p:sp>
      <p:sp>
        <p:nvSpPr>
          <p:cNvPr id="15" name="TextBox 14"/>
          <p:cNvSpPr txBox="1"/>
          <p:nvPr/>
        </p:nvSpPr>
        <p:spPr>
          <a:xfrm>
            <a:off x="911425" y="980730"/>
            <a:ext cx="10801200" cy="760657"/>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a:latin typeface="华文楷体" panose="02010600040101010101" pitchFamily="2" charset="-122"/>
                <a:ea typeface="华文楷体" panose="02010600040101010101" pitchFamily="2" charset="-122"/>
              </a:rPr>
              <a:t>SOS</a:t>
            </a:r>
            <a:r>
              <a:rPr lang="zh-CN" altLang="en-US" sz="3200" b="1" dirty="0">
                <a:latin typeface="华文楷体" panose="02010600040101010101" pitchFamily="2" charset="-122"/>
                <a:ea typeface="华文楷体" panose="02010600040101010101" pitchFamily="2" charset="-122"/>
              </a:rPr>
              <a:t>由</a:t>
            </a:r>
            <a:r>
              <a:rPr lang="zh-CN" altLang="en-US" sz="3200" b="1" dirty="0">
                <a:solidFill>
                  <a:srgbClr val="FF0000"/>
                </a:solidFill>
                <a:latin typeface="华文楷体" panose="02010600040101010101" pitchFamily="2" charset="-122"/>
                <a:ea typeface="华文楷体" panose="02010600040101010101" pitchFamily="2" charset="-122"/>
              </a:rPr>
              <a:t>动态加载的模块</a:t>
            </a:r>
            <a:r>
              <a:rPr lang="zh-CN" altLang="en-US" sz="3200" b="1" dirty="0">
                <a:latin typeface="华文楷体" panose="02010600040101010101" pitchFamily="2" charset="-122"/>
                <a:ea typeface="华文楷体" panose="02010600040101010101" pitchFamily="2" charset="-122"/>
              </a:rPr>
              <a:t>和</a:t>
            </a:r>
            <a:r>
              <a:rPr lang="zh-CN" altLang="en-US" sz="3200" b="1" dirty="0">
                <a:solidFill>
                  <a:srgbClr val="FF0000"/>
                </a:solidFill>
                <a:latin typeface="华文楷体" panose="02010600040101010101" pitchFamily="2" charset="-122"/>
                <a:ea typeface="华文楷体" panose="02010600040101010101" pitchFamily="2" charset="-122"/>
              </a:rPr>
              <a:t>静态内核组成</a:t>
            </a:r>
            <a:r>
              <a:rPr lang="zh-CN" altLang="en-US" sz="3200" b="1" dirty="0">
                <a:latin typeface="华文楷体" panose="02010600040101010101" pitchFamily="2" charset="-122"/>
                <a:ea typeface="华文楷体" panose="02010600040101010101" pitchFamily="2" charset="-122"/>
              </a:rPr>
              <a:t>，如图</a:t>
            </a:r>
            <a:r>
              <a:rPr lang="en-US" altLang="zh-CN" sz="3200" b="1" dirty="0">
                <a:latin typeface="华文楷体" panose="02010600040101010101" pitchFamily="2" charset="-122"/>
                <a:ea typeface="华文楷体" panose="02010600040101010101" pitchFamily="2" charset="-122"/>
              </a:rPr>
              <a:t>6-5</a:t>
            </a:r>
            <a:r>
              <a:rPr lang="zh-CN" altLang="en-US" sz="3200" b="1" dirty="0">
                <a:latin typeface="华文楷体" panose="02010600040101010101" pitchFamily="2" charset="-122"/>
                <a:ea typeface="华文楷体" panose="02010600040101010101" pitchFamily="2" charset="-122"/>
              </a:rPr>
              <a:t>所示</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pic>
        <p:nvPicPr>
          <p:cNvPr id="5" name="Picture 6" descr="06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7368" y="2085231"/>
            <a:ext cx="7416800" cy="465613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816081" y="2564904"/>
            <a:ext cx="5184575" cy="3970318"/>
          </a:xfrm>
          <a:prstGeom prst="rect">
            <a:avLst/>
          </a:prstGeom>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400" b="1" dirty="0">
                <a:solidFill>
                  <a:srgbClr val="0000FF"/>
                </a:solidFill>
                <a:latin typeface="华文楷体" panose="02010600040101010101" pitchFamily="2" charset="-122"/>
                <a:ea typeface="华文楷体" panose="02010600040101010101" pitchFamily="2" charset="-122"/>
              </a:rPr>
              <a:t>静态内核</a:t>
            </a:r>
            <a:r>
              <a:rPr lang="zh-CN" altLang="en-US" sz="2400" b="1" dirty="0">
                <a:latin typeface="华文楷体" panose="02010600040101010101" pitchFamily="2" charset="-122"/>
                <a:ea typeface="华文楷体" panose="02010600040101010101" pitchFamily="2" charset="-122"/>
              </a:rPr>
              <a:t>可以先烧写到节点上，节点运行过程中用户还可以根据任务的需要动态地增删模块。</a:t>
            </a:r>
            <a:endParaRPr lang="zh-CN" altLang="en-US" sz="24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400" b="1" dirty="0">
                <a:latin typeface="华文楷体" panose="02010600040101010101" pitchFamily="2" charset="-122"/>
                <a:ea typeface="华文楷体" panose="02010600040101010101" pitchFamily="2" charset="-122"/>
              </a:rPr>
              <a:t>模块实现了系统大多数的功能，包括驱动程序、协议、应用程序等。这些模块都是独立的，对模块的修改不会中断系统的操作。</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335360" y="2924944"/>
            <a:ext cx="6217840" cy="3882256"/>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1</a:t>
            </a:r>
            <a:r>
              <a:rPr lang="zh-CN" altLang="en-US" sz="3600" b="1" dirty="0" smtClean="0">
                <a:latin typeface="Impact" panose="020B0806030902050204" pitchFamily="34" charset="0"/>
                <a:ea typeface="微软雅黑" panose="020B0503020204020204" pitchFamily="34" charset="-122"/>
              </a:rPr>
              <a:t>、无线传感器网络操作系统概述</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2"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39" y="5585321"/>
            <a:ext cx="711650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err="1" smtClean="0">
                <a:latin typeface="Impact" panose="020B0806030902050204" pitchFamily="34" charset="0"/>
                <a:ea typeface="微软雅黑" panose="020B0503020204020204" pitchFamily="34" charset="-122"/>
              </a:rPr>
              <a:t>contiki</a:t>
            </a:r>
            <a:r>
              <a:rPr lang="zh-CN" altLang="en-US" sz="3600" b="1" dirty="0" smtClean="0">
                <a:latin typeface="Impact" panose="020B0806030902050204" pitchFamily="34" charset="0"/>
                <a:ea typeface="微软雅黑" panose="020B0503020204020204" pitchFamily="34" charset="-122"/>
              </a:rPr>
              <a:t>操作系统及</a:t>
            </a:r>
            <a:r>
              <a:rPr lang="en-US" altLang="zh-CN" sz="3600" b="1" dirty="0" smtClean="0">
                <a:latin typeface="Impact" panose="020B0806030902050204" pitchFamily="34" charset="0"/>
                <a:ea typeface="微软雅黑" panose="020B0503020204020204" pitchFamily="34" charset="-122"/>
              </a:rPr>
              <a:t>6LoWPAN</a:t>
            </a:r>
            <a:r>
              <a:rPr lang="zh-CN" altLang="en-US" sz="3600" b="1" dirty="0" smtClean="0">
                <a:latin typeface="Impact" panose="020B0806030902050204" pitchFamily="34" charset="0"/>
                <a:ea typeface="微软雅黑" panose="020B0503020204020204" pitchFamily="34" charset="-122"/>
              </a:rPr>
              <a:t>简介</a:t>
            </a:r>
            <a:endParaRPr lang="zh-CN" altLang="en-US"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5443846"/>
            <a:ext cx="7325436"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4"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1</a:t>
            </a:r>
            <a:r>
              <a:rPr lang="zh-CN" altLang="en-US" sz="3600" b="1" dirty="0" smtClean="0">
                <a:solidFill>
                  <a:schemeClr val="tx1"/>
                </a:solidFill>
                <a:latin typeface="Impact" panose="020B0806030902050204" pitchFamily="34" charset="0"/>
                <a:ea typeface="微软雅黑" panose="020B0503020204020204" pitchFamily="34" charset="-122"/>
              </a:rPr>
              <a:t>、无线传感器网络操作系统概述</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6"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2</a:t>
            </a:r>
            <a:r>
              <a:rPr lang="zh-CN" altLang="en-US" sz="3600" b="1" dirty="0" smtClean="0">
                <a:solidFill>
                  <a:schemeClr val="tx1"/>
                </a:solidFill>
                <a:latin typeface="Impact" panose="020B0806030902050204" pitchFamily="34" charset="0"/>
                <a:ea typeface="微软雅黑" panose="020B0503020204020204" pitchFamily="34" charset="-122"/>
              </a:rPr>
              <a:t>、TinyOS操作系统</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7"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sp>
        <p:nvSpPr>
          <p:cNvPr id="8"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39" y="5585321"/>
            <a:ext cx="7404537"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5</a:t>
            </a:r>
            <a:r>
              <a:rPr lang="zh-CN" altLang="en-US" sz="3600" b="1" dirty="0" smtClean="0">
                <a:solidFill>
                  <a:schemeClr val="bg1"/>
                </a:solidFill>
                <a:latin typeface="Impact" panose="020B0806030902050204" pitchFamily="34" charset="0"/>
                <a:ea typeface="微软雅黑" panose="020B0503020204020204" pitchFamily="34" charset="-122"/>
              </a:rPr>
              <a:t>、</a:t>
            </a:r>
            <a:r>
              <a:rPr lang="en-US" altLang="zh-CN" sz="3600" b="1" dirty="0" err="1">
                <a:solidFill>
                  <a:schemeClr val="bg1"/>
                </a:solidFill>
                <a:latin typeface="Impact" panose="020B0806030902050204" pitchFamily="34" charset="0"/>
                <a:ea typeface="微软雅黑" panose="020B0503020204020204" pitchFamily="34" charset="-122"/>
              </a:rPr>
              <a:t>contiki</a:t>
            </a:r>
            <a:r>
              <a:rPr lang="zh-CN" altLang="en-US" sz="3600" b="1" dirty="0">
                <a:solidFill>
                  <a:schemeClr val="bg1"/>
                </a:solidFill>
                <a:latin typeface="Impact" panose="020B0806030902050204" pitchFamily="34" charset="0"/>
                <a:ea typeface="微软雅黑" panose="020B0503020204020204" pitchFamily="34" charset="-122"/>
              </a:rPr>
              <a:t>操作系统及</a:t>
            </a:r>
            <a:r>
              <a:rPr lang="en-US" altLang="zh-CN" sz="3600" b="1" dirty="0">
                <a:solidFill>
                  <a:schemeClr val="bg1"/>
                </a:solidFill>
                <a:latin typeface="Impact" panose="020B0806030902050204" pitchFamily="34" charset="0"/>
                <a:ea typeface="微软雅黑" panose="020B0503020204020204" pitchFamily="34" charset="-122"/>
              </a:rPr>
              <a:t>6LoWPAN</a:t>
            </a:r>
            <a:r>
              <a:rPr lang="zh-CN" altLang="en-US" sz="3600" b="1" dirty="0">
                <a:solidFill>
                  <a:schemeClr val="bg1"/>
                </a:solidFill>
                <a:latin typeface="Impact" panose="020B0806030902050204" pitchFamily="34" charset="0"/>
                <a:ea typeface="微软雅黑" panose="020B0503020204020204" pitchFamily="34" charset="-122"/>
              </a:rPr>
              <a:t>简介</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en-US" altLang="zh-CN" dirty="0" err="1" smtClean="0"/>
              <a:t>Contiki</a:t>
            </a:r>
            <a:r>
              <a:rPr lang="en-US" altLang="zh-CN" dirty="0" smtClean="0"/>
              <a:t> </a:t>
            </a:r>
            <a:r>
              <a:rPr lang="zh-CN" altLang="en-US" dirty="0" smtClean="0"/>
              <a:t>简介</a:t>
            </a:r>
            <a:endParaRPr lang="zh-CN" altLang="en-US" dirty="0"/>
          </a:p>
        </p:txBody>
      </p:sp>
      <p:sp>
        <p:nvSpPr>
          <p:cNvPr id="15" name="TextBox 14"/>
          <p:cNvSpPr txBox="1"/>
          <p:nvPr/>
        </p:nvSpPr>
        <p:spPr>
          <a:xfrm>
            <a:off x="911425" y="980729"/>
            <a:ext cx="10801200" cy="5631180"/>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000" b="1" dirty="0" err="1">
                <a:solidFill>
                  <a:srgbClr val="0000FF"/>
                </a:solidFill>
                <a:latin typeface="华文楷体" panose="02010600040101010101" pitchFamily="2" charset="-122"/>
                <a:ea typeface="华文楷体" panose="02010600040101010101" pitchFamily="2" charset="-122"/>
              </a:rPr>
              <a:t>Contiki</a:t>
            </a:r>
            <a:r>
              <a:rPr lang="en-US" altLang="zh-CN" sz="3000" b="1" dirty="0">
                <a:solidFill>
                  <a:srgbClr val="0000FF"/>
                </a:solidFill>
                <a:latin typeface="华文楷体" panose="02010600040101010101" pitchFamily="2" charset="-122"/>
                <a:ea typeface="华文楷体" panose="02010600040101010101" pitchFamily="2" charset="-122"/>
              </a:rPr>
              <a:t> </a:t>
            </a:r>
            <a:r>
              <a:rPr lang="zh-CN" altLang="en-US" sz="3000" b="1" dirty="0">
                <a:latin typeface="华文楷体" panose="02010600040101010101" pitchFamily="2" charset="-122"/>
                <a:ea typeface="华文楷体" panose="02010600040101010101" pitchFamily="2" charset="-122"/>
              </a:rPr>
              <a:t>是一个适用于有内存的嵌入式系统的</a:t>
            </a:r>
            <a:r>
              <a:rPr lang="zh-CN" altLang="en-US" sz="3000" b="1" dirty="0">
                <a:solidFill>
                  <a:srgbClr val="FF0000"/>
                </a:solidFill>
                <a:latin typeface="华文楷体" panose="02010600040101010101" pitchFamily="2" charset="-122"/>
                <a:ea typeface="华文楷体" panose="02010600040101010101" pitchFamily="2" charset="-122"/>
              </a:rPr>
              <a:t>开源的</a:t>
            </a:r>
            <a:r>
              <a:rPr lang="zh-CN" altLang="en-US" sz="3000" b="1" dirty="0">
                <a:latin typeface="华文楷体" panose="02010600040101010101" pitchFamily="2" charset="-122"/>
                <a:ea typeface="华文楷体" panose="02010600040101010101" pitchFamily="2" charset="-122"/>
              </a:rPr>
              <a:t>、</a:t>
            </a:r>
            <a:r>
              <a:rPr lang="zh-CN" altLang="en-US" sz="3000" b="1" dirty="0">
                <a:solidFill>
                  <a:srgbClr val="FF0000"/>
                </a:solidFill>
                <a:latin typeface="华文楷体" panose="02010600040101010101" pitchFamily="2" charset="-122"/>
                <a:ea typeface="华文楷体" panose="02010600040101010101" pitchFamily="2" charset="-122"/>
              </a:rPr>
              <a:t>高可移植的</a:t>
            </a:r>
            <a:r>
              <a:rPr lang="zh-CN" altLang="en-US" sz="3000" b="1" dirty="0">
                <a:latin typeface="华文楷体" panose="02010600040101010101" pitchFamily="2" charset="-122"/>
                <a:ea typeface="华文楷体" panose="02010600040101010101" pitchFamily="2" charset="-122"/>
              </a:rPr>
              <a:t>、支持网络的多任务操作系统。包括一个多任务核心、</a:t>
            </a:r>
            <a:r>
              <a:rPr lang="en-US" altLang="zh-CN" sz="3000" b="1" dirty="0">
                <a:solidFill>
                  <a:srgbClr val="FF0000"/>
                </a:solidFill>
                <a:latin typeface="华文楷体" panose="02010600040101010101" pitchFamily="2" charset="-122"/>
                <a:ea typeface="华文楷体" panose="02010600040101010101" pitchFamily="2" charset="-122"/>
              </a:rPr>
              <a:t>TCP/IP </a:t>
            </a:r>
            <a:r>
              <a:rPr lang="zh-CN" altLang="en-US" sz="3000" b="1" dirty="0">
                <a:solidFill>
                  <a:srgbClr val="FF0000"/>
                </a:solidFill>
                <a:latin typeface="华文楷体" panose="02010600040101010101" pitchFamily="2" charset="-122"/>
                <a:ea typeface="华文楷体" panose="02010600040101010101" pitchFamily="2" charset="-122"/>
              </a:rPr>
              <a:t>堆栈</a:t>
            </a:r>
            <a:r>
              <a:rPr lang="zh-CN" altLang="en-US" sz="3000" b="1" dirty="0">
                <a:latin typeface="华文楷体" panose="02010600040101010101" pitchFamily="2" charset="-122"/>
                <a:ea typeface="华文楷体" panose="02010600040101010101" pitchFamily="2" charset="-122"/>
              </a:rPr>
              <a:t>、程序集以及</a:t>
            </a:r>
            <a:r>
              <a:rPr lang="zh-CN" altLang="en-US" sz="3000" b="1" dirty="0">
                <a:solidFill>
                  <a:srgbClr val="FF0000"/>
                </a:solidFill>
                <a:latin typeface="华文楷体" panose="02010600040101010101" pitchFamily="2" charset="-122"/>
                <a:ea typeface="华文楷体" panose="02010600040101010101" pitchFamily="2" charset="-122"/>
              </a:rPr>
              <a:t>低能耗的无线通讯堆栈</a:t>
            </a:r>
            <a:r>
              <a:rPr lang="zh-CN" altLang="en-US" sz="3000" b="1" dirty="0" smtClean="0">
                <a:latin typeface="华文楷体" panose="02010600040101010101" pitchFamily="2" charset="-122"/>
                <a:ea typeface="华文楷体" panose="02010600040101010101" pitchFamily="2" charset="-122"/>
              </a:rPr>
              <a:t>。</a:t>
            </a:r>
            <a:endParaRPr lang="en-US" altLang="zh-CN" sz="30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3000" b="1" dirty="0" err="1">
                <a:latin typeface="华文楷体" panose="02010600040101010101" pitchFamily="2" charset="-122"/>
                <a:ea typeface="华文楷体" panose="02010600040101010101" pitchFamily="2" charset="-122"/>
              </a:rPr>
              <a:t>Contiki</a:t>
            </a:r>
            <a:r>
              <a:rPr lang="zh-CN" altLang="en-US" sz="3000" b="1" dirty="0">
                <a:latin typeface="华文楷体" panose="02010600040101010101" pitchFamily="2" charset="-122"/>
                <a:ea typeface="华文楷体" panose="02010600040101010101" pitchFamily="2" charset="-122"/>
              </a:rPr>
              <a:t>是采用 </a:t>
            </a:r>
            <a:r>
              <a:rPr lang="en-US" altLang="zh-CN" sz="3000" b="1" dirty="0">
                <a:solidFill>
                  <a:srgbClr val="0000FF"/>
                </a:solidFill>
                <a:latin typeface="华文楷体" panose="02010600040101010101" pitchFamily="2" charset="-122"/>
                <a:ea typeface="华文楷体" panose="02010600040101010101" pitchFamily="2" charset="-122"/>
              </a:rPr>
              <a:t>C </a:t>
            </a:r>
            <a:r>
              <a:rPr lang="zh-CN" altLang="en-US" sz="3000" b="1" dirty="0">
                <a:solidFill>
                  <a:srgbClr val="0000FF"/>
                </a:solidFill>
                <a:latin typeface="华文楷体" panose="02010600040101010101" pitchFamily="2" charset="-122"/>
                <a:ea typeface="华文楷体" panose="02010600040101010101" pitchFamily="2" charset="-122"/>
              </a:rPr>
              <a:t>语言</a:t>
            </a:r>
            <a:r>
              <a:rPr lang="zh-CN" altLang="en-US" sz="3000" b="1" dirty="0" smtClean="0">
                <a:latin typeface="华文楷体" panose="02010600040101010101" pitchFamily="2" charset="-122"/>
                <a:ea typeface="华文楷体" panose="02010600040101010101" pitchFamily="2" charset="-122"/>
              </a:rPr>
              <a:t>开发，</a:t>
            </a:r>
            <a:r>
              <a:rPr lang="zh-CN" altLang="en-US" sz="3000" b="1" dirty="0">
                <a:latin typeface="华文楷体" panose="02010600040101010101" pitchFamily="2" charset="-122"/>
                <a:ea typeface="华文楷体" panose="02010600040101010101" pitchFamily="2" charset="-122"/>
              </a:rPr>
              <a:t>针对小内存微控制器设计，典型的</a:t>
            </a:r>
            <a:r>
              <a:rPr lang="en-US" altLang="zh-CN" sz="3000" b="1" dirty="0" err="1">
                <a:latin typeface="华文楷体" panose="02010600040101010101" pitchFamily="2" charset="-122"/>
                <a:ea typeface="华文楷体" panose="02010600040101010101" pitchFamily="2" charset="-122"/>
              </a:rPr>
              <a:t>Contiki</a:t>
            </a:r>
            <a:r>
              <a:rPr lang="zh-CN" altLang="en-US" sz="3000" b="1" dirty="0">
                <a:latin typeface="华文楷体" panose="02010600040101010101" pitchFamily="2" charset="-122"/>
                <a:ea typeface="华文楷体" panose="02010600040101010101" pitchFamily="2" charset="-122"/>
              </a:rPr>
              <a:t>配置只需要</a:t>
            </a:r>
            <a:r>
              <a:rPr lang="en-US" altLang="zh-CN" sz="3000" b="1" dirty="0">
                <a:solidFill>
                  <a:srgbClr val="FF0000"/>
                </a:solidFill>
                <a:latin typeface="华文楷体" panose="02010600040101010101" pitchFamily="2" charset="-122"/>
                <a:ea typeface="华文楷体" panose="02010600040101010101" pitchFamily="2" charset="-122"/>
              </a:rPr>
              <a:t>2KB</a:t>
            </a:r>
            <a:r>
              <a:rPr lang="zh-CN" altLang="en-US" sz="3000" b="1" dirty="0">
                <a:solidFill>
                  <a:srgbClr val="FF0000"/>
                </a:solidFill>
                <a:latin typeface="华文楷体" panose="02010600040101010101" pitchFamily="2" charset="-122"/>
                <a:ea typeface="华文楷体" panose="02010600040101010101" pitchFamily="2" charset="-122"/>
              </a:rPr>
              <a:t>的</a:t>
            </a:r>
            <a:r>
              <a:rPr lang="en-US" altLang="zh-CN" sz="3000" b="1" dirty="0">
                <a:solidFill>
                  <a:srgbClr val="FF0000"/>
                </a:solidFill>
                <a:latin typeface="华文楷体" panose="02010600040101010101" pitchFamily="2" charset="-122"/>
                <a:ea typeface="华文楷体" panose="02010600040101010101" pitchFamily="2" charset="-122"/>
              </a:rPr>
              <a:t>RAM</a:t>
            </a:r>
            <a:r>
              <a:rPr lang="zh-CN" altLang="en-US" sz="3000" b="1" dirty="0">
                <a:latin typeface="华文楷体" panose="02010600040101010101" pitchFamily="2" charset="-122"/>
                <a:ea typeface="华文楷体" panose="02010600040101010101" pitchFamily="2" charset="-122"/>
              </a:rPr>
              <a:t>和</a:t>
            </a:r>
            <a:r>
              <a:rPr lang="en-US" altLang="zh-CN" sz="3000" b="1" dirty="0">
                <a:solidFill>
                  <a:srgbClr val="FF0000"/>
                </a:solidFill>
                <a:latin typeface="华文楷体" panose="02010600040101010101" pitchFamily="2" charset="-122"/>
                <a:ea typeface="华文楷体" panose="02010600040101010101" pitchFamily="2" charset="-122"/>
              </a:rPr>
              <a:t>40KB</a:t>
            </a:r>
            <a:r>
              <a:rPr lang="zh-CN" altLang="en-US" sz="3000" b="1" dirty="0">
                <a:solidFill>
                  <a:srgbClr val="FF0000"/>
                </a:solidFill>
                <a:latin typeface="华文楷体" panose="02010600040101010101" pitchFamily="2" charset="-122"/>
                <a:ea typeface="华文楷体" panose="02010600040101010101" pitchFamily="2" charset="-122"/>
              </a:rPr>
              <a:t>的</a:t>
            </a:r>
            <a:r>
              <a:rPr lang="en-US" altLang="zh-CN" sz="3000" b="1" dirty="0">
                <a:solidFill>
                  <a:srgbClr val="FF0000"/>
                </a:solidFill>
                <a:latin typeface="华文楷体" panose="02010600040101010101" pitchFamily="2" charset="-122"/>
                <a:ea typeface="华文楷体" panose="02010600040101010101" pitchFamily="2" charset="-122"/>
              </a:rPr>
              <a:t>ROM</a:t>
            </a:r>
            <a:r>
              <a:rPr lang="zh-CN" altLang="en-US" sz="3000" b="1" dirty="0">
                <a:latin typeface="华文楷体" panose="02010600040101010101" pitchFamily="2" charset="-122"/>
                <a:ea typeface="华文楷体" panose="02010600040101010101" pitchFamily="2" charset="-122"/>
              </a:rPr>
              <a:t>。 </a:t>
            </a:r>
            <a:endParaRPr lang="en-US" altLang="zh-CN" sz="30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000" b="1" dirty="0" smtClean="0">
                <a:latin typeface="华文楷体" panose="02010600040101010101" pitchFamily="2" charset="-122"/>
                <a:ea typeface="华文楷体" panose="02010600040101010101" pitchFamily="2" charset="-122"/>
              </a:rPr>
              <a:t>可以说，</a:t>
            </a:r>
            <a:r>
              <a:rPr lang="en-US" altLang="zh-CN" sz="3000" b="1" dirty="0" err="1" smtClean="0">
                <a:latin typeface="华文楷体" panose="02010600040101010101" pitchFamily="2" charset="-122"/>
                <a:ea typeface="华文楷体" panose="02010600040101010101" pitchFamily="2" charset="-122"/>
              </a:rPr>
              <a:t>Contiki</a:t>
            </a:r>
            <a:r>
              <a:rPr lang="zh-CN" altLang="en-US" sz="3000" b="1" dirty="0">
                <a:latin typeface="华文楷体" panose="02010600040101010101" pitchFamily="2" charset="-122"/>
                <a:ea typeface="华文楷体" panose="02010600040101010101" pitchFamily="2" charset="-122"/>
              </a:rPr>
              <a:t>是一个专门针对物联网或者无线传感器网络应用的操作系统和协议栈，在科研以及产业化方面得到广泛的应用。</a:t>
            </a:r>
            <a:endParaRPr lang="zh-CN" altLang="en-US" sz="30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a:t>
            </a:r>
            <a:r>
              <a:rPr lang="zh-CN" altLang="en-US" dirty="0"/>
              <a:t>、</a:t>
            </a:r>
            <a:r>
              <a:rPr lang="en-US" altLang="zh-CN" dirty="0" err="1"/>
              <a:t>Contiki</a:t>
            </a:r>
            <a:r>
              <a:rPr lang="en-US" altLang="zh-CN" dirty="0"/>
              <a:t> </a:t>
            </a:r>
            <a:r>
              <a:rPr lang="zh-CN" altLang="en-US" dirty="0"/>
              <a:t>简介</a:t>
            </a:r>
            <a:endParaRPr lang="zh-CN" altLang="en-US" dirty="0"/>
          </a:p>
        </p:txBody>
      </p:sp>
      <p:sp>
        <p:nvSpPr>
          <p:cNvPr id="15" name="TextBox 14"/>
          <p:cNvSpPr txBox="1"/>
          <p:nvPr/>
        </p:nvSpPr>
        <p:spPr>
          <a:xfrm>
            <a:off x="911425" y="980730"/>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err="1">
                <a:latin typeface="华文楷体" panose="02010600040101010101" pitchFamily="2" charset="-122"/>
                <a:ea typeface="华文楷体" panose="02010600040101010101" pitchFamily="2" charset="-122"/>
              </a:rPr>
              <a:t>Contiki</a:t>
            </a:r>
            <a:r>
              <a:rPr lang="zh-CN" altLang="en-US" sz="3200" b="1" dirty="0">
                <a:latin typeface="华文楷体" panose="02010600040101010101" pitchFamily="2" charset="-122"/>
                <a:ea typeface="华文楷体" panose="02010600040101010101" pitchFamily="2" charset="-122"/>
              </a:rPr>
              <a:t>支持</a:t>
            </a:r>
            <a:r>
              <a:rPr lang="en-US" altLang="zh-CN" sz="3200" b="1" dirty="0">
                <a:solidFill>
                  <a:srgbClr val="FF0000"/>
                </a:solidFill>
                <a:latin typeface="华文楷体" panose="02010600040101010101" pitchFamily="2" charset="-122"/>
                <a:ea typeface="华文楷体" panose="02010600040101010101" pitchFamily="2" charset="-122"/>
              </a:rPr>
              <a:t>IPv4/IPv6</a:t>
            </a:r>
            <a:r>
              <a:rPr lang="zh-CN" altLang="en-US" sz="3200" b="1" dirty="0">
                <a:latin typeface="华文楷体" panose="02010600040101010101" pitchFamily="2" charset="-122"/>
                <a:ea typeface="华文楷体" panose="02010600040101010101" pitchFamily="2" charset="-122"/>
              </a:rPr>
              <a:t>通信，提供了</a:t>
            </a:r>
            <a:r>
              <a:rPr lang="en-US" altLang="zh-CN" sz="3200" b="1" dirty="0">
                <a:latin typeface="华文楷体" panose="02010600040101010101" pitchFamily="2" charset="-122"/>
                <a:ea typeface="华文楷体" panose="02010600040101010101" pitchFamily="2" charset="-122"/>
              </a:rPr>
              <a:t>uIPv6</a:t>
            </a:r>
            <a:r>
              <a:rPr lang="zh-CN" altLang="en-US" sz="3200" b="1" dirty="0">
                <a:latin typeface="华文楷体" panose="02010600040101010101" pitchFamily="2" charset="-122"/>
                <a:ea typeface="华文楷体" panose="02010600040101010101" pitchFamily="2" charset="-122"/>
              </a:rPr>
              <a:t>协议栈、</a:t>
            </a:r>
            <a:r>
              <a:rPr lang="en-US" altLang="zh-CN" sz="3200" b="1" dirty="0">
                <a:latin typeface="华文楷体" panose="02010600040101010101" pitchFamily="2" charset="-122"/>
                <a:ea typeface="华文楷体" panose="02010600040101010101" pitchFamily="2" charset="-122"/>
              </a:rPr>
              <a:t>IPv4</a:t>
            </a:r>
            <a:r>
              <a:rPr lang="zh-CN" altLang="en-US" sz="3200" b="1" dirty="0">
                <a:latin typeface="华文楷体" panose="02010600040101010101" pitchFamily="2" charset="-122"/>
                <a:ea typeface="华文楷体" panose="02010600040101010101" pitchFamily="2" charset="-122"/>
              </a:rPr>
              <a:t>协议栈（</a:t>
            </a:r>
            <a:r>
              <a:rPr lang="en-US" altLang="zh-CN" sz="3200" b="1" dirty="0" err="1">
                <a:latin typeface="华文楷体" panose="02010600040101010101" pitchFamily="2" charset="-122"/>
                <a:ea typeface="华文楷体" panose="02010600040101010101" pitchFamily="2" charset="-122"/>
              </a:rPr>
              <a:t>uIP</a:t>
            </a:r>
            <a:r>
              <a:rPr lang="zh-CN" altLang="en-US" sz="3200" b="1" dirty="0">
                <a:latin typeface="华文楷体" panose="02010600040101010101" pitchFamily="2" charset="-122"/>
                <a:ea typeface="华文楷体" panose="02010600040101010101" pitchFamily="2" charset="-122"/>
              </a:rPr>
              <a:t>），支持</a:t>
            </a:r>
            <a:r>
              <a:rPr lang="en-US" altLang="zh-CN" sz="3200" b="1" dirty="0">
                <a:latin typeface="华文楷体" panose="02010600040101010101" pitchFamily="2" charset="-122"/>
                <a:ea typeface="华文楷体" panose="02010600040101010101" pitchFamily="2" charset="-122"/>
              </a:rPr>
              <a:t>TCP/UDP</a:t>
            </a:r>
            <a:r>
              <a:rPr lang="zh-CN" altLang="en-US" sz="3200" b="1" dirty="0">
                <a:latin typeface="华文楷体" panose="02010600040101010101" pitchFamily="2" charset="-122"/>
                <a:ea typeface="华文楷体" panose="02010600040101010101" pitchFamily="2" charset="-122"/>
              </a:rPr>
              <a:t>，还提供了线程、定时器、文件系统等功能</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en-US" altLang="zh-CN" sz="3200" b="1" dirty="0" err="1" smtClean="0">
                <a:latin typeface="华文楷体" panose="02010600040101010101" pitchFamily="2" charset="-122"/>
                <a:ea typeface="华文楷体" panose="02010600040101010101" pitchFamily="2" charset="-122"/>
              </a:rPr>
              <a:t>Contiki</a:t>
            </a:r>
            <a:r>
              <a:rPr lang="zh-CN" altLang="en-US" sz="3200" b="1" dirty="0">
                <a:latin typeface="华文楷体" panose="02010600040101010101" pitchFamily="2" charset="-122"/>
                <a:ea typeface="华文楷体" panose="02010600040101010101" pitchFamily="2" charset="-122"/>
              </a:rPr>
              <a:t>包括了一个</a:t>
            </a:r>
            <a:r>
              <a:rPr lang="zh-CN" altLang="en-US" sz="3200" b="1" dirty="0">
                <a:solidFill>
                  <a:srgbClr val="FF0000"/>
                </a:solidFill>
                <a:latin typeface="华文楷体" panose="02010600040101010101" pitchFamily="2" charset="-122"/>
                <a:ea typeface="华文楷体" panose="02010600040101010101" pitchFamily="2" charset="-122"/>
              </a:rPr>
              <a:t>事件驱动的内核</a:t>
            </a:r>
            <a:r>
              <a:rPr lang="zh-CN" altLang="en-US" sz="3200" b="1" dirty="0">
                <a:latin typeface="华文楷体" panose="02010600040101010101" pitchFamily="2" charset="-122"/>
                <a:ea typeface="华文楷体" panose="02010600040101010101" pitchFamily="2" charset="-122"/>
              </a:rPr>
              <a:t>，因此可以在运行时动态载入上层应用程序。</a:t>
            </a:r>
            <a:r>
              <a:rPr lang="en-US" altLang="zh-CN" sz="3200" b="1" dirty="0" err="1">
                <a:latin typeface="华文楷体" panose="02010600040101010101" pitchFamily="2" charset="-122"/>
                <a:ea typeface="华文楷体" panose="02010600040101010101" pitchFamily="2" charset="-122"/>
              </a:rPr>
              <a:t>Contiki</a:t>
            </a:r>
            <a:r>
              <a:rPr lang="zh-CN" altLang="en-US" sz="3200" b="1" dirty="0">
                <a:latin typeface="华文楷体" panose="02010600040101010101" pitchFamily="2" charset="-122"/>
                <a:ea typeface="华文楷体" panose="02010600040101010101" pitchFamily="2" charset="-122"/>
              </a:rPr>
              <a:t>中使用轻量级的</a:t>
            </a:r>
            <a:r>
              <a:rPr lang="en-US" altLang="zh-CN" sz="3200" b="1" dirty="0" err="1">
                <a:latin typeface="华文楷体" panose="02010600040101010101" pitchFamily="2" charset="-122"/>
                <a:ea typeface="华文楷体" panose="02010600040101010101" pitchFamily="2" charset="-122"/>
              </a:rPr>
              <a:t>protothreads</a:t>
            </a:r>
            <a:r>
              <a:rPr lang="zh-CN" altLang="en-US" sz="3200" b="1" dirty="0">
                <a:latin typeface="华文楷体" panose="02010600040101010101" pitchFamily="2" charset="-122"/>
                <a:ea typeface="华文楷体" panose="02010600040101010101" pitchFamily="2" charset="-122"/>
              </a:rPr>
              <a:t>进程模型，可以在事件驱动内核上提供一种线性的、类似于线程的编程风格。</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Contiki</a:t>
            </a:r>
            <a:r>
              <a:rPr lang="en-US" altLang="zh-CN" dirty="0" smtClean="0"/>
              <a:t> </a:t>
            </a:r>
            <a:r>
              <a:rPr lang="zh-CN" altLang="en-US" dirty="0" smtClean="0"/>
              <a:t>与</a:t>
            </a:r>
            <a:r>
              <a:rPr lang="en-US" altLang="zh-CN" dirty="0" err="1" smtClean="0"/>
              <a:t>tinyos</a:t>
            </a:r>
            <a:r>
              <a:rPr lang="zh-CN" altLang="en-US" dirty="0" smtClean="0"/>
              <a:t>比较</a:t>
            </a:r>
            <a:endParaRPr lang="zh-CN" altLang="en-US" dirty="0"/>
          </a:p>
        </p:txBody>
      </p:sp>
      <p:graphicFrame>
        <p:nvGraphicFramePr>
          <p:cNvPr id="2" name="表格 1"/>
          <p:cNvGraphicFramePr>
            <a:graphicFrameLocks noGrp="1"/>
          </p:cNvGraphicFramePr>
          <p:nvPr>
            <p:custDataLst>
              <p:tags r:id="rId1"/>
            </p:custDataLst>
          </p:nvPr>
        </p:nvGraphicFramePr>
        <p:xfrm>
          <a:off x="936825" y="1052736"/>
          <a:ext cx="10729192" cy="5469560"/>
        </p:xfrm>
        <a:graphic>
          <a:graphicData uri="http://schemas.openxmlformats.org/drawingml/2006/table">
            <a:tbl>
              <a:tblPr>
                <a:tableStyleId>{125E5076-3810-47DD-B79F-674D7AD40C01}</a:tableStyleId>
              </a:tblPr>
              <a:tblGrid>
                <a:gridCol w="1427480"/>
                <a:gridCol w="4727396"/>
                <a:gridCol w="4574316"/>
              </a:tblGrid>
              <a:tr h="360040">
                <a:tc>
                  <a:txBody>
                    <a:bodyPr/>
                    <a:lstStyle/>
                    <a:p>
                      <a:pPr algn="ctr"/>
                      <a:r>
                        <a:rPr lang="zh-CN" altLang="en-US" sz="1800" b="1" dirty="0">
                          <a:solidFill>
                            <a:srgbClr val="FFFF00"/>
                          </a:solidFill>
                          <a:effectLst/>
                        </a:rPr>
                        <a:t>性能指标</a:t>
                      </a:r>
                      <a:endParaRPr lang="zh-CN" altLang="en-US" sz="1800" b="1" dirty="0">
                        <a:solidFill>
                          <a:srgbClr val="FFFF00"/>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err="1">
                          <a:solidFill>
                            <a:srgbClr val="FFFF00"/>
                          </a:solidFill>
                          <a:effectLst/>
                        </a:rPr>
                        <a:t>TinyOS</a:t>
                      </a:r>
                      <a:endParaRPr lang="en-US" sz="1800" b="1" dirty="0">
                        <a:solidFill>
                          <a:srgbClr val="FFFF00"/>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err="1">
                          <a:solidFill>
                            <a:srgbClr val="FFFF00"/>
                          </a:solidFill>
                          <a:effectLst/>
                        </a:rPr>
                        <a:t>Contiki</a:t>
                      </a:r>
                      <a:endParaRPr lang="en-US" sz="1800" b="1" dirty="0">
                        <a:solidFill>
                          <a:srgbClr val="FFFF00"/>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所属领域</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无线传感器网络、物联网</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无线传感器网络、物联网</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软件类型</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小型</a:t>
                      </a:r>
                      <a:r>
                        <a:rPr lang="en-US" altLang="zh-CN" sz="1600" b="1" dirty="0">
                          <a:solidFill>
                            <a:schemeClr val="bg1"/>
                          </a:solidFill>
                          <a:effectLst/>
                        </a:rPr>
                        <a:t>OS +</a:t>
                      </a:r>
                      <a:r>
                        <a:rPr lang="zh-CN" altLang="en-US" sz="1600" b="1" dirty="0">
                          <a:solidFill>
                            <a:schemeClr val="bg1"/>
                          </a:solidFill>
                          <a:effectLst/>
                        </a:rPr>
                        <a:t>无线网络协议栈</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小型</a:t>
                      </a:r>
                      <a:r>
                        <a:rPr lang="en-US" altLang="zh-CN" sz="1600" b="1" dirty="0">
                          <a:solidFill>
                            <a:schemeClr val="bg1"/>
                          </a:solidFill>
                          <a:effectLst/>
                        </a:rPr>
                        <a:t>OS +</a:t>
                      </a:r>
                      <a:r>
                        <a:rPr lang="zh-CN" altLang="en-US" sz="1600" b="1" dirty="0">
                          <a:solidFill>
                            <a:schemeClr val="bg1"/>
                          </a:solidFill>
                          <a:effectLst/>
                        </a:rPr>
                        <a:t>无线网络协议栈</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协议支持</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1" dirty="0">
                          <a:solidFill>
                            <a:schemeClr val="bg1"/>
                          </a:solidFill>
                          <a:effectLst/>
                        </a:rPr>
                        <a:t>802.15.4、6Lowpan、RPL、CoAP</a:t>
                      </a:r>
                      <a:endParaRPr 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1" dirty="0">
                          <a:solidFill>
                            <a:schemeClr val="bg1"/>
                          </a:solidFill>
                          <a:effectLst/>
                        </a:rPr>
                        <a:t>802.15.4、6Lowpan、RPL、CoAP</a:t>
                      </a:r>
                      <a:endParaRPr 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开发语言</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专用</a:t>
                      </a:r>
                      <a:r>
                        <a:rPr lang="en-US" altLang="zh-CN" sz="1600" b="1" dirty="0" err="1">
                          <a:solidFill>
                            <a:schemeClr val="bg1"/>
                          </a:solidFill>
                          <a:effectLst/>
                        </a:rPr>
                        <a:t>NesC</a:t>
                      </a:r>
                      <a:r>
                        <a:rPr lang="zh-CN" altLang="en-US" sz="1600" b="1" dirty="0">
                          <a:solidFill>
                            <a:schemeClr val="bg1"/>
                          </a:solidFill>
                          <a:effectLst/>
                        </a:rPr>
                        <a:t>语言，入门较难，其它领域几乎不</a:t>
                      </a:r>
                      <a:r>
                        <a:rPr lang="zh-CN" altLang="en-US" sz="1600" b="1" dirty="0" smtClean="0">
                          <a:solidFill>
                            <a:schemeClr val="bg1"/>
                          </a:solidFill>
                          <a:effectLst/>
                        </a:rPr>
                        <a:t>使用</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800" b="1" dirty="0">
                          <a:solidFill>
                            <a:srgbClr val="FFFF00"/>
                          </a:solidFill>
                          <a:effectLst/>
                        </a:rPr>
                        <a:t>通用的</a:t>
                      </a:r>
                      <a:r>
                        <a:rPr lang="en-US" altLang="zh-CN" sz="1800" b="1" dirty="0">
                          <a:solidFill>
                            <a:srgbClr val="FFFF00"/>
                          </a:solidFill>
                          <a:effectLst/>
                        </a:rPr>
                        <a:t>C</a:t>
                      </a:r>
                      <a:r>
                        <a:rPr lang="zh-CN" altLang="en-US" sz="1800" b="1" dirty="0">
                          <a:solidFill>
                            <a:srgbClr val="FFFF00"/>
                          </a:solidFill>
                          <a:effectLst/>
                        </a:rPr>
                        <a:t>语言</a:t>
                      </a:r>
                      <a:r>
                        <a:rPr lang="zh-CN" altLang="en-US" sz="1600" b="1" dirty="0">
                          <a:solidFill>
                            <a:srgbClr val="FFFF00"/>
                          </a:solidFill>
                          <a:effectLst/>
                        </a:rPr>
                        <a:t>，</a:t>
                      </a:r>
                      <a:r>
                        <a:rPr lang="zh-CN" altLang="en-US" sz="1600" b="1" dirty="0">
                          <a:solidFill>
                            <a:schemeClr val="bg1"/>
                          </a:solidFill>
                          <a:effectLst/>
                        </a:rPr>
                        <a:t>入门容易，在各领域广泛使用</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编译器</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专用的编译器</a:t>
                      </a:r>
                      <a:r>
                        <a:rPr lang="zh-CN" altLang="en-US" sz="1600" b="1" dirty="0" smtClean="0">
                          <a:solidFill>
                            <a:schemeClr val="bg1"/>
                          </a:solidFill>
                          <a:effectLst/>
                        </a:rPr>
                        <a:t>，目前</a:t>
                      </a:r>
                      <a:r>
                        <a:rPr lang="zh-CN" altLang="en-US" sz="1600" b="1" dirty="0">
                          <a:solidFill>
                            <a:schemeClr val="bg1"/>
                          </a:solidFill>
                          <a:effectLst/>
                        </a:rPr>
                        <a:t>无商用编译器支持</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通用的</a:t>
                      </a:r>
                      <a:r>
                        <a:rPr lang="en-US" altLang="zh-CN" sz="1600" b="1" dirty="0">
                          <a:solidFill>
                            <a:schemeClr val="bg1"/>
                          </a:solidFill>
                          <a:effectLst/>
                        </a:rPr>
                        <a:t>C</a:t>
                      </a:r>
                      <a:r>
                        <a:rPr lang="zh-CN" altLang="en-US" sz="1600" b="1" dirty="0">
                          <a:solidFill>
                            <a:schemeClr val="bg1"/>
                          </a:solidFill>
                          <a:effectLst/>
                        </a:rPr>
                        <a:t>编译器，如</a:t>
                      </a:r>
                      <a:r>
                        <a:rPr lang="en-US" altLang="zh-CN" sz="1600" b="1" dirty="0">
                          <a:solidFill>
                            <a:schemeClr val="bg1"/>
                          </a:solidFill>
                          <a:effectLst/>
                        </a:rPr>
                        <a:t>GCC</a:t>
                      </a:r>
                      <a:r>
                        <a:rPr lang="zh-CN" altLang="en-US" sz="1600" b="1" dirty="0">
                          <a:solidFill>
                            <a:schemeClr val="bg1"/>
                          </a:solidFill>
                          <a:effectLst/>
                        </a:rPr>
                        <a:t>、</a:t>
                      </a:r>
                      <a:r>
                        <a:rPr lang="en-US" altLang="zh-CN" sz="1600" b="1" dirty="0">
                          <a:solidFill>
                            <a:schemeClr val="bg1"/>
                          </a:solidFill>
                          <a:effectLst/>
                        </a:rPr>
                        <a:t>IAR</a:t>
                      </a:r>
                      <a:r>
                        <a:rPr lang="zh-CN" altLang="en-US" sz="1600" b="1" dirty="0">
                          <a:solidFill>
                            <a:schemeClr val="bg1"/>
                          </a:solidFill>
                          <a:effectLst/>
                        </a:rPr>
                        <a:t>等</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开发环境</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altLang="zh-CN" sz="1600" b="1" dirty="0">
                          <a:solidFill>
                            <a:schemeClr val="bg1"/>
                          </a:solidFill>
                          <a:effectLst/>
                        </a:rPr>
                        <a:t>Linux</a:t>
                      </a:r>
                      <a:r>
                        <a:rPr lang="zh-CN" altLang="en-US" sz="1600" b="1" dirty="0">
                          <a:solidFill>
                            <a:schemeClr val="bg1"/>
                          </a:solidFill>
                          <a:effectLst/>
                        </a:rPr>
                        <a:t>、</a:t>
                      </a:r>
                      <a:r>
                        <a:rPr lang="en-US" altLang="zh-CN" sz="1600" b="1" dirty="0">
                          <a:solidFill>
                            <a:schemeClr val="bg1"/>
                          </a:solidFill>
                          <a:effectLst/>
                        </a:rPr>
                        <a:t>Cygwin</a:t>
                      </a:r>
                      <a:r>
                        <a:rPr lang="zh-CN" altLang="en-US" sz="1600" b="1" dirty="0">
                          <a:solidFill>
                            <a:schemeClr val="bg1"/>
                          </a:solidFill>
                          <a:effectLst/>
                        </a:rPr>
                        <a:t>，命令行模式，开发调试</a:t>
                      </a:r>
                      <a:r>
                        <a:rPr lang="zh-CN" altLang="en-US" sz="1600" b="1" dirty="0" smtClean="0">
                          <a:solidFill>
                            <a:schemeClr val="bg1"/>
                          </a:solidFill>
                          <a:effectLst/>
                        </a:rPr>
                        <a:t>困难</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1" dirty="0">
                          <a:solidFill>
                            <a:schemeClr val="bg1"/>
                          </a:solidFill>
                          <a:effectLst/>
                        </a:rPr>
                        <a:t>Linux Eclipse、</a:t>
                      </a:r>
                      <a:r>
                        <a:rPr lang="zh-CN" altLang="en-US" sz="1600" b="1" dirty="0">
                          <a:solidFill>
                            <a:schemeClr val="bg1"/>
                          </a:solidFill>
                          <a:effectLst/>
                        </a:rPr>
                        <a:t>或者</a:t>
                      </a:r>
                      <a:r>
                        <a:rPr lang="en-US" sz="1600" b="1" dirty="0">
                          <a:solidFill>
                            <a:schemeClr val="bg1"/>
                          </a:solidFill>
                          <a:effectLst/>
                        </a:rPr>
                        <a:t>Windows </a:t>
                      </a:r>
                      <a:r>
                        <a:rPr lang="en-US" sz="1600" b="1" dirty="0">
                          <a:solidFill>
                            <a:srgbClr val="FFFF00"/>
                          </a:solidFill>
                          <a:effectLst/>
                        </a:rPr>
                        <a:t>IAR，IAR</a:t>
                      </a:r>
                      <a:r>
                        <a:rPr lang="zh-CN" altLang="en-US" sz="1600" b="1" dirty="0">
                          <a:solidFill>
                            <a:srgbClr val="FFFF00"/>
                          </a:solidFill>
                          <a:effectLst/>
                        </a:rPr>
                        <a:t>图形化集成开发环境，功能强大</a:t>
                      </a:r>
                      <a:endParaRPr lang="zh-CN" altLang="en-US" sz="1600" b="1" dirty="0">
                        <a:solidFill>
                          <a:srgbClr val="FFFF00"/>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可移植性</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需要移植编译器，很难</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altLang="zh-CN" sz="1600" b="1" dirty="0">
                          <a:solidFill>
                            <a:schemeClr val="bg1"/>
                          </a:solidFill>
                          <a:effectLst/>
                        </a:rPr>
                        <a:t>C</a:t>
                      </a:r>
                      <a:r>
                        <a:rPr lang="zh-CN" altLang="en-US" sz="1600" b="1" dirty="0">
                          <a:solidFill>
                            <a:schemeClr val="bg1"/>
                          </a:solidFill>
                          <a:effectLst/>
                        </a:rPr>
                        <a:t>语言很好移植</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支持的硬件</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少数几种类型的处理器</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altLang="zh-CN" sz="1600" b="1" dirty="0">
                          <a:solidFill>
                            <a:schemeClr val="bg1"/>
                          </a:solidFill>
                          <a:effectLst/>
                        </a:rPr>
                        <a:t>8</a:t>
                      </a:r>
                      <a:r>
                        <a:rPr lang="zh-CN" altLang="en-US" sz="1600" b="1" dirty="0">
                          <a:solidFill>
                            <a:schemeClr val="bg1"/>
                          </a:solidFill>
                          <a:effectLst/>
                        </a:rPr>
                        <a:t>位、</a:t>
                      </a:r>
                      <a:r>
                        <a:rPr lang="en-US" altLang="zh-CN" sz="1600" b="1" dirty="0">
                          <a:solidFill>
                            <a:schemeClr val="bg1"/>
                          </a:solidFill>
                          <a:effectLst/>
                        </a:rPr>
                        <a:t>16</a:t>
                      </a:r>
                      <a:r>
                        <a:rPr lang="zh-CN" altLang="en-US" sz="1600" b="1" dirty="0">
                          <a:solidFill>
                            <a:schemeClr val="bg1"/>
                          </a:solidFill>
                          <a:effectLst/>
                        </a:rPr>
                        <a:t>位、</a:t>
                      </a:r>
                      <a:r>
                        <a:rPr lang="en-US" altLang="zh-CN" sz="1600" b="1" dirty="0">
                          <a:solidFill>
                            <a:schemeClr val="bg1"/>
                          </a:solidFill>
                          <a:effectLst/>
                        </a:rPr>
                        <a:t>32</a:t>
                      </a:r>
                      <a:r>
                        <a:rPr lang="zh-CN" altLang="en-US" sz="1600" b="1" dirty="0">
                          <a:solidFill>
                            <a:schemeClr val="bg1"/>
                          </a:solidFill>
                          <a:effectLst/>
                        </a:rPr>
                        <a:t>位</a:t>
                      </a:r>
                      <a:r>
                        <a:rPr lang="zh-CN" altLang="en-US" sz="1600" b="1" dirty="0">
                          <a:solidFill>
                            <a:srgbClr val="FFFF00"/>
                          </a:solidFill>
                          <a:effectLst/>
                        </a:rPr>
                        <a:t>几乎所有的处理器类型</a:t>
                      </a:r>
                      <a:endParaRPr lang="zh-CN" altLang="en-US" sz="1600" b="1" dirty="0">
                        <a:solidFill>
                          <a:srgbClr val="FFFF00"/>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开发团队</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主要由</a:t>
                      </a:r>
                      <a:r>
                        <a:rPr lang="en-US" altLang="zh-CN" sz="1600" b="1" dirty="0">
                          <a:solidFill>
                            <a:schemeClr val="bg1"/>
                          </a:solidFill>
                          <a:effectLst/>
                        </a:rPr>
                        <a:t>Berkeley</a:t>
                      </a:r>
                      <a:r>
                        <a:rPr lang="zh-CN" altLang="en-US" sz="1600" b="1" dirty="0">
                          <a:solidFill>
                            <a:schemeClr val="bg1"/>
                          </a:solidFill>
                          <a:effectLst/>
                        </a:rPr>
                        <a:t>大学开发</a:t>
                      </a:r>
                      <a:r>
                        <a:rPr lang="zh-CN" altLang="en-US" sz="1600" b="1" dirty="0" smtClean="0">
                          <a:solidFill>
                            <a:schemeClr val="bg1"/>
                          </a:solidFill>
                          <a:effectLst/>
                        </a:rPr>
                        <a:t>，目前很少</a:t>
                      </a:r>
                      <a:r>
                        <a:rPr lang="zh-CN" altLang="en-US" sz="1600" b="1" dirty="0">
                          <a:solidFill>
                            <a:schemeClr val="bg1"/>
                          </a:solidFill>
                          <a:effectLst/>
                        </a:rPr>
                        <a:t>更新代码</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CN" altLang="en-US" sz="1600" b="1" dirty="0">
                          <a:solidFill>
                            <a:schemeClr val="bg1"/>
                          </a:solidFill>
                          <a:effectLst/>
                        </a:rPr>
                        <a:t>由</a:t>
                      </a:r>
                      <a:r>
                        <a:rPr lang="en-US" altLang="zh-CN" sz="1600" b="1" dirty="0">
                          <a:solidFill>
                            <a:schemeClr val="bg1"/>
                          </a:solidFill>
                          <a:effectLst/>
                        </a:rPr>
                        <a:t>LWIP</a:t>
                      </a:r>
                      <a:r>
                        <a:rPr lang="zh-CN" altLang="en-US" sz="1600" b="1" dirty="0">
                          <a:solidFill>
                            <a:schemeClr val="bg1"/>
                          </a:solidFill>
                          <a:effectLst/>
                        </a:rPr>
                        <a:t>的作者</a:t>
                      </a:r>
                      <a:r>
                        <a:rPr lang="en-US" altLang="zh-CN" sz="1600" b="1" dirty="0">
                          <a:solidFill>
                            <a:schemeClr val="bg1"/>
                          </a:solidFill>
                          <a:effectLst/>
                        </a:rPr>
                        <a:t>Adam </a:t>
                      </a:r>
                      <a:r>
                        <a:rPr lang="en-US" altLang="zh-CN" sz="1600" b="1" dirty="0" err="1">
                          <a:solidFill>
                            <a:schemeClr val="bg1"/>
                          </a:solidFill>
                          <a:effectLst/>
                        </a:rPr>
                        <a:t>dunkels</a:t>
                      </a:r>
                      <a:r>
                        <a:rPr lang="zh-CN" altLang="en-US" sz="1600" b="1" dirty="0">
                          <a:solidFill>
                            <a:schemeClr val="bg1"/>
                          </a:solidFill>
                          <a:effectLst/>
                        </a:rPr>
                        <a:t>团队以及</a:t>
                      </a:r>
                      <a:r>
                        <a:rPr lang="en-US" altLang="zh-CN" sz="1600" b="1" dirty="0">
                          <a:solidFill>
                            <a:schemeClr val="bg1"/>
                          </a:solidFill>
                          <a:effectLst/>
                        </a:rPr>
                        <a:t>ETH</a:t>
                      </a:r>
                      <a:r>
                        <a:rPr lang="zh-CN" altLang="en-US" sz="1600" b="1" dirty="0">
                          <a:solidFill>
                            <a:schemeClr val="bg1"/>
                          </a:solidFill>
                          <a:effectLst/>
                        </a:rPr>
                        <a:t>大学开发，目前已经成立公司全职开发，每周都有代码更新</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10952">
                <a:tc>
                  <a:txBody>
                    <a:bodyPr/>
                    <a:lstStyle/>
                    <a:p>
                      <a:pPr algn="ctr"/>
                      <a:r>
                        <a:rPr lang="zh-CN" altLang="en-US" sz="1600" b="1" dirty="0">
                          <a:solidFill>
                            <a:schemeClr val="bg1"/>
                          </a:solidFill>
                          <a:effectLst/>
                        </a:rPr>
                        <a:t>发展趋势</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altLang="zh-CN" sz="1600" b="1" dirty="0" err="1">
                          <a:solidFill>
                            <a:schemeClr val="bg1"/>
                          </a:solidFill>
                          <a:effectLst/>
                        </a:rPr>
                        <a:t>TinyOS</a:t>
                      </a:r>
                      <a:r>
                        <a:rPr lang="zh-CN" altLang="en-US" sz="1600" b="1" dirty="0">
                          <a:solidFill>
                            <a:schemeClr val="bg1"/>
                          </a:solidFill>
                          <a:effectLst/>
                        </a:rPr>
                        <a:t>从一开始就主要做科研仿真</a:t>
                      </a:r>
                      <a:r>
                        <a:rPr lang="zh-CN" altLang="en-US" sz="1600" b="1" dirty="0" smtClean="0">
                          <a:solidFill>
                            <a:schemeClr val="bg1"/>
                          </a:solidFill>
                          <a:effectLst/>
                        </a:rPr>
                        <a:t>，基本上</a:t>
                      </a:r>
                      <a:r>
                        <a:rPr lang="zh-CN" altLang="en-US" sz="1600" b="1" dirty="0">
                          <a:solidFill>
                            <a:schemeClr val="bg1"/>
                          </a:solidFill>
                          <a:effectLst/>
                        </a:rPr>
                        <a:t>无产品</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altLang="zh-CN" sz="1600" b="1" dirty="0" err="1">
                          <a:solidFill>
                            <a:schemeClr val="bg1"/>
                          </a:solidFill>
                          <a:effectLst/>
                        </a:rPr>
                        <a:t>Contiki</a:t>
                      </a:r>
                      <a:r>
                        <a:rPr lang="zh-CN" altLang="en-US" sz="1600" b="1" dirty="0">
                          <a:solidFill>
                            <a:schemeClr val="bg1"/>
                          </a:solidFill>
                          <a:effectLst/>
                        </a:rPr>
                        <a:t>可以做科研，也有不少产品</a:t>
                      </a:r>
                      <a:r>
                        <a:rPr lang="zh-CN" altLang="en-US" sz="1600" b="1" dirty="0" smtClean="0">
                          <a:solidFill>
                            <a:schemeClr val="bg1"/>
                          </a:solidFill>
                          <a:effectLst/>
                        </a:rPr>
                        <a:t>，</a:t>
                      </a:r>
                      <a:endParaRPr lang="zh-CN" altLang="en-US" sz="1600" b="1" dirty="0">
                        <a:solidFill>
                          <a:schemeClr val="bg1"/>
                        </a:solidFill>
                        <a:effectLst/>
                      </a:endParaRPr>
                    </a:p>
                  </a:txBody>
                  <a:tcPr marL="41722" marR="41722" marT="8344" marB="83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smtClean="0"/>
              <a:t>其他常用微型</a:t>
            </a:r>
            <a:r>
              <a:rPr kumimoji="1" lang="en-US" altLang="zh-CN" dirty="0" smtClean="0"/>
              <a:t>OS</a:t>
            </a:r>
            <a:r>
              <a:rPr kumimoji="1" lang="zh-CN" altLang="en-US" dirty="0" smtClean="0"/>
              <a:t>对比</a:t>
            </a:r>
            <a:endParaRPr kumimoji="1" lang="zh-CN" altLang="en-US" dirty="0"/>
          </a:p>
        </p:txBody>
      </p:sp>
      <p:pic>
        <p:nvPicPr>
          <p:cNvPr id="5" name="图片 4" descr="图片10.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43472" y="980730"/>
            <a:ext cx="9486297" cy="537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a:t>6Lowpan </a:t>
            </a:r>
            <a:r>
              <a:rPr lang="zh-CN" altLang="en-US" dirty="0"/>
              <a:t>简介</a:t>
            </a:r>
            <a:endParaRPr lang="zh-CN" altLang="en-US" dirty="0"/>
          </a:p>
        </p:txBody>
      </p:sp>
      <p:sp>
        <p:nvSpPr>
          <p:cNvPr id="15" name="TextBox 14"/>
          <p:cNvSpPr txBox="1"/>
          <p:nvPr/>
        </p:nvSpPr>
        <p:spPr>
          <a:xfrm>
            <a:off x="911425" y="980729"/>
            <a:ext cx="10801200" cy="4884863"/>
          </a:xfrm>
          <a:prstGeom prst="rect">
            <a:avLst/>
          </a:prstGeom>
          <a:noFill/>
          <a:ln w="9525">
            <a:noFill/>
          </a:ln>
        </p:spPr>
        <p:txBody>
          <a:bodyPr wrap="square">
            <a:spAutoFit/>
          </a:bodyPr>
          <a:lstStyle/>
          <a:p>
            <a:pPr marL="457200" indent="-457200" algn="just">
              <a:lnSpc>
                <a:spcPct val="200000"/>
              </a:lnSpc>
              <a:buClr>
                <a:srgbClr val="FF3300"/>
              </a:buClr>
              <a:buSzPct val="85000"/>
              <a:buFont typeface="Wingdings" panose="05000000000000000000" pitchFamily="2" charset="2"/>
              <a:buChar char="p"/>
            </a:pPr>
            <a:r>
              <a:rPr lang="en-US" altLang="zh-CN" sz="3200" b="1" dirty="0">
                <a:solidFill>
                  <a:srgbClr val="0000FF"/>
                </a:solidFill>
                <a:latin typeface="华文楷体" panose="02010600040101010101" pitchFamily="2" charset="-122"/>
                <a:ea typeface="华文楷体" panose="02010600040101010101" pitchFamily="2" charset="-122"/>
              </a:rPr>
              <a:t>6LowPan</a:t>
            </a:r>
            <a:r>
              <a:rPr lang="zh-CN" altLang="en-US" sz="3200" b="1" dirty="0">
                <a:solidFill>
                  <a:srgbClr val="0000FF"/>
                </a:solidFill>
                <a:latin typeface="华文楷体" panose="02010600040101010101" pitchFamily="2" charset="-122"/>
                <a:ea typeface="华文楷体" panose="02010600040101010101" pitchFamily="2" charset="-122"/>
              </a:rPr>
              <a:t>，</a:t>
            </a:r>
            <a:r>
              <a:rPr lang="zh-CN" altLang="en-US" sz="3200" b="1" dirty="0" smtClean="0">
                <a:solidFill>
                  <a:srgbClr val="0000FF"/>
                </a:solidFill>
                <a:latin typeface="华文楷体" panose="02010600040101010101" pitchFamily="2" charset="-122"/>
                <a:ea typeface="华文楷体" panose="02010600040101010101" pitchFamily="2" charset="-122"/>
              </a:rPr>
              <a:t>即</a:t>
            </a:r>
            <a:r>
              <a:rPr lang="en-US" altLang="zh-CN" sz="3200" b="1" dirty="0">
                <a:solidFill>
                  <a:srgbClr val="0000FF"/>
                </a:solidFill>
                <a:latin typeface="华文楷体" panose="02010600040101010101" pitchFamily="2" charset="-122"/>
                <a:ea typeface="华文楷体" panose="02010600040101010101" pitchFamily="2" charset="-122"/>
              </a:rPr>
              <a:t>IPv6 over low power </a:t>
            </a:r>
            <a:r>
              <a:rPr lang="en-US" altLang="zh-CN" sz="3200" b="1" dirty="0" err="1">
                <a:solidFill>
                  <a:srgbClr val="0000FF"/>
                </a:solidFill>
                <a:latin typeface="华文楷体" panose="02010600040101010101" pitchFamily="2" charset="-122"/>
                <a:ea typeface="华文楷体" panose="02010600040101010101" pitchFamily="2" charset="-122"/>
              </a:rPr>
              <a:t>wpan</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为低速无线个域网标准。它是在</a:t>
            </a:r>
            <a:r>
              <a:rPr lang="en-US" altLang="zh-CN" sz="3200" b="1" dirty="0">
                <a:latin typeface="华文楷体" panose="02010600040101010101" pitchFamily="2" charset="-122"/>
                <a:ea typeface="华文楷体" panose="02010600040101010101" pitchFamily="2" charset="-122"/>
              </a:rPr>
              <a:t>IEEE 802.15.4</a:t>
            </a:r>
            <a:r>
              <a:rPr lang="zh-CN" altLang="en-US" sz="3200" b="1" dirty="0">
                <a:latin typeface="华文楷体" panose="02010600040101010101" pitchFamily="2" charset="-122"/>
                <a:ea typeface="华文楷体" panose="02010600040101010101" pitchFamily="2" charset="-122"/>
              </a:rPr>
              <a:t>的链路上建立起</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通信协议，使通信节点不需要特殊网关即可接入</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的互联网</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最新的</a:t>
            </a:r>
            <a:r>
              <a:rPr lang="en-US" altLang="zh-CN" sz="3200" b="1" dirty="0" err="1" smtClean="0">
                <a:latin typeface="华文楷体" panose="02010600040101010101" pitchFamily="2" charset="-122"/>
                <a:ea typeface="华文楷体" panose="02010600040101010101" pitchFamily="2" charset="-122"/>
              </a:rPr>
              <a:t>Zigbee</a:t>
            </a:r>
            <a:r>
              <a:rPr lang="en-US" altLang="zh-CN" sz="3200" b="1" dirty="0" smtClean="0">
                <a:latin typeface="华文楷体" panose="02010600040101010101" pitchFamily="2" charset="-122"/>
                <a:ea typeface="华文楷体" panose="02010600040101010101" pitchFamily="2" charset="-122"/>
              </a:rPr>
              <a:t> </a:t>
            </a:r>
            <a:r>
              <a:rPr lang="en-US" altLang="zh-CN" sz="3200" b="1" dirty="0">
                <a:latin typeface="华文楷体" panose="02010600040101010101" pitchFamily="2" charset="-122"/>
                <a:ea typeface="华文楷体" panose="02010600040101010101" pitchFamily="2" charset="-122"/>
              </a:rPr>
              <a:t>IP</a:t>
            </a:r>
            <a:r>
              <a:rPr lang="zh-CN" altLang="en-US" sz="3200" b="1" dirty="0" smtClean="0">
                <a:latin typeface="华文楷体" panose="02010600040101010101" pitchFamily="2" charset="-122"/>
                <a:ea typeface="华文楷体" panose="02010600040101010101" pitchFamily="2" charset="-122"/>
              </a:rPr>
              <a:t>标准基于</a:t>
            </a:r>
            <a:r>
              <a:rPr lang="zh-CN" altLang="en-US" sz="3200" b="1" dirty="0">
                <a:latin typeface="华文楷体" panose="02010600040101010101" pitchFamily="2" charset="-122"/>
                <a:ea typeface="华文楷体" panose="02010600040101010101" pitchFamily="2" charset="-122"/>
              </a:rPr>
              <a:t>该标准制定的。目前，学术界正在广泛地对其进行研究，具有广阔的应用前景</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5401" y="1052736"/>
            <a:ext cx="10515600" cy="4990810"/>
          </a:xfrm>
        </p:spPr>
        <p:txBody>
          <a:bodyPr>
            <a:noAutofit/>
          </a:bodyPr>
          <a:lstStyle/>
          <a:p>
            <a:pPr>
              <a:lnSpc>
                <a:spcPct val="150000"/>
              </a:lnSpc>
              <a:spcBef>
                <a:spcPts val="600"/>
              </a:spcBef>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节点操作系统同样具有</a:t>
            </a: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编程接口抽象</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任务调度</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资源管理</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硬件驱动</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等基本功能。</a:t>
            </a:r>
            <a:endPar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操作系</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编程接口抽象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为上层应用程序提供标准的应用程序编程接口，使得上层应用开发人员能访问底层软件或硬件，却</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不必了解</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底层硬件的内部工作机制</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细节</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任务调度</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：操作系统内核具备多任务管理以及任务分配与执行的能力</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资源管理</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：节点操作系统需要维护和管理本地资源，预防资源冲突</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硬件驱动</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：好的节点操作系统需要提供与硬件设备无关的标准的抽象接口</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HAL </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3"/>
          <p:cNvSpPr>
            <a:spLocks noGrp="1"/>
          </p:cNvSpPr>
          <p:nvPr>
            <p:ph type="title"/>
          </p:nvPr>
        </p:nvSpPr>
        <p:spPr/>
        <p:txBody>
          <a:bodyPr/>
          <a:lstStyle/>
          <a:p>
            <a:r>
              <a:rPr kumimoji="1" lang="zh-CN" altLang="en-US" dirty="0" smtClean="0"/>
              <a:t>节点操作系统</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a:t>
            </a:r>
            <a:r>
              <a:rPr lang="zh-CN" altLang="en-US" dirty="0" smtClean="0"/>
              <a:t>、</a:t>
            </a:r>
            <a:r>
              <a:rPr lang="en-US" altLang="zh-CN" dirty="0" smtClean="0"/>
              <a:t>6</a:t>
            </a:r>
            <a:r>
              <a:rPr lang="en-US" altLang="zh-CN" dirty="0"/>
              <a:t>Lowpan </a:t>
            </a:r>
            <a:r>
              <a:rPr lang="zh-CN" altLang="en-US" dirty="0" smtClean="0"/>
              <a:t>的技术优势</a:t>
            </a:r>
            <a:endParaRPr lang="zh-CN" altLang="en-US" dirty="0"/>
          </a:p>
        </p:txBody>
      </p:sp>
      <p:sp>
        <p:nvSpPr>
          <p:cNvPr id="15" name="TextBox 14"/>
          <p:cNvSpPr txBox="1"/>
          <p:nvPr/>
        </p:nvSpPr>
        <p:spPr>
          <a:xfrm>
            <a:off x="911425" y="980729"/>
            <a:ext cx="10801200" cy="6001643"/>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普及性</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IP</a:t>
            </a:r>
            <a:r>
              <a:rPr lang="zh-CN" altLang="en-US" sz="3200" b="1" dirty="0">
                <a:latin typeface="华文楷体" panose="02010600040101010101" pitchFamily="2" charset="-122"/>
                <a:ea typeface="华文楷体" panose="02010600040101010101" pitchFamily="2" charset="-122"/>
              </a:rPr>
              <a:t>网络应用广泛，作为下一代互联网核心技术的</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，也在加速其普及的步伐，在低速无线个域网中使用</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更易于被接受。</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适用性</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IP</a:t>
            </a:r>
            <a:r>
              <a:rPr lang="zh-CN" altLang="en-US" sz="3200" b="1" dirty="0">
                <a:latin typeface="华文楷体" panose="02010600040101010101" pitchFamily="2" charset="-122"/>
                <a:ea typeface="华文楷体" panose="02010600040101010101" pitchFamily="2" charset="-122"/>
              </a:rPr>
              <a:t>网络协议栈架构受到广泛的认可，低速无线个域网完全可以基于此架构进行简单、有效地开发。</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更多</a:t>
            </a:r>
            <a:r>
              <a:rPr lang="zh-CN" altLang="en-US" sz="3200" b="1" dirty="0">
                <a:solidFill>
                  <a:srgbClr val="0000FF"/>
                </a:solidFill>
                <a:latin typeface="华文楷体" panose="02010600040101010101" pitchFamily="2" charset="-122"/>
                <a:ea typeface="华文楷体" panose="02010600040101010101" pitchFamily="2" charset="-122"/>
              </a:rPr>
              <a:t>地址空间：</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应用于低速无线个域网时，</a:t>
            </a:r>
            <a:r>
              <a:rPr lang="zh-CN" altLang="en-US" sz="3200" b="1" dirty="0">
                <a:solidFill>
                  <a:srgbClr val="FF0000"/>
                </a:solidFill>
                <a:latin typeface="华文楷体" panose="02010600040101010101" pitchFamily="2" charset="-122"/>
                <a:ea typeface="华文楷体" panose="02010600040101010101" pitchFamily="2" charset="-122"/>
              </a:rPr>
              <a:t>最大亮点就是庞大的地址空间</a:t>
            </a:r>
            <a:r>
              <a:rPr lang="zh-CN" altLang="en-US" sz="3200" b="1" dirty="0">
                <a:latin typeface="华文楷体" panose="02010600040101010101" pitchFamily="2" charset="-122"/>
                <a:ea typeface="华文楷体" panose="02010600040101010101" pitchFamily="2" charset="-122"/>
              </a:rPr>
              <a:t>。这恰恰满足了部署大规模、高密度低速无线个域网设备的需要</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a:t>
            </a:r>
            <a:r>
              <a:rPr lang="zh-CN" altLang="en-US" dirty="0" smtClean="0"/>
              <a:t>、</a:t>
            </a:r>
            <a:r>
              <a:rPr lang="en-US" altLang="zh-CN" dirty="0" smtClean="0"/>
              <a:t>6Lowpan </a:t>
            </a:r>
            <a:r>
              <a:rPr lang="zh-CN" altLang="en-US" dirty="0" smtClean="0"/>
              <a:t>的技术优势</a:t>
            </a:r>
            <a:endParaRPr lang="zh-CN" altLang="en-US" dirty="0"/>
          </a:p>
        </p:txBody>
      </p:sp>
      <p:sp>
        <p:nvSpPr>
          <p:cNvPr id="15" name="TextBox 14"/>
          <p:cNvSpPr txBox="1"/>
          <p:nvPr/>
        </p:nvSpPr>
        <p:spPr>
          <a:xfrm>
            <a:off x="911425" y="980730"/>
            <a:ext cx="10801200" cy="6001643"/>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支持</a:t>
            </a:r>
            <a:r>
              <a:rPr lang="zh-CN" altLang="en-US" sz="3200" b="1" dirty="0">
                <a:solidFill>
                  <a:srgbClr val="0000FF"/>
                </a:solidFill>
                <a:latin typeface="华文楷体" panose="02010600040101010101" pitchFamily="2" charset="-122"/>
                <a:ea typeface="华文楷体" panose="02010600040101010101" pitchFamily="2" charset="-122"/>
              </a:rPr>
              <a:t>无状态自动地址配置：</a:t>
            </a:r>
            <a:r>
              <a:rPr lang="en-US" altLang="zh-CN" sz="3200" b="1" dirty="0">
                <a:solidFill>
                  <a:srgbClr val="FF0000"/>
                </a:solidFill>
                <a:latin typeface="华文楷体" panose="02010600040101010101" pitchFamily="2" charset="-122"/>
                <a:ea typeface="华文楷体" panose="02010600040101010101" pitchFamily="2" charset="-122"/>
              </a:rPr>
              <a:t>IPv6</a:t>
            </a:r>
            <a:r>
              <a:rPr lang="zh-CN" altLang="en-US" sz="3200" b="1" dirty="0">
                <a:solidFill>
                  <a:srgbClr val="FF0000"/>
                </a:solidFill>
                <a:latin typeface="华文楷体" panose="02010600040101010101" pitchFamily="2" charset="-122"/>
                <a:ea typeface="华文楷体" panose="02010600040101010101" pitchFamily="2" charset="-122"/>
              </a:rPr>
              <a:t>中当节点启动时，可以自动读取</a:t>
            </a:r>
            <a:r>
              <a:rPr lang="en-US" altLang="zh-CN" sz="3200" b="1" dirty="0">
                <a:solidFill>
                  <a:srgbClr val="FF0000"/>
                </a:solidFill>
                <a:latin typeface="华文楷体" panose="02010600040101010101" pitchFamily="2" charset="-122"/>
                <a:ea typeface="华文楷体" panose="02010600040101010101" pitchFamily="2" charset="-122"/>
              </a:rPr>
              <a:t>MAC</a:t>
            </a:r>
            <a:r>
              <a:rPr lang="zh-CN" altLang="en-US" sz="3200" b="1" dirty="0">
                <a:solidFill>
                  <a:srgbClr val="FF0000"/>
                </a:solidFill>
                <a:latin typeface="华文楷体" panose="02010600040101010101" pitchFamily="2" charset="-122"/>
                <a:ea typeface="华文楷体" panose="02010600040101010101" pitchFamily="2" charset="-122"/>
              </a:rPr>
              <a:t>地址，并根据相关规则配置好所需的</a:t>
            </a:r>
            <a:r>
              <a:rPr lang="en-US" altLang="zh-CN" sz="3200" b="1" dirty="0">
                <a:solidFill>
                  <a:srgbClr val="FF0000"/>
                </a:solidFill>
                <a:latin typeface="华文楷体" panose="02010600040101010101" pitchFamily="2" charset="-122"/>
                <a:ea typeface="华文楷体" panose="02010600040101010101" pitchFamily="2" charset="-122"/>
              </a:rPr>
              <a:t>IPv6</a:t>
            </a:r>
            <a:r>
              <a:rPr lang="zh-CN" altLang="en-US" sz="3200" b="1" dirty="0">
                <a:solidFill>
                  <a:srgbClr val="FF0000"/>
                </a:solidFill>
                <a:latin typeface="华文楷体" panose="02010600040101010101" pitchFamily="2" charset="-122"/>
                <a:ea typeface="华文楷体" panose="02010600040101010101" pitchFamily="2" charset="-122"/>
              </a:rPr>
              <a:t>地址。</a:t>
            </a:r>
            <a:r>
              <a:rPr lang="zh-CN" altLang="en-US" sz="3200" b="1" dirty="0">
                <a:latin typeface="华文楷体" panose="02010600040101010101" pitchFamily="2" charset="-122"/>
                <a:ea typeface="华文楷体" panose="02010600040101010101" pitchFamily="2" charset="-122"/>
              </a:rPr>
              <a:t>这个特性对传感器网络来说，非常具有吸引力，因为在大多数情况下，不可能对传感器节点配置用户界面，节点必须具备自动配置功能。</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易</a:t>
            </a:r>
            <a:r>
              <a:rPr lang="zh-CN" altLang="en-US" sz="3200" b="1" dirty="0">
                <a:solidFill>
                  <a:srgbClr val="0000FF"/>
                </a:solidFill>
                <a:latin typeface="华文楷体" panose="02010600040101010101" pitchFamily="2" charset="-122"/>
                <a:ea typeface="华文楷体" panose="02010600040101010101" pitchFamily="2" charset="-122"/>
              </a:rPr>
              <a:t>接入：</a:t>
            </a:r>
            <a:r>
              <a:rPr lang="zh-CN" altLang="en-US" sz="3200" b="1" dirty="0">
                <a:latin typeface="华文楷体" panose="02010600040101010101" pitchFamily="2" charset="-122"/>
                <a:ea typeface="华文楷体" panose="02010600040101010101" pitchFamily="2" charset="-122"/>
              </a:rPr>
              <a:t>低速无线个域网使用</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技术，更易于接入其他基于</a:t>
            </a:r>
            <a:r>
              <a:rPr lang="en-US" altLang="zh-CN" sz="3200" b="1" dirty="0">
                <a:latin typeface="华文楷体" panose="02010600040101010101" pitchFamily="2" charset="-122"/>
                <a:ea typeface="华文楷体" panose="02010600040101010101" pitchFamily="2" charset="-122"/>
              </a:rPr>
              <a:t>IP</a:t>
            </a:r>
            <a:r>
              <a:rPr lang="zh-CN" altLang="en-US" sz="3200" b="1" dirty="0">
                <a:latin typeface="华文楷体" panose="02010600040101010101" pitchFamily="2" charset="-122"/>
                <a:ea typeface="华文楷体" panose="02010600040101010101" pitchFamily="2" charset="-122"/>
              </a:rPr>
              <a:t>技术的网络及下一代互联网，使其可以充分利用</a:t>
            </a:r>
            <a:r>
              <a:rPr lang="en-US" altLang="zh-CN" sz="3200" b="1" dirty="0">
                <a:latin typeface="华文楷体" panose="02010600040101010101" pitchFamily="2" charset="-122"/>
                <a:ea typeface="华文楷体" panose="02010600040101010101" pitchFamily="2" charset="-122"/>
              </a:rPr>
              <a:t>IP</a:t>
            </a:r>
            <a:r>
              <a:rPr lang="zh-CN" altLang="en-US" sz="3200" b="1" dirty="0">
                <a:latin typeface="华文楷体" panose="02010600040101010101" pitchFamily="2" charset="-122"/>
                <a:ea typeface="华文楷体" panose="02010600040101010101" pitchFamily="2" charset="-122"/>
              </a:rPr>
              <a:t>网络的技术进行发展</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a:t>
            </a:r>
            <a:r>
              <a:rPr lang="zh-CN" altLang="en-US" dirty="0" smtClean="0"/>
              <a:t>、</a:t>
            </a:r>
            <a:r>
              <a:rPr lang="en-US" altLang="zh-CN" dirty="0" smtClean="0"/>
              <a:t>6</a:t>
            </a:r>
            <a:r>
              <a:rPr lang="en-US" altLang="zh-CN" dirty="0"/>
              <a:t>Lowpan </a:t>
            </a:r>
            <a:r>
              <a:rPr lang="zh-CN" altLang="en-US" dirty="0" smtClean="0"/>
              <a:t>的技术优势</a:t>
            </a:r>
            <a:endParaRPr lang="zh-CN" altLang="en-US" dirty="0"/>
          </a:p>
        </p:txBody>
      </p:sp>
      <p:sp>
        <p:nvSpPr>
          <p:cNvPr id="15" name="TextBox 14"/>
          <p:cNvSpPr txBox="1"/>
          <p:nvPr/>
        </p:nvSpPr>
        <p:spPr>
          <a:xfrm>
            <a:off x="911425" y="980728"/>
            <a:ext cx="10801200" cy="2308324"/>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易</a:t>
            </a:r>
            <a:r>
              <a:rPr lang="zh-CN" altLang="en-US" sz="3200" b="1" dirty="0">
                <a:solidFill>
                  <a:srgbClr val="0000FF"/>
                </a:solidFill>
                <a:latin typeface="华文楷体" panose="02010600040101010101" pitchFamily="2" charset="-122"/>
                <a:ea typeface="华文楷体" panose="02010600040101010101" pitchFamily="2" charset="-122"/>
              </a:rPr>
              <a:t>开发：</a:t>
            </a:r>
            <a:r>
              <a:rPr lang="zh-CN" altLang="en-US" sz="3200" b="1" dirty="0">
                <a:latin typeface="华文楷体" panose="02010600040101010101" pitchFamily="2" charset="-122"/>
                <a:ea typeface="华文楷体" panose="02010600040101010101" pitchFamily="2" charset="-122"/>
              </a:rPr>
              <a:t>目前基于</a:t>
            </a:r>
            <a:r>
              <a:rPr lang="en-US" altLang="zh-CN" sz="3200" b="1" dirty="0">
                <a:latin typeface="华文楷体" panose="02010600040101010101" pitchFamily="2" charset="-122"/>
                <a:ea typeface="华文楷体" panose="02010600040101010101" pitchFamily="2" charset="-122"/>
              </a:rPr>
              <a:t>IPv6</a:t>
            </a:r>
            <a:r>
              <a:rPr lang="zh-CN" altLang="en-US" sz="3200" b="1" dirty="0">
                <a:latin typeface="华文楷体" panose="02010600040101010101" pitchFamily="2" charset="-122"/>
                <a:ea typeface="华文楷体" panose="02010600040101010101" pitchFamily="2" charset="-122"/>
              </a:rPr>
              <a:t>的许多技术已比较成熟，并被广泛接受，针对低速无线个域网的特性对这些技术进行适当的精简和取舍，可以简化协议开发的过程。</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smtClean="0"/>
              <a:t>、</a:t>
            </a:r>
            <a:r>
              <a:rPr lang="en-US" altLang="zh-CN" dirty="0" smtClean="0"/>
              <a:t>6</a:t>
            </a:r>
            <a:r>
              <a:rPr lang="en-US" altLang="zh-CN" dirty="0"/>
              <a:t>Lowpan </a:t>
            </a:r>
            <a:r>
              <a:rPr lang="zh-CN" altLang="en-US" dirty="0"/>
              <a:t>的关键技术分析</a:t>
            </a:r>
            <a:endParaRPr lang="zh-CN" altLang="en-US" dirty="0"/>
          </a:p>
        </p:txBody>
      </p:sp>
      <p:sp>
        <p:nvSpPr>
          <p:cNvPr id="15" name="TextBox 14"/>
          <p:cNvSpPr txBox="1"/>
          <p:nvPr/>
        </p:nvSpPr>
        <p:spPr>
          <a:xfrm>
            <a:off x="911425" y="980729"/>
            <a:ext cx="10801200"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a:pPr>
            <a:r>
              <a:rPr lang="en-US" altLang="zh-CN" sz="2800" b="1" dirty="0" smtClean="0">
                <a:solidFill>
                  <a:srgbClr val="0000FF"/>
                </a:solidFill>
                <a:latin typeface="华文楷体" panose="02010600040101010101" pitchFamily="2" charset="-122"/>
                <a:ea typeface="华文楷体" panose="02010600040101010101" pitchFamily="2" charset="-122"/>
              </a:rPr>
              <a:t>IPv6</a:t>
            </a:r>
            <a:r>
              <a:rPr lang="zh-CN" altLang="en-US" sz="2800" b="1" dirty="0">
                <a:solidFill>
                  <a:srgbClr val="0000FF"/>
                </a:solidFill>
                <a:latin typeface="华文楷体" panose="02010600040101010101" pitchFamily="2" charset="-122"/>
                <a:ea typeface="华文楷体" panose="02010600040101010101" pitchFamily="2" charset="-122"/>
              </a:rPr>
              <a:t>和</a:t>
            </a:r>
            <a:r>
              <a:rPr lang="en-US" altLang="zh-CN" sz="2800" b="1" dirty="0">
                <a:solidFill>
                  <a:srgbClr val="0000FF"/>
                </a:solidFill>
                <a:latin typeface="华文楷体" panose="02010600040101010101" pitchFamily="2" charset="-122"/>
                <a:ea typeface="华文楷体" panose="02010600040101010101" pitchFamily="2" charset="-122"/>
              </a:rPr>
              <a:t>IEEE 802.15.4</a:t>
            </a:r>
            <a:r>
              <a:rPr lang="zh-CN" altLang="en-US" sz="2800" b="1" dirty="0">
                <a:solidFill>
                  <a:srgbClr val="0000FF"/>
                </a:solidFill>
                <a:latin typeface="华文楷体" panose="02010600040101010101" pitchFamily="2" charset="-122"/>
                <a:ea typeface="华文楷体" panose="02010600040101010101" pitchFamily="2" charset="-122"/>
              </a:rPr>
              <a:t>的协调。</a:t>
            </a:r>
            <a:r>
              <a:rPr lang="en-US" altLang="zh-CN" sz="2800" b="1" dirty="0">
                <a:latin typeface="华文楷体" panose="02010600040101010101" pitchFamily="2" charset="-122"/>
                <a:ea typeface="华文楷体" panose="02010600040101010101" pitchFamily="2" charset="-122"/>
              </a:rPr>
              <a:t>IEEE802.15.4</a:t>
            </a:r>
            <a:r>
              <a:rPr lang="zh-CN" altLang="en-US" sz="2800" b="1" dirty="0">
                <a:latin typeface="华文楷体" panose="02010600040101010101" pitchFamily="2" charset="-122"/>
                <a:ea typeface="华文楷体" panose="02010600040101010101" pitchFamily="2" charset="-122"/>
              </a:rPr>
              <a:t>标准定义的</a:t>
            </a:r>
            <a:r>
              <a:rPr lang="zh-CN" altLang="en-US" sz="2800" b="1" dirty="0">
                <a:solidFill>
                  <a:srgbClr val="FF0000"/>
                </a:solidFill>
                <a:latin typeface="华文楷体" panose="02010600040101010101" pitchFamily="2" charset="-122"/>
                <a:ea typeface="华文楷体" panose="02010600040101010101" pitchFamily="2" charset="-122"/>
              </a:rPr>
              <a:t>最大帧长度是</a:t>
            </a:r>
            <a:r>
              <a:rPr lang="en-US" altLang="zh-CN" sz="2800" b="1" dirty="0">
                <a:solidFill>
                  <a:srgbClr val="FF0000"/>
                </a:solidFill>
                <a:latin typeface="华文楷体" panose="02010600040101010101" pitchFamily="2" charset="-122"/>
                <a:ea typeface="华文楷体" panose="02010600040101010101" pitchFamily="2" charset="-122"/>
              </a:rPr>
              <a:t>127</a:t>
            </a:r>
            <a:r>
              <a:rPr lang="zh-CN" altLang="en-US" sz="2800" b="1" dirty="0" smtClean="0">
                <a:solidFill>
                  <a:srgbClr val="FF0000"/>
                </a:solidFill>
                <a:latin typeface="华文楷体" panose="02010600040101010101" pitchFamily="2" charset="-122"/>
                <a:ea typeface="华文楷体" panose="02010600040101010101" pitchFamily="2" charset="-122"/>
              </a:rPr>
              <a:t>字节，</a:t>
            </a:r>
            <a:r>
              <a:rPr lang="en-US" altLang="zh-CN" sz="2800" b="1" dirty="0" smtClean="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头部最大长度为</a:t>
            </a:r>
            <a:r>
              <a:rPr lang="en-US" altLang="zh-CN" sz="2800" b="1" dirty="0">
                <a:latin typeface="华文楷体" panose="02010600040101010101" pitchFamily="2" charset="-122"/>
                <a:ea typeface="华文楷体" panose="02010600040101010101" pitchFamily="2" charset="-122"/>
              </a:rPr>
              <a:t>25</a:t>
            </a:r>
            <a:r>
              <a:rPr lang="zh-CN" altLang="en-US" sz="2800" b="1" dirty="0">
                <a:latin typeface="华文楷体" panose="02010600040101010101" pitchFamily="2" charset="-122"/>
                <a:ea typeface="华文楷体" panose="02010600040101010101" pitchFamily="2" charset="-122"/>
              </a:rPr>
              <a:t>字节，剩余的</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载荷最大长度为</a:t>
            </a:r>
            <a:r>
              <a:rPr lang="en-US" altLang="zh-CN" sz="2800" b="1" dirty="0">
                <a:latin typeface="华文楷体" panose="02010600040101010101" pitchFamily="2" charset="-122"/>
                <a:ea typeface="华文楷体" panose="02010600040101010101" pitchFamily="2" charset="-122"/>
              </a:rPr>
              <a:t>102</a:t>
            </a:r>
            <a:r>
              <a:rPr lang="zh-CN" altLang="en-US" sz="2800" b="1" dirty="0">
                <a:latin typeface="华文楷体" panose="02010600040101010101" pitchFamily="2" charset="-122"/>
                <a:ea typeface="华文楷体" panose="02010600040101010101" pitchFamily="2" charset="-122"/>
              </a:rPr>
              <a:t>字节。如果使用安全模式，不同的安全算法占用不同的字节数，比如</a:t>
            </a:r>
            <a:r>
              <a:rPr lang="en-US" altLang="zh-CN" sz="2800" b="1" dirty="0">
                <a:latin typeface="华文楷体" panose="02010600040101010101" pitchFamily="2" charset="-122"/>
                <a:ea typeface="华文楷体" panose="02010600040101010101" pitchFamily="2" charset="-122"/>
              </a:rPr>
              <a:t>AES-CCM-128</a:t>
            </a:r>
            <a:r>
              <a:rPr lang="zh-CN" altLang="en-US" sz="2800" b="1" dirty="0">
                <a:latin typeface="华文楷体" panose="02010600040101010101" pitchFamily="2" charset="-122"/>
                <a:ea typeface="华文楷体" panose="02010600040101010101" pitchFamily="2" charset="-122"/>
              </a:rPr>
              <a:t>需要</a:t>
            </a:r>
            <a:r>
              <a:rPr lang="en-US" altLang="zh-CN" sz="2800" b="1" dirty="0">
                <a:latin typeface="华文楷体" panose="02010600040101010101" pitchFamily="2" charset="-122"/>
                <a:ea typeface="华文楷体" panose="02010600040101010101" pitchFamily="2" charset="-122"/>
              </a:rPr>
              <a:t>21</a:t>
            </a:r>
            <a:r>
              <a:rPr lang="zh-CN" altLang="en-US" sz="2800" b="1" dirty="0">
                <a:latin typeface="华文楷体" panose="02010600040101010101" pitchFamily="2" charset="-122"/>
                <a:ea typeface="华文楷体" panose="02010600040101010101" pitchFamily="2" charset="-122"/>
              </a:rPr>
              <a:t>字节，</a:t>
            </a:r>
            <a:r>
              <a:rPr lang="en-US" altLang="zh-CN" sz="2800" b="1" dirty="0">
                <a:latin typeface="华文楷体" panose="02010600040101010101" pitchFamily="2" charset="-122"/>
                <a:ea typeface="华文楷体" panose="02010600040101010101" pitchFamily="2" charset="-122"/>
              </a:rPr>
              <a:t>AES-CCM-64</a:t>
            </a:r>
            <a:r>
              <a:rPr lang="zh-CN" altLang="en-US" sz="2800" b="1" dirty="0">
                <a:latin typeface="华文楷体" panose="02010600040101010101" pitchFamily="2" charset="-122"/>
                <a:ea typeface="华文楷体" panose="02010600040101010101" pitchFamily="2" charset="-122"/>
              </a:rPr>
              <a:t>需要</a:t>
            </a:r>
            <a:r>
              <a:rPr lang="en-US" altLang="zh-CN" sz="2800" b="1" dirty="0">
                <a:latin typeface="华文楷体" panose="02010600040101010101" pitchFamily="2" charset="-122"/>
                <a:ea typeface="华文楷体" panose="02010600040101010101" pitchFamily="2" charset="-122"/>
              </a:rPr>
              <a:t>13</a:t>
            </a:r>
            <a:r>
              <a:rPr lang="zh-CN" altLang="en-US" sz="2800" b="1" dirty="0">
                <a:latin typeface="华文楷体" panose="02010600040101010101" pitchFamily="2" charset="-122"/>
                <a:ea typeface="华文楷体" panose="02010600040101010101" pitchFamily="2" charset="-122"/>
              </a:rPr>
              <a:t>字节，而</a:t>
            </a:r>
            <a:r>
              <a:rPr lang="en-US" altLang="zh-CN" sz="2800" b="1" dirty="0">
                <a:latin typeface="华文楷体" panose="02010600040101010101" pitchFamily="2" charset="-122"/>
                <a:ea typeface="华文楷体" panose="02010600040101010101" pitchFamily="2" charset="-122"/>
              </a:rPr>
              <a:t>AES-CCM-32</a:t>
            </a:r>
            <a:r>
              <a:rPr lang="zh-CN" altLang="en-US" sz="2800" b="1" dirty="0">
                <a:latin typeface="华文楷体" panose="02010600040101010101" pitchFamily="2" charset="-122"/>
                <a:ea typeface="华文楷体" panose="02010600040101010101" pitchFamily="2" charset="-122"/>
              </a:rPr>
              <a:t>需要</a:t>
            </a:r>
            <a:r>
              <a:rPr lang="en-US" altLang="zh-CN" sz="2800" b="1" dirty="0">
                <a:latin typeface="华文楷体" panose="02010600040101010101" pitchFamily="2" charset="-122"/>
                <a:ea typeface="华文楷体" panose="02010600040101010101" pitchFamily="2" charset="-122"/>
              </a:rPr>
              <a:t>8</a:t>
            </a:r>
            <a:r>
              <a:rPr lang="zh-CN" altLang="en-US" sz="2800" b="1" dirty="0">
                <a:latin typeface="华文楷体" panose="02010600040101010101" pitchFamily="2" charset="-122"/>
                <a:ea typeface="华文楷体" panose="02010600040101010101" pitchFamily="2" charset="-122"/>
              </a:rPr>
              <a:t>字节。这样留给</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载荷最少只有</a:t>
            </a:r>
            <a:r>
              <a:rPr lang="en-US" altLang="zh-CN" sz="2800" b="1" dirty="0">
                <a:latin typeface="华文楷体" panose="02010600040101010101" pitchFamily="2" charset="-122"/>
                <a:ea typeface="华文楷体" panose="02010600040101010101" pitchFamily="2" charset="-122"/>
              </a:rPr>
              <a:t>81</a:t>
            </a:r>
            <a:r>
              <a:rPr lang="zh-CN" altLang="en-US" sz="2800" b="1" dirty="0">
                <a:latin typeface="华文楷体" panose="02010600040101010101" pitchFamily="2" charset="-122"/>
                <a:ea typeface="华文楷体" panose="02010600040101010101" pitchFamily="2" charset="-122"/>
              </a:rPr>
              <a:t>个字节。而</a:t>
            </a:r>
            <a:r>
              <a:rPr lang="zh-CN" altLang="en-US" sz="2800" b="1" dirty="0">
                <a:solidFill>
                  <a:srgbClr val="FF0000"/>
                </a:solidFill>
                <a:latin typeface="华文楷体" panose="02010600040101010101" pitchFamily="2" charset="-122"/>
                <a:ea typeface="华文楷体" panose="02010600040101010101" pitchFamily="2" charset="-122"/>
              </a:rPr>
              <a:t>在</a:t>
            </a:r>
            <a:r>
              <a:rPr lang="en-US" altLang="zh-CN" sz="2800" b="1" dirty="0">
                <a:solidFill>
                  <a:srgbClr val="FF0000"/>
                </a:solidFill>
                <a:latin typeface="华文楷体" panose="02010600040101010101" pitchFamily="2" charset="-122"/>
                <a:ea typeface="华文楷体" panose="02010600040101010101" pitchFamily="2" charset="-122"/>
              </a:rPr>
              <a:t>IPv6</a:t>
            </a:r>
            <a:r>
              <a:rPr lang="zh-CN" altLang="en-US" sz="2800" b="1" dirty="0" smtClean="0">
                <a:solidFill>
                  <a:srgbClr val="FF0000"/>
                </a:solidFill>
                <a:latin typeface="华文楷体" panose="02010600040101010101" pitchFamily="2" charset="-122"/>
                <a:ea typeface="华文楷体" panose="02010600040101010101" pitchFamily="2" charset="-122"/>
              </a:rPr>
              <a:t>中，</a:t>
            </a:r>
            <a:r>
              <a:rPr lang="en-US" altLang="zh-CN" sz="2800" b="1" dirty="0" smtClean="0">
                <a:solidFill>
                  <a:srgbClr val="FF0000"/>
                </a:solidFill>
                <a:latin typeface="华文楷体" panose="02010600040101010101" pitchFamily="2" charset="-122"/>
                <a:ea typeface="华文楷体" panose="02010600040101010101" pitchFamily="2" charset="-122"/>
              </a:rPr>
              <a:t>MAC</a:t>
            </a:r>
            <a:r>
              <a:rPr lang="zh-CN" altLang="en-US" sz="2800" b="1" dirty="0">
                <a:solidFill>
                  <a:srgbClr val="FF0000"/>
                </a:solidFill>
                <a:latin typeface="华文楷体" panose="02010600040101010101" pitchFamily="2" charset="-122"/>
                <a:ea typeface="华文楷体" panose="02010600040101010101" pitchFamily="2" charset="-122"/>
              </a:rPr>
              <a:t>载荷最大为</a:t>
            </a:r>
            <a:r>
              <a:rPr lang="en-US" altLang="zh-CN" sz="2800" b="1" dirty="0">
                <a:solidFill>
                  <a:srgbClr val="FF0000"/>
                </a:solidFill>
                <a:latin typeface="华文楷体" panose="02010600040101010101" pitchFamily="2" charset="-122"/>
                <a:ea typeface="华文楷体" panose="02010600040101010101" pitchFamily="2" charset="-122"/>
              </a:rPr>
              <a:t>1280</a:t>
            </a:r>
            <a:r>
              <a:rPr lang="zh-CN" altLang="en-US" sz="2800" b="1" dirty="0">
                <a:solidFill>
                  <a:srgbClr val="FF0000"/>
                </a:solidFill>
                <a:latin typeface="华文楷体" panose="02010600040101010101" pitchFamily="2" charset="-122"/>
                <a:ea typeface="华文楷体" panose="02010600040101010101" pitchFamily="2" charset="-122"/>
              </a:rPr>
              <a:t>字节</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IEEE 802.15.4</a:t>
            </a:r>
            <a:r>
              <a:rPr lang="zh-CN" altLang="en-US" sz="2800" b="1" dirty="0">
                <a:latin typeface="华文楷体" panose="02010600040101010101" pitchFamily="2" charset="-122"/>
                <a:ea typeface="华文楷体" panose="02010600040101010101" pitchFamily="2" charset="-122"/>
              </a:rPr>
              <a:t>帧不能封装完整的</a:t>
            </a:r>
            <a:r>
              <a:rPr lang="en-US" altLang="zh-CN" sz="2800" b="1" dirty="0">
                <a:latin typeface="华文楷体" panose="02010600040101010101" pitchFamily="2" charset="-122"/>
                <a:ea typeface="华文楷体" panose="02010600040101010101" pitchFamily="2" charset="-122"/>
              </a:rPr>
              <a:t>IPv6</a:t>
            </a:r>
            <a:r>
              <a:rPr lang="zh-CN" altLang="en-US" sz="2800" b="1" dirty="0">
                <a:latin typeface="华文楷体" panose="02010600040101010101" pitchFamily="2" charset="-122"/>
                <a:ea typeface="华文楷体" panose="02010600040101010101" pitchFamily="2" charset="-122"/>
              </a:rPr>
              <a:t>数据包。因此，</a:t>
            </a:r>
            <a:r>
              <a:rPr lang="zh-CN" altLang="en-US" sz="2800" b="1" dirty="0">
                <a:solidFill>
                  <a:srgbClr val="0000FF"/>
                </a:solidFill>
                <a:latin typeface="华文楷体" panose="02010600040101010101" pitchFamily="2" charset="-122"/>
                <a:ea typeface="华文楷体" panose="02010600040101010101" pitchFamily="2" charset="-122"/>
              </a:rPr>
              <a:t>要协调二者之间的关系，就要在网络层与</a:t>
            </a:r>
            <a:r>
              <a:rPr lang="en-US" altLang="zh-CN" sz="2800" b="1" dirty="0">
                <a:solidFill>
                  <a:srgbClr val="0000FF"/>
                </a:solidFill>
                <a:latin typeface="华文楷体" panose="02010600040101010101" pitchFamily="2" charset="-122"/>
                <a:ea typeface="华文楷体" panose="02010600040101010101" pitchFamily="2" charset="-122"/>
              </a:rPr>
              <a:t>MAC</a:t>
            </a:r>
            <a:r>
              <a:rPr lang="zh-CN" altLang="en-US" sz="2800" b="1" dirty="0">
                <a:solidFill>
                  <a:srgbClr val="0000FF"/>
                </a:solidFill>
                <a:latin typeface="华文楷体" panose="02010600040101010101" pitchFamily="2" charset="-122"/>
                <a:ea typeface="华文楷体" panose="02010600040101010101" pitchFamily="2" charset="-122"/>
              </a:rPr>
              <a:t>层之间引入适配层，用来完成分片和重组的功能。 </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smtClean="0"/>
              <a:t>、</a:t>
            </a:r>
            <a:r>
              <a:rPr lang="en-US" altLang="zh-CN" dirty="0" smtClean="0"/>
              <a:t>6</a:t>
            </a:r>
            <a:r>
              <a:rPr lang="en-US" altLang="zh-CN" dirty="0"/>
              <a:t>Lowpan </a:t>
            </a:r>
            <a:r>
              <a:rPr lang="zh-CN" altLang="en-US" dirty="0"/>
              <a:t>的关键技术分析</a:t>
            </a:r>
            <a:endParaRPr lang="zh-CN" altLang="en-US" dirty="0"/>
          </a:p>
        </p:txBody>
      </p:sp>
      <p:sp>
        <p:nvSpPr>
          <p:cNvPr id="15" name="TextBox 14"/>
          <p:cNvSpPr txBox="1"/>
          <p:nvPr/>
        </p:nvSpPr>
        <p:spPr>
          <a:xfrm>
            <a:off x="911425" y="980729"/>
            <a:ext cx="10801200" cy="3785652"/>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startAt="2"/>
            </a:pPr>
            <a:r>
              <a:rPr lang="zh-CN" altLang="en-US" sz="3200" b="1" dirty="0" smtClean="0">
                <a:solidFill>
                  <a:srgbClr val="0000FF"/>
                </a:solidFill>
                <a:latin typeface="华文楷体" panose="02010600040101010101" pitchFamily="2" charset="-122"/>
                <a:ea typeface="华文楷体" panose="02010600040101010101" pitchFamily="2" charset="-122"/>
              </a:rPr>
              <a:t>地址</a:t>
            </a:r>
            <a:r>
              <a:rPr lang="zh-CN" altLang="en-US" sz="3200" b="1" dirty="0">
                <a:solidFill>
                  <a:srgbClr val="0000FF"/>
                </a:solidFill>
                <a:latin typeface="华文楷体" panose="02010600040101010101" pitchFamily="2" charset="-122"/>
                <a:ea typeface="华文楷体" panose="02010600040101010101" pitchFamily="2" charset="-122"/>
              </a:rPr>
              <a:t>配置和地址管理。</a:t>
            </a:r>
            <a:r>
              <a:rPr lang="en-US" altLang="zh-CN" sz="3200" b="1" dirty="0">
                <a:solidFill>
                  <a:srgbClr val="FF0000"/>
                </a:solidFill>
                <a:latin typeface="华文楷体" panose="02010600040101010101" pitchFamily="2" charset="-122"/>
                <a:ea typeface="华文楷体" panose="02010600040101010101" pitchFamily="2" charset="-122"/>
              </a:rPr>
              <a:t>IPv6</a:t>
            </a:r>
            <a:r>
              <a:rPr lang="zh-CN" altLang="en-US" sz="3200" b="1" dirty="0">
                <a:solidFill>
                  <a:srgbClr val="FF0000"/>
                </a:solidFill>
                <a:latin typeface="华文楷体" panose="02010600040101010101" pitchFamily="2" charset="-122"/>
                <a:ea typeface="华文楷体" panose="02010600040101010101" pitchFamily="2" charset="-122"/>
              </a:rPr>
              <a:t>支持无状态地址自动配置</a:t>
            </a:r>
            <a:r>
              <a:rPr lang="zh-CN" altLang="en-US" sz="3200" b="1" dirty="0">
                <a:latin typeface="华文楷体" panose="02010600040101010101" pitchFamily="2" charset="-122"/>
                <a:ea typeface="华文楷体" panose="02010600040101010101" pitchFamily="2" charset="-122"/>
              </a:rPr>
              <a:t>，相对于有状态自动配置的来说，配置所需开销比较小，这正适合</a:t>
            </a:r>
            <a:r>
              <a:rPr lang="en-US" altLang="zh-CN" sz="3200" b="1" dirty="0">
                <a:latin typeface="华文楷体" panose="02010600040101010101" pitchFamily="2" charset="-122"/>
                <a:ea typeface="华文楷体" panose="02010600040101010101" pitchFamily="2" charset="-122"/>
              </a:rPr>
              <a:t>LR-WPAN</a:t>
            </a:r>
            <a:r>
              <a:rPr lang="zh-CN" altLang="en-US" sz="3200" b="1" dirty="0">
                <a:latin typeface="华文楷体" panose="02010600040101010101" pitchFamily="2" charset="-122"/>
                <a:ea typeface="华文楷体" panose="02010600040101010101" pitchFamily="2" charset="-122"/>
              </a:rPr>
              <a:t>设备特点。同时，由于</a:t>
            </a:r>
            <a:r>
              <a:rPr lang="en-US" altLang="zh-CN" sz="3200" b="1" dirty="0">
                <a:latin typeface="华文楷体" panose="02010600040101010101" pitchFamily="2" charset="-122"/>
                <a:ea typeface="华文楷体" panose="02010600040101010101" pitchFamily="2" charset="-122"/>
              </a:rPr>
              <a:t>LR-WPAN</a:t>
            </a:r>
            <a:r>
              <a:rPr lang="zh-CN" altLang="en-US" sz="3200" b="1" dirty="0">
                <a:latin typeface="华文楷体" panose="02010600040101010101" pitchFamily="2" charset="-122"/>
                <a:ea typeface="华文楷体" panose="02010600040101010101" pitchFamily="2" charset="-122"/>
              </a:rPr>
              <a:t>设备可能大量、密集地分布在人员比较难以到达的地方，实现无状态地址自动配置则更加重要。 </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smtClean="0"/>
              <a:t>、</a:t>
            </a:r>
            <a:r>
              <a:rPr lang="en-US" altLang="zh-CN" dirty="0" smtClean="0"/>
              <a:t>6</a:t>
            </a:r>
            <a:r>
              <a:rPr lang="en-US" altLang="zh-CN" dirty="0"/>
              <a:t>Lowpan </a:t>
            </a:r>
            <a:r>
              <a:rPr lang="zh-CN" altLang="en-US" dirty="0"/>
              <a:t>的关键技术分析</a:t>
            </a:r>
            <a:endParaRPr lang="zh-CN" altLang="en-US" dirty="0"/>
          </a:p>
        </p:txBody>
      </p:sp>
      <p:sp>
        <p:nvSpPr>
          <p:cNvPr id="15" name="TextBox 14"/>
          <p:cNvSpPr txBox="1"/>
          <p:nvPr/>
        </p:nvSpPr>
        <p:spPr>
          <a:xfrm>
            <a:off x="911425" y="980728"/>
            <a:ext cx="10801200"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startAt="3"/>
            </a:pPr>
            <a:r>
              <a:rPr lang="zh-CN" altLang="en-US" sz="2800" b="1" dirty="0" smtClean="0">
                <a:solidFill>
                  <a:srgbClr val="0000FF"/>
                </a:solidFill>
                <a:latin typeface="华文楷体" panose="02010600040101010101" pitchFamily="2" charset="-122"/>
                <a:ea typeface="华文楷体" panose="02010600040101010101" pitchFamily="2" charset="-122"/>
              </a:rPr>
              <a:t>网络管理。</a:t>
            </a:r>
            <a:r>
              <a:rPr lang="zh-CN" altLang="en-US" sz="2800" b="1" dirty="0" smtClean="0">
                <a:latin typeface="华文楷体" panose="02010600040101010101" pitchFamily="2" charset="-122"/>
                <a:ea typeface="华文楷体" panose="02010600040101010101" pitchFamily="2" charset="-122"/>
              </a:rPr>
              <a:t>由于</a:t>
            </a:r>
            <a:r>
              <a:rPr lang="zh-CN" altLang="en-US" sz="2800" b="1" dirty="0">
                <a:latin typeface="华文楷体" panose="02010600040101010101" pitchFamily="2" charset="-122"/>
                <a:ea typeface="华文楷体" panose="02010600040101010101" pitchFamily="2" charset="-122"/>
              </a:rPr>
              <a:t>网络规模大，而一些设备的分布地点又是人员所不能到达的，</a:t>
            </a:r>
            <a:r>
              <a:rPr lang="zh-CN" altLang="en-US" sz="2800" b="1" dirty="0" smtClean="0">
                <a:latin typeface="华文楷体" panose="02010600040101010101" pitchFamily="2" charset="-122"/>
                <a:ea typeface="华文楷体" panose="02010600040101010101" pitchFamily="2" charset="-122"/>
              </a:rPr>
              <a:t>因此</a:t>
            </a:r>
            <a:r>
              <a:rPr lang="en-US" altLang="zh-CN" sz="2800" b="1" dirty="0" smtClean="0">
                <a:solidFill>
                  <a:srgbClr val="FF0000"/>
                </a:solidFill>
                <a:latin typeface="华文楷体" panose="02010600040101010101" pitchFamily="2" charset="-122"/>
                <a:ea typeface="华文楷体" panose="02010600040101010101" pitchFamily="2" charset="-122"/>
              </a:rPr>
              <a:t>WSN</a:t>
            </a:r>
            <a:r>
              <a:rPr lang="zh-CN" altLang="en-US" sz="2800" b="1" dirty="0" smtClean="0">
                <a:solidFill>
                  <a:srgbClr val="FF0000"/>
                </a:solidFill>
                <a:latin typeface="华文楷体" panose="02010600040101010101" pitchFamily="2" charset="-122"/>
                <a:ea typeface="华文楷体" panose="02010600040101010101" pitchFamily="2" charset="-122"/>
              </a:rPr>
              <a:t>网络</a:t>
            </a:r>
            <a:r>
              <a:rPr lang="zh-CN" altLang="en-US" sz="2800" b="1" dirty="0">
                <a:solidFill>
                  <a:srgbClr val="FF0000"/>
                </a:solidFill>
                <a:latin typeface="华文楷体" panose="02010600040101010101" pitchFamily="2" charset="-122"/>
                <a:ea typeface="华文楷体" panose="02010600040101010101" pitchFamily="2" charset="-122"/>
              </a:rPr>
              <a:t>应该具有自愈能力，</a:t>
            </a:r>
            <a:r>
              <a:rPr lang="zh-CN" altLang="en-US" sz="2800" b="1" dirty="0" smtClean="0">
                <a:latin typeface="华文楷体" panose="02010600040101010101" pitchFamily="2" charset="-122"/>
                <a:ea typeface="华文楷体" panose="02010600040101010101" pitchFamily="2" charset="-122"/>
              </a:rPr>
              <a:t>要求网络管理</a:t>
            </a:r>
            <a:r>
              <a:rPr lang="zh-CN" altLang="en-US" sz="2800" b="1" dirty="0">
                <a:latin typeface="华文楷体" panose="02010600040101010101" pitchFamily="2" charset="-122"/>
                <a:ea typeface="华文楷体" panose="02010600040101010101" pitchFamily="2" charset="-122"/>
              </a:rPr>
              <a:t>技术能够在很低的开销下管理高度密集分布的设备。由于在</a:t>
            </a:r>
            <a:r>
              <a:rPr lang="en-US" altLang="zh-CN" sz="2800" b="1" dirty="0">
                <a:latin typeface="华文楷体" panose="02010600040101010101" pitchFamily="2" charset="-122"/>
                <a:ea typeface="华文楷体" panose="02010600040101010101" pitchFamily="2" charset="-122"/>
              </a:rPr>
              <a:t>IEEE802.15.4</a:t>
            </a:r>
            <a:r>
              <a:rPr lang="zh-CN" altLang="en-US" sz="2800" b="1" dirty="0">
                <a:latin typeface="华文楷体" panose="02010600040101010101" pitchFamily="2" charset="-122"/>
                <a:ea typeface="华文楷体" panose="02010600040101010101" pitchFamily="2" charset="-122"/>
              </a:rPr>
              <a:t>上转发</a:t>
            </a:r>
            <a:r>
              <a:rPr lang="en-US" altLang="zh-CN" sz="2800" b="1" dirty="0">
                <a:latin typeface="华文楷体" panose="02010600040101010101" pitchFamily="2" charset="-122"/>
                <a:ea typeface="华文楷体" panose="02010600040101010101" pitchFamily="2" charset="-122"/>
              </a:rPr>
              <a:t>IPv6</a:t>
            </a:r>
            <a:r>
              <a:rPr lang="zh-CN" altLang="en-US" sz="2800" b="1" dirty="0">
                <a:latin typeface="华文楷体" panose="02010600040101010101" pitchFamily="2" charset="-122"/>
                <a:ea typeface="华文楷体" panose="02010600040101010101" pitchFamily="2" charset="-122"/>
              </a:rPr>
              <a:t>数据提倡尽量使用已有的协议</a:t>
            </a:r>
            <a:r>
              <a:rPr lang="zh-CN" altLang="en-US" sz="2800" b="1" dirty="0" smtClean="0">
                <a:latin typeface="华文楷体" panose="02010600040101010101" pitchFamily="2" charset="-122"/>
                <a:ea typeface="华文楷体" panose="02010600040101010101" pitchFamily="2" charset="-122"/>
              </a:rPr>
              <a:t>，因此</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6LowPan</a:t>
            </a:r>
            <a:r>
              <a:rPr lang="zh-CN" altLang="en-US" sz="2800" b="1" dirty="0">
                <a:latin typeface="华文楷体" panose="02010600040101010101" pitchFamily="2" charset="-122"/>
                <a:ea typeface="华文楷体" panose="02010600040101010101" pitchFamily="2" charset="-122"/>
              </a:rPr>
              <a:t>倾向于在</a:t>
            </a:r>
            <a:r>
              <a:rPr lang="en-US" altLang="zh-CN" sz="2800" b="1" dirty="0">
                <a:latin typeface="华文楷体" panose="02010600040101010101" pitchFamily="2" charset="-122"/>
                <a:ea typeface="华文楷体" panose="02010600040101010101" pitchFamily="2" charset="-122"/>
              </a:rPr>
              <a:t>LR-WPAN</a:t>
            </a:r>
            <a:r>
              <a:rPr lang="zh-CN" altLang="en-US" sz="2800" b="1" dirty="0">
                <a:latin typeface="华文楷体" panose="02010600040101010101" pitchFamily="2" charset="-122"/>
                <a:ea typeface="华文楷体" panose="02010600040101010101" pitchFamily="2" charset="-122"/>
              </a:rPr>
              <a:t>上使用</a:t>
            </a:r>
            <a:r>
              <a:rPr lang="en-US" altLang="zh-CN" sz="2800" b="1" dirty="0" smtClean="0">
                <a:solidFill>
                  <a:srgbClr val="FF0000"/>
                </a:solidFill>
                <a:latin typeface="华文楷体" panose="02010600040101010101" pitchFamily="2" charset="-122"/>
                <a:ea typeface="华文楷体" panose="02010600040101010101" pitchFamily="2" charset="-122"/>
              </a:rPr>
              <a:t>SNMP</a:t>
            </a:r>
            <a:r>
              <a:rPr lang="zh-CN" altLang="en-US" sz="2800" b="1" dirty="0" smtClean="0">
                <a:solidFill>
                  <a:srgbClr val="FF0000"/>
                </a:solidFill>
                <a:latin typeface="华文楷体" panose="02010600040101010101" pitchFamily="2" charset="-122"/>
                <a:ea typeface="华文楷体" panose="02010600040101010101" pitchFamily="2" charset="-122"/>
              </a:rPr>
              <a:t>（简单网络管理协议）</a:t>
            </a:r>
            <a:r>
              <a:rPr lang="en-US" altLang="zh-CN" sz="2800" b="1" dirty="0" smtClean="0">
                <a:latin typeface="华文楷体" panose="02010600040101010101" pitchFamily="2" charset="-122"/>
                <a:ea typeface="华文楷体" panose="02010600040101010101" pitchFamily="2" charset="-122"/>
              </a:rPr>
              <a:t> v3</a:t>
            </a:r>
            <a:r>
              <a:rPr lang="zh-CN" altLang="en-US" sz="2800" b="1" dirty="0">
                <a:latin typeface="华文楷体" panose="02010600040101010101" pitchFamily="2" charset="-122"/>
                <a:ea typeface="华文楷体" panose="02010600040101010101" pitchFamily="2" charset="-122"/>
              </a:rPr>
              <a:t>进行网络管理。但是，由于</a:t>
            </a:r>
            <a:r>
              <a:rPr lang="en-US" altLang="zh-CN" sz="2800" b="1" dirty="0">
                <a:latin typeface="华文楷体" panose="02010600040101010101" pitchFamily="2" charset="-122"/>
                <a:ea typeface="华文楷体" panose="02010600040101010101" pitchFamily="2" charset="-122"/>
              </a:rPr>
              <a:t>SNMP</a:t>
            </a:r>
            <a:r>
              <a:rPr lang="zh-CN" altLang="en-US" sz="2800" b="1" dirty="0">
                <a:latin typeface="华文楷体" panose="02010600040101010101" pitchFamily="2" charset="-122"/>
                <a:ea typeface="华文楷体" panose="02010600040101010101" pitchFamily="2" charset="-122"/>
              </a:rPr>
              <a:t>的初衷是管理基于</a:t>
            </a:r>
            <a:r>
              <a:rPr lang="en-US" altLang="zh-CN" sz="2800" b="1" dirty="0">
                <a:latin typeface="华文楷体" panose="02010600040101010101" pitchFamily="2" charset="-122"/>
                <a:ea typeface="华文楷体" panose="02010600040101010101" pitchFamily="2" charset="-122"/>
              </a:rPr>
              <a:t>IP</a:t>
            </a:r>
            <a:r>
              <a:rPr lang="zh-CN" altLang="en-US" sz="2800" b="1" dirty="0">
                <a:latin typeface="华文楷体" panose="02010600040101010101" pitchFamily="2" charset="-122"/>
                <a:ea typeface="华文楷体" panose="02010600040101010101" pitchFamily="2" charset="-122"/>
              </a:rPr>
              <a:t>的互联网，要想将其应用到硬件资源受限的</a:t>
            </a:r>
            <a:r>
              <a:rPr lang="en-US" altLang="zh-CN" sz="2800" b="1" dirty="0">
                <a:latin typeface="华文楷体" panose="02010600040101010101" pitchFamily="2" charset="-122"/>
                <a:ea typeface="华文楷体" panose="02010600040101010101" pitchFamily="2" charset="-122"/>
              </a:rPr>
              <a:t>LR-WPAN</a:t>
            </a:r>
            <a:r>
              <a:rPr lang="zh-CN" altLang="en-US" sz="2800" b="1" dirty="0">
                <a:latin typeface="华文楷体" panose="02010600040101010101" pitchFamily="2" charset="-122"/>
                <a:ea typeface="华文楷体" panose="02010600040101010101" pitchFamily="2" charset="-122"/>
              </a:rPr>
              <a:t>网络</a:t>
            </a:r>
            <a:r>
              <a:rPr lang="zh-CN" altLang="en-US" sz="2800" b="1" dirty="0" smtClean="0">
                <a:latin typeface="华文楷体" panose="02010600040101010101" pitchFamily="2" charset="-122"/>
                <a:ea typeface="华文楷体" panose="02010600040101010101" pitchFamily="2" charset="-122"/>
              </a:rPr>
              <a:t>中，仍</a:t>
            </a:r>
            <a:r>
              <a:rPr lang="zh-CN" altLang="en-US" sz="2800" b="1" dirty="0">
                <a:latin typeface="华文楷体" panose="02010600040101010101" pitchFamily="2" charset="-122"/>
                <a:ea typeface="华文楷体" panose="02010600040101010101" pitchFamily="2" charset="-122"/>
              </a:rPr>
              <a:t>需要进一步调研和改进</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1</a:t>
            </a:r>
            <a:r>
              <a:rPr lang="zh-CN" altLang="en-US" sz="3600" b="1" dirty="0" smtClean="0">
                <a:latin typeface="Impact" panose="020B0806030902050204" pitchFamily="34" charset="0"/>
                <a:ea typeface="微软雅黑" panose="020B0503020204020204" pitchFamily="34" charset="-122"/>
              </a:rPr>
              <a:t>、无线传感器网络操作系统概述</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2</a:t>
            </a:r>
            <a:r>
              <a:rPr lang="zh-CN" altLang="en-US" sz="3600" b="1" dirty="0" smtClean="0">
                <a:latin typeface="Impact" panose="020B0806030902050204" pitchFamily="34" charset="0"/>
                <a:ea typeface="微软雅黑" panose="020B0503020204020204" pitchFamily="34" charset="-122"/>
              </a:rPr>
              <a:t>、TinyOS操作系统</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2"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操作系统的主要技术挑战</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4"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3"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544384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3"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1" y="3501008"/>
            <a:ext cx="2304256" cy="2304256"/>
          </a:xfrm>
          <a:prstGeom prst="rect">
            <a:avLst/>
          </a:prstGeom>
          <a:noFill/>
        </p:spPr>
      </p:pic>
      <p:sp>
        <p:nvSpPr>
          <p:cNvPr id="4" name="TextBox 10"/>
          <p:cNvSpPr txBox="1"/>
          <p:nvPr/>
        </p:nvSpPr>
        <p:spPr>
          <a:xfrm>
            <a:off x="3876041" y="1937246"/>
            <a:ext cx="7294245" cy="553998"/>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1</a:t>
            </a:r>
            <a:r>
              <a:rPr lang="zh-CN" altLang="en-US" sz="3600" b="1" dirty="0" smtClean="0">
                <a:solidFill>
                  <a:schemeClr val="tx1"/>
                </a:solidFill>
                <a:latin typeface="Impact" panose="020B0806030902050204" pitchFamily="34" charset="0"/>
                <a:ea typeface="微软雅黑" panose="020B0503020204020204" pitchFamily="34" charset="-122"/>
              </a:rPr>
              <a:t>、无线传感器网络操作系统概述</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6" name="TextBox 10"/>
          <p:cNvSpPr txBox="1"/>
          <p:nvPr/>
        </p:nvSpPr>
        <p:spPr>
          <a:xfrm>
            <a:off x="3876153" y="2832735"/>
            <a:ext cx="6728489" cy="553720"/>
          </a:xfrm>
          <a:prstGeom prst="rect">
            <a:avLst/>
          </a:prstGeom>
          <a:noFill/>
        </p:spPr>
        <p:txBody>
          <a:bodyPr vert="horz" wrap="square" lIns="0" tIns="0" rIns="0" bIns="0" rtlCol="0" anchor="ctr">
            <a:spAutoFit/>
          </a:bodyPr>
          <a:lstStyle/>
          <a:p>
            <a:r>
              <a:rPr lang="en-US" altLang="zh-CN" sz="3600" b="1" dirty="0" smtClean="0">
                <a:solidFill>
                  <a:schemeClr val="tx1"/>
                </a:solidFill>
                <a:latin typeface="Impact" panose="020B0806030902050204" pitchFamily="34" charset="0"/>
                <a:ea typeface="微软雅黑" panose="020B0503020204020204" pitchFamily="34" charset="-122"/>
              </a:rPr>
              <a:t>2</a:t>
            </a:r>
            <a:r>
              <a:rPr lang="zh-CN" altLang="en-US" sz="3600" b="1" dirty="0" smtClean="0">
                <a:solidFill>
                  <a:schemeClr val="tx1"/>
                </a:solidFill>
                <a:latin typeface="Impact" panose="020B0806030902050204" pitchFamily="34" charset="0"/>
                <a:ea typeface="微软雅黑" panose="020B0503020204020204" pitchFamily="34" charset="-122"/>
              </a:rPr>
              <a:t>、TinyOS操作系统</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7" name="TextBox 11"/>
          <p:cNvSpPr txBox="1"/>
          <p:nvPr/>
        </p:nvSpPr>
        <p:spPr>
          <a:xfrm>
            <a:off x="3876152" y="372808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3</a:t>
            </a:r>
            <a:r>
              <a:rPr lang="zh-CN" altLang="en-US" sz="3600" b="1" dirty="0" smtClean="0">
                <a:latin typeface="Impact" panose="020B0806030902050204" pitchFamily="34" charset="0"/>
                <a:ea typeface="微软雅黑" panose="020B0503020204020204" pitchFamily="34" charset="-122"/>
              </a:rPr>
              <a:t>、MantisOS操作系统</a:t>
            </a:r>
            <a:endParaRPr lang="zh-CN" altLang="en-US" sz="3600" b="1" dirty="0" smtClean="0">
              <a:latin typeface="Impact" panose="020B0806030902050204" pitchFamily="34" charset="0"/>
              <a:ea typeface="微软雅黑" panose="020B0503020204020204" pitchFamily="34" charset="-122"/>
            </a:endParaRPr>
          </a:p>
        </p:txBody>
      </p:sp>
      <p:sp>
        <p:nvSpPr>
          <p:cNvPr id="8" name="TextBox 11"/>
          <p:cNvSpPr txBox="1"/>
          <p:nvPr/>
        </p:nvSpPr>
        <p:spPr>
          <a:xfrm>
            <a:off x="3876152" y="4623435"/>
            <a:ext cx="5399097" cy="553720"/>
          </a:xfrm>
          <a:prstGeom prst="rect">
            <a:avLst/>
          </a:prstGeom>
          <a:noFill/>
        </p:spPr>
        <p:txBody>
          <a:bodyPr vert="horz" wrap="square" lIns="0" tIns="0" rIns="0" bIns="0" rtlCol="0" anchor="ctr">
            <a:spAutoFit/>
          </a:bodyPr>
          <a:lstStyle/>
          <a:p>
            <a:r>
              <a:rPr lang="en-US" altLang="zh-CN" sz="3600" b="1" dirty="0" smtClean="0">
                <a:latin typeface="Impact" panose="020B0806030902050204" pitchFamily="34" charset="0"/>
                <a:ea typeface="微软雅黑" panose="020B0503020204020204" pitchFamily="34" charset="-122"/>
              </a:rPr>
              <a:t>4</a:t>
            </a:r>
            <a:r>
              <a:rPr lang="zh-CN" altLang="en-US" sz="3600" b="1" dirty="0" smtClean="0">
                <a:latin typeface="Impact" panose="020B0806030902050204" pitchFamily="34" charset="0"/>
                <a:ea typeface="微软雅黑" panose="020B0503020204020204" pitchFamily="34" charset="-122"/>
              </a:rPr>
              <a:t>、SOS操作系统</a:t>
            </a:r>
            <a:endParaRPr lang="zh-CN" altLang="en-US" sz="3600" b="1" dirty="0" smtClean="0">
              <a:latin typeface="Impact" panose="020B0806030902050204" pitchFamily="34" charset="0"/>
              <a:ea typeface="微软雅黑" panose="020B0503020204020204" pitchFamily="34" charset="-122"/>
            </a:endParaRPr>
          </a:p>
        </p:txBody>
      </p:sp>
      <p:sp>
        <p:nvSpPr>
          <p:cNvPr id="14" name="TextBox 11"/>
          <p:cNvSpPr txBox="1"/>
          <p:nvPr/>
        </p:nvSpPr>
        <p:spPr>
          <a:xfrm>
            <a:off x="3876041" y="5585321"/>
            <a:ext cx="6729095"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5</a:t>
            </a:r>
            <a:r>
              <a:rPr lang="zh-CN" altLang="en-US" sz="3600" b="1" dirty="0" smtClean="0">
                <a:solidFill>
                  <a:schemeClr val="bg1"/>
                </a:solidFill>
                <a:latin typeface="Impact" panose="020B0806030902050204" pitchFamily="34" charset="0"/>
                <a:ea typeface="微软雅黑" panose="020B0503020204020204" pitchFamily="34" charset="-122"/>
              </a:rPr>
              <a:t>、</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smtClean="0">
                <a:solidFill>
                  <a:schemeClr val="bg1"/>
                </a:solidFill>
                <a:latin typeface="Impact" panose="020B0806030902050204" pitchFamily="34" charset="0"/>
                <a:ea typeface="微软雅黑" panose="020B0503020204020204" pitchFamily="34" charset="-122"/>
              </a:rPr>
              <a:t>操作系统的主要技术挑战</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、结构</a:t>
            </a:r>
            <a:r>
              <a:rPr lang="zh-CN" altLang="en-US" dirty="0"/>
              <a:t>的层次化技术</a:t>
            </a:r>
            <a:endParaRPr lang="zh-CN" altLang="en-US" dirty="0"/>
          </a:p>
        </p:txBody>
      </p:sp>
      <p:sp>
        <p:nvSpPr>
          <p:cNvPr id="15" name="TextBox 14"/>
          <p:cNvSpPr txBox="1"/>
          <p:nvPr/>
        </p:nvSpPr>
        <p:spPr>
          <a:xfrm>
            <a:off x="911425" y="980728"/>
            <a:ext cx="10801200" cy="3046988"/>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结构的层次化是指</a:t>
            </a:r>
            <a:r>
              <a:rPr lang="zh-CN" altLang="en-US" sz="3200" b="1" dirty="0">
                <a:solidFill>
                  <a:srgbClr val="0000FF"/>
                </a:solidFill>
                <a:latin typeface="华文楷体" panose="02010600040101010101" pitchFamily="2" charset="-122"/>
                <a:ea typeface="华文楷体" panose="02010600040101010101" pitchFamily="2" charset="-122"/>
              </a:rPr>
              <a:t>把组成系统的各成分，按一定的级别和规则进行分组</a:t>
            </a:r>
            <a:r>
              <a:rPr lang="zh-CN" altLang="en-US" sz="3200" b="1" dirty="0">
                <a:latin typeface="华文楷体" panose="02010600040101010101" pitchFamily="2" charset="-122"/>
                <a:ea typeface="华文楷体" panose="02010600040101010101" pitchFamily="2" charset="-122"/>
              </a:rPr>
              <a:t>，并按照“</a:t>
            </a:r>
            <a:r>
              <a:rPr lang="zh-CN" altLang="en-US" sz="3200" b="1" dirty="0">
                <a:solidFill>
                  <a:srgbClr val="FF0000"/>
                </a:solidFill>
                <a:latin typeface="华文楷体" panose="02010600040101010101" pitchFamily="2" charset="-122"/>
                <a:ea typeface="华文楷体" panose="02010600040101010101" pitchFamily="2" charset="-122"/>
              </a:rPr>
              <a:t>独立功能，独立模块</a:t>
            </a:r>
            <a:r>
              <a:rPr lang="zh-CN" altLang="en-US" sz="3200" b="1" dirty="0">
                <a:latin typeface="华文楷体" panose="02010600040101010101" pitchFamily="2" charset="-122"/>
                <a:ea typeface="华文楷体" panose="02010600040101010101" pitchFamily="2" charset="-122"/>
              </a:rPr>
              <a:t>”的原则将这些组排成若干层，</a:t>
            </a:r>
            <a:r>
              <a:rPr lang="zh-CN" altLang="en-US" sz="3200" b="1" dirty="0">
                <a:solidFill>
                  <a:srgbClr val="FF0000"/>
                </a:solidFill>
                <a:latin typeface="华文楷体" panose="02010600040101010101" pitchFamily="2" charset="-122"/>
                <a:ea typeface="华文楷体" panose="02010600040101010101" pitchFamily="2" charset="-122"/>
              </a:rPr>
              <a:t>以分层的形式来组织系统，并确定层内和层间的联系方式</a:t>
            </a:r>
            <a:r>
              <a:rPr lang="zh-CN" altLang="en-US" sz="3200" b="1" dirty="0">
                <a:latin typeface="华文楷体" panose="02010600040101010101" pitchFamily="2" charset="-122"/>
                <a:ea typeface="华文楷体" panose="02010600040101010101" pitchFamily="2" charset="-122"/>
              </a:rPr>
              <a:t>，如图</a:t>
            </a:r>
            <a:r>
              <a:rPr lang="en-US" altLang="zh-CN" sz="3200" b="1" dirty="0">
                <a:latin typeface="华文楷体" panose="02010600040101010101" pitchFamily="2" charset="-122"/>
                <a:ea typeface="华文楷体" panose="02010600040101010101" pitchFamily="2" charset="-122"/>
              </a:rPr>
              <a:t>6-9</a:t>
            </a:r>
            <a:r>
              <a:rPr lang="zh-CN" altLang="en-US" sz="3200" b="1" dirty="0">
                <a:latin typeface="华文楷体" panose="02010600040101010101" pitchFamily="2" charset="-122"/>
                <a:ea typeface="华文楷体" panose="02010600040101010101" pitchFamily="2" charset="-122"/>
              </a:rPr>
              <a:t>所示。</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无线传感器网络操作系统结构化模块示意图</a:t>
            </a:r>
            <a:endParaRPr lang="zh-CN" altLang="en-US" dirty="0"/>
          </a:p>
        </p:txBody>
      </p:sp>
      <p:pic>
        <p:nvPicPr>
          <p:cNvPr id="7" name="Picture 8" descr="06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4685" y="1052736"/>
            <a:ext cx="11418414" cy="54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3433" y="980728"/>
            <a:ext cx="11089232" cy="5112568"/>
          </a:xfrm>
        </p:spPr>
        <p:txBody>
          <a:bodyPr>
            <a:noAutofit/>
          </a:bodyPr>
          <a:lstStyle/>
          <a:p>
            <a:pPr>
              <a:lnSpc>
                <a:spcPct val="150000"/>
              </a:lnSpc>
              <a:spcBef>
                <a:spcPts val="0"/>
              </a:spcBef>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低功耗</a:t>
            </a:r>
            <a:endParaRPr lang="en-US" altLang="zh-CN"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60045"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操作指令的低功耗设计是节点操作系统区别于传统个人计算机操作系统的重要的特征</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轻量级</a:t>
            </a:r>
            <a:endParaRPr lang="en-US" altLang="zh-CN"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60045"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节点内存大小，限制了运行于节点之上的节点操作系统的代码量</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实时和并发操作</a:t>
            </a:r>
            <a:endParaRPr lang="en-US" altLang="zh-CN"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60045"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节点操作系统需要对硬件资源的变化进行即时响应，对系统的实时性要求较高</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模块化</a:t>
            </a:r>
            <a:endParaRPr lang="en-US" altLang="zh-CN"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60045"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需要提供标准的硬件抽象，为不同的硬件设备编制不同的代码模块</a:t>
            </a:r>
            <a:endPar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3"/>
          <p:cNvSpPr>
            <a:spLocks noGrp="1"/>
          </p:cNvSpPr>
          <p:nvPr>
            <p:ph type="title"/>
          </p:nvPr>
        </p:nvSpPr>
        <p:spPr/>
        <p:txBody>
          <a:bodyPr/>
          <a:lstStyle/>
          <a:p>
            <a:r>
              <a:rPr kumimoji="1" lang="zh-CN" altLang="en-US" dirty="0" smtClean="0"/>
              <a:t>节点操作系统设计要求</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无线传感器网络操作系统结构化模块示意图</a:t>
            </a:r>
            <a:endParaRPr lang="zh-CN" altLang="en-US" dirty="0"/>
          </a:p>
        </p:txBody>
      </p:sp>
      <p:pic>
        <p:nvPicPr>
          <p:cNvPr id="7" name="Picture 8" descr="06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4685" y="1052736"/>
            <a:ext cx="11418414" cy="54006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标注 2"/>
          <p:cNvSpPr/>
          <p:nvPr/>
        </p:nvSpPr>
        <p:spPr>
          <a:xfrm>
            <a:off x="623392" y="1268760"/>
            <a:ext cx="10081120" cy="3240360"/>
          </a:xfrm>
          <a:prstGeom prst="wedgeRectCallout">
            <a:avLst>
              <a:gd name="adj1" fmla="val -38596"/>
              <a:gd name="adj2" fmla="val 73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）硬件抽象层包含</a:t>
            </a:r>
            <a:r>
              <a:rPr lang="zh-CN" altLang="en-US" sz="3200" b="1" dirty="0">
                <a:solidFill>
                  <a:srgbClr val="FFFF00"/>
                </a:solidFill>
                <a:latin typeface="微软雅黑" panose="020B0503020204020204" pitchFamily="34" charset="-122"/>
                <a:ea typeface="微软雅黑" panose="020B0503020204020204" pitchFamily="34" charset="-122"/>
              </a:rPr>
              <a:t>硬件属性</a:t>
            </a:r>
            <a:r>
              <a:rPr lang="zh-CN" altLang="en-US" sz="3200" dirty="0">
                <a:latin typeface="微软雅黑" panose="020B0503020204020204" pitchFamily="34" charset="-122"/>
                <a:ea typeface="微软雅黑" panose="020B0503020204020204" pitchFamily="34" charset="-122"/>
              </a:rPr>
              <a:t>模块和</a:t>
            </a:r>
            <a:r>
              <a:rPr lang="zh-CN" altLang="en-US" sz="3200" b="1" dirty="0">
                <a:solidFill>
                  <a:srgbClr val="FFFF00"/>
                </a:solidFill>
                <a:latin typeface="微软雅黑" panose="020B0503020204020204" pitchFamily="34" charset="-122"/>
                <a:ea typeface="微软雅黑" panose="020B0503020204020204" pitchFamily="34" charset="-122"/>
              </a:rPr>
              <a:t>硬件行为</a:t>
            </a:r>
            <a:r>
              <a:rPr lang="zh-CN" altLang="en-US" sz="3200" dirty="0">
                <a:latin typeface="微软雅黑" panose="020B0503020204020204" pitchFamily="34" charset="-122"/>
                <a:ea typeface="微软雅黑" panose="020B0503020204020204" pitchFamily="34" charset="-122"/>
              </a:rPr>
              <a:t>模块</a:t>
            </a:r>
            <a:endParaRPr lang="zh-CN" altLang="en-US"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硬件抽象层用于屏蔽不同的硬件特性，</a:t>
            </a:r>
            <a:r>
              <a:rPr lang="zh-CN" altLang="en-US" sz="3200" b="1" dirty="0">
                <a:solidFill>
                  <a:srgbClr val="FFFF00"/>
                </a:solidFill>
                <a:latin typeface="微软雅黑" panose="020B0503020204020204" pitchFamily="34" charset="-122"/>
                <a:ea typeface="微软雅黑" panose="020B0503020204020204" pitchFamily="34" charset="-122"/>
              </a:rPr>
              <a:t>防止应用程序代码直接与硬件打交道</a:t>
            </a:r>
            <a:r>
              <a:rPr lang="zh-CN" altLang="en-US" sz="3200" dirty="0">
                <a:latin typeface="微软雅黑" panose="020B0503020204020204" pitchFamily="34" charset="-122"/>
                <a:ea typeface="微软雅黑" panose="020B0503020204020204" pitchFamily="34" charset="-122"/>
              </a:rPr>
              <a:t>，并且负责目标系统的硬件平台进行操作和控制。</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无线传感器网络操作系统结构化模块示意图</a:t>
            </a:r>
            <a:endParaRPr lang="zh-CN" altLang="en-US" dirty="0"/>
          </a:p>
        </p:txBody>
      </p:sp>
      <p:pic>
        <p:nvPicPr>
          <p:cNvPr id="7" name="Picture 8" descr="06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4685" y="1052736"/>
            <a:ext cx="11418414" cy="54006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标注 4"/>
          <p:cNvSpPr/>
          <p:nvPr/>
        </p:nvSpPr>
        <p:spPr>
          <a:xfrm>
            <a:off x="966973" y="4653136"/>
            <a:ext cx="11177699" cy="2187624"/>
          </a:xfrm>
          <a:prstGeom prst="wedgeRectCallout">
            <a:avLst>
              <a:gd name="adj1" fmla="val -34683"/>
              <a:gd name="adj2" fmla="val -68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）组织管理层组织管理硬件抽象层的硬件属性和行为模块</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FFFF00"/>
                </a:solidFill>
                <a:latin typeface="微软雅黑" panose="020B0503020204020204" pitchFamily="34" charset="-122"/>
                <a:ea typeface="微软雅黑" panose="020B0503020204020204" pitchFamily="34" charset="-122"/>
              </a:rPr>
              <a:t>向下层硬件抽象层发送硬件组织命令，向上层应用服务层报告下层硬件组织形式和状态</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无线传感器网络操作系统结构化模块示意图</a:t>
            </a:r>
            <a:endParaRPr lang="zh-CN" altLang="en-US" dirty="0"/>
          </a:p>
        </p:txBody>
      </p:sp>
      <p:pic>
        <p:nvPicPr>
          <p:cNvPr id="7" name="Picture 8" descr="06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4685" y="1052736"/>
            <a:ext cx="11418414" cy="54006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标注 4"/>
          <p:cNvSpPr/>
          <p:nvPr/>
        </p:nvSpPr>
        <p:spPr>
          <a:xfrm>
            <a:off x="839416" y="2204864"/>
            <a:ext cx="11177699" cy="2592288"/>
          </a:xfrm>
          <a:prstGeom prst="wedgeRectCallout">
            <a:avLst>
              <a:gd name="adj1" fmla="val -33547"/>
              <a:gd name="adj2" fmla="val -732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dirty="0">
                <a:latin typeface="微软雅黑" panose="020B0503020204020204" pitchFamily="34" charset="-122"/>
                <a:ea typeface="微软雅黑" panose="020B0503020204020204" pitchFamily="34" charset="-122"/>
              </a:rPr>
              <a:t>应用层一般包括</a:t>
            </a:r>
            <a:r>
              <a:rPr lang="zh-CN" altLang="en-US" sz="3200" b="1" dirty="0">
                <a:solidFill>
                  <a:srgbClr val="FFFF00"/>
                </a:solidFill>
                <a:latin typeface="微软雅黑" panose="020B0503020204020204" pitchFamily="34" charset="-122"/>
                <a:ea typeface="微软雅黑" panose="020B0503020204020204" pitchFamily="34" charset="-122"/>
              </a:rPr>
              <a:t>人机对话</a:t>
            </a:r>
            <a:r>
              <a:rPr lang="zh-CN" altLang="en-US" sz="3200" dirty="0">
                <a:latin typeface="微软雅黑" panose="020B0503020204020204" pitchFamily="34" charset="-122"/>
                <a:ea typeface="微软雅黑" panose="020B0503020204020204" pitchFamily="34" charset="-122"/>
              </a:rPr>
              <a:t>模块和</a:t>
            </a:r>
            <a:r>
              <a:rPr lang="zh-CN" altLang="en-US" sz="3200" b="1" dirty="0">
                <a:solidFill>
                  <a:srgbClr val="FFFF00"/>
                </a:solidFill>
                <a:latin typeface="微软雅黑" panose="020B0503020204020204" pitchFamily="34" charset="-122"/>
                <a:ea typeface="微软雅黑" panose="020B0503020204020204" pitchFamily="34" charset="-122"/>
              </a:rPr>
              <a:t>用户任务模块</a:t>
            </a:r>
            <a:endParaRPr lang="zh-CN" altLang="en-US" sz="3200" b="1" dirty="0">
              <a:solidFill>
                <a:srgbClr val="FFFF00"/>
              </a:solidFill>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在人机对话模块中，允许用户依据实际的硬件环境和用户的具体任务选择合适的软件系统配置。</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zh-CN" altLang="en-US" dirty="0"/>
              <a:t>框架技术</a:t>
            </a:r>
            <a:endParaRPr lang="zh-CN" altLang="en-US" dirty="0"/>
          </a:p>
        </p:txBody>
      </p:sp>
      <p:sp>
        <p:nvSpPr>
          <p:cNvPr id="15" name="TextBox 14"/>
          <p:cNvSpPr txBox="1"/>
          <p:nvPr/>
        </p:nvSpPr>
        <p:spPr>
          <a:xfrm>
            <a:off x="911425" y="980728"/>
            <a:ext cx="10801200" cy="5931304"/>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框架，即</a:t>
            </a:r>
            <a:r>
              <a:rPr lang="en-US" altLang="zh-CN" sz="3200" b="1" dirty="0">
                <a:latin typeface="华文楷体" panose="02010600040101010101" pitchFamily="2" charset="-122"/>
                <a:ea typeface="华文楷体" panose="02010600040101010101" pitchFamily="2" charset="-122"/>
              </a:rPr>
              <a:t>F</a:t>
            </a:r>
            <a:r>
              <a:rPr lang="en-US" altLang="zh-CN" sz="3200" b="1" dirty="0" smtClean="0">
                <a:latin typeface="华文楷体" panose="02010600040101010101" pitchFamily="2" charset="-122"/>
                <a:ea typeface="华文楷体" panose="02010600040101010101" pitchFamily="2" charset="-122"/>
              </a:rPr>
              <a:t>ramework</a:t>
            </a:r>
            <a:r>
              <a:rPr lang="zh-CN" altLang="en-US" sz="3200" b="1" dirty="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是指经过</a:t>
            </a:r>
            <a:r>
              <a:rPr lang="zh-CN" altLang="en-US" sz="3200" b="1" dirty="0">
                <a:latin typeface="华文楷体" panose="02010600040101010101" pitchFamily="2" charset="-122"/>
                <a:ea typeface="华文楷体" panose="02010600040101010101" pitchFamily="2" charset="-122"/>
              </a:rPr>
              <a:t>实践检验的成熟系统整体结构。成熟的框架应具有以下特征：</a:t>
            </a:r>
            <a:endParaRPr lang="zh-CN" altLang="en-US" sz="3200" b="1" dirty="0">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zh-CN" altLang="en-US" sz="32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1</a:t>
            </a:r>
            <a:r>
              <a:rPr lang="zh-CN" altLang="en-US" sz="2800" b="1" dirty="0">
                <a:solidFill>
                  <a:srgbClr val="0000FF"/>
                </a:solidFill>
                <a:latin typeface="华文楷体" panose="02010600040101010101" pitchFamily="2" charset="-122"/>
                <a:ea typeface="华文楷体" panose="02010600040101010101" pitchFamily="2" charset="-122"/>
              </a:rPr>
              <a:t>）模块化</a:t>
            </a:r>
            <a:endParaRPr lang="zh-CN" altLang="en-US"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zh-CN" altLang="en-US" sz="2800" b="1" dirty="0">
                <a:solidFill>
                  <a:srgbClr val="0000FF"/>
                </a:solidFill>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2</a:t>
            </a:r>
            <a:r>
              <a:rPr lang="zh-CN" altLang="en-US" sz="2800" b="1" dirty="0">
                <a:solidFill>
                  <a:srgbClr val="0000FF"/>
                </a:solidFill>
                <a:latin typeface="华文楷体" panose="02010600040101010101" pitchFamily="2" charset="-122"/>
                <a:ea typeface="华文楷体" panose="02010600040101010101" pitchFamily="2" charset="-122"/>
              </a:rPr>
              <a:t>）可复用性</a:t>
            </a:r>
            <a:endParaRPr lang="zh-CN" altLang="en-US"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zh-CN" altLang="en-US" sz="2800" b="1" dirty="0">
                <a:solidFill>
                  <a:srgbClr val="0000FF"/>
                </a:solidFill>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3</a:t>
            </a:r>
            <a:r>
              <a:rPr lang="zh-CN" altLang="en-US" sz="2800" b="1" dirty="0">
                <a:solidFill>
                  <a:srgbClr val="0000FF"/>
                </a:solidFill>
                <a:latin typeface="华文楷体" panose="02010600040101010101" pitchFamily="2" charset="-122"/>
                <a:ea typeface="华文楷体" panose="02010600040101010101" pitchFamily="2" charset="-122"/>
              </a:rPr>
              <a:t>）扩展性</a:t>
            </a:r>
            <a:endParaRPr lang="zh-CN" altLang="en-US" sz="2800" b="1" dirty="0">
              <a:solidFill>
                <a:srgbClr val="0000FF"/>
              </a:solidFill>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无线</a:t>
            </a:r>
            <a:r>
              <a:rPr lang="zh-CN" altLang="en-US" sz="3200" b="1" dirty="0">
                <a:latin typeface="华文楷体" panose="02010600040101010101" pitchFamily="2" charset="-122"/>
                <a:ea typeface="华文楷体" panose="02010600040101010101" pitchFamily="2" charset="-122"/>
              </a:rPr>
              <a:t>网络操作系统的框架应符合层次化结构的要求，</a:t>
            </a:r>
            <a:r>
              <a:rPr lang="zh-CN" altLang="en-US" sz="3200" b="1" dirty="0">
                <a:solidFill>
                  <a:srgbClr val="FF0000"/>
                </a:solidFill>
                <a:latin typeface="华文楷体" panose="02010600040101010101" pitchFamily="2" charset="-122"/>
                <a:ea typeface="华文楷体" panose="02010600040101010101" pitchFamily="2" charset="-122"/>
              </a:rPr>
              <a:t>从顶到底一般由主程序模块、服务子程序模块和应用子程序模块组成</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a:t>、节能型通信技术</a:t>
            </a:r>
            <a:endParaRPr lang="zh-CN" altLang="en-US" dirty="0"/>
          </a:p>
        </p:txBody>
      </p:sp>
      <p:sp>
        <p:nvSpPr>
          <p:cNvPr id="15" name="TextBox 14"/>
          <p:cNvSpPr txBox="1"/>
          <p:nvPr/>
        </p:nvSpPr>
        <p:spPr>
          <a:xfrm>
            <a:off x="911425" y="980729"/>
            <a:ext cx="10801200" cy="3046988"/>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关于无线传感器网络的节能研究成为热门问题。当前对无线传感器网络节能性的研究主要集中在两方面：</a:t>
            </a:r>
            <a:endParaRPr lang="zh-CN" altLang="en-US" sz="32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solidFill>
                  <a:srgbClr val="0000FF"/>
                </a:solidFill>
                <a:latin typeface="华文楷体" panose="02010600040101010101" pitchFamily="2" charset="-122"/>
                <a:ea typeface="华文楷体" panose="02010600040101010101" pitchFamily="2" charset="-122"/>
              </a:rPr>
              <a:t>以</a:t>
            </a:r>
            <a:r>
              <a:rPr lang="zh-CN" altLang="en-US" sz="3200" b="1" dirty="0">
                <a:solidFill>
                  <a:srgbClr val="0000FF"/>
                </a:solidFill>
                <a:latin typeface="华文楷体" panose="02010600040101010101" pitchFamily="2" charset="-122"/>
                <a:ea typeface="华文楷体" panose="02010600040101010101" pitchFamily="2" charset="-122"/>
              </a:rPr>
              <a:t>增强能源利用效率和供电能力为主的研究。</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solidFill>
                  <a:srgbClr val="0000FF"/>
                </a:solidFill>
                <a:latin typeface="华文楷体" panose="02010600040101010101" pitchFamily="2" charset="-122"/>
                <a:ea typeface="华文楷体" panose="02010600040101010101" pitchFamily="2" charset="-122"/>
              </a:rPr>
              <a:t>以</a:t>
            </a:r>
            <a:r>
              <a:rPr lang="zh-CN" altLang="en-US" sz="3200" b="1" dirty="0">
                <a:solidFill>
                  <a:srgbClr val="0000FF"/>
                </a:solidFill>
                <a:latin typeface="华文楷体" panose="02010600040101010101" pitchFamily="2" charset="-122"/>
                <a:ea typeface="华文楷体" panose="02010600040101010101" pitchFamily="2" charset="-122"/>
              </a:rPr>
              <a:t>增强网络能源利用效率为主的研究。</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6"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9" y="2917395"/>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90"/>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CC2530 I/O</a:t>
            </a:r>
            <a:r>
              <a:rPr lang="zh-CN" altLang="nn-NO" dirty="0"/>
              <a:t>端口的常用操作</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en-US" altLang="zh-CN" sz="2400" b="1" dirty="0">
                <a:latin typeface="华文楷体" panose="02010600040101010101" pitchFamily="2" charset="-122"/>
                <a:ea typeface="华文楷体" panose="02010600040101010101" pitchFamily="2" charset="-122"/>
              </a:rPr>
              <a:t>CC2530</a:t>
            </a:r>
            <a:r>
              <a:rPr lang="zh-CN" altLang="en-US" sz="2400" b="1" dirty="0">
                <a:latin typeface="华文楷体" panose="02010600040101010101" pitchFamily="2" charset="-122"/>
                <a:ea typeface="华文楷体" panose="02010600040101010101" pitchFamily="2" charset="-122"/>
              </a:rPr>
              <a:t>具有</a:t>
            </a:r>
            <a:r>
              <a:rPr lang="en-US" altLang="zh-CN" sz="2400" b="1" dirty="0">
                <a:latin typeface="华文楷体" panose="02010600040101010101" pitchFamily="2" charset="-122"/>
                <a:ea typeface="华文楷体" panose="02010600040101010101" pitchFamily="2" charset="-122"/>
              </a:rPr>
              <a:t>CC2500 RF </a:t>
            </a:r>
            <a:r>
              <a:rPr lang="zh-CN" altLang="en-US" sz="2400" b="1" dirty="0">
                <a:latin typeface="华文楷体" panose="02010600040101010101" pitchFamily="2" charset="-122"/>
                <a:ea typeface="华文楷体" panose="02010600040101010101" pitchFamily="2" charset="-122"/>
              </a:rPr>
              <a:t>接收器以及增强性能的</a:t>
            </a:r>
            <a:r>
              <a:rPr lang="en-US" altLang="zh-CN" sz="2400" b="1" dirty="0">
                <a:latin typeface="华文楷体" panose="02010600040101010101" pitchFamily="2" charset="-122"/>
                <a:ea typeface="华文楷体" panose="02010600040101010101" pitchFamily="2" charset="-122"/>
              </a:rPr>
              <a:t>8051 MCU</a:t>
            </a:r>
            <a:r>
              <a:rPr lang="zh-CN" altLang="en-US" sz="2400" b="1" dirty="0">
                <a:latin typeface="华文楷体" panose="02010600040101010101" pitchFamily="2" charset="-122"/>
                <a:ea typeface="华文楷体" panose="02010600040101010101" pitchFamily="2" charset="-122"/>
              </a:rPr>
              <a:t>、</a:t>
            </a:r>
            <a:r>
              <a:rPr lang="en-US" altLang="zh-CN" sz="2400" b="1" dirty="0">
                <a:solidFill>
                  <a:srgbClr val="FF0000"/>
                </a:solidFill>
                <a:latin typeface="华文楷体" panose="02010600040101010101" pitchFamily="2" charset="-122"/>
                <a:ea typeface="华文楷体" panose="02010600040101010101" pitchFamily="2" charset="-122"/>
              </a:rPr>
              <a:t>8KB RAM</a:t>
            </a:r>
            <a:r>
              <a:rPr lang="zh-CN" altLang="en-US" sz="2400" b="1" dirty="0">
                <a:latin typeface="华文楷体" panose="02010600040101010101" pitchFamily="2" charset="-122"/>
                <a:ea typeface="华文楷体" panose="02010600040101010101" pitchFamily="2" charset="-122"/>
              </a:rPr>
              <a:t>等，其增强的</a:t>
            </a:r>
            <a:r>
              <a:rPr lang="en-US" altLang="zh-CN" sz="2400" b="1" dirty="0">
                <a:latin typeface="华文楷体" panose="02010600040101010101" pitchFamily="2" charset="-122"/>
                <a:ea typeface="华文楷体" panose="02010600040101010101" pitchFamily="2" charset="-122"/>
              </a:rPr>
              <a:t>8051 MCU</a:t>
            </a:r>
            <a:r>
              <a:rPr lang="zh-CN" altLang="en-US" sz="2400" b="1" dirty="0">
                <a:latin typeface="华文楷体" panose="02010600040101010101" pitchFamily="2" charset="-122"/>
                <a:ea typeface="华文楷体" panose="02010600040101010101" pitchFamily="2" charset="-122"/>
              </a:rPr>
              <a:t>核的性能是工业标准</a:t>
            </a:r>
            <a:r>
              <a:rPr lang="en-US" altLang="zh-CN" sz="2400" b="1" dirty="0">
                <a:latin typeface="华文楷体" panose="02010600040101010101" pitchFamily="2" charset="-122"/>
                <a:ea typeface="华文楷体" panose="02010600040101010101" pitchFamily="2" charset="-122"/>
              </a:rPr>
              <a:t>8051</a:t>
            </a:r>
            <a:r>
              <a:rPr lang="zh-CN" altLang="en-US" sz="2400" b="1" dirty="0">
                <a:latin typeface="华文楷体" panose="02010600040101010101" pitchFamily="2" charset="-122"/>
                <a:ea typeface="华文楷体" panose="02010600040101010101" pitchFamily="2" charset="-122"/>
              </a:rPr>
              <a:t>核性能的</a:t>
            </a:r>
            <a:r>
              <a:rPr lang="en-US" altLang="zh-CN" sz="2400" b="1"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倍。</a:t>
            </a:r>
            <a:r>
              <a:rPr lang="en-US" altLang="zh-CN" sz="2400" b="1" dirty="0">
                <a:latin typeface="华文楷体" panose="02010600040101010101" pitchFamily="2" charset="-122"/>
                <a:ea typeface="华文楷体" panose="02010600040101010101" pitchFamily="2" charset="-122"/>
              </a:rPr>
              <a:t>CC2530</a:t>
            </a:r>
            <a:r>
              <a:rPr lang="zh-CN" altLang="en-US" sz="2400" b="1" dirty="0">
                <a:latin typeface="华文楷体" panose="02010600040101010101" pitchFamily="2" charset="-122"/>
                <a:ea typeface="华文楷体" panose="02010600040101010101" pitchFamily="2" charset="-122"/>
              </a:rPr>
              <a:t>还具备直接存储器定址</a:t>
            </a:r>
            <a:r>
              <a:rPr lang="en-US" altLang="zh-CN" sz="2400" b="1" dirty="0">
                <a:latin typeface="华文楷体" panose="02010600040101010101" pitchFamily="2" charset="-122"/>
                <a:ea typeface="华文楷体" panose="02010600040101010101" pitchFamily="2" charset="-122"/>
              </a:rPr>
              <a:t>(DMA)</a:t>
            </a:r>
            <a:r>
              <a:rPr lang="zh-CN" altLang="en-US" sz="2400" b="1" dirty="0" smtClean="0">
                <a:latin typeface="华文楷体" panose="02010600040101010101" pitchFamily="2" charset="-122"/>
                <a:ea typeface="华文楷体" panose="02010600040101010101" pitchFamily="2" charset="-122"/>
              </a:rPr>
              <a:t>功能、</a:t>
            </a:r>
            <a:r>
              <a:rPr lang="zh-CN" altLang="en-US" sz="2400" b="1" dirty="0">
                <a:latin typeface="华文楷体" panose="02010600040101010101" pitchFamily="2" charset="-122"/>
                <a:ea typeface="华文楷体" panose="02010600040101010101" pitchFamily="2" charset="-122"/>
              </a:rPr>
              <a:t>可编程看门狗定时器、</a:t>
            </a:r>
            <a:r>
              <a:rPr lang="en-US" altLang="zh-CN" sz="2400" b="1" dirty="0">
                <a:solidFill>
                  <a:srgbClr val="FF0000"/>
                </a:solidFill>
                <a:latin typeface="华文楷体" panose="02010600040101010101" pitchFamily="2" charset="-122"/>
                <a:ea typeface="华文楷体" panose="02010600040101010101" pitchFamily="2" charset="-122"/>
              </a:rPr>
              <a:t>AES-128</a:t>
            </a:r>
            <a:r>
              <a:rPr lang="zh-CN" altLang="en-US" sz="2400" b="1" dirty="0">
                <a:solidFill>
                  <a:srgbClr val="FF0000"/>
                </a:solidFill>
                <a:latin typeface="华文楷体" panose="02010600040101010101" pitchFamily="2" charset="-122"/>
                <a:ea typeface="华文楷体" panose="02010600040101010101" pitchFamily="2" charset="-122"/>
              </a:rPr>
              <a:t>安全协处理器</a:t>
            </a:r>
            <a:r>
              <a:rPr lang="zh-CN" altLang="en-US" sz="2400" b="1" dirty="0">
                <a:latin typeface="华文楷体" panose="02010600040101010101" pitchFamily="2" charset="-122"/>
                <a:ea typeface="华文楷体" panose="02010600040101010101" pitchFamily="2" charset="-122"/>
              </a:rPr>
              <a:t>、多达</a:t>
            </a:r>
            <a:r>
              <a:rPr lang="en-US" altLang="zh-CN" sz="2400" b="1"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输入的</a:t>
            </a:r>
            <a:r>
              <a:rPr lang="en-US" altLang="zh-CN" sz="2400" b="1" dirty="0">
                <a:latin typeface="华文楷体" panose="02010600040101010101" pitchFamily="2" charset="-122"/>
                <a:ea typeface="华文楷体" panose="02010600040101010101" pitchFamily="2" charset="-122"/>
              </a:rPr>
              <a:t>8-14</a:t>
            </a:r>
            <a:r>
              <a:rPr lang="zh-CN" altLang="en-US" sz="2400" b="1" dirty="0">
                <a:latin typeface="华文楷体" panose="02010600040101010101" pitchFamily="2" charset="-122"/>
                <a:ea typeface="华文楷体" panose="02010600040101010101" pitchFamily="2" charset="-122"/>
              </a:rPr>
              <a:t>位</a:t>
            </a:r>
            <a:r>
              <a:rPr lang="en-US" altLang="zh-CN" sz="2400" b="1" dirty="0">
                <a:latin typeface="华文楷体" panose="02010600040101010101" pitchFamily="2" charset="-122"/>
                <a:ea typeface="华文楷体" panose="02010600040101010101" pitchFamily="2" charset="-122"/>
              </a:rPr>
              <a:t>ADC</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USART</a:t>
            </a:r>
            <a:r>
              <a:rPr lang="zh-CN" altLang="en-US" sz="2400" b="1" dirty="0">
                <a:latin typeface="华文楷体" panose="02010600040101010101" pitchFamily="2" charset="-122"/>
                <a:ea typeface="华文楷体" panose="02010600040101010101" pitchFamily="2" charset="-122"/>
              </a:rPr>
              <a:t>、睡眠模式定时、上电复位、掉电检测电路</a:t>
            </a:r>
            <a:r>
              <a:rPr lang="en-US" altLang="zh-CN" sz="2400" b="1" dirty="0">
                <a:latin typeface="华文楷体" panose="02010600040101010101" pitchFamily="2" charset="-122"/>
                <a:ea typeface="华文楷体" panose="02010600040101010101" pitchFamily="2" charset="-122"/>
              </a:rPr>
              <a:t>(Brown Out Detection)</a:t>
            </a:r>
            <a:r>
              <a:rPr lang="zh-CN" altLang="en-US" sz="2400" b="1" dirty="0">
                <a:latin typeface="华文楷体" panose="02010600040101010101" pitchFamily="2" charset="-122"/>
                <a:ea typeface="华文楷体" panose="02010600040101010101" pitchFamily="2" charset="-122"/>
              </a:rPr>
              <a:t>、</a:t>
            </a:r>
            <a:r>
              <a:rPr lang="en-US" altLang="zh-CN" sz="2400" b="1" dirty="0">
                <a:solidFill>
                  <a:srgbClr val="FF0000"/>
                </a:solidFill>
                <a:latin typeface="华文楷体" panose="02010600040101010101" pitchFamily="2" charset="-122"/>
                <a:ea typeface="华文楷体" panose="02010600040101010101" pitchFamily="2" charset="-122"/>
              </a:rPr>
              <a:t>21</a:t>
            </a:r>
            <a:r>
              <a:rPr lang="zh-CN" altLang="en-US" sz="2400" b="1" dirty="0">
                <a:solidFill>
                  <a:srgbClr val="FF0000"/>
                </a:solidFill>
                <a:latin typeface="华文楷体" panose="02010600040101010101" pitchFamily="2" charset="-122"/>
                <a:ea typeface="华文楷体" panose="02010600040101010101" pitchFamily="2" charset="-122"/>
              </a:rPr>
              <a:t>个可编程</a:t>
            </a:r>
            <a:r>
              <a:rPr lang="en-US" altLang="zh-CN" sz="2400" b="1" dirty="0">
                <a:solidFill>
                  <a:srgbClr val="FF0000"/>
                </a:solidFill>
                <a:latin typeface="华文楷体" panose="02010600040101010101" pitchFamily="2" charset="-122"/>
                <a:ea typeface="华文楷体" panose="02010600040101010101" pitchFamily="2" charset="-122"/>
              </a:rPr>
              <a:t>I/O</a:t>
            </a:r>
            <a:r>
              <a:rPr lang="zh-CN" altLang="en-US" sz="2400" b="1" dirty="0">
                <a:solidFill>
                  <a:srgbClr val="FF0000"/>
                </a:solidFill>
                <a:latin typeface="华文楷体" panose="02010600040101010101" pitchFamily="2" charset="-122"/>
                <a:ea typeface="华文楷体" panose="02010600040101010101" pitchFamily="2" charset="-122"/>
              </a:rPr>
              <a:t>管脚</a:t>
            </a:r>
            <a:r>
              <a:rPr lang="zh-CN" altLang="en-US" sz="2400" b="1" dirty="0">
                <a:latin typeface="华文楷体" panose="02010600040101010101" pitchFamily="2" charset="-122"/>
                <a:ea typeface="华文楷体" panose="02010600040101010101" pitchFamily="2" charset="-122"/>
              </a:rPr>
              <a:t>等，</a:t>
            </a:r>
            <a:r>
              <a:rPr lang="zh-CN" altLang="en-US" sz="2400" b="1" dirty="0">
                <a:solidFill>
                  <a:srgbClr val="FF0000"/>
                </a:solidFill>
                <a:latin typeface="华文楷体" panose="02010600040101010101" pitchFamily="2" charset="-122"/>
                <a:ea typeface="华文楷体" panose="02010600040101010101" pitchFamily="2" charset="-122"/>
              </a:rPr>
              <a:t>两个可编程的</a:t>
            </a:r>
            <a:r>
              <a:rPr lang="en-US" altLang="zh-CN" sz="2400" b="1" dirty="0">
                <a:solidFill>
                  <a:srgbClr val="FF0000"/>
                </a:solidFill>
                <a:latin typeface="华文楷体" panose="02010600040101010101" pitchFamily="2" charset="-122"/>
                <a:ea typeface="华文楷体" panose="02010600040101010101" pitchFamily="2" charset="-122"/>
              </a:rPr>
              <a:t>USART</a:t>
            </a:r>
            <a:r>
              <a:rPr lang="zh-CN" altLang="en-US" sz="2400" b="1" dirty="0">
                <a:latin typeface="华文楷体" panose="02010600040101010101" pitchFamily="2" charset="-122"/>
                <a:ea typeface="华文楷体" panose="02010600040101010101" pitchFamily="2" charset="-122"/>
              </a:rPr>
              <a:t>用于主</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从</a:t>
            </a:r>
            <a:r>
              <a:rPr lang="en-US" altLang="zh-CN" sz="2400" b="1" dirty="0">
                <a:latin typeface="华文楷体" panose="02010600040101010101" pitchFamily="2" charset="-122"/>
                <a:ea typeface="华文楷体" panose="02010600040101010101" pitchFamily="2" charset="-122"/>
              </a:rPr>
              <a:t>SPI</a:t>
            </a:r>
            <a:r>
              <a:rPr lang="zh-CN" altLang="en-US" sz="2400" b="1" dirty="0">
                <a:latin typeface="华文楷体" panose="02010600040101010101" pitchFamily="2" charset="-122"/>
                <a:ea typeface="华文楷体" panose="02010600040101010101" pitchFamily="2" charset="-122"/>
              </a:rPr>
              <a:t>或</a:t>
            </a:r>
            <a:r>
              <a:rPr lang="en-US" altLang="zh-CN" sz="2400" b="1" dirty="0">
                <a:latin typeface="华文楷体" panose="02010600040101010101" pitchFamily="2" charset="-122"/>
                <a:ea typeface="华文楷体" panose="02010600040101010101" pitchFamily="2" charset="-122"/>
              </a:rPr>
              <a:t>UART</a:t>
            </a:r>
            <a:r>
              <a:rPr lang="zh-CN" altLang="en-US" sz="2400" b="1" dirty="0">
                <a:latin typeface="华文楷体" panose="02010600040101010101" pitchFamily="2" charset="-122"/>
                <a:ea typeface="华文楷体" panose="02010600040101010101" pitchFamily="2" charset="-122"/>
              </a:rPr>
              <a:t>操作，带外部功放的</a:t>
            </a:r>
            <a:r>
              <a:rPr lang="en-US" altLang="zh-CN" sz="2400" b="1" dirty="0">
                <a:latin typeface="华文楷体" panose="02010600040101010101" pitchFamily="2" charset="-122"/>
                <a:ea typeface="华文楷体" panose="02010600040101010101" pitchFamily="2" charset="-122"/>
              </a:rPr>
              <a:t>CC2530</a:t>
            </a:r>
            <a:r>
              <a:rPr lang="zh-CN" altLang="en-US" sz="2400" b="1" dirty="0">
                <a:latin typeface="华文楷体" panose="02010600040101010101" pitchFamily="2" charset="-122"/>
                <a:ea typeface="华文楷体" panose="02010600040101010101" pitchFamily="2" charset="-122"/>
              </a:rPr>
              <a:t>参考设计可提供</a:t>
            </a:r>
            <a:r>
              <a:rPr lang="en-US" altLang="zh-CN" sz="2400" b="1" dirty="0">
                <a:latin typeface="华文楷体" panose="02010600040101010101" pitchFamily="2" charset="-122"/>
                <a:ea typeface="华文楷体" panose="02010600040101010101" pitchFamily="2" charset="-122"/>
              </a:rPr>
              <a:t>+10dBm</a:t>
            </a:r>
            <a:r>
              <a:rPr lang="zh-CN" altLang="en-US" sz="2400" b="1" dirty="0">
                <a:latin typeface="华文楷体" panose="02010600040101010101" pitchFamily="2" charset="-122"/>
                <a:ea typeface="华文楷体" panose="02010600040101010101" pitchFamily="2" charset="-122"/>
              </a:rPr>
              <a:t>的输出功率。</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I/O</a:t>
            </a:r>
            <a:r>
              <a:rPr lang="zh-CN" altLang="en-US" dirty="0"/>
              <a:t>口特性：</a:t>
            </a:r>
            <a:endParaRPr lang="zh-CN" altLang="en-US" dirty="0"/>
          </a:p>
        </p:txBody>
      </p:sp>
      <p:sp>
        <p:nvSpPr>
          <p:cNvPr id="15" name="TextBox 14"/>
          <p:cNvSpPr txBox="1"/>
          <p:nvPr/>
        </p:nvSpPr>
        <p:spPr>
          <a:xfrm>
            <a:off x="911424" y="980728"/>
            <a:ext cx="10945216" cy="4285789"/>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可</a:t>
            </a:r>
            <a:r>
              <a:rPr lang="zh-CN" altLang="en-US" sz="2800" b="1" dirty="0">
                <a:latin typeface="华文楷体" panose="02010600040101010101" pitchFamily="2" charset="-122"/>
                <a:ea typeface="华文楷体" panose="02010600040101010101" pitchFamily="2" charset="-122"/>
              </a:rPr>
              <a:t>设置为通常的</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口，也可设置为外围</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口使用。</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在</a:t>
            </a:r>
            <a:r>
              <a:rPr lang="zh-CN" altLang="en-US" sz="2800" b="1" dirty="0">
                <a:latin typeface="华文楷体" panose="02010600040101010101" pitchFamily="2" charset="-122"/>
                <a:ea typeface="华文楷体" panose="02010600040101010101" pitchFamily="2" charset="-122"/>
              </a:rPr>
              <a:t>输入时有上拉和下拉能力。</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全部</a:t>
            </a:r>
            <a:r>
              <a:rPr lang="en-US" altLang="zh-CN" sz="2800" b="1" dirty="0">
                <a:solidFill>
                  <a:srgbClr val="FF0000"/>
                </a:solidFill>
                <a:latin typeface="华文楷体" panose="02010600040101010101" pitchFamily="2" charset="-122"/>
                <a:ea typeface="华文楷体" panose="02010600040101010101" pitchFamily="2" charset="-122"/>
              </a:rPr>
              <a:t>21</a:t>
            </a:r>
            <a:r>
              <a:rPr lang="zh-CN" altLang="en-US" sz="2800" b="1" dirty="0">
                <a:solidFill>
                  <a:srgbClr val="FF0000"/>
                </a:solidFill>
                <a:latin typeface="华文楷体" panose="02010600040101010101" pitchFamily="2" charset="-122"/>
                <a:ea typeface="华文楷体" panose="02010600040101010101" pitchFamily="2" charset="-122"/>
              </a:rPr>
              <a:t>个数字</a:t>
            </a:r>
            <a:r>
              <a:rPr lang="en-US" altLang="zh-CN" sz="2800" b="1" dirty="0">
                <a:solidFill>
                  <a:srgbClr val="FF0000"/>
                </a:solidFill>
                <a:latin typeface="华文楷体" panose="02010600040101010101" pitchFamily="2" charset="-122"/>
                <a:ea typeface="华文楷体" panose="02010600040101010101" pitchFamily="2" charset="-122"/>
              </a:rPr>
              <a:t>I/O</a:t>
            </a:r>
            <a:r>
              <a:rPr lang="zh-CN" altLang="en-US" sz="2800" b="1" dirty="0">
                <a:solidFill>
                  <a:srgbClr val="FF0000"/>
                </a:solidFill>
                <a:latin typeface="华文楷体" panose="02010600040101010101" pitchFamily="2" charset="-122"/>
                <a:ea typeface="华文楷体" panose="02010600040101010101" pitchFamily="2" charset="-122"/>
              </a:rPr>
              <a:t>口引脚都具有响应外部的中断能力</a:t>
            </a:r>
            <a:r>
              <a:rPr lang="zh-CN" altLang="en-US" sz="2800" b="1" dirty="0">
                <a:latin typeface="华文楷体" panose="02010600040101010101" pitchFamily="2" charset="-122"/>
                <a:ea typeface="华文楷体" panose="02010600040101010101" pitchFamily="2" charset="-122"/>
              </a:rPr>
              <a:t>。如果需要外部设备，可对</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口引脚产生中断，同时外部的中断事件也能被用来唤醒休眠模式。</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I/O </a:t>
            </a:r>
            <a:r>
              <a:rPr lang="zh-CN" altLang="en-US" dirty="0"/>
              <a:t>端口的寄存器如下：</a:t>
            </a:r>
            <a:endParaRPr lang="zh-CN" altLang="en-US" dirty="0"/>
          </a:p>
        </p:txBody>
      </p:sp>
      <p:sp>
        <p:nvSpPr>
          <p:cNvPr id="15" name="TextBox 14"/>
          <p:cNvSpPr txBox="1"/>
          <p:nvPr/>
        </p:nvSpPr>
        <p:spPr>
          <a:xfrm>
            <a:off x="911424" y="980728"/>
            <a:ext cx="10945216" cy="5147563"/>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P0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0</a:t>
            </a:r>
            <a:endParaRPr lang="en-US" altLang="zh-CN"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P1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1</a:t>
            </a:r>
            <a:endParaRPr lang="en-US" altLang="zh-CN"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P2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2</a:t>
            </a:r>
            <a:endParaRPr lang="en-US" altLang="zh-CN"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P0DIR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0 </a:t>
            </a:r>
            <a:r>
              <a:rPr lang="zh-CN" altLang="en-US" sz="2800" b="1" dirty="0">
                <a:latin typeface="华文楷体" panose="02010600040101010101" pitchFamily="2" charset="-122"/>
                <a:ea typeface="华文楷体" panose="02010600040101010101" pitchFamily="2" charset="-122"/>
              </a:rPr>
              <a:t>方向寄存器</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P1DIR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1 </a:t>
            </a:r>
            <a:r>
              <a:rPr lang="zh-CN" altLang="en-US" sz="2800" b="1" dirty="0">
                <a:latin typeface="华文楷体" panose="02010600040101010101" pitchFamily="2" charset="-122"/>
                <a:ea typeface="华文楷体" panose="02010600040101010101" pitchFamily="2" charset="-122"/>
              </a:rPr>
              <a:t>方向寄存器</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P2DIR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2 </a:t>
            </a:r>
            <a:r>
              <a:rPr lang="zh-CN" altLang="en-US" sz="2800" b="1" dirty="0">
                <a:latin typeface="华文楷体" panose="02010600040101010101" pitchFamily="2" charset="-122"/>
                <a:ea typeface="华文楷体" panose="02010600040101010101" pitchFamily="2" charset="-122"/>
              </a:rPr>
              <a:t>方向寄存器</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I/O </a:t>
            </a:r>
            <a:r>
              <a:rPr lang="zh-CN" altLang="en-US" dirty="0"/>
              <a:t>端口的寄存器如下：</a:t>
            </a:r>
            <a:endParaRPr lang="zh-CN" altLang="en-US" dirty="0"/>
          </a:p>
        </p:txBody>
      </p:sp>
      <p:sp>
        <p:nvSpPr>
          <p:cNvPr id="15" name="TextBox 14"/>
          <p:cNvSpPr txBox="1"/>
          <p:nvPr/>
        </p:nvSpPr>
        <p:spPr>
          <a:xfrm>
            <a:off x="911424" y="980728"/>
            <a:ext cx="10945216" cy="3424014"/>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作为缺省的情况，每当复位之后，所有的输入</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输出引脚都设置为通用</a:t>
            </a:r>
            <a:r>
              <a:rPr lang="en-US" altLang="zh-CN" sz="2800" b="1" dirty="0">
                <a:latin typeface="华文楷体" panose="02010600040101010101" pitchFamily="2" charset="-122"/>
                <a:ea typeface="华文楷体" panose="02010600040101010101" pitchFamily="2" charset="-122"/>
              </a:rPr>
              <a:t>8</a:t>
            </a:r>
            <a:r>
              <a:rPr lang="zh-CN" altLang="en-US" sz="2800" b="1" dirty="0">
                <a:latin typeface="华文楷体" panose="02010600040101010101" pitchFamily="2" charset="-122"/>
                <a:ea typeface="华文楷体" panose="02010600040101010101" pitchFamily="2" charset="-122"/>
              </a:rPr>
              <a:t>位</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；而且，所有通用</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都设置为输入。</a:t>
            </a:r>
            <a:r>
              <a:rPr lang="zh-CN" altLang="en-US" sz="2800" b="1" dirty="0">
                <a:solidFill>
                  <a:srgbClr val="FF0000"/>
                </a:solidFill>
                <a:latin typeface="华文楷体" panose="02010600040101010101" pitchFamily="2" charset="-122"/>
                <a:ea typeface="华文楷体" panose="02010600040101010101" pitchFamily="2" charset="-122"/>
              </a:rPr>
              <a:t>在任何时候，要改变一个引脚口的方向，使用寄存器</a:t>
            </a:r>
            <a:r>
              <a:rPr lang="en-US" altLang="zh-CN" sz="2800" b="1" dirty="0" err="1">
                <a:solidFill>
                  <a:srgbClr val="FF0000"/>
                </a:solidFill>
                <a:latin typeface="华文楷体" panose="02010600040101010101" pitchFamily="2" charset="-122"/>
                <a:ea typeface="华文楷体" panose="02010600040101010101" pitchFamily="2" charset="-122"/>
              </a:rPr>
              <a:t>PxDIR</a:t>
            </a:r>
            <a:r>
              <a:rPr lang="zh-CN" altLang="en-US" sz="2800" b="1" dirty="0">
                <a:solidFill>
                  <a:srgbClr val="FF0000"/>
                </a:solidFill>
                <a:latin typeface="华文楷体" panose="02010600040101010101" pitchFamily="2" charset="-122"/>
                <a:ea typeface="华文楷体" panose="02010600040101010101" pitchFamily="2" charset="-122"/>
              </a:rPr>
              <a:t>即可。只要设置</a:t>
            </a:r>
            <a:r>
              <a:rPr lang="en-US" altLang="zh-CN" sz="2800" b="1" dirty="0" err="1">
                <a:solidFill>
                  <a:srgbClr val="FF0000"/>
                </a:solidFill>
                <a:latin typeface="华文楷体" panose="02010600040101010101" pitchFamily="2" charset="-122"/>
                <a:ea typeface="华文楷体" panose="02010600040101010101" pitchFamily="2" charset="-122"/>
              </a:rPr>
              <a:t>PxDIR</a:t>
            </a:r>
            <a:r>
              <a:rPr lang="zh-CN" altLang="en-US" sz="2800" b="1" dirty="0">
                <a:solidFill>
                  <a:srgbClr val="FF0000"/>
                </a:solidFill>
                <a:latin typeface="华文楷体" panose="02010600040101010101" pitchFamily="2" charset="-122"/>
                <a:ea typeface="华文楷体" panose="02010600040101010101" pitchFamily="2" charset="-122"/>
              </a:rPr>
              <a:t>中指定位为</a:t>
            </a:r>
            <a:r>
              <a:rPr lang="en-US" altLang="zh-CN" sz="2800" b="1" dirty="0">
                <a:solidFill>
                  <a:srgbClr val="FF0000"/>
                </a:solidFill>
                <a:latin typeface="华文楷体" panose="02010600040101010101" pitchFamily="2" charset="-122"/>
                <a:ea typeface="华文楷体" panose="02010600040101010101" pitchFamily="2" charset="-122"/>
              </a:rPr>
              <a:t>1</a:t>
            </a:r>
            <a:r>
              <a:rPr lang="zh-CN" altLang="en-US" sz="2800" b="1" dirty="0">
                <a:solidFill>
                  <a:srgbClr val="FF0000"/>
                </a:solidFill>
                <a:latin typeface="华文楷体" panose="02010600040101010101" pitchFamily="2" charset="-122"/>
                <a:ea typeface="华文楷体" panose="02010600040101010101" pitchFamily="2" charset="-122"/>
              </a:rPr>
              <a:t>，其对应的引脚口就被设置为输出了</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nvGraphicFramePr>
        <p:xfrm>
          <a:off x="1703512" y="4509120"/>
          <a:ext cx="10297143" cy="2033384"/>
        </p:xfrm>
        <a:graphic>
          <a:graphicData uri="http://schemas.openxmlformats.org/drawingml/2006/table">
            <a:tbl>
              <a:tblPr>
                <a:tableStyleId>{5C22544A-7EE6-4342-B048-85BDC9FD1C3A}</a:tableStyleId>
              </a:tblPr>
              <a:tblGrid>
                <a:gridCol w="698648"/>
                <a:gridCol w="2011960"/>
                <a:gridCol w="865397"/>
                <a:gridCol w="861747"/>
                <a:gridCol w="5859391"/>
              </a:tblGrid>
              <a:tr h="700011">
                <a:tc>
                  <a:txBody>
                    <a:bodyPr/>
                    <a:lstStyle/>
                    <a:p>
                      <a:pPr algn="ctr">
                        <a:spcAft>
                          <a:spcPts val="0"/>
                        </a:spcAft>
                      </a:pPr>
                      <a:r>
                        <a:rPr lang="zh-CN" sz="2400" kern="0" spc="-10" dirty="0">
                          <a:effectLst/>
                        </a:rPr>
                        <a:t>位</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marL="426720" marR="334645" algn="ctr">
                        <a:spcAft>
                          <a:spcPts val="0"/>
                        </a:spcAft>
                      </a:pPr>
                      <a:r>
                        <a:rPr lang="zh-CN" sz="2400" kern="0" spc="-10" dirty="0">
                          <a:effectLst/>
                        </a:rPr>
                        <a:t>名</a:t>
                      </a:r>
                      <a:r>
                        <a:rPr lang="zh-CN" sz="2400" kern="0" dirty="0">
                          <a:effectLst/>
                        </a:rPr>
                        <a:t>称</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algn="ctr">
                        <a:spcAft>
                          <a:spcPts val="0"/>
                        </a:spcAft>
                      </a:pPr>
                      <a:r>
                        <a:rPr lang="zh-CN" sz="2400" kern="0" spc="-10" dirty="0">
                          <a:effectLst/>
                        </a:rPr>
                        <a:t>复</a:t>
                      </a:r>
                      <a:r>
                        <a:rPr lang="zh-CN" sz="2400" kern="0" dirty="0">
                          <a:effectLst/>
                        </a:rPr>
                        <a:t>位</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algn="ctr">
                        <a:spcAft>
                          <a:spcPts val="0"/>
                        </a:spcAft>
                      </a:pPr>
                      <a:r>
                        <a:rPr lang="en-US" sz="2400" kern="0" spc="-10" dirty="0">
                          <a:effectLst/>
                        </a:rPr>
                        <a:t>R/W</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algn="ctr">
                        <a:spcAft>
                          <a:spcPts val="0"/>
                        </a:spcAft>
                      </a:pPr>
                      <a:r>
                        <a:rPr lang="zh-CN" sz="2400" kern="0" spc="-10" dirty="0">
                          <a:effectLst/>
                        </a:rPr>
                        <a:t>描述</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r>
              <a:tr h="1333373">
                <a:tc>
                  <a:txBody>
                    <a:bodyPr/>
                    <a:lstStyle/>
                    <a:p>
                      <a:pPr algn="ctr">
                        <a:spcAft>
                          <a:spcPts val="0"/>
                        </a:spcAft>
                      </a:pPr>
                      <a:r>
                        <a:rPr lang="en-US" sz="2400" kern="0">
                          <a:effectLst/>
                        </a:rPr>
                        <a:t> </a:t>
                      </a:r>
                      <a:endParaRPr lang="zh-CN" sz="1800" kern="100">
                        <a:effectLst/>
                      </a:endParaRPr>
                    </a:p>
                    <a:p>
                      <a:pPr marL="67310" algn="ctr">
                        <a:spcAft>
                          <a:spcPts val="0"/>
                        </a:spcAft>
                      </a:pPr>
                      <a:r>
                        <a:rPr lang="en-US" sz="2400" kern="0" spc="5">
                          <a:effectLst/>
                        </a:rPr>
                        <a:t>7</a:t>
                      </a:r>
                      <a:r>
                        <a:rPr lang="en-US" sz="2400" kern="0" spc="-10">
                          <a:effectLst/>
                        </a:rPr>
                        <a:t>:</a:t>
                      </a:r>
                      <a:r>
                        <a:rPr lang="en-US" sz="2400" kern="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en-US" sz="2400" kern="0" dirty="0">
                          <a:effectLst/>
                        </a:rPr>
                        <a:t> </a:t>
                      </a:r>
                      <a:endParaRPr lang="zh-CN" sz="1800" kern="100" dirty="0">
                        <a:effectLst/>
                      </a:endParaRPr>
                    </a:p>
                    <a:p>
                      <a:pPr marL="65405" algn="ctr">
                        <a:spcAft>
                          <a:spcPts val="0"/>
                        </a:spcAft>
                      </a:pPr>
                      <a:r>
                        <a:rPr lang="en-US" sz="2400" kern="0" dirty="0">
                          <a:effectLst/>
                        </a:rPr>
                        <a:t>DIR</a:t>
                      </a:r>
                      <a:r>
                        <a:rPr lang="en-US" sz="2400" kern="0" spc="5" dirty="0">
                          <a:effectLst/>
                        </a:rPr>
                        <a:t>P</a:t>
                      </a:r>
                      <a:r>
                        <a:rPr lang="en-US" sz="2400" kern="0" spc="-5" dirty="0">
                          <a:effectLst/>
                        </a:rPr>
                        <a:t>0</a:t>
                      </a:r>
                      <a:r>
                        <a:rPr lang="en-US" sz="2400" kern="0" spc="5" dirty="0">
                          <a:effectLst/>
                        </a:rPr>
                        <a:t>_</a:t>
                      </a:r>
                      <a:r>
                        <a:rPr lang="en-US" sz="2400" kern="0" dirty="0">
                          <a:effectLst/>
                        </a:rPr>
                        <a:t>[</a:t>
                      </a:r>
                      <a:r>
                        <a:rPr lang="en-US" sz="2400" kern="0" spc="-5" dirty="0">
                          <a:effectLst/>
                        </a:rPr>
                        <a:t>7</a:t>
                      </a:r>
                      <a:r>
                        <a:rPr lang="en-US" sz="2400" kern="0" dirty="0">
                          <a:effectLst/>
                        </a:rPr>
                        <a:t>:</a:t>
                      </a:r>
                      <a:r>
                        <a:rPr lang="en-US" sz="2400" kern="0" spc="5" dirty="0">
                          <a:effectLst/>
                        </a:rPr>
                        <a:t>0</a:t>
                      </a:r>
                      <a:r>
                        <a:rPr lang="en-US" sz="24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en-US" sz="2400" kern="0" dirty="0">
                          <a:effectLst/>
                        </a:rPr>
                        <a:t> </a:t>
                      </a:r>
                      <a:endParaRPr lang="zh-CN" sz="1800" kern="100" dirty="0">
                        <a:effectLst/>
                      </a:endParaRPr>
                    </a:p>
                    <a:p>
                      <a:pPr marL="67310" algn="ctr">
                        <a:spcAft>
                          <a:spcPts val="0"/>
                        </a:spcAft>
                      </a:pPr>
                      <a:r>
                        <a:rPr lang="en-US" sz="2400" kern="0" spc="-5" dirty="0">
                          <a:effectLst/>
                        </a:rPr>
                        <a:t>0x0</a:t>
                      </a:r>
                      <a:r>
                        <a:rPr lang="en-US" sz="2400" kern="0" dirty="0">
                          <a:effectLst/>
                        </a:rPr>
                        <a:t>0</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marL="65405" algn="ctr">
                        <a:spcAft>
                          <a:spcPts val="0"/>
                        </a:spcAft>
                      </a:pPr>
                      <a:r>
                        <a:rPr lang="en-US" sz="2400" kern="0" spc="-10" dirty="0">
                          <a:effectLst/>
                        </a:rPr>
                        <a:t>R/W</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marL="65405" algn="ctr">
                        <a:spcAft>
                          <a:spcPts val="0"/>
                        </a:spcAft>
                      </a:pPr>
                      <a:r>
                        <a:rPr lang="en-US" sz="2400" kern="0" spc="5" dirty="0">
                          <a:effectLst/>
                        </a:rPr>
                        <a:t>P</a:t>
                      </a:r>
                      <a:r>
                        <a:rPr lang="en-US" sz="2400" kern="0" spc="-5" dirty="0">
                          <a:effectLst/>
                        </a:rPr>
                        <a:t>0</a:t>
                      </a:r>
                      <a:r>
                        <a:rPr lang="en-US" sz="2400" kern="0" spc="5" dirty="0">
                          <a:effectLst/>
                        </a:rPr>
                        <a:t>.</a:t>
                      </a:r>
                      <a:r>
                        <a:rPr lang="en-US" sz="2400" kern="0" spc="-5" dirty="0">
                          <a:effectLst/>
                        </a:rPr>
                        <a:t>7</a:t>
                      </a:r>
                      <a:r>
                        <a:rPr lang="zh-CN" sz="2400" kern="0" dirty="0">
                          <a:effectLst/>
                        </a:rPr>
                        <a:t>到</a:t>
                      </a:r>
                      <a:r>
                        <a:rPr lang="en-US" sz="2400" kern="0" spc="5" dirty="0">
                          <a:effectLst/>
                        </a:rPr>
                        <a:t>P0</a:t>
                      </a:r>
                      <a:r>
                        <a:rPr lang="en-US" sz="2400" kern="0" spc="-10" dirty="0">
                          <a:effectLst/>
                        </a:rPr>
                        <a:t>.</a:t>
                      </a:r>
                      <a:r>
                        <a:rPr lang="en-US" sz="2400" kern="0" spc="5" dirty="0">
                          <a:effectLst/>
                        </a:rPr>
                        <a:t>0</a:t>
                      </a:r>
                      <a:r>
                        <a:rPr lang="zh-CN" sz="2400" kern="0" dirty="0">
                          <a:effectLst/>
                        </a:rPr>
                        <a:t>的</a:t>
                      </a:r>
                      <a:r>
                        <a:rPr lang="en-US" sz="2400" kern="0" dirty="0">
                          <a:effectLst/>
                        </a:rPr>
                        <a:t>I/O</a:t>
                      </a:r>
                      <a:r>
                        <a:rPr lang="zh-CN" sz="2400" kern="0" dirty="0">
                          <a:effectLst/>
                        </a:rPr>
                        <a:t>方向</a:t>
                      </a:r>
                      <a:endParaRPr lang="zh-CN" sz="1800" kern="100" dirty="0">
                        <a:effectLst/>
                      </a:endParaRPr>
                    </a:p>
                    <a:p>
                      <a:pPr marL="65405" algn="ctr">
                        <a:spcAft>
                          <a:spcPts val="0"/>
                        </a:spcAft>
                      </a:pPr>
                      <a:r>
                        <a:rPr lang="en-US" sz="2400" kern="0" spc="-5" dirty="0">
                          <a:effectLst/>
                        </a:rPr>
                        <a:t>0</a:t>
                      </a:r>
                      <a:r>
                        <a:rPr lang="zh-CN" sz="2400" kern="0" dirty="0">
                          <a:effectLst/>
                        </a:rPr>
                        <a:t>：输入</a:t>
                      </a:r>
                      <a:endParaRPr lang="zh-CN" sz="1800" kern="100" dirty="0">
                        <a:effectLst/>
                      </a:endParaRPr>
                    </a:p>
                    <a:p>
                      <a:pPr marL="65405" algn="ctr">
                        <a:spcAft>
                          <a:spcPts val="0"/>
                        </a:spcAft>
                      </a:pPr>
                      <a:r>
                        <a:rPr lang="en-US" sz="2400" kern="0" spc="-5" dirty="0">
                          <a:effectLst/>
                        </a:rPr>
                        <a:t>1</a:t>
                      </a:r>
                      <a:r>
                        <a:rPr lang="zh-CN" sz="2400" kern="0" dirty="0">
                          <a:effectLst/>
                        </a:rPr>
                        <a:t>：</a:t>
                      </a:r>
                      <a:r>
                        <a:rPr lang="zh-CN" sz="2400" kern="0" spc="-10" dirty="0">
                          <a:effectLst/>
                        </a:rPr>
                        <a:t>输</a:t>
                      </a:r>
                      <a:r>
                        <a:rPr lang="zh-CN" sz="2400" kern="0" dirty="0">
                          <a:effectLst/>
                        </a:rPr>
                        <a:t>出</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9417" y="908720"/>
            <a:ext cx="10515600" cy="1689472"/>
          </a:xfrm>
        </p:spPr>
        <p:txBody>
          <a:bodyPr/>
          <a:lstStyle/>
          <a:p>
            <a:pPr>
              <a:lnSpc>
                <a:spcPct val="150000"/>
              </a:lnSpc>
              <a:spcBef>
                <a:spcPts val="0"/>
              </a:spcBef>
            </a:pPr>
            <a:r>
              <a:rPr kumimoji="1" lang="zh-CN" altLang="en-US" sz="2400" dirty="0" smtClean="0"/>
              <a:t>节点操作系统是</a:t>
            </a:r>
            <a:r>
              <a:rPr kumimoji="1" lang="zh-CN" altLang="en-US" sz="2400" u="sng" dirty="0" smtClean="0">
                <a:solidFill>
                  <a:srgbClr val="FF0000"/>
                </a:solidFill>
              </a:rPr>
              <a:t>微型化</a:t>
            </a:r>
            <a:r>
              <a:rPr kumimoji="1" lang="zh-CN" altLang="en-US" sz="2400" dirty="0" smtClean="0"/>
              <a:t>的，区别于传统操作系统的主要特点是：</a:t>
            </a:r>
            <a:endParaRPr kumimoji="1" lang="en-US" altLang="zh-CN" sz="2400" dirty="0" smtClean="0"/>
          </a:p>
          <a:p>
            <a:pPr lvl="1">
              <a:lnSpc>
                <a:spcPct val="150000"/>
              </a:lnSpc>
              <a:spcBef>
                <a:spcPts val="0"/>
              </a:spcBef>
            </a:pPr>
            <a:r>
              <a:rPr kumimoji="1" lang="zh-CN" altLang="en-US" sz="2400" b="1" dirty="0" smtClean="0">
                <a:solidFill>
                  <a:srgbClr val="FF0000"/>
                </a:solidFill>
                <a:latin typeface="微软雅黑" panose="020B0503020204020204" pitchFamily="34" charset="-122"/>
                <a:ea typeface="微软雅黑" panose="020B0503020204020204" pitchFamily="34" charset="-122"/>
              </a:rPr>
              <a:t>硬件平台资源极其有限</a:t>
            </a:r>
            <a:endParaRPr kumimoji="1" lang="zh-CN" altLang="en-US" sz="2400" b="1" dirty="0" smtClean="0">
              <a:solidFill>
                <a:srgbClr val="FF0000"/>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kumimoji="1" lang="zh-CN" altLang="en-US" dirty="0" smtClean="0"/>
              <a:t>节点操作系统 </a:t>
            </a:r>
            <a:r>
              <a:rPr kumimoji="1" lang="en-US" altLang="zh-CN" dirty="0" smtClean="0"/>
              <a:t>VS </a:t>
            </a:r>
            <a:r>
              <a:rPr kumimoji="1" lang="zh-CN" altLang="en-US" dirty="0" smtClean="0"/>
              <a:t>其他操作系统</a:t>
            </a:r>
            <a:endParaRPr kumimoji="1" lang="zh-CN" altLang="en-US" dirty="0"/>
          </a:p>
        </p:txBody>
      </p:sp>
      <p:pic>
        <p:nvPicPr>
          <p:cNvPr id="5" name="图片 19" descr="图片8.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38910" y="2061860"/>
            <a:ext cx="9853106" cy="436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dirty="0" smtClean="0"/>
              <a:t>P0DIR </a:t>
            </a:r>
            <a:r>
              <a:rPr lang="zh-CN" altLang="en-US" dirty="0" smtClean="0"/>
              <a:t>寄存器</a:t>
            </a:r>
            <a:endParaRPr lang="zh-CN" altLang="en-US" dirty="0"/>
          </a:p>
        </p:txBody>
      </p:sp>
      <p:graphicFrame>
        <p:nvGraphicFramePr>
          <p:cNvPr id="5" name="表格 4"/>
          <p:cNvGraphicFramePr>
            <a:graphicFrameLocks noGrp="1"/>
          </p:cNvGraphicFramePr>
          <p:nvPr>
            <p:custDataLst>
              <p:tags r:id="rId1"/>
            </p:custDataLst>
          </p:nvPr>
        </p:nvGraphicFramePr>
        <p:xfrm>
          <a:off x="983432" y="1556792"/>
          <a:ext cx="10585176" cy="1800200"/>
        </p:xfrm>
        <a:graphic>
          <a:graphicData uri="http://schemas.openxmlformats.org/drawingml/2006/table">
            <a:tbl>
              <a:tblPr firstRow="1" bandRow="1">
                <a:tableStyleId>{5C22544A-7EE6-4342-B048-85BDC9FD1C3A}</a:tableStyleId>
              </a:tblPr>
              <a:tblGrid>
                <a:gridCol w="1323147"/>
                <a:gridCol w="1323147"/>
                <a:gridCol w="1323147"/>
                <a:gridCol w="1323147"/>
                <a:gridCol w="1323147"/>
                <a:gridCol w="1323147"/>
                <a:gridCol w="1323147"/>
                <a:gridCol w="1323147"/>
              </a:tblGrid>
              <a:tr h="864096">
                <a:tc>
                  <a:txBody>
                    <a:bodyPr/>
                    <a:lstStyle/>
                    <a:p>
                      <a:pPr algn="ctr">
                        <a:lnSpc>
                          <a:spcPct val="150000"/>
                        </a:lnSpc>
                      </a:pPr>
                      <a:r>
                        <a:rPr lang="en-US" altLang="zh-CN" sz="2800" dirty="0" smtClean="0"/>
                        <a:t>D7</a:t>
                      </a:r>
                      <a:endParaRPr lang="zh-CN" altLang="en-US" sz="2800" dirty="0"/>
                    </a:p>
                  </a:txBody>
                  <a:tcPr/>
                </a:tc>
                <a:tc>
                  <a:txBody>
                    <a:bodyPr/>
                    <a:lstStyle/>
                    <a:p>
                      <a:pPr algn="ctr">
                        <a:lnSpc>
                          <a:spcPct val="150000"/>
                        </a:lnSpc>
                      </a:pPr>
                      <a:r>
                        <a:rPr lang="en-US" altLang="zh-CN" sz="2800" dirty="0" smtClean="0"/>
                        <a:t>D6</a:t>
                      </a:r>
                      <a:endParaRPr lang="zh-CN" altLang="en-US" sz="2800" dirty="0"/>
                    </a:p>
                  </a:txBody>
                  <a:tcPr/>
                </a:tc>
                <a:tc>
                  <a:txBody>
                    <a:bodyPr/>
                    <a:lstStyle/>
                    <a:p>
                      <a:pPr algn="ctr">
                        <a:lnSpc>
                          <a:spcPct val="150000"/>
                        </a:lnSpc>
                      </a:pPr>
                      <a:r>
                        <a:rPr lang="en-US" altLang="zh-CN" sz="2800" dirty="0" smtClean="0"/>
                        <a:t>D5</a:t>
                      </a:r>
                      <a:endParaRPr lang="zh-CN" altLang="en-US" sz="2800" dirty="0"/>
                    </a:p>
                  </a:txBody>
                  <a:tcPr/>
                </a:tc>
                <a:tc>
                  <a:txBody>
                    <a:bodyPr/>
                    <a:lstStyle/>
                    <a:p>
                      <a:pPr algn="ctr">
                        <a:lnSpc>
                          <a:spcPct val="150000"/>
                        </a:lnSpc>
                      </a:pPr>
                      <a:r>
                        <a:rPr lang="en-US" altLang="zh-CN" sz="2800" dirty="0" smtClean="0"/>
                        <a:t>D4</a:t>
                      </a:r>
                      <a:endParaRPr lang="zh-CN" altLang="en-US" sz="2800" dirty="0"/>
                    </a:p>
                  </a:txBody>
                  <a:tcPr/>
                </a:tc>
                <a:tc>
                  <a:txBody>
                    <a:bodyPr/>
                    <a:lstStyle/>
                    <a:p>
                      <a:pPr algn="ctr">
                        <a:lnSpc>
                          <a:spcPct val="150000"/>
                        </a:lnSpc>
                      </a:pPr>
                      <a:r>
                        <a:rPr lang="en-US" altLang="zh-CN" sz="2800" dirty="0" smtClean="0"/>
                        <a:t>D3</a:t>
                      </a:r>
                      <a:endParaRPr lang="zh-CN" altLang="en-US" sz="2800" dirty="0"/>
                    </a:p>
                  </a:txBody>
                  <a:tcPr/>
                </a:tc>
                <a:tc>
                  <a:txBody>
                    <a:bodyPr/>
                    <a:lstStyle/>
                    <a:p>
                      <a:pPr algn="ctr">
                        <a:lnSpc>
                          <a:spcPct val="150000"/>
                        </a:lnSpc>
                      </a:pPr>
                      <a:r>
                        <a:rPr lang="en-US" altLang="zh-CN" sz="2800" dirty="0" smtClean="0"/>
                        <a:t>D3</a:t>
                      </a:r>
                      <a:endParaRPr lang="zh-CN" altLang="en-US" sz="2800" dirty="0"/>
                    </a:p>
                  </a:txBody>
                  <a:tcPr/>
                </a:tc>
                <a:tc>
                  <a:txBody>
                    <a:bodyPr/>
                    <a:lstStyle/>
                    <a:p>
                      <a:pPr algn="ctr">
                        <a:lnSpc>
                          <a:spcPct val="150000"/>
                        </a:lnSpc>
                      </a:pPr>
                      <a:r>
                        <a:rPr lang="en-US" altLang="zh-CN" sz="2800" dirty="0" smtClean="0"/>
                        <a:t>D2</a:t>
                      </a:r>
                      <a:endParaRPr lang="zh-CN" altLang="en-US" sz="2800" dirty="0"/>
                    </a:p>
                  </a:txBody>
                  <a:tcPr/>
                </a:tc>
                <a:tc>
                  <a:txBody>
                    <a:bodyPr/>
                    <a:lstStyle/>
                    <a:p>
                      <a:pPr algn="ctr">
                        <a:lnSpc>
                          <a:spcPct val="150000"/>
                        </a:lnSpc>
                      </a:pPr>
                      <a:r>
                        <a:rPr lang="en-US" altLang="zh-CN" sz="2800" dirty="0" smtClean="0"/>
                        <a:t>D1</a:t>
                      </a:r>
                      <a:endParaRPr lang="zh-CN" altLang="en-US" sz="2800" dirty="0"/>
                    </a:p>
                  </a:txBody>
                  <a:tcPr/>
                </a:tc>
              </a:tr>
              <a:tr h="936104">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0</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0</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1</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1</a:t>
                      </a:r>
                      <a:endParaRPr lang="en-US" altLang="zh-CN" sz="28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4294967295"/>
          </p:nvPr>
        </p:nvSpPr>
        <p:spPr>
          <a:xfrm>
            <a:off x="8610601" y="6356354"/>
            <a:ext cx="2743200" cy="365125"/>
          </a:xfrm>
          <a:prstGeom prst="rect">
            <a:avLst/>
          </a:prstGeom>
        </p:spPr>
        <p:txBody>
          <a:bodyPr/>
          <a:lstStyle/>
          <a:p>
            <a:fld id="{0503CE10-F9D3-4072-A615-6A95AA0B7B65}" type="slidenum">
              <a:rPr lang="zh-CN" altLang="en-US" smtClean="0"/>
            </a:fld>
            <a:endParaRPr lang="zh-CN" altLang="en-US" dirty="0"/>
          </a:p>
        </p:txBody>
      </p:sp>
      <p:sp>
        <p:nvSpPr>
          <p:cNvPr id="4" name="标题 3"/>
          <p:cNvSpPr>
            <a:spLocks noGrp="1"/>
          </p:cNvSpPr>
          <p:nvPr>
            <p:ph type="title"/>
          </p:nvPr>
        </p:nvSpPr>
        <p:spPr/>
        <p:txBody>
          <a:bodyPr/>
          <a:lstStyle/>
          <a:p>
            <a:r>
              <a:rPr kumimoji="1" lang="zh-CN" altLang="en-US" dirty="0" smtClean="0"/>
              <a:t>节点操作系统发展史</a:t>
            </a:r>
            <a:endParaRPr kumimoji="1" lang="zh-CN" altLang="en-US" dirty="0"/>
          </a:p>
        </p:txBody>
      </p:sp>
      <p:grpSp>
        <p:nvGrpSpPr>
          <p:cNvPr id="6" name="组合 5"/>
          <p:cNvGrpSpPr/>
          <p:nvPr/>
        </p:nvGrpSpPr>
        <p:grpSpPr>
          <a:xfrm>
            <a:off x="1146810" y="1196975"/>
            <a:ext cx="9897110" cy="4791710"/>
            <a:chOff x="1806" y="1885"/>
            <a:chExt cx="15586" cy="7546"/>
          </a:xfrm>
        </p:grpSpPr>
        <p:pic>
          <p:nvPicPr>
            <p:cNvPr id="5" name="图片 5" descr="图片9.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06" y="1885"/>
              <a:ext cx="15586" cy="7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2"/>
            <a:stretch>
              <a:fillRect/>
            </a:stretch>
          </p:blipFill>
          <p:spPr>
            <a:xfrm>
              <a:off x="10155" y="2579"/>
              <a:ext cx="2700" cy="160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TIMING" val="|5.4"/>
</p:tagLst>
</file>

<file path=ppt/tags/tag10.xml><?xml version="1.0" encoding="utf-8"?>
<p:tagLst xmlns:p="http://schemas.openxmlformats.org/presentationml/2006/main">
  <p:tag name="TIMING" val="|5.4"/>
</p:tagLst>
</file>

<file path=ppt/tags/tag11.xml><?xml version="1.0" encoding="utf-8"?>
<p:tagLst xmlns:p="http://schemas.openxmlformats.org/presentationml/2006/main">
  <p:tag name="TIMING" val="|5.4"/>
</p:tagLst>
</file>

<file path=ppt/tags/tag12.xml><?xml version="1.0" encoding="utf-8"?>
<p:tagLst xmlns:p="http://schemas.openxmlformats.org/presentationml/2006/main">
  <p:tag name="KSO_WM_UNIT_TABLE_BEAUTIFY" val="{e702eb92-248f-41b5-8ddc-9760d487559e}"/>
</p:tagLst>
</file>

<file path=ppt/tags/tag13.xml><?xml version="1.0" encoding="utf-8"?>
<p:tagLst xmlns:p="http://schemas.openxmlformats.org/presentationml/2006/main">
  <p:tag name="TIMING" val="|5.4"/>
</p:tagLst>
</file>

<file path=ppt/tags/tag14.xml><?xml version="1.0" encoding="utf-8"?>
<p:tagLst xmlns:p="http://schemas.openxmlformats.org/presentationml/2006/main">
  <p:tag name="TIMING" val="|5.4"/>
</p:tagLst>
</file>

<file path=ppt/tags/tag15.xml><?xml version="1.0" encoding="utf-8"?>
<p:tagLst xmlns:p="http://schemas.openxmlformats.org/presentationml/2006/main">
  <p:tag name="KSO_WM_UNIT_TABLE_BEAUTIFY" val="smartTable{3a40f1c1-b3f4-4a43-8c66-d3175719fa3f}"/>
</p:tagLst>
</file>

<file path=ppt/tags/tag2.xml><?xml version="1.0" encoding="utf-8"?>
<p:tagLst xmlns:p="http://schemas.openxmlformats.org/presentationml/2006/main">
  <p:tag name="TIMING" val="|5.4"/>
</p:tagLst>
</file>

<file path=ppt/tags/tag3.xml><?xml version="1.0" encoding="utf-8"?>
<p:tagLst xmlns:p="http://schemas.openxmlformats.org/presentationml/2006/main">
  <p:tag name="TIMING" val="|5.4"/>
</p:tagLst>
</file>

<file path=ppt/tags/tag4.xml><?xml version="1.0" encoding="utf-8"?>
<p:tagLst xmlns:p="http://schemas.openxmlformats.org/presentationml/2006/main">
  <p:tag name="TIMING" val="|5.4"/>
</p:tagLst>
</file>

<file path=ppt/tags/tag5.xml><?xml version="1.0" encoding="utf-8"?>
<p:tagLst xmlns:p="http://schemas.openxmlformats.org/presentationml/2006/main">
  <p:tag name="KSO_WM_UNIT_PLACING_PICTURE_USER_VIEWPORT" val="{&quot;height&quot;:7260,&quot;width&quot;:9390}"/>
</p:tagLst>
</file>

<file path=ppt/tags/tag6.xml><?xml version="1.0" encoding="utf-8"?>
<p:tagLst xmlns:p="http://schemas.openxmlformats.org/presentationml/2006/main">
  <p:tag name="TIMING" val="|5.4"/>
</p:tagLst>
</file>

<file path=ppt/tags/tag7.xml><?xml version="1.0" encoding="utf-8"?>
<p:tagLst xmlns:p="http://schemas.openxmlformats.org/presentationml/2006/main">
  <p:tag name="TIMING" val="|5.4"/>
</p:tagLst>
</file>

<file path=ppt/tags/tag8.xml><?xml version="1.0" encoding="utf-8"?>
<p:tagLst xmlns:p="http://schemas.openxmlformats.org/presentationml/2006/main">
  <p:tag name="TIMING" val="|5.4"/>
</p:tagLst>
</file>

<file path=ppt/tags/tag9.xml><?xml version="1.0" encoding="utf-8"?>
<p:tagLst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11777</Words>
  <Application>WPS 演示</Application>
  <PresentationFormat>宽屏</PresentationFormat>
  <Paragraphs>823</Paragraphs>
  <Slides>80</Slides>
  <Notes>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80</vt:i4>
      </vt:variant>
    </vt:vector>
  </HeadingPairs>
  <TitlesOfParts>
    <vt:vector size="101" baseType="lpstr">
      <vt:lpstr>Arial</vt:lpstr>
      <vt:lpstr>宋体</vt:lpstr>
      <vt:lpstr>Wingdings</vt:lpstr>
      <vt:lpstr>微软雅黑</vt:lpstr>
      <vt:lpstr>Arial Unicode MS</vt:lpstr>
      <vt:lpstr>华文细黑</vt:lpstr>
      <vt:lpstr>黑体</vt:lpstr>
      <vt:lpstr>Calibri</vt:lpstr>
      <vt:lpstr>Impact</vt:lpstr>
      <vt:lpstr>华文楷体</vt:lpstr>
      <vt:lpstr>Arial Unicode MS</vt:lpstr>
      <vt:lpstr>Bebas</vt:lpstr>
      <vt:lpstr>Times New Roman</vt:lpstr>
      <vt:lpstr>Segoe Print</vt:lpstr>
      <vt:lpstr>华文彩云</vt:lpstr>
      <vt:lpstr>楷体</vt:lpstr>
      <vt:lpstr>楷体_GB2312</vt:lpstr>
      <vt:lpstr>华文行楷</vt:lpstr>
      <vt:lpstr>隶书</vt:lpstr>
      <vt:lpstr>书体坊米芾体</vt:lpstr>
      <vt:lpstr>Office 主题</vt:lpstr>
      <vt:lpstr>PowerPoint 演示文稿</vt:lpstr>
      <vt:lpstr>PowerPoint 演示文稿</vt:lpstr>
      <vt:lpstr>PowerPoint 演示文稿</vt:lpstr>
      <vt:lpstr>1、无线传感器网络操作系统概述</vt:lpstr>
      <vt:lpstr>1、无线传感器网络操作系统概述</vt:lpstr>
      <vt:lpstr>节点操作系统</vt:lpstr>
      <vt:lpstr>节点操作系统设计要求</vt:lpstr>
      <vt:lpstr>节点操作系统 VS 其他操作系统</vt:lpstr>
      <vt:lpstr>节点操作系统发展史</vt:lpstr>
      <vt:lpstr>PowerPoint 演示文稿</vt:lpstr>
      <vt:lpstr>PowerPoint 演示文稿</vt:lpstr>
      <vt:lpstr>TinyOS操作系统</vt:lpstr>
      <vt:lpstr>TinyOS（续）</vt:lpstr>
      <vt:lpstr>TinyOS操作系统</vt:lpstr>
      <vt:lpstr>TinyOS操作系统</vt:lpstr>
      <vt:lpstr>1、实验室中的TinyOS 环境</vt:lpstr>
      <vt:lpstr>2、nesC语言简介</vt:lpstr>
      <vt:lpstr>2、nesC语言简介</vt:lpstr>
      <vt:lpstr>2、nesC语言简介</vt:lpstr>
      <vt:lpstr>2、nesC语言简介</vt:lpstr>
      <vt:lpstr>典型NesC程序示例（一）：Led</vt:lpstr>
      <vt:lpstr>典型NesC程序示例（一）：Led</vt:lpstr>
      <vt:lpstr>典型NesC程序示例（一）：Led</vt:lpstr>
      <vt:lpstr>典型NesC程序示例（一）：Led</vt:lpstr>
      <vt:lpstr>典型NesC程序示例（一）：Led</vt:lpstr>
      <vt:lpstr>典型NesC程序示例（一）：Led</vt:lpstr>
      <vt:lpstr>典型NesC程序示例（一）：Led</vt:lpstr>
      <vt:lpstr>示例程序（二）：TimerLed</vt:lpstr>
      <vt:lpstr>示例程序（二）：TimerLed</vt:lpstr>
      <vt:lpstr>示例程序（二）：TimerLed</vt:lpstr>
      <vt:lpstr>示例程序（二）：TimerLed</vt:lpstr>
      <vt:lpstr>示例程序（二）：TimerLed</vt:lpstr>
      <vt:lpstr>示例程序（二）：TimerLed</vt:lpstr>
      <vt:lpstr>PowerPoint 演示文稿</vt:lpstr>
      <vt:lpstr>PowerPoint 演示文稿</vt:lpstr>
      <vt:lpstr>1、MantinsOS简介</vt:lpstr>
      <vt:lpstr>2、MantinsOS的体系架构</vt:lpstr>
      <vt:lpstr>2、MantinsOS的体系架构</vt:lpstr>
      <vt:lpstr>（1）内核和进程调度</vt:lpstr>
      <vt:lpstr>（1）内核和进程调度</vt:lpstr>
      <vt:lpstr>（2）网络栈和通信层（COMM）</vt:lpstr>
      <vt:lpstr>（2）网络栈和通信层（COMM）</vt:lpstr>
      <vt:lpstr>（3）设备驱动层</vt:lpstr>
      <vt:lpstr>（3）设备驱动层</vt:lpstr>
      <vt:lpstr>3、MantinsOS应用程序开发与发布</vt:lpstr>
      <vt:lpstr>3、MantinsOS应用程序开发与发布</vt:lpstr>
      <vt:lpstr>3、MantinsOS应用程序开发与发布</vt:lpstr>
      <vt:lpstr>PowerPoint 演示文稿</vt:lpstr>
      <vt:lpstr>PowerPoint 演示文稿</vt:lpstr>
      <vt:lpstr>1、SOS简介</vt:lpstr>
      <vt:lpstr>2、系统架构</vt:lpstr>
      <vt:lpstr>2、系统架构</vt:lpstr>
      <vt:lpstr>PowerPoint 演示文稿</vt:lpstr>
      <vt:lpstr>PowerPoint 演示文稿</vt:lpstr>
      <vt:lpstr>1、Contiki 简介</vt:lpstr>
      <vt:lpstr>1、Contiki 简介</vt:lpstr>
      <vt:lpstr>Contiki 与tinyos比较</vt:lpstr>
      <vt:lpstr>其他常用微型OS对比</vt:lpstr>
      <vt:lpstr>2、6Lowpan 简介</vt:lpstr>
      <vt:lpstr>3、6Lowpan 的技术优势</vt:lpstr>
      <vt:lpstr>3、6Lowpan 的技术优势</vt:lpstr>
      <vt:lpstr>3、6Lowpan 的技术优势</vt:lpstr>
      <vt:lpstr>4、6Lowpan 的关键技术分析</vt:lpstr>
      <vt:lpstr>4、6Lowpan 的关键技术分析</vt:lpstr>
      <vt:lpstr>4、6Lowpan 的关键技术分析</vt:lpstr>
      <vt:lpstr>PowerPoint 演示文稿</vt:lpstr>
      <vt:lpstr>PowerPoint 演示文稿</vt:lpstr>
      <vt:lpstr>1、结构的层次化技术</vt:lpstr>
      <vt:lpstr>无线传感器网络操作系统结构化模块示意图</vt:lpstr>
      <vt:lpstr>无线传感器网络操作系统结构化模块示意图</vt:lpstr>
      <vt:lpstr>无线传感器网络操作系统结构化模块示意图</vt:lpstr>
      <vt:lpstr>无线传感器网络操作系统结构化模块示意图</vt:lpstr>
      <vt:lpstr>2、框架技术</vt:lpstr>
      <vt:lpstr>3、节能型通信技术</vt:lpstr>
      <vt:lpstr>PowerPoint 演示文稿</vt:lpstr>
      <vt:lpstr>CC2530 I/O端口的常用操作</vt:lpstr>
      <vt:lpstr>I/O口特性：</vt:lpstr>
      <vt:lpstr>I/O 端口的寄存器如下：</vt:lpstr>
      <vt:lpstr>I/O 端口的寄存器如下：</vt:lpstr>
      <vt:lpstr>P0DIR 寄存器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海波</cp:lastModifiedBy>
  <cp:revision>4552</cp:revision>
  <dcterms:created xsi:type="dcterms:W3CDTF">2012-10-07T00:28:00Z</dcterms:created>
  <dcterms:modified xsi:type="dcterms:W3CDTF">2021-04-12T07:29:25Z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AAF442CE8E0F48BBA2F805E69492342C</vt:lpwstr>
  </property>
</Properties>
</file>