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1543" r:id="rId3"/>
    <p:sldId id="1784" r:id="rId4"/>
    <p:sldId id="1785" r:id="rId5"/>
    <p:sldId id="1755" r:id="rId6"/>
    <p:sldId id="1756" r:id="rId7"/>
    <p:sldId id="1786" r:id="rId8"/>
    <p:sldId id="1787" r:id="rId9"/>
    <p:sldId id="1788" r:id="rId10"/>
    <p:sldId id="1789" r:id="rId11"/>
    <p:sldId id="1790" r:id="rId12"/>
    <p:sldId id="1791" r:id="rId13"/>
    <p:sldId id="1792" r:id="rId14"/>
    <p:sldId id="1793" r:id="rId15"/>
    <p:sldId id="1759" r:id="rId16"/>
    <p:sldId id="1760" r:id="rId17"/>
    <p:sldId id="1796" r:id="rId18"/>
    <p:sldId id="1794" r:id="rId19"/>
    <p:sldId id="1795" r:id="rId20"/>
    <p:sldId id="1797" r:id="rId21"/>
    <p:sldId id="1798" r:id="rId22"/>
    <p:sldId id="1799" r:id="rId23"/>
    <p:sldId id="1846" r:id="rId24"/>
    <p:sldId id="1762" r:id="rId25"/>
    <p:sldId id="1800" r:id="rId26"/>
    <p:sldId id="1802" r:id="rId27"/>
    <p:sldId id="1803" r:id="rId28"/>
    <p:sldId id="1893" r:id="rId29"/>
    <p:sldId id="1894" r:id="rId30"/>
    <p:sldId id="1804" r:id="rId31"/>
    <p:sldId id="1805" r:id="rId32"/>
    <p:sldId id="1806" r:id="rId33"/>
    <p:sldId id="1807" r:id="rId34"/>
    <p:sldId id="1808" r:id="rId35"/>
    <p:sldId id="1809" r:id="rId36"/>
    <p:sldId id="1810" r:id="rId37"/>
    <p:sldId id="1812" r:id="rId38"/>
    <p:sldId id="1813" r:id="rId39"/>
    <p:sldId id="1814" r:id="rId40"/>
    <p:sldId id="1815" r:id="rId41"/>
    <p:sldId id="1816" r:id="rId42"/>
    <p:sldId id="1817" r:id="rId43"/>
    <p:sldId id="1818" r:id="rId44"/>
    <p:sldId id="1819" r:id="rId45"/>
    <p:sldId id="1820" r:id="rId46"/>
    <p:sldId id="1821" r:id="rId47"/>
    <p:sldId id="1822" r:id="rId48"/>
    <p:sldId id="1823" r:id="rId49"/>
    <p:sldId id="1824" r:id="rId50"/>
    <p:sldId id="1825" r:id="rId51"/>
    <p:sldId id="1826" r:id="rId52"/>
    <p:sldId id="1827" r:id="rId53"/>
    <p:sldId id="1828" r:id="rId54"/>
    <p:sldId id="1829" r:id="rId55"/>
    <p:sldId id="1830" r:id="rId56"/>
    <p:sldId id="1831" r:id="rId57"/>
    <p:sldId id="1832" r:id="rId58"/>
    <p:sldId id="1833" r:id="rId59"/>
    <p:sldId id="1834" r:id="rId60"/>
    <p:sldId id="1835" r:id="rId61"/>
    <p:sldId id="1836" r:id="rId62"/>
    <p:sldId id="1837" r:id="rId63"/>
    <p:sldId id="1838" r:id="rId64"/>
    <p:sldId id="1840" r:id="rId65"/>
    <p:sldId id="1841" r:id="rId66"/>
    <p:sldId id="1839" r:id="rId67"/>
    <p:sldId id="1842" r:id="rId68"/>
    <p:sldId id="1843" r:id="rId69"/>
    <p:sldId id="1844" r:id="rId70"/>
    <p:sldId id="1845" r:id="rId71"/>
    <p:sldId id="77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E46C0A"/>
    <a:srgbClr val="FF0000"/>
    <a:srgbClr val="006699"/>
    <a:srgbClr val="FFFFFF"/>
    <a:srgbClr val="000066"/>
    <a:srgbClr val="E20000"/>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4660" autoAdjust="0"/>
  </p:normalViewPr>
  <p:slideViewPr>
    <p:cSldViewPr>
      <p:cViewPr varScale="1">
        <p:scale>
          <a:sx n="69" d="100"/>
          <a:sy n="69" d="100"/>
        </p:scale>
        <p:origin x="582" y="54"/>
      </p:cViewPr>
      <p:guideLst>
        <p:guide orient="horz" pos="2069"/>
        <p:guide pos="38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592" y="1056"/>
      </p:cViewPr>
      <p:guideLst>
        <p:guide orient="horz" pos="2759"/>
        <p:guide pos="216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notesMaster" Target="notesMasters/notesMaster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6"/>
            <a:ext cx="10729192"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5.jpeg"/><Relationship Id="rId1" Type="http://schemas.openxmlformats.org/officeDocument/2006/relationships/image" Target="../media/image4.jpe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image" Target="../media/image4.jpe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xml"/><Relationship Id="rId2" Type="http://schemas.openxmlformats.org/officeDocument/2006/relationships/image" Target="../media/image5.jpeg"/><Relationship Id="rId1" Type="http://schemas.openxmlformats.org/officeDocument/2006/relationships/image" Target="../media/image4.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2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5000" b="-15000"/>
          </a:stretch>
        </a:blipFill>
        <a:effectLst/>
      </p:bgPr>
    </p:bg>
    <p:spTree>
      <p:nvGrpSpPr>
        <p:cNvPr id="1" name=""/>
        <p:cNvGrpSpPr/>
        <p:nvPr/>
      </p:nvGrpSpPr>
      <p:grpSpPr>
        <a:xfrm>
          <a:off x="0" y="0"/>
          <a:ext cx="0" cy="0"/>
          <a:chOff x="0" y="0"/>
          <a:chExt cx="0" cy="0"/>
        </a:xfrm>
      </p:grpSpPr>
      <p:sp>
        <p:nvSpPr>
          <p:cNvPr id="2" name="Rectangle 2"/>
          <p:cNvSpPr txBox="1"/>
          <p:nvPr/>
        </p:nvSpPr>
        <p:spPr>
          <a:xfrm>
            <a:off x="0" y="416729"/>
            <a:ext cx="12219548" cy="3093494"/>
          </a:xfrm>
          <a:prstGeom prst="rect">
            <a:avLst/>
          </a:prstGeom>
        </p:spPr>
        <p:txBody>
          <a:bodyPr/>
          <a:lstStyle/>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8</a:t>
            </a:r>
            <a:r>
              <a:rPr lang="zh-CN"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WSN</a:t>
            </a: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数据管理技术</a:t>
            </a:r>
            <a:endPar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1919536" y="3672408"/>
            <a:ext cx="8429683" cy="1052736"/>
          </a:xfrm>
          <a:prstGeom prst="rect">
            <a:avLst/>
          </a:prstGeom>
        </p:spPr>
        <p:txBody>
          <a:bodyPr/>
          <a:lstStyle/>
          <a:p>
            <a:pPr lvl="0" algn="ctr">
              <a:spcBef>
                <a:spcPct val="20000"/>
              </a:spcBef>
              <a:defRPr/>
            </a:pPr>
            <a:r>
              <a:rPr lang="zh-CN" altLang="en-US"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en-US" altLang="zh-CN" dirty="0" smtClean="0"/>
              <a:t>WSN</a:t>
            </a:r>
            <a:r>
              <a:rPr lang="zh-CN" altLang="en-US" dirty="0" smtClean="0"/>
              <a:t>数据管理</a:t>
            </a:r>
            <a:r>
              <a:rPr lang="zh-CN" altLang="en-US" dirty="0"/>
              <a:t>技术的研究热点</a:t>
            </a:r>
            <a:endParaRPr lang="zh-CN" altLang="en-US" dirty="0"/>
          </a:p>
        </p:txBody>
      </p:sp>
      <p:sp>
        <p:nvSpPr>
          <p:cNvPr id="28" name="AutoShape 3"/>
          <p:cNvSpPr>
            <a:spLocks noChangeArrowheads="1"/>
          </p:cNvSpPr>
          <p:nvPr/>
        </p:nvSpPr>
        <p:spPr bwMode="auto">
          <a:xfrm>
            <a:off x="7251065" y="2865755"/>
            <a:ext cx="1996440" cy="3165475"/>
          </a:xfrm>
          <a:prstGeom prst="roundRect">
            <a:avLst>
              <a:gd name="adj" fmla="val 13745"/>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 name="AutoShape 4"/>
          <p:cNvSpPr>
            <a:spLocks noChangeArrowheads="1"/>
          </p:cNvSpPr>
          <p:nvPr/>
        </p:nvSpPr>
        <p:spPr bwMode="auto">
          <a:xfrm>
            <a:off x="4957445" y="2865755"/>
            <a:ext cx="1979930" cy="3165475"/>
          </a:xfrm>
          <a:prstGeom prst="roundRect">
            <a:avLst>
              <a:gd name="adj" fmla="val 13745"/>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0" name="AutoShape 5"/>
          <p:cNvSpPr>
            <a:spLocks noChangeArrowheads="1"/>
          </p:cNvSpPr>
          <p:nvPr/>
        </p:nvSpPr>
        <p:spPr bwMode="auto">
          <a:xfrm>
            <a:off x="2711450" y="2865755"/>
            <a:ext cx="1871345" cy="3165475"/>
          </a:xfrm>
          <a:prstGeom prst="roundRect">
            <a:avLst>
              <a:gd name="adj" fmla="val 13745"/>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1" name="AutoShape 6"/>
          <p:cNvSpPr>
            <a:spLocks noChangeArrowheads="1"/>
          </p:cNvSpPr>
          <p:nvPr/>
        </p:nvSpPr>
        <p:spPr bwMode="auto">
          <a:xfrm>
            <a:off x="191345" y="2865755"/>
            <a:ext cx="2178476" cy="3165475"/>
          </a:xfrm>
          <a:prstGeom prst="roundRect">
            <a:avLst>
              <a:gd name="adj" fmla="val 13745"/>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3" name="Rectangle 28"/>
          <p:cNvSpPr>
            <a:spLocks noChangeArrowheads="1"/>
          </p:cNvSpPr>
          <p:nvPr/>
        </p:nvSpPr>
        <p:spPr bwMode="gray">
          <a:xfrm>
            <a:off x="2478088" y="157194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bg1"/>
                </a:solidFill>
              </a:rPr>
              <a:t>TEXT</a:t>
            </a:r>
            <a:endParaRPr lang="en-US" altLang="zh-CN" b="1">
              <a:solidFill>
                <a:schemeClr val="bg1"/>
              </a:solidFill>
            </a:endParaRPr>
          </a:p>
        </p:txBody>
      </p:sp>
      <p:sp>
        <p:nvSpPr>
          <p:cNvPr id="34" name="Rectangle 29"/>
          <p:cNvSpPr>
            <a:spLocks noChangeArrowheads="1"/>
          </p:cNvSpPr>
          <p:nvPr/>
        </p:nvSpPr>
        <p:spPr bwMode="gray">
          <a:xfrm>
            <a:off x="4024313" y="157194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bg1"/>
                </a:solidFill>
              </a:rPr>
              <a:t>TEXT</a:t>
            </a:r>
            <a:endParaRPr lang="en-US" altLang="zh-CN" b="1">
              <a:solidFill>
                <a:schemeClr val="bg1"/>
              </a:solidFill>
            </a:endParaRPr>
          </a:p>
        </p:txBody>
      </p:sp>
      <p:sp>
        <p:nvSpPr>
          <p:cNvPr id="35" name="Rectangle 30"/>
          <p:cNvSpPr>
            <a:spLocks noChangeArrowheads="1"/>
          </p:cNvSpPr>
          <p:nvPr/>
        </p:nvSpPr>
        <p:spPr bwMode="gray">
          <a:xfrm>
            <a:off x="5719763" y="157194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bg1"/>
                </a:solidFill>
              </a:rPr>
              <a:t>TEXT</a:t>
            </a:r>
            <a:endParaRPr lang="en-US" altLang="zh-CN" b="1">
              <a:solidFill>
                <a:schemeClr val="bg1"/>
              </a:solidFill>
            </a:endParaRPr>
          </a:p>
        </p:txBody>
      </p:sp>
      <p:sp>
        <p:nvSpPr>
          <p:cNvPr id="36" name="Rectangle 32"/>
          <p:cNvSpPr>
            <a:spLocks noChangeArrowheads="1"/>
          </p:cNvSpPr>
          <p:nvPr/>
        </p:nvSpPr>
        <p:spPr bwMode="auto">
          <a:xfrm>
            <a:off x="2783632" y="3153410"/>
            <a:ext cx="1668780"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en-US" sz="2800" b="1" dirty="0">
                <a:latin typeface="宋体" panose="02010600030101010101" pitchFamily="2" charset="-122"/>
              </a:rPr>
              <a:t>数据存储策略、存取方法和索引技术 </a:t>
            </a:r>
            <a:endParaRPr lang="zh-CN" altLang="en-US" sz="2800" b="1" dirty="0">
              <a:latin typeface="宋体" panose="02010600030101010101" pitchFamily="2" charset="-122"/>
            </a:endParaRPr>
          </a:p>
        </p:txBody>
      </p:sp>
      <p:sp>
        <p:nvSpPr>
          <p:cNvPr id="42" name="AutoShape 3"/>
          <p:cNvSpPr>
            <a:spLocks noChangeArrowheads="1"/>
          </p:cNvSpPr>
          <p:nvPr/>
        </p:nvSpPr>
        <p:spPr bwMode="auto">
          <a:xfrm>
            <a:off x="9554210" y="2865755"/>
            <a:ext cx="2061210" cy="3157220"/>
          </a:xfrm>
          <a:prstGeom prst="roundRect">
            <a:avLst>
              <a:gd name="adj" fmla="val 13745"/>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3" name="Text Box 102"/>
          <p:cNvSpPr txBox="1">
            <a:spLocks noChangeArrowheads="1"/>
          </p:cNvSpPr>
          <p:nvPr/>
        </p:nvSpPr>
        <p:spPr bwMode="auto">
          <a:xfrm>
            <a:off x="331470" y="1604645"/>
            <a:ext cx="2038350" cy="954107"/>
          </a:xfrm>
          <a:prstGeom prst="rect">
            <a:avLst/>
          </a:prstGeom>
          <a:solidFill>
            <a:schemeClr val="accent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smtClean="0">
                <a:solidFill>
                  <a:schemeClr val="bg1"/>
                </a:solidFill>
              </a:rPr>
              <a:t>数据获取</a:t>
            </a:r>
            <a:endParaRPr lang="en-US" altLang="zh-CN" sz="2800" b="1" dirty="0" smtClean="0">
              <a:solidFill>
                <a:schemeClr val="bg1"/>
              </a:solidFill>
            </a:endParaRPr>
          </a:p>
          <a:p>
            <a:pPr algn="ctr"/>
            <a:r>
              <a:rPr lang="zh-CN" altLang="en-US" sz="2800" b="1" dirty="0" smtClean="0">
                <a:solidFill>
                  <a:schemeClr val="bg1"/>
                </a:solidFill>
              </a:rPr>
              <a:t>技术                            </a:t>
            </a:r>
            <a:endParaRPr lang="zh-CN" altLang="en-US" sz="2800" b="1" dirty="0">
              <a:solidFill>
                <a:schemeClr val="bg1"/>
              </a:solidFill>
            </a:endParaRPr>
          </a:p>
        </p:txBody>
      </p:sp>
      <p:sp>
        <p:nvSpPr>
          <p:cNvPr id="44" name="Text Box 103"/>
          <p:cNvSpPr txBox="1">
            <a:spLocks noChangeArrowheads="1"/>
          </p:cNvSpPr>
          <p:nvPr/>
        </p:nvSpPr>
        <p:spPr bwMode="auto">
          <a:xfrm>
            <a:off x="2557145" y="1604645"/>
            <a:ext cx="2025015" cy="954107"/>
          </a:xfrm>
          <a:prstGeom prst="rect">
            <a:avLst/>
          </a:prstGeom>
          <a:solidFill>
            <a:schemeClr val="accent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solidFill>
                  <a:schemeClr val="bg1"/>
                </a:solidFill>
              </a:rPr>
              <a:t>数据</a:t>
            </a:r>
            <a:r>
              <a:rPr lang="zh-CN" altLang="en-US" sz="2800" b="1" dirty="0" smtClean="0">
                <a:solidFill>
                  <a:schemeClr val="bg1"/>
                </a:solidFill>
              </a:rPr>
              <a:t>存储</a:t>
            </a:r>
            <a:endParaRPr lang="en-US" altLang="zh-CN" sz="2800" b="1" dirty="0" smtClean="0">
              <a:solidFill>
                <a:schemeClr val="bg1"/>
              </a:solidFill>
            </a:endParaRPr>
          </a:p>
          <a:p>
            <a:pPr algn="ctr"/>
            <a:r>
              <a:rPr lang="zh-CN" altLang="en-US" sz="2800" b="1" dirty="0" smtClean="0">
                <a:solidFill>
                  <a:schemeClr val="bg1"/>
                </a:solidFill>
              </a:rPr>
              <a:t>技术                                              </a:t>
            </a:r>
            <a:endParaRPr lang="zh-CN" altLang="en-US" sz="2800" b="1" dirty="0">
              <a:solidFill>
                <a:schemeClr val="bg1"/>
              </a:solidFill>
            </a:endParaRPr>
          </a:p>
        </p:txBody>
      </p:sp>
      <p:sp>
        <p:nvSpPr>
          <p:cNvPr id="45" name="Text Box 104"/>
          <p:cNvSpPr txBox="1">
            <a:spLocks noChangeArrowheads="1"/>
          </p:cNvSpPr>
          <p:nvPr/>
        </p:nvSpPr>
        <p:spPr bwMode="auto">
          <a:xfrm>
            <a:off x="4769485" y="1602105"/>
            <a:ext cx="2080260" cy="954107"/>
          </a:xfrm>
          <a:prstGeom prst="rect">
            <a:avLst/>
          </a:prstGeom>
          <a:solidFill>
            <a:schemeClr val="accent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solidFill>
                  <a:schemeClr val="bg1"/>
                </a:solidFill>
              </a:rPr>
              <a:t>数据</a:t>
            </a:r>
            <a:r>
              <a:rPr lang="zh-CN" altLang="en-US" sz="2800" b="1" dirty="0" smtClean="0">
                <a:solidFill>
                  <a:schemeClr val="bg1"/>
                </a:solidFill>
              </a:rPr>
              <a:t>查询</a:t>
            </a:r>
            <a:endParaRPr lang="en-US" altLang="zh-CN" sz="2800" b="1" dirty="0" smtClean="0">
              <a:solidFill>
                <a:schemeClr val="bg1"/>
              </a:solidFill>
            </a:endParaRPr>
          </a:p>
          <a:p>
            <a:pPr algn="ctr"/>
            <a:r>
              <a:rPr lang="zh-CN" altLang="en-US" sz="2800" b="1" dirty="0" smtClean="0">
                <a:solidFill>
                  <a:schemeClr val="bg1"/>
                </a:solidFill>
              </a:rPr>
              <a:t>技术                                                  </a:t>
            </a:r>
            <a:endParaRPr lang="zh-CN" altLang="en-US" sz="2800" b="1" dirty="0">
              <a:solidFill>
                <a:schemeClr val="bg1"/>
              </a:solidFill>
            </a:endParaRPr>
          </a:p>
        </p:txBody>
      </p:sp>
      <p:sp>
        <p:nvSpPr>
          <p:cNvPr id="46" name="Text Box 105"/>
          <p:cNvSpPr txBox="1">
            <a:spLocks noChangeArrowheads="1"/>
          </p:cNvSpPr>
          <p:nvPr/>
        </p:nvSpPr>
        <p:spPr bwMode="auto">
          <a:xfrm>
            <a:off x="7037070" y="1604645"/>
            <a:ext cx="2211070" cy="954107"/>
          </a:xfrm>
          <a:prstGeom prst="rect">
            <a:avLst/>
          </a:prstGeom>
          <a:solidFill>
            <a:schemeClr val="accent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solidFill>
                  <a:schemeClr val="bg1"/>
                </a:solidFill>
              </a:rPr>
              <a:t>分析</a:t>
            </a:r>
            <a:r>
              <a:rPr lang="zh-CN" altLang="en-US" sz="2800" b="1" dirty="0" smtClean="0">
                <a:solidFill>
                  <a:schemeClr val="bg1"/>
                </a:solidFill>
              </a:rPr>
              <a:t>挖掘</a:t>
            </a:r>
            <a:endParaRPr lang="en-US" altLang="zh-CN" sz="2800" b="1" dirty="0" smtClean="0">
              <a:solidFill>
                <a:schemeClr val="bg1"/>
              </a:solidFill>
            </a:endParaRPr>
          </a:p>
          <a:p>
            <a:pPr algn="ctr"/>
            <a:r>
              <a:rPr lang="zh-CN" altLang="en-US" sz="2800" b="1" dirty="0" smtClean="0">
                <a:solidFill>
                  <a:schemeClr val="bg1"/>
                </a:solidFill>
              </a:rPr>
              <a:t>技术                               </a:t>
            </a:r>
            <a:endParaRPr lang="zh-CN" altLang="en-US" sz="2800" b="1" dirty="0">
              <a:solidFill>
                <a:schemeClr val="bg1"/>
              </a:solidFill>
            </a:endParaRPr>
          </a:p>
        </p:txBody>
      </p:sp>
      <p:sp>
        <p:nvSpPr>
          <p:cNvPr id="47" name="Text Box 106"/>
          <p:cNvSpPr txBox="1">
            <a:spLocks noChangeArrowheads="1"/>
          </p:cNvSpPr>
          <p:nvPr/>
        </p:nvSpPr>
        <p:spPr bwMode="auto">
          <a:xfrm>
            <a:off x="9435465" y="1604645"/>
            <a:ext cx="2180590" cy="954107"/>
          </a:xfrm>
          <a:prstGeom prst="rect">
            <a:avLst/>
          </a:prstGeom>
          <a:solidFill>
            <a:schemeClr val="accent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smtClean="0">
                <a:solidFill>
                  <a:schemeClr val="bg1"/>
                </a:solidFill>
              </a:rPr>
              <a:t>数据管理</a:t>
            </a:r>
            <a:endParaRPr lang="en-US" altLang="zh-CN" sz="2800" b="1" dirty="0" smtClean="0">
              <a:solidFill>
                <a:schemeClr val="bg1"/>
              </a:solidFill>
            </a:endParaRPr>
          </a:p>
          <a:p>
            <a:pPr algn="ctr"/>
            <a:r>
              <a:rPr lang="zh-CN" altLang="en-US" sz="2800" b="1" dirty="0" smtClean="0">
                <a:solidFill>
                  <a:schemeClr val="bg1"/>
                </a:solidFill>
              </a:rPr>
              <a:t>系统      </a:t>
            </a:r>
            <a:endParaRPr lang="zh-CN" altLang="en-US" sz="2800" b="1" dirty="0">
              <a:solidFill>
                <a:schemeClr val="bg1"/>
              </a:solidFill>
            </a:endParaRPr>
          </a:p>
        </p:txBody>
      </p:sp>
      <p:sp>
        <p:nvSpPr>
          <p:cNvPr id="48" name="Text Box 107"/>
          <p:cNvSpPr txBox="1">
            <a:spLocks noChangeArrowheads="1"/>
          </p:cNvSpPr>
          <p:nvPr/>
        </p:nvSpPr>
        <p:spPr bwMode="auto">
          <a:xfrm>
            <a:off x="191344" y="2957830"/>
            <a:ext cx="21784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t>传感器网络和感知数据模型</a:t>
            </a:r>
            <a:r>
              <a:rPr lang="zh-CN" altLang="en-US" sz="2400" b="1" dirty="0" smtClean="0"/>
              <a:t>技术、元数据</a:t>
            </a:r>
            <a:r>
              <a:rPr lang="zh-CN" altLang="en-US" sz="2400" b="1" dirty="0"/>
              <a:t>管理技术、</a:t>
            </a:r>
            <a:r>
              <a:rPr lang="zh-CN" altLang="en-US" sz="2400" b="1" dirty="0">
                <a:solidFill>
                  <a:srgbClr val="FF0000"/>
                </a:solidFill>
              </a:rPr>
              <a:t>传感器数据处理</a:t>
            </a:r>
            <a:r>
              <a:rPr lang="zh-CN" altLang="en-US" sz="2400" b="1" dirty="0" smtClean="0">
                <a:solidFill>
                  <a:srgbClr val="FF0000"/>
                </a:solidFill>
              </a:rPr>
              <a:t>策略</a:t>
            </a:r>
            <a:r>
              <a:rPr lang="zh-CN" altLang="en-US" sz="2400" b="1" dirty="0"/>
              <a:t>、面向应用的感知数据管理技术 </a:t>
            </a:r>
            <a:endParaRPr lang="zh-CN" altLang="en-US" sz="2400" b="1" dirty="0"/>
          </a:p>
        </p:txBody>
      </p:sp>
      <p:sp>
        <p:nvSpPr>
          <p:cNvPr id="49" name="Text Box 108"/>
          <p:cNvSpPr txBox="1">
            <a:spLocks noChangeArrowheads="1"/>
          </p:cNvSpPr>
          <p:nvPr/>
        </p:nvSpPr>
        <p:spPr bwMode="auto">
          <a:xfrm>
            <a:off x="5031740" y="2957830"/>
            <a:ext cx="181737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FF0000"/>
                </a:solidFill>
              </a:rPr>
              <a:t>面向无线传感器网络的查询语言</a:t>
            </a:r>
            <a:r>
              <a:rPr lang="zh-CN" altLang="en-US" sz="2400" b="1" dirty="0"/>
              <a:t>、数据融合方法、分布式查询优化处</a:t>
            </a:r>
            <a:endParaRPr lang="zh-CN" altLang="en-US" sz="2400" b="1" dirty="0"/>
          </a:p>
          <a:p>
            <a:pPr algn="ctr"/>
            <a:r>
              <a:rPr lang="zh-CN" altLang="en-US" sz="2400" b="1" dirty="0"/>
              <a:t>理技术 </a:t>
            </a:r>
            <a:endParaRPr lang="zh-CN" altLang="en-US" sz="2400" b="1" dirty="0"/>
          </a:p>
        </p:txBody>
      </p:sp>
      <p:sp>
        <p:nvSpPr>
          <p:cNvPr id="50" name="Text Box 109"/>
          <p:cNvSpPr txBox="1">
            <a:spLocks noChangeArrowheads="1"/>
          </p:cNvSpPr>
          <p:nvPr/>
        </p:nvSpPr>
        <p:spPr bwMode="auto">
          <a:xfrm>
            <a:off x="7252334" y="2924944"/>
            <a:ext cx="199580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1" dirty="0" smtClean="0"/>
              <a:t>OLAP</a:t>
            </a:r>
            <a:r>
              <a:rPr lang="zh-CN" altLang="en-US" sz="2200" b="1" dirty="0" smtClean="0"/>
              <a:t>分析</a:t>
            </a:r>
            <a:r>
              <a:rPr lang="zh-CN" altLang="en-US" sz="2200" b="1" dirty="0"/>
              <a:t>处理技术、统计分析技术、传统类型知识挖掘、</a:t>
            </a:r>
            <a:r>
              <a:rPr lang="zh-CN" altLang="en-US" sz="2200" b="1" dirty="0">
                <a:solidFill>
                  <a:srgbClr val="FF0000"/>
                </a:solidFill>
              </a:rPr>
              <a:t>与感知数据相关的新知识模型及挖掘技术</a:t>
            </a:r>
            <a:r>
              <a:rPr lang="zh-CN" altLang="en-US" sz="2200" b="1" dirty="0"/>
              <a:t>、数据分布式挖掘技术 </a:t>
            </a:r>
            <a:endParaRPr lang="zh-CN" altLang="en-US" sz="2200" b="1" dirty="0"/>
          </a:p>
        </p:txBody>
      </p:sp>
      <p:sp>
        <p:nvSpPr>
          <p:cNvPr id="51" name="Text Box 110"/>
          <p:cNvSpPr txBox="1">
            <a:spLocks noChangeArrowheads="1"/>
          </p:cNvSpPr>
          <p:nvPr/>
        </p:nvSpPr>
        <p:spPr bwMode="auto">
          <a:xfrm>
            <a:off x="9584690" y="2957830"/>
            <a:ext cx="1923415"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800" b="1" dirty="0"/>
              <a:t>数据管理系统的体系结构和实现技术 </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0.70"/>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0" fill="hold"/>
                                        <p:tgtEl>
                                          <p:spTgt spid="48"/>
                                        </p:tgtEl>
                                        <p:attrNameLst>
                                          <p:attrName>ppt_w</p:attrName>
                                        </p:attrNameLst>
                                      </p:cBhvr>
                                      <p:tavLst>
                                        <p:tav tm="0">
                                          <p:val>
                                            <p:strVal val="#ppt_w*0.70"/>
                                          </p:val>
                                        </p:tav>
                                        <p:tav tm="100000">
                                          <p:val>
                                            <p:strVal val="#ppt_w"/>
                                          </p:val>
                                        </p:tav>
                                      </p:tavLst>
                                    </p:anim>
                                    <p:anim calcmode="lin" valueType="num">
                                      <p:cBhvr>
                                        <p:cTn id="13" dur="1000" fill="hold"/>
                                        <p:tgtEl>
                                          <p:spTgt spid="48"/>
                                        </p:tgtEl>
                                        <p:attrNameLst>
                                          <p:attrName>ppt_h</p:attrName>
                                        </p:attrNameLst>
                                      </p:cBhvr>
                                      <p:tavLst>
                                        <p:tav tm="0">
                                          <p:val>
                                            <p:strVal val="#ppt_h"/>
                                          </p:val>
                                        </p:tav>
                                        <p:tav tm="100000">
                                          <p:val>
                                            <p:strVal val="#ppt_h"/>
                                          </p:val>
                                        </p:tav>
                                      </p:tavLst>
                                    </p:anim>
                                    <p:animEffect transition="in" filter="fade">
                                      <p:cBhvr>
                                        <p:cTn id="14" dur="1000"/>
                                        <p:tgtEl>
                                          <p:spTgt spid="48"/>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1000" fill="hold"/>
                                        <p:tgtEl>
                                          <p:spTgt spid="31"/>
                                        </p:tgtEl>
                                        <p:attrNameLst>
                                          <p:attrName>ppt_w</p:attrName>
                                        </p:attrNameLst>
                                      </p:cBhvr>
                                      <p:tavLst>
                                        <p:tav tm="0">
                                          <p:val>
                                            <p:strVal val="#ppt_w*0.70"/>
                                          </p:val>
                                        </p:tav>
                                        <p:tav tm="100000">
                                          <p:val>
                                            <p:strVal val="#ppt_w"/>
                                          </p:val>
                                        </p:tav>
                                      </p:tavLst>
                                    </p:anim>
                                    <p:anim calcmode="lin" valueType="num">
                                      <p:cBhvr>
                                        <p:cTn id="18" dur="1000" fill="hold"/>
                                        <p:tgtEl>
                                          <p:spTgt spid="31"/>
                                        </p:tgtEl>
                                        <p:attrNameLst>
                                          <p:attrName>ppt_h</p:attrName>
                                        </p:attrNameLst>
                                      </p:cBhvr>
                                      <p:tavLst>
                                        <p:tav tm="0">
                                          <p:val>
                                            <p:strVal val="#ppt_h"/>
                                          </p:val>
                                        </p:tav>
                                        <p:tav tm="100000">
                                          <p:val>
                                            <p:strVal val="#ppt_h"/>
                                          </p:val>
                                        </p:tav>
                                      </p:tavLst>
                                    </p:anim>
                                    <p:animEffect transition="in" filter="fade">
                                      <p:cBhvr>
                                        <p:cTn id="19" dur="1000"/>
                                        <p:tgtEl>
                                          <p:spTgt spid="31"/>
                                        </p:tgtEl>
                                      </p:cBhvr>
                                    </p:animEffect>
                                  </p:childTnLst>
                                </p:cTn>
                              </p:par>
                            </p:childTnLst>
                          </p:cTn>
                        </p:par>
                        <p:par>
                          <p:cTn id="20" fill="hold">
                            <p:stCondLst>
                              <p:cond delay="1000"/>
                            </p:stCondLst>
                            <p:childTnLst>
                              <p:par>
                                <p:cTn id="21" presetID="55"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1000" fill="hold"/>
                                        <p:tgtEl>
                                          <p:spTgt spid="44"/>
                                        </p:tgtEl>
                                        <p:attrNameLst>
                                          <p:attrName>ppt_w</p:attrName>
                                        </p:attrNameLst>
                                      </p:cBhvr>
                                      <p:tavLst>
                                        <p:tav tm="0">
                                          <p:val>
                                            <p:strVal val="#ppt_w*0.70"/>
                                          </p:val>
                                        </p:tav>
                                        <p:tav tm="100000">
                                          <p:val>
                                            <p:strVal val="#ppt_w"/>
                                          </p:val>
                                        </p:tav>
                                      </p:tavLst>
                                    </p:anim>
                                    <p:anim calcmode="lin" valueType="num">
                                      <p:cBhvr>
                                        <p:cTn id="24" dur="1000" fill="hold"/>
                                        <p:tgtEl>
                                          <p:spTgt spid="44"/>
                                        </p:tgtEl>
                                        <p:attrNameLst>
                                          <p:attrName>ppt_h</p:attrName>
                                        </p:attrNameLst>
                                      </p:cBhvr>
                                      <p:tavLst>
                                        <p:tav tm="0">
                                          <p:val>
                                            <p:strVal val="#ppt_h"/>
                                          </p:val>
                                        </p:tav>
                                        <p:tav tm="100000">
                                          <p:val>
                                            <p:strVal val="#ppt_h"/>
                                          </p:val>
                                        </p:tav>
                                      </p:tavLst>
                                    </p:anim>
                                    <p:animEffect transition="in" filter="fade">
                                      <p:cBhvr>
                                        <p:cTn id="25" dur="1000"/>
                                        <p:tgtEl>
                                          <p:spTgt spid="44"/>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1000" fill="hold"/>
                                        <p:tgtEl>
                                          <p:spTgt spid="30"/>
                                        </p:tgtEl>
                                        <p:attrNameLst>
                                          <p:attrName>ppt_w</p:attrName>
                                        </p:attrNameLst>
                                      </p:cBhvr>
                                      <p:tavLst>
                                        <p:tav tm="0">
                                          <p:val>
                                            <p:strVal val="#ppt_w*0.70"/>
                                          </p:val>
                                        </p:tav>
                                        <p:tav tm="100000">
                                          <p:val>
                                            <p:strVal val="#ppt_w"/>
                                          </p:val>
                                        </p:tav>
                                      </p:tavLst>
                                    </p:anim>
                                    <p:anim calcmode="lin" valueType="num">
                                      <p:cBhvr>
                                        <p:cTn id="29" dur="1000" fill="hold"/>
                                        <p:tgtEl>
                                          <p:spTgt spid="30"/>
                                        </p:tgtEl>
                                        <p:attrNameLst>
                                          <p:attrName>ppt_h</p:attrName>
                                        </p:attrNameLst>
                                      </p:cBhvr>
                                      <p:tavLst>
                                        <p:tav tm="0">
                                          <p:val>
                                            <p:strVal val="#ppt_h"/>
                                          </p:val>
                                        </p:tav>
                                        <p:tav tm="100000">
                                          <p:val>
                                            <p:strVal val="#ppt_h"/>
                                          </p:val>
                                        </p:tav>
                                      </p:tavLst>
                                    </p:anim>
                                    <p:animEffect transition="in" filter="fade">
                                      <p:cBhvr>
                                        <p:cTn id="30" dur="1000"/>
                                        <p:tgtEl>
                                          <p:spTgt spid="30"/>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1000" fill="hold"/>
                                        <p:tgtEl>
                                          <p:spTgt spid="36"/>
                                        </p:tgtEl>
                                        <p:attrNameLst>
                                          <p:attrName>ppt_w</p:attrName>
                                        </p:attrNameLst>
                                      </p:cBhvr>
                                      <p:tavLst>
                                        <p:tav tm="0">
                                          <p:val>
                                            <p:strVal val="#ppt_w*0.70"/>
                                          </p:val>
                                        </p:tav>
                                        <p:tav tm="100000">
                                          <p:val>
                                            <p:strVal val="#ppt_w"/>
                                          </p:val>
                                        </p:tav>
                                      </p:tavLst>
                                    </p:anim>
                                    <p:anim calcmode="lin" valueType="num">
                                      <p:cBhvr>
                                        <p:cTn id="34" dur="1000" fill="hold"/>
                                        <p:tgtEl>
                                          <p:spTgt spid="36"/>
                                        </p:tgtEl>
                                        <p:attrNameLst>
                                          <p:attrName>ppt_h</p:attrName>
                                        </p:attrNameLst>
                                      </p:cBhvr>
                                      <p:tavLst>
                                        <p:tav tm="0">
                                          <p:val>
                                            <p:strVal val="#ppt_h"/>
                                          </p:val>
                                        </p:tav>
                                        <p:tav tm="100000">
                                          <p:val>
                                            <p:strVal val="#ppt_h"/>
                                          </p:val>
                                        </p:tav>
                                      </p:tavLst>
                                    </p:anim>
                                    <p:animEffect transition="in" filter="fade">
                                      <p:cBhvr>
                                        <p:cTn id="35" dur="1000"/>
                                        <p:tgtEl>
                                          <p:spTgt spid="3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1000" fill="hold"/>
                                        <p:tgtEl>
                                          <p:spTgt spid="45"/>
                                        </p:tgtEl>
                                        <p:attrNameLst>
                                          <p:attrName>ppt_w</p:attrName>
                                        </p:attrNameLst>
                                      </p:cBhvr>
                                      <p:tavLst>
                                        <p:tav tm="0">
                                          <p:val>
                                            <p:strVal val="#ppt_w*0.70"/>
                                          </p:val>
                                        </p:tav>
                                        <p:tav tm="100000">
                                          <p:val>
                                            <p:strVal val="#ppt_w"/>
                                          </p:val>
                                        </p:tav>
                                      </p:tavLst>
                                    </p:anim>
                                    <p:anim calcmode="lin" valueType="num">
                                      <p:cBhvr>
                                        <p:cTn id="39" dur="1000" fill="hold"/>
                                        <p:tgtEl>
                                          <p:spTgt spid="45"/>
                                        </p:tgtEl>
                                        <p:attrNameLst>
                                          <p:attrName>ppt_h</p:attrName>
                                        </p:attrNameLst>
                                      </p:cBhvr>
                                      <p:tavLst>
                                        <p:tav tm="0">
                                          <p:val>
                                            <p:strVal val="#ppt_h"/>
                                          </p:val>
                                        </p:tav>
                                        <p:tav tm="100000">
                                          <p:val>
                                            <p:strVal val="#ppt_h"/>
                                          </p:val>
                                        </p:tav>
                                      </p:tavLst>
                                    </p:anim>
                                    <p:animEffect transition="in" filter="fade">
                                      <p:cBhvr>
                                        <p:cTn id="40" dur="1000"/>
                                        <p:tgtEl>
                                          <p:spTgt spid="45"/>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1000" fill="hold"/>
                                        <p:tgtEl>
                                          <p:spTgt spid="29"/>
                                        </p:tgtEl>
                                        <p:attrNameLst>
                                          <p:attrName>ppt_w</p:attrName>
                                        </p:attrNameLst>
                                      </p:cBhvr>
                                      <p:tavLst>
                                        <p:tav tm="0">
                                          <p:val>
                                            <p:strVal val="#ppt_w*0.70"/>
                                          </p:val>
                                        </p:tav>
                                        <p:tav tm="100000">
                                          <p:val>
                                            <p:strVal val="#ppt_w"/>
                                          </p:val>
                                        </p:tav>
                                      </p:tavLst>
                                    </p:anim>
                                    <p:anim calcmode="lin" valueType="num">
                                      <p:cBhvr>
                                        <p:cTn id="44" dur="1000" fill="hold"/>
                                        <p:tgtEl>
                                          <p:spTgt spid="29"/>
                                        </p:tgtEl>
                                        <p:attrNameLst>
                                          <p:attrName>ppt_h</p:attrName>
                                        </p:attrNameLst>
                                      </p:cBhvr>
                                      <p:tavLst>
                                        <p:tav tm="0">
                                          <p:val>
                                            <p:strVal val="#ppt_h"/>
                                          </p:val>
                                        </p:tav>
                                        <p:tav tm="100000">
                                          <p:val>
                                            <p:strVal val="#ppt_h"/>
                                          </p:val>
                                        </p:tav>
                                      </p:tavLst>
                                    </p:anim>
                                    <p:animEffect transition="in" filter="fade">
                                      <p:cBhvr>
                                        <p:cTn id="45" dur="1000"/>
                                        <p:tgtEl>
                                          <p:spTgt spid="29"/>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1000" fill="hold"/>
                                        <p:tgtEl>
                                          <p:spTgt spid="49"/>
                                        </p:tgtEl>
                                        <p:attrNameLst>
                                          <p:attrName>ppt_w</p:attrName>
                                        </p:attrNameLst>
                                      </p:cBhvr>
                                      <p:tavLst>
                                        <p:tav tm="0">
                                          <p:val>
                                            <p:strVal val="#ppt_w*0.70"/>
                                          </p:val>
                                        </p:tav>
                                        <p:tav tm="100000">
                                          <p:val>
                                            <p:strVal val="#ppt_w"/>
                                          </p:val>
                                        </p:tav>
                                      </p:tavLst>
                                    </p:anim>
                                    <p:anim calcmode="lin" valueType="num">
                                      <p:cBhvr>
                                        <p:cTn id="49" dur="1000" fill="hold"/>
                                        <p:tgtEl>
                                          <p:spTgt spid="49"/>
                                        </p:tgtEl>
                                        <p:attrNameLst>
                                          <p:attrName>ppt_h</p:attrName>
                                        </p:attrNameLst>
                                      </p:cBhvr>
                                      <p:tavLst>
                                        <p:tav tm="0">
                                          <p:val>
                                            <p:strVal val="#ppt_h"/>
                                          </p:val>
                                        </p:tav>
                                        <p:tav tm="100000">
                                          <p:val>
                                            <p:strVal val="#ppt_h"/>
                                          </p:val>
                                        </p:tav>
                                      </p:tavLst>
                                    </p:anim>
                                    <p:animEffect transition="in" filter="fade">
                                      <p:cBhvr>
                                        <p:cTn id="50" dur="1000"/>
                                        <p:tgtEl>
                                          <p:spTgt spid="49"/>
                                        </p:tgtEl>
                                      </p:cBhvr>
                                    </p:animEffect>
                                  </p:childTnLst>
                                </p:cTn>
                              </p:par>
                            </p:childTnLst>
                          </p:cTn>
                        </p:par>
                        <p:par>
                          <p:cTn id="51" fill="hold">
                            <p:stCondLst>
                              <p:cond delay="2000"/>
                            </p:stCondLst>
                            <p:childTnLst>
                              <p:par>
                                <p:cTn id="52" presetID="55"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1000" fill="hold"/>
                                        <p:tgtEl>
                                          <p:spTgt spid="28"/>
                                        </p:tgtEl>
                                        <p:attrNameLst>
                                          <p:attrName>ppt_w</p:attrName>
                                        </p:attrNameLst>
                                      </p:cBhvr>
                                      <p:tavLst>
                                        <p:tav tm="0">
                                          <p:val>
                                            <p:strVal val="#ppt_w*0.70"/>
                                          </p:val>
                                        </p:tav>
                                        <p:tav tm="100000">
                                          <p:val>
                                            <p:strVal val="#ppt_w"/>
                                          </p:val>
                                        </p:tav>
                                      </p:tavLst>
                                    </p:anim>
                                    <p:anim calcmode="lin" valueType="num">
                                      <p:cBhvr>
                                        <p:cTn id="55" dur="1000" fill="hold"/>
                                        <p:tgtEl>
                                          <p:spTgt spid="28"/>
                                        </p:tgtEl>
                                        <p:attrNameLst>
                                          <p:attrName>ppt_h</p:attrName>
                                        </p:attrNameLst>
                                      </p:cBhvr>
                                      <p:tavLst>
                                        <p:tav tm="0">
                                          <p:val>
                                            <p:strVal val="#ppt_h"/>
                                          </p:val>
                                        </p:tav>
                                        <p:tav tm="100000">
                                          <p:val>
                                            <p:strVal val="#ppt_h"/>
                                          </p:val>
                                        </p:tav>
                                      </p:tavLst>
                                    </p:anim>
                                    <p:animEffect transition="in" filter="fade">
                                      <p:cBhvr>
                                        <p:cTn id="56" dur="1000"/>
                                        <p:tgtEl>
                                          <p:spTgt spid="28"/>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1000" fill="hold"/>
                                        <p:tgtEl>
                                          <p:spTgt spid="35"/>
                                        </p:tgtEl>
                                        <p:attrNameLst>
                                          <p:attrName>ppt_w</p:attrName>
                                        </p:attrNameLst>
                                      </p:cBhvr>
                                      <p:tavLst>
                                        <p:tav tm="0">
                                          <p:val>
                                            <p:strVal val="#ppt_w*0.70"/>
                                          </p:val>
                                        </p:tav>
                                        <p:tav tm="100000">
                                          <p:val>
                                            <p:strVal val="#ppt_w"/>
                                          </p:val>
                                        </p:tav>
                                      </p:tavLst>
                                    </p:anim>
                                    <p:anim calcmode="lin" valueType="num">
                                      <p:cBhvr>
                                        <p:cTn id="60" dur="1000" fill="hold"/>
                                        <p:tgtEl>
                                          <p:spTgt spid="35"/>
                                        </p:tgtEl>
                                        <p:attrNameLst>
                                          <p:attrName>ppt_h</p:attrName>
                                        </p:attrNameLst>
                                      </p:cBhvr>
                                      <p:tavLst>
                                        <p:tav tm="0">
                                          <p:val>
                                            <p:strVal val="#ppt_h"/>
                                          </p:val>
                                        </p:tav>
                                        <p:tav tm="100000">
                                          <p:val>
                                            <p:strVal val="#ppt_h"/>
                                          </p:val>
                                        </p:tav>
                                      </p:tavLst>
                                    </p:anim>
                                    <p:animEffect transition="in" filter="fade">
                                      <p:cBhvr>
                                        <p:cTn id="61" dur="1000"/>
                                        <p:tgtEl>
                                          <p:spTgt spid="35"/>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p:cTn id="64" dur="1000" fill="hold"/>
                                        <p:tgtEl>
                                          <p:spTgt spid="46"/>
                                        </p:tgtEl>
                                        <p:attrNameLst>
                                          <p:attrName>ppt_w</p:attrName>
                                        </p:attrNameLst>
                                      </p:cBhvr>
                                      <p:tavLst>
                                        <p:tav tm="0">
                                          <p:val>
                                            <p:strVal val="#ppt_w*0.70"/>
                                          </p:val>
                                        </p:tav>
                                        <p:tav tm="100000">
                                          <p:val>
                                            <p:strVal val="#ppt_w"/>
                                          </p:val>
                                        </p:tav>
                                      </p:tavLst>
                                    </p:anim>
                                    <p:anim calcmode="lin" valueType="num">
                                      <p:cBhvr>
                                        <p:cTn id="65" dur="1000" fill="hold"/>
                                        <p:tgtEl>
                                          <p:spTgt spid="46"/>
                                        </p:tgtEl>
                                        <p:attrNameLst>
                                          <p:attrName>ppt_h</p:attrName>
                                        </p:attrNameLst>
                                      </p:cBhvr>
                                      <p:tavLst>
                                        <p:tav tm="0">
                                          <p:val>
                                            <p:strVal val="#ppt_h"/>
                                          </p:val>
                                        </p:tav>
                                        <p:tav tm="100000">
                                          <p:val>
                                            <p:strVal val="#ppt_h"/>
                                          </p:val>
                                        </p:tav>
                                      </p:tavLst>
                                    </p:anim>
                                    <p:animEffect transition="in" filter="fade">
                                      <p:cBhvr>
                                        <p:cTn id="66" dur="1000"/>
                                        <p:tgtEl>
                                          <p:spTgt spid="46"/>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1000" fill="hold"/>
                                        <p:tgtEl>
                                          <p:spTgt spid="50"/>
                                        </p:tgtEl>
                                        <p:attrNameLst>
                                          <p:attrName>ppt_w</p:attrName>
                                        </p:attrNameLst>
                                      </p:cBhvr>
                                      <p:tavLst>
                                        <p:tav tm="0">
                                          <p:val>
                                            <p:strVal val="#ppt_w*0.70"/>
                                          </p:val>
                                        </p:tav>
                                        <p:tav tm="100000">
                                          <p:val>
                                            <p:strVal val="#ppt_w"/>
                                          </p:val>
                                        </p:tav>
                                      </p:tavLst>
                                    </p:anim>
                                    <p:anim calcmode="lin" valueType="num">
                                      <p:cBhvr>
                                        <p:cTn id="70" dur="1000" fill="hold"/>
                                        <p:tgtEl>
                                          <p:spTgt spid="50"/>
                                        </p:tgtEl>
                                        <p:attrNameLst>
                                          <p:attrName>ppt_h</p:attrName>
                                        </p:attrNameLst>
                                      </p:cBhvr>
                                      <p:tavLst>
                                        <p:tav tm="0">
                                          <p:val>
                                            <p:strVal val="#ppt_h"/>
                                          </p:val>
                                        </p:tav>
                                        <p:tav tm="100000">
                                          <p:val>
                                            <p:strVal val="#ppt_h"/>
                                          </p:val>
                                        </p:tav>
                                      </p:tavLst>
                                    </p:anim>
                                    <p:animEffect transition="in" filter="fade">
                                      <p:cBhvr>
                                        <p:cTn id="71" dur="1000"/>
                                        <p:tgtEl>
                                          <p:spTgt spid="50"/>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1000" fill="hold"/>
                                        <p:tgtEl>
                                          <p:spTgt spid="42"/>
                                        </p:tgtEl>
                                        <p:attrNameLst>
                                          <p:attrName>ppt_w</p:attrName>
                                        </p:attrNameLst>
                                      </p:cBhvr>
                                      <p:tavLst>
                                        <p:tav tm="0">
                                          <p:val>
                                            <p:strVal val="#ppt_w*0.70"/>
                                          </p:val>
                                        </p:tav>
                                        <p:tav tm="100000">
                                          <p:val>
                                            <p:strVal val="#ppt_w"/>
                                          </p:val>
                                        </p:tav>
                                      </p:tavLst>
                                    </p:anim>
                                    <p:anim calcmode="lin" valueType="num">
                                      <p:cBhvr>
                                        <p:cTn id="75" dur="1000" fill="hold"/>
                                        <p:tgtEl>
                                          <p:spTgt spid="42"/>
                                        </p:tgtEl>
                                        <p:attrNameLst>
                                          <p:attrName>ppt_h</p:attrName>
                                        </p:attrNameLst>
                                      </p:cBhvr>
                                      <p:tavLst>
                                        <p:tav tm="0">
                                          <p:val>
                                            <p:strVal val="#ppt_h"/>
                                          </p:val>
                                        </p:tav>
                                        <p:tav tm="100000">
                                          <p:val>
                                            <p:strVal val="#ppt_h"/>
                                          </p:val>
                                        </p:tav>
                                      </p:tavLst>
                                    </p:anim>
                                    <p:animEffect transition="in" filter="fade">
                                      <p:cBhvr>
                                        <p:cTn id="76" dur="1000"/>
                                        <p:tgtEl>
                                          <p:spTgt spid="42"/>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p:cTn id="79" dur="1000" fill="hold"/>
                                        <p:tgtEl>
                                          <p:spTgt spid="47"/>
                                        </p:tgtEl>
                                        <p:attrNameLst>
                                          <p:attrName>ppt_w</p:attrName>
                                        </p:attrNameLst>
                                      </p:cBhvr>
                                      <p:tavLst>
                                        <p:tav tm="0">
                                          <p:val>
                                            <p:strVal val="#ppt_w*0.70"/>
                                          </p:val>
                                        </p:tav>
                                        <p:tav tm="100000">
                                          <p:val>
                                            <p:strVal val="#ppt_w"/>
                                          </p:val>
                                        </p:tav>
                                      </p:tavLst>
                                    </p:anim>
                                    <p:anim calcmode="lin" valueType="num">
                                      <p:cBhvr>
                                        <p:cTn id="80" dur="1000" fill="hold"/>
                                        <p:tgtEl>
                                          <p:spTgt spid="47"/>
                                        </p:tgtEl>
                                        <p:attrNameLst>
                                          <p:attrName>ppt_h</p:attrName>
                                        </p:attrNameLst>
                                      </p:cBhvr>
                                      <p:tavLst>
                                        <p:tav tm="0">
                                          <p:val>
                                            <p:strVal val="#ppt_h"/>
                                          </p:val>
                                        </p:tav>
                                        <p:tav tm="100000">
                                          <p:val>
                                            <p:strVal val="#ppt_h"/>
                                          </p:val>
                                        </p:tav>
                                      </p:tavLst>
                                    </p:anim>
                                    <p:animEffect transition="in" filter="fade">
                                      <p:cBhvr>
                                        <p:cTn id="81" dur="1000"/>
                                        <p:tgtEl>
                                          <p:spTgt spid="47"/>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 calcmode="lin" valueType="num">
                                      <p:cBhvr>
                                        <p:cTn id="84" dur="1000" fill="hold"/>
                                        <p:tgtEl>
                                          <p:spTgt spid="51"/>
                                        </p:tgtEl>
                                        <p:attrNameLst>
                                          <p:attrName>ppt_w</p:attrName>
                                        </p:attrNameLst>
                                      </p:cBhvr>
                                      <p:tavLst>
                                        <p:tav tm="0">
                                          <p:val>
                                            <p:strVal val="#ppt_w*0.70"/>
                                          </p:val>
                                        </p:tav>
                                        <p:tav tm="100000">
                                          <p:val>
                                            <p:strVal val="#ppt_w"/>
                                          </p:val>
                                        </p:tav>
                                      </p:tavLst>
                                    </p:anim>
                                    <p:anim calcmode="lin" valueType="num">
                                      <p:cBhvr>
                                        <p:cTn id="85" dur="1000" fill="hold"/>
                                        <p:tgtEl>
                                          <p:spTgt spid="51"/>
                                        </p:tgtEl>
                                        <p:attrNameLst>
                                          <p:attrName>ppt_h</p:attrName>
                                        </p:attrNameLst>
                                      </p:cBhvr>
                                      <p:tavLst>
                                        <p:tav tm="0">
                                          <p:val>
                                            <p:strVal val="#ppt_h"/>
                                          </p:val>
                                        </p:tav>
                                        <p:tav tm="100000">
                                          <p:val>
                                            <p:strVal val="#ppt_h"/>
                                          </p:val>
                                        </p:tav>
                                      </p:tavLst>
                                    </p:anim>
                                    <p:animEffect transition="in" filter="fade">
                                      <p:cBhvr>
                                        <p:cTn id="86"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5" grpId="0"/>
      <p:bldP spid="36" grpId="0"/>
      <p:bldP spid="42" grpId="0" bldLvl="0" animBg="1"/>
      <p:bldP spid="43" grpId="0" bldLvl="0" animBg="1"/>
      <p:bldP spid="44" grpId="0" bldLvl="0" animBg="1"/>
      <p:bldP spid="45" grpId="0" bldLvl="0" animBg="1"/>
      <p:bldP spid="46" grpId="0" bldLvl="0" animBg="1"/>
      <p:bldP spid="47" grpId="0" bldLvl="0" animBg="1"/>
      <p:bldP spid="48" grpId="0" bldLvl="0"/>
      <p:bldP spid="49" grpId="0" bldLvl="0"/>
      <p:bldP spid="50" grpId="0" bldLvl="0"/>
      <p:bldP spid="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06212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sp>
        <p:nvSpPr>
          <p:cNvPr id="19"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数据管理的关键技术</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20"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sp>
        <p:nvSpPr>
          <p:cNvPr id="21"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、无线传感器网络数据存储结构</a:t>
            </a:r>
            <a:endParaRPr lang="zh-CN" altLang="en-US" dirty="0"/>
          </a:p>
        </p:txBody>
      </p:sp>
      <p:sp>
        <p:nvSpPr>
          <p:cNvPr id="15" name="TextBox 14"/>
          <p:cNvSpPr txBox="1"/>
          <p:nvPr/>
        </p:nvSpPr>
        <p:spPr>
          <a:xfrm>
            <a:off x="911424" y="1099916"/>
            <a:ext cx="10801200" cy="3337196"/>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zh-CN" altLang="en-US" sz="3600" b="1" dirty="0">
                <a:latin typeface="华文楷体" panose="02010600040101010101" pitchFamily="2" charset="-122"/>
                <a:ea typeface="华文楷体" panose="02010600040101010101" pitchFamily="2" charset="-122"/>
              </a:rPr>
              <a:t>网外集中式存储</a:t>
            </a:r>
            <a:r>
              <a:rPr lang="zh-CN" altLang="en-US" sz="3600" b="1" dirty="0" smtClean="0">
                <a:latin typeface="华文楷体" panose="02010600040101010101" pitchFamily="2" charset="-122"/>
                <a:ea typeface="华文楷体" panose="02010600040101010101" pitchFamily="2" charset="-122"/>
              </a:rPr>
              <a:t>方案</a:t>
            </a:r>
            <a:endParaRPr lang="en-US" altLang="zh-CN" sz="36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3600" b="1" dirty="0">
                <a:latin typeface="华文楷体" panose="02010600040101010101" pitchFamily="2" charset="-122"/>
                <a:ea typeface="华文楷体" panose="02010600040101010101" pitchFamily="2" charset="-122"/>
              </a:rPr>
              <a:t>网内分层存储</a:t>
            </a:r>
            <a:r>
              <a:rPr lang="zh-CN" altLang="en-US" sz="3600" b="1" dirty="0" smtClean="0">
                <a:latin typeface="华文楷体" panose="02010600040101010101" pitchFamily="2" charset="-122"/>
                <a:ea typeface="华文楷体" panose="02010600040101010101" pitchFamily="2" charset="-122"/>
              </a:rPr>
              <a:t>方案</a:t>
            </a:r>
            <a:endParaRPr lang="en-US" altLang="zh-CN" sz="36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3600" b="1" dirty="0">
                <a:latin typeface="华文楷体" panose="02010600040101010101" pitchFamily="2" charset="-122"/>
                <a:ea typeface="华文楷体" panose="02010600040101010101" pitchFamily="2" charset="-122"/>
              </a:rPr>
              <a:t>网内本地存储方案 </a:t>
            </a:r>
            <a:endParaRPr lang="en-US" altLang="zh-CN" sz="36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3600" b="1" dirty="0">
                <a:latin typeface="华文楷体" panose="02010600040101010101" pitchFamily="2" charset="-122"/>
                <a:ea typeface="华文楷体" panose="02010600040101010101" pitchFamily="2" charset="-122"/>
              </a:rPr>
              <a:t>以数据为中心的网内存储</a:t>
            </a:r>
            <a:r>
              <a:rPr lang="zh-CN" altLang="en-US" sz="3600" b="1" dirty="0" smtClean="0">
                <a:latin typeface="华文楷体" panose="02010600040101010101" pitchFamily="2" charset="-122"/>
                <a:ea typeface="华文楷体" panose="02010600040101010101" pitchFamily="2" charset="-122"/>
              </a:rPr>
              <a:t>方案</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a:t>
            </a:r>
            <a:r>
              <a:rPr lang="en-US" altLang="zh-CN" dirty="0" smtClean="0"/>
              <a:t>) </a:t>
            </a:r>
            <a:r>
              <a:rPr lang="zh-CN" altLang="en-US" dirty="0" smtClean="0"/>
              <a:t>网</a:t>
            </a:r>
            <a:r>
              <a:rPr lang="zh-CN" altLang="en-US" dirty="0"/>
              <a:t>外集中式存储方案</a:t>
            </a:r>
            <a:endParaRPr lang="zh-CN" altLang="en-US" dirty="0"/>
          </a:p>
        </p:txBody>
      </p:sp>
      <p:pic>
        <p:nvPicPr>
          <p:cNvPr id="5" name="Picture 13" descr="1111_副本"/>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424" y="1052736"/>
            <a:ext cx="7994313"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4"/>
          <p:cNvSpPr>
            <a:spLocks noChangeArrowheads="1"/>
          </p:cNvSpPr>
          <p:nvPr/>
        </p:nvSpPr>
        <p:spPr bwMode="auto">
          <a:xfrm>
            <a:off x="8760296" y="1040508"/>
            <a:ext cx="3384550" cy="1884436"/>
          </a:xfrm>
          <a:prstGeom prst="wedgeRoundRectCallout">
            <a:avLst>
              <a:gd name="adj1" fmla="val -78140"/>
              <a:gd name="adj2" fmla="val 41820"/>
              <a:gd name="adj3" fmla="val 16667"/>
            </a:avLst>
          </a:prstGeom>
          <a:solidFill>
            <a:srgbClr val="006699"/>
          </a:solidFill>
          <a:ln w="9525">
            <a:solidFill>
              <a:schemeClr val="tx1"/>
            </a:solidFill>
            <a:miter lim="800000"/>
          </a:ln>
          <a:effectLst/>
        </p:spPr>
        <p:txBody>
          <a:bodyPr/>
          <a:lstStyle/>
          <a:p>
            <a:r>
              <a:rPr lang="zh-CN" altLang="en-US" sz="2000" b="1" dirty="0">
                <a:solidFill>
                  <a:schemeClr val="bg1"/>
                </a:solidFill>
              </a:rPr>
              <a:t>感知数据从数据普通节点</a:t>
            </a:r>
            <a:r>
              <a:rPr lang="zh-CN" altLang="en-US" sz="2000" b="1" dirty="0" smtClean="0">
                <a:solidFill>
                  <a:schemeClr val="bg1"/>
                </a:solidFill>
              </a:rPr>
              <a:t>通过无线</a:t>
            </a:r>
            <a:r>
              <a:rPr lang="zh-CN" altLang="en-US" sz="2000" b="1" dirty="0">
                <a:solidFill>
                  <a:schemeClr val="bg1"/>
                </a:solidFill>
              </a:rPr>
              <a:t>多跳传送到网关节点，</a:t>
            </a:r>
            <a:r>
              <a:rPr lang="zh-CN" altLang="en-US" sz="2000" b="1" dirty="0" smtClean="0">
                <a:solidFill>
                  <a:schemeClr val="bg1"/>
                </a:solidFill>
              </a:rPr>
              <a:t>再通</a:t>
            </a:r>
            <a:r>
              <a:rPr lang="zh-CN" altLang="en-US" sz="2000" b="1" dirty="0">
                <a:solidFill>
                  <a:schemeClr val="bg1"/>
                </a:solidFill>
              </a:rPr>
              <a:t>过网关传送到网外的基站</a:t>
            </a:r>
            <a:r>
              <a:rPr lang="zh-CN" altLang="en-US" sz="2000" b="1" dirty="0" smtClean="0">
                <a:solidFill>
                  <a:schemeClr val="bg1"/>
                </a:solidFill>
              </a:rPr>
              <a:t>节点</a:t>
            </a:r>
            <a:r>
              <a:rPr lang="zh-CN" altLang="en-US" sz="2000" b="1" dirty="0">
                <a:solidFill>
                  <a:schemeClr val="bg1"/>
                </a:solidFill>
              </a:rPr>
              <a:t>，由基站保存到感知数据库</a:t>
            </a:r>
            <a:endParaRPr lang="zh-CN" altLang="en-US" sz="2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网</a:t>
            </a:r>
            <a:r>
              <a:rPr lang="zh-CN" altLang="en-US" dirty="0"/>
              <a:t>外集中式存储方案</a:t>
            </a:r>
            <a:endParaRPr lang="zh-CN" altLang="en-US" dirty="0"/>
          </a:p>
        </p:txBody>
      </p:sp>
      <p:sp>
        <p:nvSpPr>
          <p:cNvPr id="15" name="TextBox 14"/>
          <p:cNvSpPr txBox="1"/>
          <p:nvPr/>
        </p:nvSpPr>
        <p:spPr>
          <a:xfrm>
            <a:off x="911424" y="980728"/>
            <a:ext cx="10801200" cy="516953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solidFill>
                  <a:srgbClr val="0000FF"/>
                </a:solidFill>
                <a:latin typeface="华文楷体" panose="02010600040101010101" pitchFamily="2" charset="-122"/>
                <a:ea typeface="华文楷体" panose="02010600040101010101" pitchFamily="2" charset="-122"/>
              </a:rPr>
              <a:t>网络性能分析：</a:t>
            </a:r>
            <a:r>
              <a:rPr lang="zh-CN" altLang="en-US" sz="2400" b="1" dirty="0">
                <a:latin typeface="华文楷体" panose="02010600040101010101" pitchFamily="2" charset="-122"/>
                <a:ea typeface="华文楷体" panose="02010600040101010101" pitchFamily="2" charset="-122"/>
              </a:rPr>
              <a:t>假设直接通信距离为单位</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WSN</a:t>
            </a:r>
            <a:r>
              <a:rPr lang="zh-CN" altLang="en-US" sz="2400" b="1" dirty="0">
                <a:latin typeface="华文楷体" panose="02010600040101010101" pitchFamily="2" charset="-122"/>
                <a:ea typeface="华文楷体" panose="02010600040101010101" pitchFamily="2" charset="-122"/>
              </a:rPr>
              <a:t>的网络半径为</a:t>
            </a:r>
            <a:r>
              <a:rPr lang="en-US" altLang="zh-CN" sz="2400" b="1" dirty="0">
                <a:latin typeface="华文楷体" panose="02010600040101010101" pitchFamily="2" charset="-122"/>
                <a:ea typeface="华文楷体" panose="02010600040101010101" pitchFamily="2" charset="-122"/>
              </a:rPr>
              <a:t>R</a:t>
            </a:r>
            <a:r>
              <a:rPr lang="zh-CN" altLang="en-US" sz="2400" b="1" dirty="0">
                <a:latin typeface="华文楷体" panose="02010600040101010101" pitchFamily="2" charset="-122"/>
                <a:ea typeface="华文楷体" panose="02010600040101010101" pitchFamily="2" charset="-122"/>
              </a:rPr>
              <a:t>，在没有网络拥塞和丢包情况下，每节点每</a:t>
            </a:r>
            <a:r>
              <a:rPr lang="zh-CN" altLang="en-US" sz="2400" b="1" dirty="0" smtClean="0">
                <a:latin typeface="华文楷体" panose="02010600040101010101" pitchFamily="2" charset="-122"/>
                <a:ea typeface="华文楷体" panose="02010600040101010101" pitchFamily="2" charset="-122"/>
              </a:rPr>
              <a:t>传输 </a:t>
            </a:r>
            <a:r>
              <a:rPr lang="en-US" altLang="zh-CN" sz="2400" b="1" dirty="0" smtClean="0">
                <a:latin typeface="华文楷体" panose="02010600040101010101" pitchFamily="2" charset="-122"/>
                <a:ea typeface="华文楷体" panose="02010600040101010101" pitchFamily="2" charset="-122"/>
              </a:rPr>
              <a:t>1 bit</a:t>
            </a:r>
            <a:r>
              <a:rPr lang="zh-CN" altLang="en-US" sz="2400" b="1" dirty="0">
                <a:latin typeface="华文楷体" panose="02010600040101010101" pitchFamily="2" charset="-122"/>
                <a:ea typeface="华文楷体" panose="02010600040101010101" pitchFamily="2" charset="-122"/>
              </a:rPr>
              <a:t>的数据至网关的过程中传输通信量平均至少</a:t>
            </a:r>
            <a:r>
              <a:rPr lang="zh-CN" altLang="en-US" sz="2400" b="1" dirty="0" smtClean="0">
                <a:latin typeface="华文楷体" panose="02010600040101010101" pitchFamily="2" charset="-122"/>
                <a:ea typeface="华文楷体" panose="02010600040101010101" pitchFamily="2" charset="-122"/>
              </a:rPr>
              <a:t>为 </a:t>
            </a:r>
            <a:r>
              <a:rPr lang="en-US" altLang="zh-CN" sz="2400" b="1" dirty="0" smtClean="0">
                <a:solidFill>
                  <a:srgbClr val="FF0000"/>
                </a:solidFill>
                <a:latin typeface="华文楷体" panose="02010600040101010101" pitchFamily="2" charset="-122"/>
                <a:ea typeface="华文楷体" panose="02010600040101010101" pitchFamily="2" charset="-122"/>
              </a:rPr>
              <a:t>R </a:t>
            </a:r>
            <a:r>
              <a:rPr lang="en-US" altLang="zh-CN" sz="2400" b="1" dirty="0">
                <a:solidFill>
                  <a:srgbClr val="FF0000"/>
                </a:solidFill>
                <a:latin typeface="华文楷体" panose="02010600040101010101" pitchFamily="2" charset="-122"/>
                <a:ea typeface="华文楷体" panose="02010600040101010101" pitchFamily="2" charset="-122"/>
              </a:rPr>
              <a:t>bit</a:t>
            </a:r>
            <a:r>
              <a:rPr lang="zh-CN" altLang="en-US" sz="2400" b="1" dirty="0">
                <a:latin typeface="华文楷体" panose="02010600040101010101" pitchFamily="2" charset="-122"/>
                <a:ea typeface="华文楷体" panose="02010600040101010101" pitchFamily="2" charset="-122"/>
              </a:rPr>
              <a:t>。如果平均一次查询所需的感知数据包</a:t>
            </a:r>
            <a:r>
              <a:rPr lang="zh-CN" altLang="en-US" sz="2400" b="1" dirty="0" smtClean="0">
                <a:latin typeface="华文楷体" panose="02010600040101010101" pitchFamily="2" charset="-122"/>
                <a:ea typeface="华文楷体" panose="02010600040101010101" pitchFamily="2" charset="-122"/>
              </a:rPr>
              <a:t>为 </a:t>
            </a:r>
            <a:r>
              <a:rPr lang="en-US" altLang="zh-CN" sz="2400" b="1" dirty="0" smtClean="0">
                <a:solidFill>
                  <a:srgbClr val="FF0000"/>
                </a:solidFill>
                <a:latin typeface="华文楷体" panose="02010600040101010101" pitchFamily="2" charset="-122"/>
                <a:ea typeface="华文楷体" panose="02010600040101010101" pitchFamily="2" charset="-122"/>
              </a:rPr>
              <a:t>M </a:t>
            </a:r>
            <a:r>
              <a:rPr lang="en-US" altLang="zh-CN" sz="2400" b="1" dirty="0">
                <a:solidFill>
                  <a:srgbClr val="FF0000"/>
                </a:solidFill>
                <a:latin typeface="华文楷体" panose="02010600040101010101" pitchFamily="2" charset="-122"/>
                <a:ea typeface="华文楷体" panose="02010600040101010101" pitchFamily="2" charset="-122"/>
              </a:rPr>
              <a:t>bit</a:t>
            </a:r>
            <a:r>
              <a:rPr lang="zh-CN" altLang="en-US" sz="2400" b="1" dirty="0">
                <a:latin typeface="华文楷体" panose="02010600040101010101" pitchFamily="2" charset="-122"/>
                <a:ea typeface="华文楷体" panose="02010600040101010101" pitchFamily="2" charset="-122"/>
              </a:rPr>
              <a:t>，则集中式查询处理的</a:t>
            </a:r>
            <a:r>
              <a:rPr lang="zh-CN" altLang="en-US" sz="2400" b="1" dirty="0">
                <a:solidFill>
                  <a:srgbClr val="0000FF"/>
                </a:solidFill>
                <a:latin typeface="华文楷体" panose="02010600040101010101" pitchFamily="2" charset="-122"/>
                <a:ea typeface="华文楷体" panose="02010600040101010101" pitchFamily="2" charset="-122"/>
              </a:rPr>
              <a:t>平均网络通信量至少为（</a:t>
            </a:r>
            <a:r>
              <a:rPr lang="en-US" altLang="zh-CN" sz="2400" b="1" dirty="0" smtClean="0">
                <a:solidFill>
                  <a:srgbClr val="0000FF"/>
                </a:solidFill>
                <a:latin typeface="华文楷体" panose="02010600040101010101" pitchFamily="2" charset="-122"/>
                <a:ea typeface="华文楷体" panose="02010600040101010101" pitchFamily="2" charset="-122"/>
              </a:rPr>
              <a:t>M*R</a:t>
            </a:r>
            <a:r>
              <a:rPr lang="zh-CN" altLang="en-US" sz="2400" b="1" dirty="0">
                <a:solidFill>
                  <a:srgbClr val="0000FF"/>
                </a:solidFill>
                <a:latin typeface="华文楷体" panose="02010600040101010101" pitchFamily="2" charset="-122"/>
                <a:ea typeface="华文楷体" panose="02010600040101010101" pitchFamily="2" charset="-122"/>
              </a:rPr>
              <a:t>）</a:t>
            </a:r>
            <a:r>
              <a:rPr lang="en-US" altLang="zh-CN" sz="2400" b="1" dirty="0">
                <a:solidFill>
                  <a:srgbClr val="0000FF"/>
                </a:solidFill>
                <a:latin typeface="华文楷体" panose="02010600040101010101" pitchFamily="2" charset="-122"/>
                <a:ea typeface="华文楷体" panose="02010600040101010101" pitchFamily="2" charset="-122"/>
              </a:rPr>
              <a:t>bit</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400" b="1" dirty="0" smtClean="0">
                <a:solidFill>
                  <a:srgbClr val="FF0000"/>
                </a:solidFill>
                <a:latin typeface="华文楷体" panose="02010600040101010101" pitchFamily="2" charset="-122"/>
                <a:ea typeface="华文楷体" panose="02010600040101010101" pitchFamily="2" charset="-122"/>
              </a:rPr>
              <a:t>当</a:t>
            </a:r>
            <a:r>
              <a:rPr lang="en-US" altLang="zh-CN" sz="2400" b="1" dirty="0">
                <a:solidFill>
                  <a:srgbClr val="FF0000"/>
                </a:solidFill>
                <a:latin typeface="华文楷体" panose="02010600040101010101" pitchFamily="2" charset="-122"/>
                <a:ea typeface="华文楷体" panose="02010600040101010101" pitchFamily="2" charset="-122"/>
              </a:rPr>
              <a:t>M</a:t>
            </a:r>
            <a:r>
              <a:rPr lang="zh-CN" altLang="en-US" sz="2400" b="1" dirty="0">
                <a:solidFill>
                  <a:srgbClr val="FF0000"/>
                </a:solidFill>
                <a:latin typeface="华文楷体" panose="02010600040101010101" pitchFamily="2" charset="-122"/>
                <a:ea typeface="华文楷体" panose="02010600040101010101" pitchFamily="2" charset="-122"/>
              </a:rPr>
              <a:t>值较小时</a:t>
            </a:r>
            <a:r>
              <a:rPr lang="zh-CN" altLang="en-US" sz="2400" b="1" dirty="0">
                <a:latin typeface="华文楷体" panose="02010600040101010101" pitchFamily="2" charset="-122"/>
                <a:ea typeface="华文楷体" panose="02010600040101010101" pitchFamily="2" charset="-122"/>
              </a:rPr>
              <a:t>，整个网络的通信量相对较小，网络中无线通信较为流畅，很少有拥塞现象，此时通信量接近于极值（</a:t>
            </a:r>
            <a:r>
              <a:rPr lang="en-US" altLang="zh-CN" sz="2400" b="1" dirty="0" smtClean="0">
                <a:latin typeface="华文楷体" panose="02010600040101010101" pitchFamily="2" charset="-122"/>
                <a:ea typeface="华文楷体" panose="02010600040101010101" pitchFamily="2" charset="-122"/>
              </a:rPr>
              <a:t>M*R</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bit</a:t>
            </a:r>
            <a:r>
              <a:rPr lang="zh-CN" altLang="en-US"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400" b="1" dirty="0" smtClean="0">
                <a:solidFill>
                  <a:srgbClr val="FF0000"/>
                </a:solidFill>
                <a:latin typeface="华文楷体" panose="02010600040101010101" pitchFamily="2" charset="-122"/>
                <a:ea typeface="华文楷体" panose="02010600040101010101" pitchFamily="2" charset="-122"/>
              </a:rPr>
              <a:t>当</a:t>
            </a:r>
            <a:r>
              <a:rPr lang="en-US" altLang="zh-CN" sz="2400" b="1" dirty="0">
                <a:solidFill>
                  <a:srgbClr val="FF0000"/>
                </a:solidFill>
                <a:latin typeface="华文楷体" panose="02010600040101010101" pitchFamily="2" charset="-122"/>
                <a:ea typeface="华文楷体" panose="02010600040101010101" pitchFamily="2" charset="-122"/>
              </a:rPr>
              <a:t>M</a:t>
            </a:r>
            <a:r>
              <a:rPr lang="zh-CN" altLang="en-US" sz="2400" b="1" dirty="0">
                <a:solidFill>
                  <a:srgbClr val="FF0000"/>
                </a:solidFill>
                <a:latin typeface="华文楷体" panose="02010600040101010101" pitchFamily="2" charset="-122"/>
                <a:ea typeface="华文楷体" panose="02010600040101010101" pitchFamily="2" charset="-122"/>
              </a:rPr>
              <a:t>值较大时</a:t>
            </a:r>
            <a:r>
              <a:rPr lang="zh-CN" altLang="en-US" sz="2400" b="1" dirty="0">
                <a:latin typeface="华文楷体" panose="02010600040101010101" pitchFamily="2" charset="-122"/>
                <a:ea typeface="华文楷体" panose="02010600040101010101" pitchFamily="2" charset="-122"/>
              </a:rPr>
              <a:t>，不仅极值（</a:t>
            </a:r>
            <a:r>
              <a:rPr lang="en-US" altLang="zh-CN" sz="2400" b="1" dirty="0" smtClean="0">
                <a:latin typeface="华文楷体" panose="02010600040101010101" pitchFamily="2" charset="-122"/>
                <a:ea typeface="华文楷体" panose="02010600040101010101" pitchFamily="2" charset="-122"/>
              </a:rPr>
              <a:t>M*R</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bit</a:t>
            </a:r>
            <a:r>
              <a:rPr lang="zh-CN" altLang="en-US" sz="2400" b="1" dirty="0">
                <a:latin typeface="华文楷体" panose="02010600040101010101" pitchFamily="2" charset="-122"/>
                <a:ea typeface="华文楷体" panose="02010600040101010101" pitchFamily="2" charset="-122"/>
              </a:rPr>
              <a:t>发生线性增长，网络通信量更是急剧增加，网络拥塞现象更加严重，造成通信成本大大膨胀。此外，还易于造成靠近网关节点的节点能量过早耗尽，影响网络的连通性。</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网</a:t>
            </a:r>
            <a:r>
              <a:rPr lang="zh-CN" altLang="en-US" dirty="0"/>
              <a:t>外集中式存储方案</a:t>
            </a:r>
            <a:endParaRPr lang="zh-CN" altLang="en-US" dirty="0"/>
          </a:p>
        </p:txBody>
      </p:sp>
      <p:sp>
        <p:nvSpPr>
          <p:cNvPr id="15" name="TextBox 14"/>
          <p:cNvSpPr txBox="1"/>
          <p:nvPr/>
        </p:nvSpPr>
        <p:spPr>
          <a:xfrm>
            <a:off x="911424" y="1064925"/>
            <a:ext cx="10801200" cy="4524315"/>
          </a:xfrm>
          <a:prstGeom prst="rect">
            <a:avLst/>
          </a:prstGeom>
          <a:noFill/>
          <a:ln w="9525">
            <a:noFill/>
          </a:ln>
        </p:spPr>
        <p:txBody>
          <a:bodyPr wrap="square">
            <a:spAutoFit/>
          </a:bodyPr>
          <a:lstStyle/>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优点：</a:t>
            </a:r>
            <a:r>
              <a:rPr lang="zh-CN" altLang="en-US" sz="3200" b="1" dirty="0" smtClean="0">
                <a:latin typeface="华文楷体" panose="02010600040101010101" pitchFamily="2" charset="-122"/>
                <a:ea typeface="华文楷体" panose="02010600040101010101" pitchFamily="2" charset="-122"/>
              </a:rPr>
              <a:t>网内处理简单，</a:t>
            </a:r>
            <a:r>
              <a:rPr lang="zh-CN" altLang="en-US" sz="3200" b="1" dirty="0" smtClean="0">
                <a:solidFill>
                  <a:srgbClr val="0000FF"/>
                </a:solidFill>
                <a:latin typeface="华文楷体" panose="02010600040101010101" pitchFamily="2" charset="-122"/>
                <a:ea typeface="华文楷体" panose="02010600040101010101" pitchFamily="2" charset="-122"/>
              </a:rPr>
              <a:t>适合查询内容稳定不变且需要原始感知数据的应用</a:t>
            </a:r>
            <a:r>
              <a:rPr lang="zh-CN" altLang="en-US" sz="3200" b="1" dirty="0" smtClean="0">
                <a:latin typeface="华文楷体" panose="02010600040101010101" pitchFamily="2" charset="-122"/>
                <a:ea typeface="华文楷体" panose="02010600040101010101" pitchFamily="2" charset="-122"/>
              </a:rPr>
              <a:t>，对于实时查询来说，如果查询数据量不大，查询的时效性较好 ；</a:t>
            </a:r>
            <a:endParaRPr lang="en-US" altLang="zh-CN" sz="32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缺点：</a:t>
            </a:r>
            <a:r>
              <a:rPr lang="zh-CN" altLang="en-US" sz="3200" b="1" dirty="0" smtClean="0">
                <a:latin typeface="华文楷体" panose="02010600040101010101" pitchFamily="2" charset="-122"/>
                <a:ea typeface="华文楷体" panose="02010600040101010101" pitchFamily="2" charset="-122"/>
              </a:rPr>
              <a:t>考虑到节点的大规模分布，</a:t>
            </a:r>
            <a:r>
              <a:rPr lang="zh-CN" altLang="en-US" sz="3200" b="1" dirty="0" smtClean="0">
                <a:solidFill>
                  <a:srgbClr val="0000FF"/>
                </a:solidFill>
                <a:latin typeface="华文楷体" panose="02010600040101010101" pitchFamily="2" charset="-122"/>
                <a:ea typeface="华文楷体" panose="02010600040101010101" pitchFamily="2" charset="-122"/>
              </a:rPr>
              <a:t>大量冗余信息传输可能造成大量的能耗损失</a:t>
            </a:r>
            <a:r>
              <a:rPr lang="zh-CN" altLang="en-US" sz="3200" b="1" dirty="0" smtClean="0">
                <a:latin typeface="华文楷体" panose="02010600040101010101" pitchFamily="2" charset="-122"/>
                <a:ea typeface="华文楷体" panose="02010600040101010101" pitchFamily="2" charset="-122"/>
              </a:rPr>
              <a:t>，</a:t>
            </a:r>
            <a:r>
              <a:rPr lang="zh-CN" altLang="en-US" sz="3200" b="1" dirty="0" smtClean="0">
                <a:solidFill>
                  <a:srgbClr val="0000FF"/>
                </a:solidFill>
                <a:latin typeface="华文楷体" panose="02010600040101010101" pitchFamily="2" charset="-122"/>
                <a:ea typeface="华文楷体" panose="02010600040101010101" pitchFamily="2" charset="-122"/>
              </a:rPr>
              <a:t>而且容易引起通信瓶颈</a:t>
            </a:r>
            <a:r>
              <a:rPr lang="zh-CN" altLang="en-US" sz="3200" b="1" dirty="0" smtClean="0">
                <a:latin typeface="华文楷体" panose="02010600040101010101" pitchFamily="2" charset="-122"/>
                <a:ea typeface="华文楷体" panose="02010600040101010101" pitchFamily="2" charset="-122"/>
              </a:rPr>
              <a:t>，造成传输延迟。</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网</a:t>
            </a:r>
            <a:r>
              <a:rPr lang="zh-CN" altLang="en-US" dirty="0"/>
              <a:t>内分层存储方案</a:t>
            </a:r>
            <a:endParaRPr lang="zh-CN" altLang="en-US" dirty="0"/>
          </a:p>
        </p:txBody>
      </p:sp>
      <p:pic>
        <p:nvPicPr>
          <p:cNvPr id="5" name="Picture 13" descr="083_副本"/>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1030" y="1110928"/>
            <a:ext cx="6346828" cy="505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39" descr="点式菱形"/>
          <p:cNvSpPr>
            <a:spLocks noChangeArrowheads="1"/>
          </p:cNvSpPr>
          <p:nvPr/>
        </p:nvSpPr>
        <p:spPr bwMode="auto">
          <a:xfrm>
            <a:off x="119336" y="2420888"/>
            <a:ext cx="4320480" cy="2808311"/>
          </a:xfrm>
          <a:prstGeom prst="cloudCallout">
            <a:avLst>
              <a:gd name="adj1" fmla="val 38347"/>
              <a:gd name="adj2" fmla="val -33009"/>
            </a:avLst>
          </a:prstGeom>
          <a:solidFill>
            <a:schemeClr val="bg1"/>
          </a:solidFill>
          <a:ln w="9525">
            <a:solidFill>
              <a:schemeClr val="tx1"/>
            </a:solidFill>
            <a:round/>
          </a:ln>
          <a:effectLst/>
        </p:spPr>
        <p:txBody>
          <a:bodyPr/>
          <a:lstStyle/>
          <a:p>
            <a:pPr algn="ctr"/>
            <a:endParaRPr lang="zh-CN" altLang="en-US"/>
          </a:p>
        </p:txBody>
      </p:sp>
      <p:sp>
        <p:nvSpPr>
          <p:cNvPr id="7" name="Text Box 40"/>
          <p:cNvSpPr txBox="1">
            <a:spLocks noChangeArrowheads="1"/>
          </p:cNvSpPr>
          <p:nvPr/>
        </p:nvSpPr>
        <p:spPr bwMode="auto">
          <a:xfrm>
            <a:off x="709795" y="2852936"/>
            <a:ext cx="308194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两类传感器节点：</a:t>
            </a:r>
            <a:endParaRPr lang="zh-CN" altLang="en-US" sz="2400" b="1" dirty="0"/>
          </a:p>
          <a:p>
            <a:pPr marL="342900" indent="-342900">
              <a:buFont typeface="Wingdings" panose="05000000000000000000" pitchFamily="2" charset="2"/>
              <a:buChar char="l"/>
            </a:pPr>
            <a:r>
              <a:rPr lang="zh-CN" altLang="en-US" sz="2400" b="1" dirty="0"/>
              <a:t>一类是大量的普通节点，</a:t>
            </a:r>
            <a:endParaRPr lang="zh-CN" altLang="en-US" sz="2400" b="1" dirty="0"/>
          </a:p>
          <a:p>
            <a:pPr marL="342900" indent="-342900">
              <a:buFont typeface="Wingdings" panose="05000000000000000000" pitchFamily="2" charset="2"/>
              <a:buChar char="l"/>
            </a:pPr>
            <a:r>
              <a:rPr lang="zh-CN" altLang="en-US" sz="2400" b="1" dirty="0" smtClean="0"/>
              <a:t>一类</a:t>
            </a:r>
            <a:r>
              <a:rPr lang="zh-CN" altLang="en-US" sz="2400" b="1" dirty="0"/>
              <a:t>是少量的有</a:t>
            </a:r>
            <a:r>
              <a:rPr lang="zh-CN" altLang="en-US" sz="2400" b="1" dirty="0" smtClean="0"/>
              <a:t>充足资源</a:t>
            </a:r>
            <a:r>
              <a:rPr lang="zh-CN" altLang="en-US" sz="2400" b="1" dirty="0"/>
              <a:t>的簇头节点。</a:t>
            </a:r>
            <a:r>
              <a:rPr lang="zh-CN" altLang="en-US" sz="2000" b="1" dirty="0"/>
              <a:t> </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网</a:t>
            </a:r>
            <a:r>
              <a:rPr lang="zh-CN" altLang="en-US" dirty="0"/>
              <a:t>内分层存储方案</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基本思想：</a:t>
            </a:r>
            <a:r>
              <a:rPr lang="zh-CN" altLang="en-US" sz="3200" b="1" dirty="0" smtClean="0">
                <a:solidFill>
                  <a:srgbClr val="0000FF"/>
                </a:solidFill>
                <a:latin typeface="华文楷体" panose="02010600040101010101" pitchFamily="2" charset="-122"/>
                <a:ea typeface="华文楷体" panose="02010600040101010101" pitchFamily="2" charset="-122"/>
              </a:rPr>
              <a:t>将原始的感知数据存放在普通的节点，在簇头节点上处理簇内节点的数据融合与数据摘要，在根节点形成一个网内数据的整体视图。</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优点：</a:t>
            </a:r>
            <a:r>
              <a:rPr lang="zh-CN" altLang="en-US" sz="3200" b="1" dirty="0" smtClean="0">
                <a:latin typeface="华文楷体" panose="02010600040101010101" pitchFamily="2" charset="-122"/>
                <a:ea typeface="华文楷体" panose="02010600040101010101" pitchFamily="2" charset="-122"/>
              </a:rPr>
              <a:t>查询的时效性好，数据的可靠性高；</a:t>
            </a:r>
            <a:endParaRPr lang="en-US" altLang="zh-CN" sz="32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缺点</a:t>
            </a:r>
            <a:r>
              <a:rPr lang="zh-CN" altLang="en-US" sz="3200" b="1" dirty="0">
                <a:solidFill>
                  <a:srgbClr val="FF0000"/>
                </a:solidFill>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必须采用特殊的固定簇头或轮转算法来保证簇头的稳定运行</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典型代表：</a:t>
            </a:r>
            <a:r>
              <a:rPr lang="en-US" altLang="zh-CN" sz="3200" b="1" dirty="0" smtClean="0">
                <a:latin typeface="华文楷体" panose="02010600040101010101" pitchFamily="2" charset="-122"/>
                <a:ea typeface="华文楷体" panose="02010600040101010101" pitchFamily="2" charset="-122"/>
              </a:rPr>
              <a:t>Cougar</a:t>
            </a:r>
            <a:r>
              <a:rPr lang="zh-CN" altLang="en-US" sz="3200" b="1" dirty="0" smtClean="0">
                <a:latin typeface="华文楷体" panose="02010600040101010101" pitchFamily="2" charset="-122"/>
                <a:ea typeface="华文楷体" panose="02010600040101010101" pitchFamily="2" charset="-122"/>
              </a:rPr>
              <a:t>查询系统（康奈儿大学）</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网</a:t>
            </a:r>
            <a:r>
              <a:rPr lang="zh-CN" altLang="en-US" dirty="0"/>
              <a:t>内本地存储方案 </a:t>
            </a:r>
            <a:endParaRPr lang="zh-CN" altLang="en-US" dirty="0"/>
          </a:p>
        </p:txBody>
      </p:sp>
      <p:sp>
        <p:nvSpPr>
          <p:cNvPr id="15" name="TextBox 14"/>
          <p:cNvSpPr txBox="1"/>
          <p:nvPr/>
        </p:nvSpPr>
        <p:spPr>
          <a:xfrm>
            <a:off x="911424" y="980728"/>
            <a:ext cx="10801200" cy="5724644"/>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采用该方案，</a:t>
            </a:r>
            <a:r>
              <a:rPr lang="zh-CN" altLang="en-US" sz="3200" b="1" dirty="0">
                <a:solidFill>
                  <a:srgbClr val="FF0000"/>
                </a:solidFill>
                <a:latin typeface="华文楷体" panose="02010600040101010101" pitchFamily="2" charset="-122"/>
                <a:ea typeface="华文楷体" panose="02010600040101010101" pitchFamily="2" charset="-122"/>
              </a:rPr>
              <a:t>数据源节点将其获取的感知数据就地存储</a:t>
            </a:r>
            <a:r>
              <a:rPr lang="zh-CN" altLang="en-US" sz="3200" b="1" dirty="0">
                <a:latin typeface="华文楷体" panose="02010600040101010101" pitchFamily="2" charset="-122"/>
                <a:ea typeface="华文楷体" panose="02010600040101010101" pitchFamily="2" charset="-122"/>
              </a:rPr>
              <a:t>。典型代表</a:t>
            </a:r>
            <a:r>
              <a:rPr lang="zh-CN" altLang="en-US" sz="3200" b="1" dirty="0" smtClean="0">
                <a:latin typeface="华文楷体" panose="02010600040101010101" pitchFamily="2" charset="-122"/>
                <a:ea typeface="华文楷体" panose="02010600040101010101" pitchFamily="2" charset="-122"/>
              </a:rPr>
              <a:t>：</a:t>
            </a:r>
            <a:r>
              <a:rPr lang="en-US" altLang="zh-CN" sz="3200" b="1" dirty="0" err="1" smtClean="0">
                <a:latin typeface="华文楷体" panose="02010600040101010101" pitchFamily="2" charset="-122"/>
                <a:ea typeface="华文楷体" panose="02010600040101010101" pitchFamily="2" charset="-122"/>
              </a:rPr>
              <a:t>TinyDB</a:t>
            </a:r>
            <a:r>
              <a:rPr lang="zh-CN" altLang="en-US" sz="3200" b="1" dirty="0" smtClean="0">
                <a:latin typeface="华文楷体" panose="02010600040101010101" pitchFamily="2" charset="-122"/>
                <a:ea typeface="华文楷体" panose="02010600040101010101" pitchFamily="2" charset="-122"/>
              </a:rPr>
              <a:t>数据库系统（伯克利分校）</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基</a:t>
            </a:r>
            <a:r>
              <a:rPr lang="zh-CN" altLang="en-US" sz="3200" b="1" dirty="0">
                <a:solidFill>
                  <a:srgbClr val="0000FF"/>
                </a:solidFill>
                <a:latin typeface="华文楷体" panose="02010600040101010101" pitchFamily="2" charset="-122"/>
                <a:ea typeface="华文楷体" panose="02010600040101010101" pitchFamily="2" charset="-122"/>
              </a:rPr>
              <a:t>站发出查询后向网内广播查询请求</a:t>
            </a:r>
            <a:r>
              <a:rPr lang="zh-CN" altLang="en-US" sz="3200" b="1" dirty="0">
                <a:latin typeface="华文楷体" panose="02010600040101010101" pitchFamily="2" charset="-122"/>
                <a:ea typeface="华文楷体" panose="02010600040101010101" pitchFamily="2" charset="-122"/>
              </a:rPr>
              <a:t>，所有节点均接收到请求，</a:t>
            </a:r>
            <a:r>
              <a:rPr lang="zh-CN" altLang="en-US" sz="3200" b="1" dirty="0">
                <a:solidFill>
                  <a:srgbClr val="0000FF"/>
                </a:solidFill>
                <a:latin typeface="华文楷体" panose="02010600040101010101" pitchFamily="2" charset="-122"/>
                <a:ea typeface="华文楷体" panose="02010600040101010101" pitchFamily="2" charset="-122"/>
              </a:rPr>
              <a:t>满足查询条件的普通节点沿融合路由树将数据送回到根节点</a:t>
            </a:r>
            <a:r>
              <a:rPr lang="zh-CN" altLang="en-US" sz="3200" b="1" dirty="0">
                <a:latin typeface="华文楷体" panose="02010600040101010101" pitchFamily="2" charset="-122"/>
                <a:ea typeface="华文楷体" panose="02010600040101010101" pitchFamily="2" charset="-122"/>
              </a:rPr>
              <a:t>，即与基站相连的网关节点</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优点：数据存储充分利用网内节点资源；减少了通信量；</a:t>
            </a:r>
            <a:endParaRPr lang="en-US" altLang="zh-CN" sz="28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缺点：查询消息洪泛到整个网络、网内融合处理复杂度高、增加时延。</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以数据为中心的网内存储方案</a:t>
            </a:r>
            <a:endParaRPr lang="zh-CN" altLang="en-US" dirty="0"/>
          </a:p>
        </p:txBody>
      </p:sp>
      <p:sp>
        <p:nvSpPr>
          <p:cNvPr id="15" name="TextBox 14"/>
          <p:cNvSpPr txBox="1"/>
          <p:nvPr/>
        </p:nvSpPr>
        <p:spPr>
          <a:xfrm>
            <a:off x="911424" y="980728"/>
            <a:ext cx="10801200" cy="3785652"/>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采用</a:t>
            </a:r>
            <a:r>
              <a:rPr lang="zh-CN" altLang="en-US" sz="3200" b="1" dirty="0">
                <a:latin typeface="华文楷体" panose="02010600040101010101" pitchFamily="2" charset="-122"/>
                <a:ea typeface="华文楷体" panose="02010600040101010101" pitchFamily="2" charset="-122"/>
              </a:rPr>
              <a:t>以数据中心的思想，</a:t>
            </a:r>
            <a:r>
              <a:rPr lang="zh-CN" altLang="en-US" sz="3200" b="1" dirty="0">
                <a:solidFill>
                  <a:srgbClr val="FF0000"/>
                </a:solidFill>
                <a:latin typeface="华文楷体" panose="02010600040101010101" pitchFamily="2" charset="-122"/>
                <a:ea typeface="华文楷体" panose="02010600040101010101" pitchFamily="2" charset="-122"/>
              </a:rPr>
              <a:t>将网络中的数据按内容命名，并路由到与名称相关的位置</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采用该方案</a:t>
            </a:r>
            <a:r>
              <a:rPr lang="zh-CN" altLang="en-US" sz="3200" b="1" dirty="0">
                <a:latin typeface="华文楷体" panose="02010600040101010101" pitchFamily="2" charset="-122"/>
                <a:ea typeface="华文楷体" panose="02010600040101010101" pitchFamily="2" charset="-122"/>
              </a:rPr>
              <a:t>时需要和以数据为中心的路由协议相配合。存储数据的节点除负担数据存储任务外，还要完成数据压缩和融合处理操作。</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以数据为中心的网内存储方案</a:t>
            </a:r>
            <a:endParaRPr lang="zh-CN" altLang="en-US" dirty="0"/>
          </a:p>
        </p:txBody>
      </p:sp>
      <p:pic>
        <p:nvPicPr>
          <p:cNvPr id="5" name="Picture 15" descr="088_副本"/>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408" y="1065436"/>
            <a:ext cx="6841837" cy="51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64153" y="980728"/>
            <a:ext cx="4248472" cy="5201424"/>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假设节点</a:t>
            </a:r>
            <a:r>
              <a:rPr lang="en-US" altLang="zh-CN" sz="2800" b="1" dirty="0" smtClean="0">
                <a:latin typeface="华文楷体" panose="02010600040101010101" pitchFamily="2" charset="-122"/>
                <a:ea typeface="华文楷体" panose="02010600040101010101" pitchFamily="2" charset="-122"/>
              </a:rPr>
              <a:t>C</a:t>
            </a:r>
            <a:r>
              <a:rPr lang="zh-CN" altLang="en-US" sz="2800" b="1" dirty="0" smtClean="0">
                <a:latin typeface="华文楷体" panose="02010600040101010101" pitchFamily="2" charset="-122"/>
                <a:ea typeface="华文楷体" panose="02010600040101010101" pitchFamily="2" charset="-122"/>
              </a:rPr>
              <a:t>感知到有光源事件，则提取光源信息以</a:t>
            </a:r>
            <a:r>
              <a:rPr lang="en-US" altLang="zh-CN" sz="2800" b="1" dirty="0" smtClean="0">
                <a:latin typeface="华文楷体" panose="02010600040101010101" pitchFamily="2" charset="-122"/>
                <a:ea typeface="华文楷体" panose="02010600040101010101" pitchFamily="2" charset="-122"/>
              </a:rPr>
              <a:t>LIGHT</a:t>
            </a:r>
            <a:r>
              <a:rPr lang="zh-CN" altLang="en-US" sz="2800" b="1" dirty="0" smtClean="0">
                <a:latin typeface="华文楷体" panose="02010600040101010101" pitchFamily="2" charset="-122"/>
                <a:ea typeface="华文楷体" panose="02010600040101010101" pitchFamily="2" charset="-122"/>
              </a:rPr>
              <a:t>命名，并通过</a:t>
            </a:r>
            <a:r>
              <a:rPr lang="en-US" altLang="zh-CN" sz="2800" b="1" dirty="0" smtClean="0">
                <a:latin typeface="华文楷体" panose="02010600040101010101" pitchFamily="2" charset="-122"/>
                <a:ea typeface="华文楷体" panose="02010600040101010101" pitchFamily="2" charset="-122"/>
              </a:rPr>
              <a:t>hash</a:t>
            </a:r>
            <a:r>
              <a:rPr lang="zh-CN" altLang="en-US" sz="2800" b="1" dirty="0">
                <a:latin typeface="华文楷体" panose="02010600040101010101" pitchFamily="2" charset="-122"/>
                <a:ea typeface="华文楷体" panose="02010600040101010101" pitchFamily="2" charset="-122"/>
              </a:rPr>
              <a:t>函数</a:t>
            </a:r>
            <a:r>
              <a:rPr lang="zh-CN" altLang="en-US" sz="2800" b="1" dirty="0" smtClean="0">
                <a:latin typeface="华文楷体" panose="02010600040101010101" pitchFamily="2" charset="-122"/>
                <a:ea typeface="华文楷体" panose="02010600040101010101" pitchFamily="2" charset="-122"/>
              </a:rPr>
              <a:t>计算出</a:t>
            </a:r>
            <a:r>
              <a:rPr lang="en-US" altLang="zh-CN" sz="2800" b="1" dirty="0" smtClean="0">
                <a:latin typeface="华文楷体" panose="02010600040101010101" pitchFamily="2" charset="-122"/>
                <a:ea typeface="华文楷体" panose="02010600040101010101" pitchFamily="2" charset="-122"/>
              </a:rPr>
              <a:t>LIGHT</a:t>
            </a:r>
            <a:r>
              <a:rPr lang="zh-CN" altLang="en-US" sz="2800" b="1" dirty="0" smtClean="0">
                <a:latin typeface="华文楷体" panose="02010600040101010101" pitchFamily="2" charset="-122"/>
                <a:ea typeface="华文楷体" panose="02010600040101010101" pitchFamily="2" charset="-122"/>
              </a:rPr>
              <a:t>数据的存放地址</a:t>
            </a:r>
            <a:r>
              <a:rPr lang="en-US" altLang="zh-CN" sz="2800" b="1" dirty="0" smtClean="0">
                <a:latin typeface="华文楷体" panose="02010600040101010101" pitchFamily="2" charset="-122"/>
                <a:ea typeface="华文楷体" panose="02010600040101010101" pitchFamily="2" charset="-122"/>
              </a:rPr>
              <a:t>A</a:t>
            </a:r>
            <a:r>
              <a:rPr lang="zh-CN" altLang="en-US" sz="2800" b="1" dirty="0" smtClean="0">
                <a:latin typeface="华文楷体" panose="02010600040101010101" pitchFamily="2" charset="-122"/>
                <a:ea typeface="华文楷体" panose="02010600040101010101" pitchFamily="2" charset="-122"/>
              </a:rPr>
              <a:t>，然后将数据发送至</a:t>
            </a:r>
            <a:r>
              <a:rPr lang="en-US" altLang="zh-CN" sz="2800" b="1" dirty="0" smtClean="0">
                <a:latin typeface="华文楷体" panose="02010600040101010101" pitchFamily="2" charset="-122"/>
                <a:ea typeface="华文楷体" panose="02010600040101010101" pitchFamily="2" charset="-122"/>
              </a:rPr>
              <a:t>A</a:t>
            </a:r>
            <a:r>
              <a:rPr lang="zh-CN" altLang="en-US" sz="2800" b="1" dirty="0" smtClean="0">
                <a:latin typeface="华文楷体" panose="02010600040101010101" pitchFamily="2" charset="-122"/>
                <a:ea typeface="华文楷体" panose="02010600040101010101" pitchFamily="2" charset="-122"/>
              </a:rPr>
              <a:t>存放。</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节点</a:t>
            </a:r>
            <a:r>
              <a:rPr lang="en-US" altLang="zh-CN" sz="2800" b="1" dirty="0" smtClean="0">
                <a:latin typeface="华文楷体" panose="02010600040101010101" pitchFamily="2" charset="-122"/>
                <a:ea typeface="华文楷体" panose="02010600040101010101" pitchFamily="2" charset="-122"/>
              </a:rPr>
              <a:t>D</a:t>
            </a:r>
            <a:r>
              <a:rPr lang="zh-CN" altLang="en-US" sz="2800" b="1" dirty="0" smtClean="0">
                <a:latin typeface="华文楷体" panose="02010600040101010101" pitchFamily="2" charset="-122"/>
                <a:ea typeface="华文楷体" panose="02010600040101010101" pitchFamily="2" charset="-122"/>
              </a:rPr>
              <a:t>也进行同样操作。</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9"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以数据为中心的网内存储方案</a:t>
            </a:r>
            <a:endParaRPr lang="zh-CN" altLang="en-US" dirty="0"/>
          </a:p>
        </p:txBody>
      </p:sp>
      <p:sp>
        <p:nvSpPr>
          <p:cNvPr id="15" name="TextBox 14"/>
          <p:cNvSpPr txBox="1"/>
          <p:nvPr/>
        </p:nvSpPr>
        <p:spPr>
          <a:xfrm>
            <a:off x="911424" y="980728"/>
            <a:ext cx="10801200" cy="3046988"/>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优点：</a:t>
            </a:r>
            <a:r>
              <a:rPr lang="zh-CN" altLang="en-US" sz="3200" b="1" dirty="0" smtClean="0">
                <a:latin typeface="华文楷体" panose="02010600040101010101" pitchFamily="2" charset="-122"/>
                <a:ea typeface="华文楷体" panose="02010600040101010101" pitchFamily="2" charset="-122"/>
              </a:rPr>
              <a:t>数据存储有规律，便于查找，加快了查询速度；便于进行同类型数据融合，减少了通信量。</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solidFill>
                  <a:srgbClr val="0000FF"/>
                </a:solidFill>
                <a:latin typeface="华文楷体" panose="02010600040101010101" pitchFamily="2" charset="-122"/>
                <a:ea typeface="华文楷体" panose="02010600040101010101" pitchFamily="2" charset="-122"/>
              </a:rPr>
              <a:t>缺点：</a:t>
            </a:r>
            <a:r>
              <a:rPr lang="zh-CN" altLang="en-US" sz="3200" b="1" dirty="0" smtClean="0">
                <a:latin typeface="华文楷体" panose="02010600040101010101" pitchFamily="2" charset="-122"/>
                <a:ea typeface="华文楷体" panose="02010600040101010101" pitchFamily="2" charset="-122"/>
              </a:rPr>
              <a:t>数据存储需要耗费一定的通信成本；同类型数据存储到相同的位置，从而可能造成某些节点的存储空间不足。</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smtClean="0"/>
              <a:t>四种数据</a:t>
            </a:r>
            <a:r>
              <a:rPr lang="zh-CN" altLang="en-US" dirty="0"/>
              <a:t>存储</a:t>
            </a:r>
            <a:r>
              <a:rPr lang="zh-CN" altLang="en-US" dirty="0" smtClean="0"/>
              <a:t>结构比较</a:t>
            </a:r>
            <a:endParaRPr lang="zh-CN" altLang="en-US" dirty="0"/>
          </a:p>
        </p:txBody>
      </p:sp>
      <p:graphicFrame>
        <p:nvGraphicFramePr>
          <p:cNvPr id="2" name="表格 1"/>
          <p:cNvGraphicFramePr>
            <a:graphicFrameLocks noGrp="1"/>
          </p:cNvGraphicFramePr>
          <p:nvPr/>
        </p:nvGraphicFramePr>
        <p:xfrm>
          <a:off x="839418" y="1196752"/>
          <a:ext cx="10873206" cy="5112567"/>
        </p:xfrm>
        <a:graphic>
          <a:graphicData uri="http://schemas.openxmlformats.org/drawingml/2006/table">
            <a:tbl>
              <a:tblPr firstRow="1" bandRow="1">
                <a:tableStyleId>{5C22544A-7EE6-4342-B048-85BDC9FD1C3A}</a:tableStyleId>
              </a:tblPr>
              <a:tblGrid>
                <a:gridCol w="1296142"/>
                <a:gridCol w="2394266"/>
                <a:gridCol w="2394266"/>
                <a:gridCol w="2394266"/>
                <a:gridCol w="2394266"/>
              </a:tblGrid>
              <a:tr h="855655">
                <a:tc>
                  <a:txBody>
                    <a:bodyPr/>
                    <a:lstStyle/>
                    <a:p>
                      <a:pPr algn="ctr"/>
                      <a:endParaRPr lang="zh-CN" altLang="en-US" dirty="0"/>
                    </a:p>
                  </a:txBody>
                  <a:tcPr anchor="ctr"/>
                </a:tc>
                <a:tc>
                  <a:txBody>
                    <a:bodyPr/>
                    <a:lstStyle/>
                    <a:p>
                      <a:pPr algn="ctr"/>
                      <a:r>
                        <a:rPr lang="zh-CN" altLang="en-US" sz="2400" dirty="0" smtClean="0"/>
                        <a:t>网外集中式 </a:t>
                      </a:r>
                      <a:endParaRPr lang="zh-CN" altLang="en-US" sz="2400" dirty="0"/>
                    </a:p>
                  </a:txBody>
                  <a:tcPr anchor="ctr"/>
                </a:tc>
                <a:tc>
                  <a:txBody>
                    <a:bodyPr/>
                    <a:lstStyle/>
                    <a:p>
                      <a:pPr algn="ctr"/>
                      <a:r>
                        <a:rPr lang="zh-CN" altLang="en-US" sz="2400" dirty="0" smtClean="0"/>
                        <a:t>网内分层式</a:t>
                      </a:r>
                      <a:endParaRPr lang="zh-CN" altLang="en-US" sz="2400" dirty="0"/>
                    </a:p>
                  </a:txBody>
                  <a:tcPr anchor="ctr"/>
                </a:tc>
                <a:tc>
                  <a:txBody>
                    <a:bodyPr/>
                    <a:lstStyle/>
                    <a:p>
                      <a:pPr algn="ctr"/>
                      <a:r>
                        <a:rPr lang="zh-CN" altLang="en-US" sz="2400" dirty="0" smtClean="0"/>
                        <a:t>网内本地式</a:t>
                      </a:r>
                      <a:endParaRPr lang="zh-CN" altLang="en-US" sz="2400" dirty="0"/>
                    </a:p>
                  </a:txBody>
                  <a:tcPr anchor="ctr"/>
                </a:tc>
                <a:tc>
                  <a:txBody>
                    <a:bodyPr/>
                    <a:lstStyle/>
                    <a:p>
                      <a:pPr algn="ctr"/>
                      <a:r>
                        <a:rPr lang="zh-CN" altLang="en-US" sz="2400" dirty="0" smtClean="0"/>
                        <a:t>数据为中心的</a:t>
                      </a:r>
                      <a:endParaRPr lang="en-US" altLang="zh-CN" sz="2400" dirty="0" smtClean="0"/>
                    </a:p>
                    <a:p>
                      <a:pPr algn="ctr"/>
                      <a:r>
                        <a:rPr lang="zh-CN" altLang="en-US" sz="2400" dirty="0" smtClean="0"/>
                        <a:t>网内式</a:t>
                      </a:r>
                      <a:endParaRPr lang="zh-CN" altLang="en-US" sz="2400" dirty="0"/>
                    </a:p>
                  </a:txBody>
                  <a:tcPr anchor="ctr"/>
                </a:tc>
              </a:tr>
              <a:tr h="2128456">
                <a:tc>
                  <a:txBody>
                    <a:bodyPr/>
                    <a:lstStyle/>
                    <a:p>
                      <a:pPr algn="ctr"/>
                      <a:r>
                        <a:rPr lang="zh-CN" altLang="en-US" sz="2800" b="1" dirty="0" smtClean="0"/>
                        <a:t>优点</a:t>
                      </a:r>
                      <a:endParaRPr lang="zh-CN" altLang="en-US" sz="2800" b="1" dirty="0"/>
                    </a:p>
                  </a:txBody>
                  <a:tcPr anchor="ctr">
                    <a:solidFill>
                      <a:schemeClr val="bg2"/>
                    </a:solidFill>
                  </a:tcPr>
                </a:tc>
                <a:tc>
                  <a:txBody>
                    <a:bodyPr/>
                    <a:lstStyle/>
                    <a:p>
                      <a:pPr algn="just"/>
                      <a:r>
                        <a:rPr lang="zh-CN" altLang="en-US" b="1" dirty="0" smtClean="0">
                          <a:solidFill>
                            <a:srgbClr val="FF0000"/>
                          </a:solidFill>
                        </a:rPr>
                        <a:t>网内处理简单</a:t>
                      </a:r>
                      <a:r>
                        <a:rPr lang="zh-CN" altLang="en-US" dirty="0" smtClean="0"/>
                        <a:t>，适合于查询内容稳定不变且需要原始感知数据的应用系统，对于查询数据量不大的实时查询，</a:t>
                      </a:r>
                      <a:r>
                        <a:rPr lang="zh-CN" altLang="en-US" b="1" dirty="0" smtClean="0">
                          <a:solidFill>
                            <a:srgbClr val="FF0000"/>
                          </a:solidFill>
                        </a:rPr>
                        <a:t>查询时效性较好</a:t>
                      </a:r>
                      <a:r>
                        <a:rPr lang="zh-CN" altLang="en-US" dirty="0" smtClean="0"/>
                        <a:t>。</a:t>
                      </a:r>
                      <a:endParaRPr lang="zh-CN" altLang="en-US" dirty="0"/>
                    </a:p>
                  </a:txBody>
                  <a:tcPr anchor="ctr">
                    <a:solidFill>
                      <a:schemeClr val="bg2"/>
                    </a:solidFill>
                  </a:tcPr>
                </a:tc>
                <a:tc>
                  <a:txBody>
                    <a:bodyPr/>
                    <a:lstStyle/>
                    <a:p>
                      <a:pPr algn="just">
                        <a:lnSpc>
                          <a:spcPct val="150000"/>
                        </a:lnSpc>
                      </a:pPr>
                      <a:r>
                        <a:rPr lang="zh-CN" altLang="en-US" sz="2400" b="1" dirty="0" smtClean="0">
                          <a:solidFill>
                            <a:srgbClr val="FF0000"/>
                          </a:solidFill>
                        </a:rPr>
                        <a:t>查询时效性好</a:t>
                      </a:r>
                      <a:r>
                        <a:rPr lang="zh-CN" altLang="en-US" sz="2400" dirty="0" smtClean="0"/>
                        <a:t>，数据存储的可靠性好</a:t>
                      </a:r>
                      <a:r>
                        <a:rPr lang="zh-CN" altLang="en-US" sz="2000" dirty="0" smtClean="0"/>
                        <a:t>。</a:t>
                      </a:r>
                      <a:endParaRPr lang="zh-CN" altLang="en-US" sz="2000" dirty="0"/>
                    </a:p>
                  </a:txBody>
                  <a:tcPr anchor="ctr">
                    <a:solidFill>
                      <a:schemeClr val="bg2"/>
                    </a:solidFill>
                  </a:tcPr>
                </a:tc>
                <a:tc>
                  <a:txBody>
                    <a:bodyPr/>
                    <a:lstStyle/>
                    <a:p>
                      <a:pPr algn="just"/>
                      <a:r>
                        <a:rPr lang="zh-CN" altLang="en-US" dirty="0" smtClean="0"/>
                        <a:t>数据存储充分利用网内节点分布式存储资源；用数据融合和压缩技术减少数据通信量；</a:t>
                      </a:r>
                      <a:r>
                        <a:rPr lang="zh-CN" altLang="en-US" b="1" dirty="0" smtClean="0">
                          <a:solidFill>
                            <a:srgbClr val="FF0000"/>
                          </a:solidFill>
                        </a:rPr>
                        <a:t>数据没有集中化存储</a:t>
                      </a:r>
                      <a:r>
                        <a:rPr lang="zh-CN" altLang="en-US" dirty="0" smtClean="0"/>
                        <a:t>，使网内不会出现严重通信集中现象。</a:t>
                      </a:r>
                      <a:endParaRPr lang="zh-CN" altLang="en-US" dirty="0"/>
                    </a:p>
                  </a:txBody>
                  <a:tcPr anchor="ctr">
                    <a:solidFill>
                      <a:schemeClr val="bg2"/>
                    </a:solidFill>
                  </a:tcPr>
                </a:tc>
                <a:tc>
                  <a:txBody>
                    <a:bodyPr/>
                    <a:lstStyle/>
                    <a:p>
                      <a:pPr algn="just"/>
                      <a:r>
                        <a:rPr lang="zh-CN" altLang="en-US" sz="2000" dirty="0" smtClean="0"/>
                        <a:t>数据存储有规律性，</a:t>
                      </a:r>
                      <a:r>
                        <a:rPr lang="zh-CN" altLang="en-US" sz="2000" b="1" dirty="0" smtClean="0">
                          <a:solidFill>
                            <a:srgbClr val="FF0000"/>
                          </a:solidFill>
                        </a:rPr>
                        <a:t>便于查找</a:t>
                      </a:r>
                      <a:r>
                        <a:rPr lang="zh-CN" altLang="en-US" sz="2000" dirty="0" smtClean="0"/>
                        <a:t>，加快了查询速度，</a:t>
                      </a:r>
                      <a:r>
                        <a:rPr lang="zh-CN" altLang="en-US" sz="2000" b="1" dirty="0" smtClean="0">
                          <a:solidFill>
                            <a:srgbClr val="FF0000"/>
                          </a:solidFill>
                        </a:rPr>
                        <a:t>便于在网内进行同类型数据融合</a:t>
                      </a:r>
                      <a:r>
                        <a:rPr lang="zh-CN" altLang="en-US" sz="2000" dirty="0" smtClean="0"/>
                        <a:t>，减轻了通信量。 </a:t>
                      </a:r>
                      <a:endParaRPr lang="zh-CN" altLang="en-US" sz="2000" dirty="0"/>
                    </a:p>
                  </a:txBody>
                  <a:tcPr anchor="ctr">
                    <a:solidFill>
                      <a:schemeClr val="bg2"/>
                    </a:solidFill>
                  </a:tcPr>
                </a:tc>
              </a:tr>
              <a:tr h="2128456">
                <a:tc>
                  <a:txBody>
                    <a:bodyPr/>
                    <a:lstStyle/>
                    <a:p>
                      <a:pPr algn="ctr"/>
                      <a:r>
                        <a:rPr lang="zh-CN" altLang="en-US" sz="2800" b="1" dirty="0" smtClean="0"/>
                        <a:t>缺点</a:t>
                      </a:r>
                      <a:endParaRPr lang="zh-CN" altLang="en-US" sz="2800" b="1" dirty="0"/>
                    </a:p>
                  </a:txBody>
                  <a:tcPr anchor="ctr"/>
                </a:tc>
                <a:tc>
                  <a:txBody>
                    <a:bodyPr/>
                    <a:lstStyle/>
                    <a:p>
                      <a:pPr algn="just"/>
                      <a:r>
                        <a:rPr lang="zh-CN" altLang="en-US" sz="2000" dirty="0" smtClean="0"/>
                        <a:t>大量冗余信息传输可能</a:t>
                      </a:r>
                      <a:r>
                        <a:rPr lang="zh-CN" altLang="en-US" sz="2000" b="1" dirty="0" smtClean="0">
                          <a:solidFill>
                            <a:srgbClr val="0000FF"/>
                          </a:solidFill>
                        </a:rPr>
                        <a:t>造成大量的能耗损失</a:t>
                      </a:r>
                      <a:r>
                        <a:rPr lang="zh-CN" altLang="en-US" sz="2000" dirty="0" smtClean="0"/>
                        <a:t>，而且容易引起通信瓶颈，造成传输延迟。</a:t>
                      </a:r>
                      <a:endParaRPr lang="zh-CN" altLang="en-US" dirty="0"/>
                    </a:p>
                  </a:txBody>
                  <a:tcPr anchor="ctr"/>
                </a:tc>
                <a:tc>
                  <a:txBody>
                    <a:bodyPr/>
                    <a:lstStyle/>
                    <a:p>
                      <a:pPr algn="just"/>
                      <a:r>
                        <a:rPr lang="zh-CN" altLang="en-US" sz="2000" b="1" dirty="0" smtClean="0">
                          <a:solidFill>
                            <a:srgbClr val="0000FF"/>
                          </a:solidFill>
                        </a:rPr>
                        <a:t>靠近簇头处存在通信集中现象</a:t>
                      </a:r>
                      <a:r>
                        <a:rPr lang="zh-CN" altLang="en-US" sz="2000" dirty="0" smtClean="0"/>
                        <a:t>，只能用于层簇式网络，有一定的应用局限性。 </a:t>
                      </a:r>
                      <a:endParaRPr lang="zh-CN" altLang="en-US" sz="2000" dirty="0"/>
                    </a:p>
                  </a:txBody>
                  <a:tcPr anchor="ctr"/>
                </a:tc>
                <a:tc>
                  <a:txBody>
                    <a:bodyPr/>
                    <a:lstStyle/>
                    <a:p>
                      <a:pPr algn="just"/>
                      <a:r>
                        <a:rPr lang="zh-CN" altLang="en-US" sz="2000" dirty="0" smtClean="0"/>
                        <a:t>需要将查询请求洪泛到整个网内的各个角落，</a:t>
                      </a:r>
                      <a:r>
                        <a:rPr lang="zh-CN" altLang="en-US" sz="2000" b="1" dirty="0" smtClean="0">
                          <a:solidFill>
                            <a:srgbClr val="0000FF"/>
                          </a:solidFill>
                        </a:rPr>
                        <a:t>网内融合处理复杂度较高，增加了时延。</a:t>
                      </a:r>
                      <a:endParaRPr lang="zh-CN" altLang="en-US" sz="2000" b="1" dirty="0">
                        <a:solidFill>
                          <a:srgbClr val="0000FF"/>
                        </a:solidFill>
                      </a:endParaRPr>
                    </a:p>
                  </a:txBody>
                  <a:tcPr anchor="ctr"/>
                </a:tc>
                <a:tc>
                  <a:txBody>
                    <a:bodyPr/>
                    <a:lstStyle/>
                    <a:p>
                      <a:pPr algn="just"/>
                      <a:r>
                        <a:rPr lang="zh-CN" altLang="en-US" sz="2400" b="1" dirty="0" smtClean="0">
                          <a:solidFill>
                            <a:srgbClr val="0000FF"/>
                          </a:solidFill>
                        </a:rPr>
                        <a:t>数据存储耗费一定的通信成本；可能造成某些存储节点的存储空间不足</a:t>
                      </a:r>
                      <a:r>
                        <a:rPr lang="zh-CN" altLang="en-US" sz="2400" dirty="0" smtClean="0"/>
                        <a:t>。</a:t>
                      </a:r>
                      <a:endParaRPr lang="zh-CN" altLang="en-US" sz="2400" dirty="0"/>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、数据查询处理技术</a:t>
            </a:r>
            <a:endParaRPr lang="zh-CN" altLang="en-US" dirty="0"/>
          </a:p>
        </p:txBody>
      </p:sp>
      <p:sp>
        <p:nvSpPr>
          <p:cNvPr id="15" name="TextBox 14"/>
          <p:cNvSpPr txBox="1"/>
          <p:nvPr/>
        </p:nvSpPr>
        <p:spPr>
          <a:xfrm>
            <a:off x="911424" y="980728"/>
            <a:ext cx="7632848" cy="5078313"/>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600" b="1" dirty="0" smtClean="0">
                <a:latin typeface="华文楷体" panose="02010600040101010101" pitchFamily="2" charset="-122"/>
                <a:ea typeface="华文楷体" panose="02010600040101010101" pitchFamily="2" charset="-122"/>
              </a:rPr>
              <a:t>传感器网络查询处理一直是一个十分活跃的研究领域，目前其主要的研究热点是：</a:t>
            </a:r>
            <a:r>
              <a:rPr lang="en-US" altLang="zh-CN" sz="3600" b="1" dirty="0" smtClean="0">
                <a:solidFill>
                  <a:srgbClr val="FF0000"/>
                </a:solidFill>
                <a:latin typeface="华文楷体" panose="02010600040101010101" pitchFamily="2" charset="-122"/>
                <a:ea typeface="华文楷体" panose="02010600040101010101" pitchFamily="2" charset="-122"/>
              </a:rPr>
              <a:t>WSN</a:t>
            </a:r>
            <a:r>
              <a:rPr lang="zh-CN" altLang="en-US" sz="3600" b="1" dirty="0" smtClean="0">
                <a:solidFill>
                  <a:srgbClr val="FF0000"/>
                </a:solidFill>
                <a:latin typeface="华文楷体" panose="02010600040101010101" pitchFamily="2" charset="-122"/>
                <a:ea typeface="华文楷体" panose="02010600040101010101" pitchFamily="2" charset="-122"/>
              </a:rPr>
              <a:t>数据模型</a:t>
            </a:r>
            <a:r>
              <a:rPr lang="zh-CN" altLang="en-US" sz="3600" b="1" dirty="0" smtClean="0">
                <a:solidFill>
                  <a:srgbClr val="0000FF"/>
                </a:solidFill>
                <a:latin typeface="华文楷体" panose="02010600040101010101" pitchFamily="2" charset="-122"/>
                <a:ea typeface="华文楷体" panose="02010600040101010101" pitchFamily="2" charset="-122"/>
              </a:rPr>
              <a:t>、查询语言、</a:t>
            </a:r>
            <a:r>
              <a:rPr lang="zh-CN" altLang="en-US" sz="3600" b="1" dirty="0" smtClean="0">
                <a:solidFill>
                  <a:srgbClr val="FF0000"/>
                </a:solidFill>
                <a:latin typeface="华文楷体" panose="02010600040101010101" pitchFamily="2" charset="-122"/>
                <a:ea typeface="华文楷体" panose="02010600040101010101" pitchFamily="2" charset="-122"/>
              </a:rPr>
              <a:t>数据融合技术</a:t>
            </a:r>
            <a:r>
              <a:rPr lang="zh-CN" altLang="en-US" sz="3600" b="1" dirty="0" smtClean="0">
                <a:solidFill>
                  <a:srgbClr val="0000FF"/>
                </a:solidFill>
                <a:latin typeface="华文楷体" panose="02010600040101010101" pitchFamily="2" charset="-122"/>
                <a:ea typeface="华文楷体" panose="02010600040101010101" pitchFamily="2" charset="-122"/>
              </a:rPr>
              <a:t>、网内查询优化处理、查询节能管理、基于统计的数据查询</a:t>
            </a:r>
            <a:r>
              <a:rPr lang="zh-CN" altLang="en-US" sz="3600" b="1" dirty="0" smtClean="0">
                <a:latin typeface="华文楷体" panose="02010600040101010101" pitchFamily="2" charset="-122"/>
                <a:ea typeface="华文楷体" panose="02010600040101010101" pitchFamily="2" charset="-122"/>
              </a:rPr>
              <a:t>等。</a:t>
            </a:r>
            <a:endParaRPr lang="zh-CN" altLang="en-US" sz="3600" b="1" dirty="0">
              <a:latin typeface="华文楷体" panose="02010600040101010101" pitchFamily="2" charset="-122"/>
              <a:ea typeface="华文楷体" panose="02010600040101010101" pitchFamily="2" charset="-122"/>
            </a:endParaRPr>
          </a:p>
        </p:txBody>
      </p:sp>
      <p:sp>
        <p:nvSpPr>
          <p:cNvPr id="5" name="Rectangle 3" descr="单个小人1"/>
          <p:cNvSpPr>
            <a:spLocks noGrp="1" noChangeAspect="1" noChangeArrowheads="1"/>
          </p:cNvSpPr>
          <p:nvPr isPhoto="1"/>
        </p:nvSpPr>
        <p:spPr bwMode="auto">
          <a:xfrm>
            <a:off x="8845129" y="1905000"/>
            <a:ext cx="3324199" cy="3952259"/>
          </a:xfrm>
          <a:prstGeom prst="rect">
            <a:avLst/>
          </a:prstGeom>
          <a:blipFill dpi="0" rotWithShape="1">
            <a:blip r:embed="rId1"/>
            <a:srcRect/>
            <a:stretch>
              <a:fillRect t="-5166"/>
            </a:stretch>
          </a:blipFill>
          <a:ln w="9525">
            <a:noFill/>
            <a:miter lim="800000"/>
          </a:ln>
        </p:spPr>
        <p:txBody>
          <a:bodyPr/>
          <a:lstStyle/>
          <a:p>
            <a:endParaRPr lang="zh-CN" altLang="en-US">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查询类型</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历史</a:t>
            </a:r>
            <a:r>
              <a:rPr lang="zh-CN" altLang="en-US" sz="3200" b="1" dirty="0">
                <a:solidFill>
                  <a:srgbClr val="0000FF"/>
                </a:solidFill>
                <a:latin typeface="华文楷体" panose="02010600040101010101" pitchFamily="2" charset="-122"/>
                <a:ea typeface="华文楷体" panose="02010600040101010101" pitchFamily="2" charset="-122"/>
              </a:rPr>
              <a:t>查询 ：</a:t>
            </a:r>
            <a:r>
              <a:rPr lang="zh-CN" altLang="en-US" sz="3200" b="1" dirty="0">
                <a:latin typeface="华文楷体" panose="02010600040101010101" pitchFamily="2" charset="-122"/>
                <a:ea typeface="华文楷体" panose="02010600040101010101" pitchFamily="2" charset="-122"/>
              </a:rPr>
              <a:t>对从传感器网络获得的历史数据的查询。 </a:t>
            </a:r>
            <a:endParaRPr lang="en-US" altLang="zh-CN" sz="3200" b="1" dirty="0" smtClean="0">
              <a:latin typeface="华文楷体" panose="02010600040101010101" pitchFamily="2" charset="-122"/>
              <a:ea typeface="华文楷体" panose="02010600040101010101" pitchFamily="2" charset="-122"/>
            </a:endParaRPr>
          </a:p>
          <a:p>
            <a:pPr lvl="1" algn="just">
              <a:lnSpc>
                <a:spcPct val="150000"/>
              </a:lnSpc>
              <a:buClr>
                <a:srgbClr val="FF3300"/>
              </a:buClr>
              <a:buSzPct val="85000"/>
            </a:pPr>
            <a:r>
              <a:rPr lang="zh-CN" altLang="en-US" sz="3200" b="1" dirty="0">
                <a:solidFill>
                  <a:srgbClr val="FF3300"/>
                </a:solidFill>
                <a:latin typeface="华文楷体" panose="02010600040101010101" pitchFamily="2" charset="-122"/>
                <a:ea typeface="华文楷体" panose="02010600040101010101" pitchFamily="2" charset="-122"/>
              </a:rPr>
              <a:t>例如：列出</a:t>
            </a:r>
            <a:r>
              <a:rPr lang="en-US" altLang="zh-CN" sz="3200" b="1" dirty="0" smtClean="0">
                <a:solidFill>
                  <a:srgbClr val="FF3300"/>
                </a:solidFill>
                <a:latin typeface="华文楷体" panose="02010600040101010101" pitchFamily="2" charset="-122"/>
                <a:ea typeface="华文楷体" panose="02010600040101010101" pitchFamily="2" charset="-122"/>
              </a:rPr>
              <a:t>2017-07~2018-01</a:t>
            </a:r>
            <a:r>
              <a:rPr lang="zh-CN" altLang="en-US" sz="3200" b="1" dirty="0">
                <a:solidFill>
                  <a:srgbClr val="FF3300"/>
                </a:solidFill>
                <a:latin typeface="华文楷体" panose="02010600040101010101" pitchFamily="2" charset="-122"/>
                <a:ea typeface="华文楷体" panose="02010600040101010101" pitchFamily="2" charset="-122"/>
              </a:rPr>
              <a:t>区域</a:t>
            </a:r>
            <a:r>
              <a:rPr lang="en-US" altLang="zh-CN" sz="3200" b="1" dirty="0">
                <a:solidFill>
                  <a:srgbClr val="FF3300"/>
                </a:solidFill>
                <a:latin typeface="华文楷体" panose="02010600040101010101" pitchFamily="2" charset="-122"/>
                <a:ea typeface="华文楷体" panose="02010600040101010101" pitchFamily="2" charset="-122"/>
              </a:rPr>
              <a:t>A</a:t>
            </a:r>
            <a:r>
              <a:rPr lang="zh-CN" altLang="en-US" sz="3200" b="1" dirty="0">
                <a:solidFill>
                  <a:srgbClr val="FF3300"/>
                </a:solidFill>
                <a:latin typeface="华文楷体" panose="02010600040101010101" pitchFamily="2" charset="-122"/>
                <a:ea typeface="华文楷体" panose="02010600040101010101" pitchFamily="2" charset="-122"/>
              </a:rPr>
              <a:t>的平均降水量；</a:t>
            </a:r>
            <a:endParaRPr lang="zh-CN" altLang="en-US" sz="3200" b="1" dirty="0">
              <a:solidFill>
                <a:srgbClr val="FF3300"/>
              </a:solidFill>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快照</a:t>
            </a:r>
            <a:r>
              <a:rPr lang="zh-CN" altLang="en-US" sz="3200" b="1" dirty="0">
                <a:solidFill>
                  <a:srgbClr val="0000FF"/>
                </a:solidFill>
                <a:latin typeface="华文楷体" panose="02010600040101010101" pitchFamily="2" charset="-122"/>
                <a:ea typeface="华文楷体" panose="02010600040101010101" pitchFamily="2" charset="-122"/>
              </a:rPr>
              <a:t>查询 ：</a:t>
            </a:r>
            <a:r>
              <a:rPr lang="zh-CN" altLang="en-US" sz="3200" b="1" dirty="0">
                <a:latin typeface="华文楷体" panose="02010600040101010101" pitchFamily="2" charset="-122"/>
                <a:ea typeface="华文楷体" panose="02010600040101010101" pitchFamily="2" charset="-122"/>
              </a:rPr>
              <a:t>对传感器网络在某一给定时间点的查询</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lvl="1" algn="just">
              <a:lnSpc>
                <a:spcPct val="150000"/>
              </a:lnSpc>
              <a:buClr>
                <a:srgbClr val="FF3300"/>
              </a:buClr>
              <a:buSzPct val="85000"/>
            </a:pPr>
            <a:r>
              <a:rPr lang="zh-CN" altLang="en-US" sz="3200" b="1" dirty="0">
                <a:solidFill>
                  <a:srgbClr val="FF3300"/>
                </a:solidFill>
                <a:latin typeface="华文楷体" panose="02010600040101010101" pitchFamily="2" charset="-122"/>
                <a:ea typeface="华文楷体" panose="02010600040101010101" pitchFamily="2" charset="-122"/>
              </a:rPr>
              <a:t>例如</a:t>
            </a:r>
            <a:r>
              <a:rPr lang="zh-CN" altLang="en-US" sz="3200" b="1" dirty="0" smtClean="0">
                <a:solidFill>
                  <a:srgbClr val="FF3300"/>
                </a:solidFill>
                <a:latin typeface="华文楷体" panose="02010600040101010101" pitchFamily="2" charset="-122"/>
                <a:ea typeface="华文楷体" panose="02010600040101010101" pitchFamily="2" charset="-122"/>
              </a:rPr>
              <a:t>：查询当前区域</a:t>
            </a:r>
            <a:r>
              <a:rPr lang="en-US" altLang="zh-CN" sz="3200" b="1" dirty="0" smtClean="0">
                <a:solidFill>
                  <a:srgbClr val="FF3300"/>
                </a:solidFill>
                <a:latin typeface="华文楷体" panose="02010600040101010101" pitchFamily="2" charset="-122"/>
                <a:ea typeface="华文楷体" panose="02010600040101010101" pitchFamily="2" charset="-122"/>
              </a:rPr>
              <a:t>B</a:t>
            </a:r>
            <a:r>
              <a:rPr lang="zh-CN" altLang="en-US" sz="3200" b="1" dirty="0" smtClean="0">
                <a:solidFill>
                  <a:srgbClr val="FF3300"/>
                </a:solidFill>
                <a:latin typeface="华文楷体" panose="02010600040101010101" pitchFamily="2" charset="-122"/>
                <a:ea typeface="华文楷体" panose="02010600040101010101" pitchFamily="2" charset="-122"/>
              </a:rPr>
              <a:t>中所有节点的温度值；</a:t>
            </a:r>
            <a:endParaRPr lang="zh-CN" altLang="en-US" sz="3200" b="1" dirty="0">
              <a:solidFill>
                <a:srgbClr val="FF3300"/>
              </a:solidFill>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连续查询：</a:t>
            </a:r>
            <a:r>
              <a:rPr lang="zh-CN" altLang="en-US" sz="3200" b="1" dirty="0">
                <a:latin typeface="华文楷体" panose="02010600040101010101" pitchFamily="2" charset="-122"/>
                <a:ea typeface="华文楷体" panose="02010600040101010101" pitchFamily="2" charset="-122"/>
              </a:rPr>
              <a:t>关注在某一段时间间隔内传感器网络数据的变化情况</a:t>
            </a:r>
            <a:r>
              <a:rPr lang="zh-CN" altLang="en-US" sz="3200" b="1" dirty="0" smtClean="0">
                <a:latin typeface="华文楷体" panose="02010600040101010101" pitchFamily="2" charset="-122"/>
                <a:ea typeface="华文楷体" panose="02010600040101010101" pitchFamily="2" charset="-122"/>
              </a:rPr>
              <a:t>。</a:t>
            </a:r>
            <a:r>
              <a:rPr lang="zh-CN" altLang="en-US" sz="3200" b="1" dirty="0">
                <a:solidFill>
                  <a:srgbClr val="FF0000"/>
                </a:solidFill>
                <a:latin typeface="华文楷体" panose="02010600040101010101" pitchFamily="2" charset="-122"/>
                <a:ea typeface="华文楷体" panose="02010600040101010101" pitchFamily="2" charset="-122"/>
              </a:rPr>
              <a:t>连续查询是用户使用最多的查询</a:t>
            </a:r>
            <a:r>
              <a:rPr lang="zh-CN" altLang="en-US" sz="3200" b="1" dirty="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lvl="1" algn="just">
              <a:lnSpc>
                <a:spcPct val="150000"/>
              </a:lnSpc>
              <a:buClr>
                <a:srgbClr val="FF3300"/>
              </a:buClr>
              <a:buSzPct val="85000"/>
            </a:pPr>
            <a:r>
              <a:rPr lang="zh-CN" altLang="en-US" sz="3200" b="1" dirty="0">
                <a:solidFill>
                  <a:srgbClr val="FF3300"/>
                </a:solidFill>
                <a:latin typeface="华文楷体" panose="02010600040101010101" pitchFamily="2" charset="-122"/>
                <a:ea typeface="华文楷体" panose="02010600040101010101" pitchFamily="2" charset="-122"/>
              </a:rPr>
              <a:t>例如</a:t>
            </a:r>
            <a:r>
              <a:rPr lang="zh-CN" altLang="en-US" sz="3200" b="1" dirty="0" smtClean="0">
                <a:solidFill>
                  <a:srgbClr val="FF3300"/>
                </a:solidFill>
                <a:latin typeface="华文楷体" panose="02010600040101010101" pitchFamily="2" charset="-122"/>
                <a:ea typeface="华文楷体" panose="02010600040101010101" pitchFamily="2" charset="-122"/>
              </a:rPr>
              <a:t>：列出从现在开始区域</a:t>
            </a:r>
            <a:r>
              <a:rPr lang="en-US" altLang="zh-CN" sz="3200" b="1" dirty="0" smtClean="0">
                <a:solidFill>
                  <a:srgbClr val="FF3300"/>
                </a:solidFill>
                <a:latin typeface="华文楷体" panose="02010600040101010101" pitchFamily="2" charset="-122"/>
                <a:ea typeface="华文楷体" panose="02010600040101010101" pitchFamily="2" charset="-122"/>
              </a:rPr>
              <a:t>A</a:t>
            </a:r>
            <a:r>
              <a:rPr lang="zh-CN" altLang="en-US" sz="3200" b="1" dirty="0" smtClean="0">
                <a:solidFill>
                  <a:srgbClr val="FF3300"/>
                </a:solidFill>
                <a:latin typeface="华文楷体" panose="02010600040101010101" pitchFamily="2" charset="-122"/>
                <a:ea typeface="华文楷体" panose="02010600040101010101" pitchFamily="2" charset="-122"/>
              </a:rPr>
              <a:t>每</a:t>
            </a:r>
            <a:r>
              <a:rPr lang="en-US" altLang="zh-CN" sz="3200" b="1" dirty="0" smtClean="0">
                <a:solidFill>
                  <a:srgbClr val="FF3300"/>
                </a:solidFill>
                <a:latin typeface="华文楷体" panose="02010600040101010101" pitchFamily="2" charset="-122"/>
                <a:ea typeface="华文楷体" panose="02010600040101010101" pitchFamily="2" charset="-122"/>
              </a:rPr>
              <a:t>30</a:t>
            </a:r>
            <a:r>
              <a:rPr lang="zh-CN" altLang="en-US" sz="3200" b="1" dirty="0" smtClean="0">
                <a:solidFill>
                  <a:srgbClr val="FF3300"/>
                </a:solidFill>
                <a:latin typeface="华文楷体" panose="02010600040101010101" pitchFamily="2" charset="-122"/>
                <a:ea typeface="华文楷体" panose="02010600040101010101" pitchFamily="2" charset="-122"/>
              </a:rPr>
              <a:t>分钟的平均降雨量；</a:t>
            </a:r>
            <a:endParaRPr lang="zh-CN" altLang="en-US" sz="3200" b="1" dirty="0">
              <a:solidFill>
                <a:srgbClr val="FF33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查询系统结构</a:t>
            </a:r>
            <a:endParaRPr lang="zh-CN" altLang="en-US" dirty="0"/>
          </a:p>
        </p:txBody>
      </p:sp>
      <p:sp>
        <p:nvSpPr>
          <p:cNvPr id="15" name="TextBox 14"/>
          <p:cNvSpPr txBox="1"/>
          <p:nvPr/>
        </p:nvSpPr>
        <p:spPr>
          <a:xfrm>
            <a:off x="911424" y="980728"/>
            <a:ext cx="10801200" cy="4616648"/>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由于采用了分布式处理技术，传感器网络查询处理系统一般由</a:t>
            </a:r>
            <a:r>
              <a:rPr lang="zh-CN" altLang="en-US" sz="2800" b="1" dirty="0">
                <a:solidFill>
                  <a:srgbClr val="FF0000"/>
                </a:solidFill>
                <a:latin typeface="华文楷体" panose="02010600040101010101" pitchFamily="2" charset="-122"/>
                <a:ea typeface="华文楷体" panose="02010600040101010101" pitchFamily="2" charset="-122"/>
              </a:rPr>
              <a:t>全局查询处理器</a:t>
            </a:r>
            <a:r>
              <a:rPr lang="zh-CN" altLang="en-US" sz="2800" b="1" dirty="0">
                <a:latin typeface="华文楷体" panose="02010600040101010101" pitchFamily="2" charset="-122"/>
                <a:ea typeface="华文楷体" panose="02010600040101010101" pitchFamily="2" charset="-122"/>
              </a:rPr>
              <a:t>和在每个传感器节点上的</a:t>
            </a:r>
            <a:r>
              <a:rPr lang="zh-CN" altLang="en-US" sz="2800" b="1" dirty="0">
                <a:solidFill>
                  <a:srgbClr val="FF0000"/>
                </a:solidFill>
                <a:latin typeface="华文楷体" panose="02010600040101010101" pitchFamily="2" charset="-122"/>
                <a:ea typeface="华文楷体" panose="02010600040101010101" pitchFamily="2" charset="-122"/>
              </a:rPr>
              <a:t>局部查询处理器</a:t>
            </a:r>
            <a:r>
              <a:rPr lang="zh-CN" altLang="en-US" sz="2800" b="1" dirty="0">
                <a:latin typeface="华文楷体" panose="02010600040101010101" pitchFamily="2" charset="-122"/>
                <a:ea typeface="华文楷体" panose="02010600040101010101" pitchFamily="2" charset="-122"/>
              </a:rPr>
              <a:t>协作构成。</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当</a:t>
            </a:r>
            <a:r>
              <a:rPr lang="zh-CN" altLang="en-US" sz="2800" b="1" dirty="0">
                <a:latin typeface="华文楷体" panose="02010600040101010101" pitchFamily="2" charset="-122"/>
                <a:ea typeface="华文楷体" panose="02010600040101010101" pitchFamily="2" charset="-122"/>
              </a:rPr>
              <a:t>用户提交一个连续查询以后，</a:t>
            </a:r>
            <a:r>
              <a:rPr lang="zh-CN" altLang="en-US" sz="2800" b="1" dirty="0">
                <a:solidFill>
                  <a:srgbClr val="0000FF"/>
                </a:solidFill>
                <a:latin typeface="华文楷体" panose="02010600040101010101" pitchFamily="2" charset="-122"/>
                <a:ea typeface="华文楷体" panose="02010600040101010101" pitchFamily="2" charset="-122"/>
              </a:rPr>
              <a:t>全局查询处理器需要把查询分解成一系列的子查询提交到相关传感器节点上由局部查询处理器执行。</a:t>
            </a:r>
            <a:r>
              <a:rPr lang="zh-CN" altLang="en-US" sz="2800" b="1" dirty="0">
                <a:latin typeface="华文楷体" panose="02010600040101010101" pitchFamily="2" charset="-122"/>
                <a:ea typeface="华文楷体" panose="02010600040101010101" pitchFamily="2" charset="-122"/>
              </a:rPr>
              <a:t>这些子查询也是连续查询，需要扫描、过滤（即选择）和综合相关无限实时数据流，产生连续的部分查询结果流，返回给全局查询处理器，经过进一步全局综合处理，最终返回给用户。</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a:t>CACQ</a:t>
            </a:r>
            <a:r>
              <a:rPr lang="zh-CN" altLang="en-US" dirty="0"/>
              <a:t>连续查询处理结构</a:t>
            </a:r>
            <a:endParaRPr lang="zh-CN" altLang="en-US" dirty="0"/>
          </a:p>
        </p:txBody>
      </p:sp>
      <p:pic>
        <p:nvPicPr>
          <p:cNvPr id="5"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1623" y="1196752"/>
            <a:ext cx="9764123"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t>2</a:t>
            </a:r>
            <a:r>
              <a:rPr lang="zh-CN" altLang="en-US" dirty="0" smtClean="0"/>
              <a:t>、模型</a:t>
            </a:r>
            <a:r>
              <a:rPr lang="zh-CN" altLang="en-US" dirty="0"/>
              <a:t>驱动的</a:t>
            </a:r>
            <a:r>
              <a:rPr lang="en-US" altLang="zh-CN" dirty="0"/>
              <a:t>WSN</a:t>
            </a:r>
            <a:r>
              <a:rPr lang="zh-CN" altLang="en-US" dirty="0"/>
              <a:t>数据管理</a:t>
            </a:r>
            <a:r>
              <a:rPr lang="zh-CN" altLang="en-US" dirty="0" smtClean="0"/>
              <a:t>方案</a:t>
            </a:r>
            <a:endParaRPr lang="zh-CN" altLang="en-US" dirty="0"/>
          </a:p>
        </p:txBody>
      </p:sp>
      <p:pic>
        <p:nvPicPr>
          <p:cNvPr id="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270" y="1268760"/>
            <a:ext cx="911264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查询系统结构</a:t>
            </a:r>
            <a:endParaRPr lang="zh-CN" altLang="en-US" dirty="0"/>
          </a:p>
        </p:txBody>
      </p:sp>
      <p:sp>
        <p:nvSpPr>
          <p:cNvPr id="15" name="TextBox 14"/>
          <p:cNvSpPr txBox="1"/>
          <p:nvPr/>
        </p:nvSpPr>
        <p:spPr>
          <a:xfrm>
            <a:off x="911424" y="980728"/>
            <a:ext cx="10801200" cy="3785652"/>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传感器节点上的</a:t>
            </a:r>
            <a:r>
              <a:rPr lang="zh-CN" altLang="en-US" sz="3200" b="1" dirty="0">
                <a:solidFill>
                  <a:srgbClr val="FF0000"/>
                </a:solidFill>
                <a:latin typeface="华文楷体" panose="02010600040101010101" pitchFamily="2" charset="-122"/>
                <a:ea typeface="华文楷体" panose="02010600040101010101" pitchFamily="2" charset="-122"/>
              </a:rPr>
              <a:t>局部查询处理器是连续查询处理的关键</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各个连续子查询也需要执行很长时间。在</a:t>
            </a:r>
            <a:r>
              <a:rPr lang="zh-CN" altLang="en-US" sz="3200" b="1" dirty="0">
                <a:latin typeface="华文楷体" panose="02010600040101010101" pitchFamily="2" charset="-122"/>
                <a:ea typeface="华文楷体" panose="02010600040101010101" pitchFamily="2" charset="-122"/>
              </a:rPr>
              <a:t>连续子查询的长期执行过程中，传感器节点及其产生数据的特性、传感器节点的工作负载等</a:t>
            </a:r>
            <a:r>
              <a:rPr lang="zh-CN" altLang="en-US" sz="3200" b="1" dirty="0">
                <a:solidFill>
                  <a:srgbClr val="0000FF"/>
                </a:solidFill>
                <a:latin typeface="华文楷体" panose="02010600040101010101" pitchFamily="2" charset="-122"/>
                <a:ea typeface="华文楷体" panose="02010600040101010101" pitchFamily="2" charset="-122"/>
              </a:rPr>
              <a:t>情况都在不断地发生改变</a:t>
            </a:r>
            <a:r>
              <a:rPr lang="zh-CN" altLang="en-US" sz="3200" b="1" dirty="0">
                <a:latin typeface="华文楷体" panose="02010600040101010101" pitchFamily="2" charset="-122"/>
                <a:ea typeface="华文楷体" panose="02010600040101010101" pitchFamily="2" charset="-122"/>
              </a:rPr>
              <a:t>。因此，</a:t>
            </a:r>
            <a:r>
              <a:rPr lang="zh-CN" altLang="en-US" sz="3200" b="1" dirty="0">
                <a:solidFill>
                  <a:srgbClr val="FF0000"/>
                </a:solidFill>
                <a:latin typeface="华文楷体" panose="02010600040101010101" pitchFamily="2" charset="-122"/>
                <a:ea typeface="华文楷体" panose="02010600040101010101" pitchFamily="2" charset="-122"/>
              </a:rPr>
              <a:t>局部查询处理器必须具有适应环境变化的自适应性</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192785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数据管理的基本</a:t>
            </a:r>
            <a:r>
              <a:rPr lang="zh-CN" altLang="en-US" sz="3600" b="1" dirty="0" smtClean="0">
                <a:solidFill>
                  <a:schemeClr val="bg1"/>
                </a:solidFill>
                <a:latin typeface="Impact" panose="020B0806030902050204" pitchFamily="34" charset="0"/>
                <a:ea typeface="微软雅黑" panose="020B0503020204020204" pitchFamily="34" charset="-122"/>
              </a:rPr>
              <a:t>概念</a:t>
            </a:r>
            <a:endParaRPr sz="3600" b="1" dirty="0" smtClean="0">
              <a:solidFill>
                <a:schemeClr val="bg1"/>
              </a:solidFill>
              <a:latin typeface="Impact" panose="020B0806030902050204" pitchFamily="34" charset="0"/>
              <a:ea typeface="微软雅黑" panose="020B0503020204020204" pitchFamily="34" charset="-122"/>
            </a:endParaRPr>
          </a:p>
        </p:txBody>
      </p:sp>
      <p:sp>
        <p:nvSpPr>
          <p:cNvPr id="19"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20"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sp>
        <p:nvSpPr>
          <p:cNvPr id="21"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查询处理方案</a:t>
            </a:r>
            <a:endParaRPr lang="zh-CN" altLang="en-US" dirty="0"/>
          </a:p>
        </p:txBody>
      </p:sp>
      <p:sp>
        <p:nvSpPr>
          <p:cNvPr id="15" name="TextBox 14"/>
          <p:cNvSpPr txBox="1"/>
          <p:nvPr/>
        </p:nvSpPr>
        <p:spPr>
          <a:xfrm>
            <a:off x="911424" y="980728"/>
            <a:ext cx="10801200" cy="3785652"/>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en-US" altLang="zh-CN" sz="3200" b="1" dirty="0" smtClean="0">
                <a:latin typeface="华文楷体" panose="02010600040101010101" pitchFamily="2" charset="-122"/>
                <a:ea typeface="华文楷体" panose="02010600040101010101" pitchFamily="2" charset="-122"/>
              </a:rPr>
              <a:t>WSN</a:t>
            </a:r>
            <a:r>
              <a:rPr lang="zh-CN" altLang="en-US" sz="3200" b="1" dirty="0" smtClean="0">
                <a:latin typeface="华文楷体" panose="02010600040101010101" pitchFamily="2" charset="-122"/>
                <a:ea typeface="华文楷体" panose="02010600040101010101" pitchFamily="2" charset="-122"/>
              </a:rPr>
              <a:t>查询</a:t>
            </a:r>
            <a:r>
              <a:rPr lang="zh-CN" altLang="en-US" sz="3200" b="1" dirty="0">
                <a:latin typeface="华文楷体" panose="02010600040101010101" pitchFamily="2" charset="-122"/>
                <a:ea typeface="华文楷体" panose="02010600040101010101" pitchFamily="2" charset="-122"/>
              </a:rPr>
              <a:t>处理一般可分为两个步骤：</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将全局查询处理器</a:t>
            </a:r>
            <a:r>
              <a:rPr lang="zh-CN" altLang="en-US" sz="3200" b="1" dirty="0">
                <a:solidFill>
                  <a:srgbClr val="0000FF"/>
                </a:solidFill>
                <a:latin typeface="华文楷体" panose="02010600040101010101" pitchFamily="2" charset="-122"/>
                <a:ea typeface="华文楷体" panose="02010600040101010101" pitchFamily="2" charset="-122"/>
              </a:rPr>
              <a:t>分解出的所有子查询</a:t>
            </a:r>
            <a:r>
              <a:rPr lang="zh-CN" altLang="en-US" sz="3200" b="1" dirty="0">
                <a:latin typeface="华文楷体" panose="02010600040101010101" pitchFamily="2" charset="-122"/>
                <a:ea typeface="华文楷体" panose="02010600040101010101" pitchFamily="2" charset="-122"/>
              </a:rPr>
              <a:t>发布到查询所指定的目标区域中。</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200" b="1" dirty="0" smtClean="0">
                <a:latin typeface="华文楷体" panose="02010600040101010101" pitchFamily="2" charset="-122"/>
                <a:ea typeface="华文楷体" panose="02010600040101010101" pitchFamily="2" charset="-122"/>
              </a:rPr>
              <a:t>收到</a:t>
            </a:r>
            <a:r>
              <a:rPr lang="zh-CN" altLang="en-US" sz="3200" b="1" dirty="0">
                <a:latin typeface="华文楷体" panose="02010600040101010101" pitchFamily="2" charset="-122"/>
                <a:ea typeface="华文楷体" panose="02010600040101010101" pitchFamily="2" charset="-122"/>
              </a:rPr>
              <a:t>查询任务</a:t>
            </a:r>
            <a:r>
              <a:rPr lang="zh-CN" altLang="en-US" sz="3200" b="1" dirty="0" smtClean="0">
                <a:latin typeface="华文楷体" panose="02010600040101010101" pitchFamily="2" charset="-122"/>
                <a:ea typeface="华文楷体" panose="02010600040101010101" pitchFamily="2" charset="-122"/>
              </a:rPr>
              <a:t>的</a:t>
            </a:r>
            <a:r>
              <a:rPr lang="zh-CN" altLang="en-US" sz="3200" b="1" dirty="0" smtClean="0">
                <a:solidFill>
                  <a:srgbClr val="0000FF"/>
                </a:solidFill>
                <a:latin typeface="华文楷体" panose="02010600040101010101" pitchFamily="2" charset="-122"/>
                <a:ea typeface="华文楷体" panose="02010600040101010101" pitchFamily="2" charset="-122"/>
              </a:rPr>
              <a:t>普通</a:t>
            </a:r>
            <a:r>
              <a:rPr lang="zh-CN" altLang="en-US" sz="3200" b="1" dirty="0">
                <a:solidFill>
                  <a:srgbClr val="0000FF"/>
                </a:solidFill>
                <a:latin typeface="华文楷体" panose="02010600040101010101" pitchFamily="2" charset="-122"/>
                <a:ea typeface="华文楷体" panose="02010600040101010101" pitchFamily="2" charset="-122"/>
              </a:rPr>
              <a:t>节点执行</a:t>
            </a:r>
            <a:r>
              <a:rPr lang="zh-CN" altLang="en-US" sz="3200" b="1" dirty="0" smtClean="0">
                <a:solidFill>
                  <a:srgbClr val="0000FF"/>
                </a:solidFill>
                <a:latin typeface="华文楷体" panose="02010600040101010101" pitchFamily="2" charset="-122"/>
                <a:ea typeface="华文楷体" panose="02010600040101010101" pitchFamily="2" charset="-122"/>
              </a:rPr>
              <a:t>查询，并返回</a:t>
            </a:r>
            <a:r>
              <a:rPr lang="zh-CN" altLang="en-US" sz="3200" b="1" dirty="0">
                <a:solidFill>
                  <a:srgbClr val="0000FF"/>
                </a:solidFill>
                <a:latin typeface="华文楷体" panose="02010600040101010101" pitchFamily="2" charset="-122"/>
                <a:ea typeface="华文楷体" panose="02010600040101010101" pitchFamily="2" charset="-122"/>
              </a:rPr>
              <a:t>查询结果数据</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查询处理方案</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目前已提出的主要查询处理方案可分为</a:t>
            </a:r>
            <a:r>
              <a:rPr lang="zh-CN" altLang="en-US" sz="3200" b="1" dirty="0" smtClean="0">
                <a:latin typeface="华文楷体" panose="02010600040101010101" pitchFamily="2" charset="-122"/>
                <a:ea typeface="华文楷体" panose="02010600040101010101" pitchFamily="2" charset="-122"/>
              </a:rPr>
              <a:t>以下 </a:t>
            </a:r>
            <a:r>
              <a:rPr lang="en-US" altLang="zh-CN" sz="3200" b="1" dirty="0" smtClean="0">
                <a:solidFill>
                  <a:srgbClr val="FF0000"/>
                </a:solidFill>
                <a:latin typeface="华文楷体" panose="02010600040101010101" pitchFamily="2" charset="-122"/>
                <a:ea typeface="华文楷体" panose="02010600040101010101" pitchFamily="2" charset="-122"/>
              </a:rPr>
              <a:t>3 </a:t>
            </a:r>
            <a:r>
              <a:rPr lang="zh-CN" altLang="en-US" sz="3200" b="1" dirty="0" smtClean="0">
                <a:latin typeface="华文楷体" panose="02010600040101010101" pitchFamily="2" charset="-122"/>
                <a:ea typeface="华文楷体" panose="02010600040101010101" pitchFamily="2" charset="-122"/>
              </a:rPr>
              <a:t>种</a:t>
            </a:r>
            <a:r>
              <a:rPr lang="zh-CN" altLang="en-US" sz="3200" b="1" dirty="0">
                <a:latin typeface="华文楷体" panose="02010600040101010101" pitchFamily="2" charset="-122"/>
                <a:ea typeface="华文楷体" panose="02010600040101010101" pitchFamily="2" charset="-122"/>
              </a:rPr>
              <a:t>类型：</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采用</a:t>
            </a:r>
            <a:r>
              <a:rPr lang="zh-CN" altLang="en-US" sz="3200" b="1" dirty="0">
                <a:solidFill>
                  <a:srgbClr val="0000FF"/>
                </a:solidFill>
                <a:latin typeface="华文楷体" panose="02010600040101010101" pitchFamily="2" charset="-122"/>
                <a:ea typeface="华文楷体" panose="02010600040101010101" pitchFamily="2" charset="-122"/>
              </a:rPr>
              <a:t>广播发布查询的</a:t>
            </a:r>
            <a:r>
              <a:rPr lang="zh-CN" altLang="en-US" sz="3200" b="1" dirty="0" smtClean="0">
                <a:solidFill>
                  <a:srgbClr val="0000FF"/>
                </a:solidFill>
                <a:latin typeface="华文楷体" panose="02010600040101010101" pitchFamily="2" charset="-122"/>
                <a:ea typeface="华文楷体" panose="02010600040101010101" pitchFamily="2" charset="-122"/>
              </a:rPr>
              <a:t>方法：</a:t>
            </a:r>
            <a:r>
              <a:rPr lang="zh-CN" altLang="en-US" sz="3200" b="1" dirty="0" smtClean="0">
                <a:latin typeface="华文楷体" panose="02010600040101010101" pitchFamily="2" charset="-122"/>
                <a:ea typeface="华文楷体" panose="02010600040101010101" pitchFamily="2" charset="-122"/>
              </a:rPr>
              <a:t>不需要节点定位，因此节省了开销，但是容易造成信息内爆；</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采用</a:t>
            </a:r>
            <a:r>
              <a:rPr lang="zh-CN" altLang="en-US" sz="3200" b="1" dirty="0">
                <a:solidFill>
                  <a:srgbClr val="0000FF"/>
                </a:solidFill>
                <a:latin typeface="华文楷体" panose="02010600040101010101" pitchFamily="2" charset="-122"/>
                <a:ea typeface="华文楷体" panose="02010600040101010101" pitchFamily="2" charset="-122"/>
              </a:rPr>
              <a:t>特定路由方式 </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需要定位系统的协助；</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200" b="1" dirty="0" smtClean="0">
                <a:solidFill>
                  <a:srgbClr val="0000FF"/>
                </a:solidFill>
                <a:latin typeface="华文楷体" panose="02010600040101010101" pitchFamily="2" charset="-122"/>
                <a:ea typeface="华文楷体" panose="02010600040101010101" pitchFamily="2" charset="-122"/>
              </a:rPr>
              <a:t>采用</a:t>
            </a:r>
            <a:r>
              <a:rPr lang="zh-CN" altLang="en-US" sz="3200" b="1" dirty="0">
                <a:solidFill>
                  <a:srgbClr val="0000FF"/>
                </a:solidFill>
                <a:latin typeface="华文楷体" panose="02010600040101010101" pitchFamily="2" charset="-122"/>
                <a:ea typeface="华文楷体" panose="02010600040101010101" pitchFamily="2" charset="-122"/>
              </a:rPr>
              <a:t>定向扩散</a:t>
            </a:r>
            <a:r>
              <a:rPr lang="zh-CN" altLang="en-US" sz="3200" b="1" dirty="0" smtClean="0">
                <a:solidFill>
                  <a:srgbClr val="0000FF"/>
                </a:solidFill>
                <a:latin typeface="华文楷体" panose="02010600040101010101" pitchFamily="2" charset="-122"/>
                <a:ea typeface="华文楷体" panose="02010600040101010101" pitchFamily="2" charset="-122"/>
              </a:rPr>
              <a:t>技术：</a:t>
            </a:r>
            <a:r>
              <a:rPr lang="zh-CN" altLang="en-US" sz="3200" b="1" dirty="0" smtClean="0">
                <a:latin typeface="华文楷体" panose="02010600040101010101" pitchFamily="2" charset="-122"/>
                <a:ea typeface="华文楷体" panose="02010600040101010101" pitchFamily="2" charset="-122"/>
              </a:rPr>
              <a:t>与路由策略相对独立，限制了路由策略的选择，也使得系统开发周期较长，且扩展性不强。</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查询处理优化技术</a:t>
            </a:r>
            <a:endParaRPr lang="zh-CN" altLang="en-US" dirty="0"/>
          </a:p>
        </p:txBody>
      </p:sp>
      <p:sp>
        <p:nvSpPr>
          <p:cNvPr id="15" name="TextBox 14"/>
          <p:cNvSpPr txBox="1"/>
          <p:nvPr/>
        </p:nvSpPr>
        <p:spPr>
          <a:xfrm>
            <a:off x="911424" y="980728"/>
            <a:ext cx="10801200" cy="5355312"/>
          </a:xfrm>
          <a:prstGeom prst="rect">
            <a:avLst/>
          </a:prstGeom>
          <a:noFill/>
          <a:ln w="9525">
            <a:noFill/>
          </a:ln>
        </p:spPr>
        <p:txBody>
          <a:bodyPr wrap="square">
            <a:spAutoFit/>
          </a:bodyPr>
          <a:lstStyle/>
          <a:p>
            <a:pPr marL="514350" indent="-514350" algn="just">
              <a:lnSpc>
                <a:spcPct val="150000"/>
              </a:lnSpc>
              <a:buClr>
                <a:srgbClr val="FF3300"/>
              </a:buClr>
              <a:buSzPct val="85000"/>
              <a:buFont typeface="+mj-lt"/>
              <a:buAutoNum type="arabicPeriod"/>
            </a:pPr>
            <a:r>
              <a:rPr lang="zh-CN" altLang="en-US" sz="3200" b="1" dirty="0">
                <a:latin typeface="华文楷体" panose="02010600040101010101" pitchFamily="2" charset="-122"/>
                <a:ea typeface="华文楷体" panose="02010600040101010101" pitchFamily="2" charset="-122"/>
              </a:rPr>
              <a:t>无线传感器网络</a:t>
            </a:r>
            <a:r>
              <a:rPr lang="zh-CN" altLang="en-US" sz="3200" b="1" dirty="0">
                <a:solidFill>
                  <a:srgbClr val="FF0000"/>
                </a:solidFill>
                <a:latin typeface="华文楷体" panose="02010600040101010101" pitchFamily="2" charset="-122"/>
                <a:ea typeface="华文楷体" panose="02010600040101010101" pitchFamily="2" charset="-122"/>
              </a:rPr>
              <a:t>连续查询自适应技术（</a:t>
            </a:r>
            <a:r>
              <a:rPr lang="en-US" altLang="zh-CN" sz="3200" b="1" dirty="0">
                <a:solidFill>
                  <a:srgbClr val="FF0000"/>
                </a:solidFill>
                <a:latin typeface="华文楷体" panose="02010600040101010101" pitchFamily="2" charset="-122"/>
                <a:ea typeface="华文楷体" panose="02010600040101010101" pitchFamily="2" charset="-122"/>
              </a:rPr>
              <a:t>CACQ</a:t>
            </a:r>
            <a:r>
              <a:rPr lang="zh-CN" altLang="en-US" sz="3200" b="1" dirty="0" smtClean="0">
                <a:solidFill>
                  <a:srgbClr val="FF0000"/>
                </a:solidFill>
                <a:latin typeface="华文楷体" panose="02010600040101010101" pitchFamily="2" charset="-122"/>
                <a:ea typeface="华文楷体" panose="02010600040101010101" pitchFamily="2" charset="-122"/>
              </a:rPr>
              <a:t>）</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对于</a:t>
            </a:r>
            <a:r>
              <a:rPr lang="zh-CN" altLang="en-US" sz="2800" b="1" dirty="0">
                <a:latin typeface="华文楷体" panose="02010600040101010101" pitchFamily="2" charset="-122"/>
                <a:ea typeface="华文楷体" panose="02010600040101010101" pitchFamily="2" charset="-122"/>
              </a:rPr>
              <a:t>没有连接操作的单个连续查询，</a:t>
            </a:r>
            <a:r>
              <a:rPr lang="en-US" altLang="zh-CN" sz="2800" b="1" dirty="0">
                <a:latin typeface="华文楷体" panose="02010600040101010101" pitchFamily="2" charset="-122"/>
                <a:ea typeface="华文楷体" panose="02010600040101010101" pitchFamily="2" charset="-122"/>
              </a:rPr>
              <a:t>CACQ</a:t>
            </a:r>
            <a:r>
              <a:rPr lang="zh-CN" altLang="en-US" sz="2800" b="1" dirty="0">
                <a:latin typeface="华文楷体" panose="02010600040101010101" pitchFamily="2" charset="-122"/>
                <a:ea typeface="华文楷体" panose="02010600040101010101" pitchFamily="2" charset="-122"/>
              </a:rPr>
              <a:t>把查询分解为一个操作</a:t>
            </a:r>
            <a:r>
              <a:rPr lang="zh-CN" altLang="en-US" sz="2800" b="1" dirty="0" smtClean="0">
                <a:latin typeface="华文楷体" panose="02010600040101010101" pitchFamily="2" charset="-122"/>
                <a:ea typeface="华文楷体" panose="02010600040101010101" pitchFamily="2" charset="-122"/>
              </a:rPr>
              <a:t>序列，并</a:t>
            </a:r>
            <a:r>
              <a:rPr lang="zh-CN" altLang="en-US" sz="2800" b="1" dirty="0" smtClean="0">
                <a:solidFill>
                  <a:srgbClr val="0000FF"/>
                </a:solidFill>
                <a:latin typeface="华文楷体" panose="02010600040101010101" pitchFamily="2" charset="-122"/>
                <a:ea typeface="华文楷体" panose="02010600040101010101" pitchFamily="2" charset="-122"/>
              </a:rPr>
              <a:t>为数据流建立了一个缓冲池</a:t>
            </a:r>
            <a:r>
              <a:rPr lang="zh-CN" altLang="en-US" sz="2800" b="1" dirty="0" smtClean="0">
                <a:latin typeface="华文楷体" panose="02010600040101010101" pitchFamily="2" charset="-122"/>
                <a:ea typeface="华文楷体" panose="02010600040101010101" pitchFamily="2" charset="-122"/>
              </a:rPr>
              <a:t>，用于存放数据；</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ü"/>
            </a:pPr>
            <a:r>
              <a:rPr lang="en-US" altLang="zh-CN" sz="2800" b="1" dirty="0" smtClean="0">
                <a:latin typeface="华文楷体" panose="02010600040101010101" pitchFamily="2" charset="-122"/>
                <a:ea typeface="华文楷体" panose="02010600040101010101" pitchFamily="2" charset="-122"/>
              </a:rPr>
              <a:t>CACQ</a:t>
            </a:r>
            <a:r>
              <a:rPr lang="zh-CN" altLang="en-US" sz="2800" b="1" dirty="0">
                <a:latin typeface="华文楷体" panose="02010600040101010101" pitchFamily="2" charset="-122"/>
                <a:ea typeface="华文楷体" panose="02010600040101010101" pitchFamily="2" charset="-122"/>
              </a:rPr>
              <a:t>还可以处理多个无连接的连续子查询</a:t>
            </a:r>
            <a:r>
              <a:rPr lang="zh-CN" altLang="en-US" sz="2800" b="1" dirty="0" smtClean="0">
                <a:latin typeface="华文楷体" panose="02010600040101010101" pitchFamily="2" charset="-122"/>
                <a:ea typeface="华文楷体" panose="02010600040101010101" pitchFamily="2" charset="-122"/>
              </a:rPr>
              <a:t>。方法</a:t>
            </a:r>
            <a:r>
              <a:rPr lang="zh-CN" altLang="en-US" sz="2800" b="1" dirty="0">
                <a:latin typeface="华文楷体" panose="02010600040101010101" pitchFamily="2" charset="-122"/>
                <a:ea typeface="华文楷体" panose="02010600040101010101" pitchFamily="2" charset="-122"/>
              </a:rPr>
              <a:t>是：当一个感知数据进入系统时，</a:t>
            </a:r>
            <a:r>
              <a:rPr lang="en-US" altLang="zh-CN" sz="2800" b="1" dirty="0">
                <a:latin typeface="华文楷体" panose="02010600040101010101" pitchFamily="2" charset="-122"/>
                <a:ea typeface="华文楷体" panose="02010600040101010101" pitchFamily="2" charset="-122"/>
              </a:rPr>
              <a:t>CACQ</a:t>
            </a:r>
            <a:r>
              <a:rPr lang="zh-CN" altLang="en-US" sz="2800" b="1" dirty="0">
                <a:latin typeface="华文楷体" panose="02010600040101010101" pitchFamily="2" charset="-122"/>
                <a:ea typeface="华文楷体" panose="02010600040101010101" pitchFamily="2" charset="-122"/>
              </a:rPr>
              <a:t>轮流把它传递到</a:t>
            </a:r>
            <a:r>
              <a:rPr lang="en-US" altLang="zh-CN" sz="2800" b="1" dirty="0">
                <a:latin typeface="华文楷体" panose="02010600040101010101" pitchFamily="2" charset="-122"/>
                <a:ea typeface="华文楷体" panose="02010600040101010101" pitchFamily="2" charset="-122"/>
              </a:rPr>
              <a:t>N</a:t>
            </a:r>
            <a:r>
              <a:rPr lang="zh-CN" altLang="en-US" sz="2800" b="1" dirty="0">
                <a:latin typeface="华文楷体" panose="02010600040101010101" pitchFamily="2" charset="-122"/>
                <a:ea typeface="华文楷体" panose="02010600040101010101" pitchFamily="2" charset="-122"/>
              </a:rPr>
              <a:t>个子查询的操作序列，完成</a:t>
            </a:r>
            <a:r>
              <a:rPr lang="en-US" altLang="zh-CN" sz="2800" b="1" dirty="0">
                <a:latin typeface="华文楷体" panose="02010600040101010101" pitchFamily="2" charset="-122"/>
                <a:ea typeface="华文楷体" panose="02010600040101010101" pitchFamily="2" charset="-122"/>
              </a:rPr>
              <a:t>N</a:t>
            </a:r>
            <a:r>
              <a:rPr lang="zh-CN" altLang="en-US" sz="2800" b="1" dirty="0">
                <a:latin typeface="华文楷体" panose="02010600040101010101" pitchFamily="2" charset="-122"/>
                <a:ea typeface="华文楷体" panose="02010600040101010101" pitchFamily="2" charset="-122"/>
              </a:rPr>
              <a:t>个子查询的处理。</a:t>
            </a:r>
            <a:r>
              <a:rPr lang="en-US" altLang="zh-CN" sz="2800" b="1" dirty="0">
                <a:latin typeface="华文楷体" panose="02010600040101010101" pitchFamily="2" charset="-122"/>
                <a:ea typeface="华文楷体" panose="02010600040101010101" pitchFamily="2" charset="-122"/>
              </a:rPr>
              <a:t>CACQ</a:t>
            </a:r>
            <a:r>
              <a:rPr lang="zh-CN" altLang="en-US" sz="2800" b="1" dirty="0">
                <a:latin typeface="华文楷体" panose="02010600040101010101" pitchFamily="2" charset="-122"/>
                <a:ea typeface="华文楷体" panose="02010600040101010101" pitchFamily="2" charset="-122"/>
              </a:rPr>
              <a:t>不复制感知</a:t>
            </a:r>
            <a:r>
              <a:rPr lang="zh-CN" altLang="en-US" sz="2800" b="1" dirty="0" smtClean="0">
                <a:latin typeface="华文楷体" panose="02010600040101010101" pitchFamily="2" charset="-122"/>
                <a:ea typeface="华文楷体" panose="02010600040101010101" pitchFamily="2" charset="-122"/>
              </a:rPr>
              <a:t>数据。</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无</a:t>
            </a:r>
            <a:r>
              <a:rPr lang="zh-CN" altLang="en-US" sz="2800" b="1" dirty="0">
                <a:latin typeface="华文楷体" panose="02010600040101010101" pitchFamily="2" charset="-122"/>
                <a:ea typeface="华文楷体" panose="02010600040101010101" pitchFamily="2" charset="-122"/>
              </a:rPr>
              <a:t>连接多查询处理的</a:t>
            </a:r>
            <a:r>
              <a:rPr lang="zh-CN" altLang="en-US" sz="2800" b="1" dirty="0">
                <a:solidFill>
                  <a:srgbClr val="FF0000"/>
                </a:solidFill>
                <a:latin typeface="华文楷体" panose="02010600040101010101" pitchFamily="2" charset="-122"/>
                <a:ea typeface="华文楷体" panose="02010600040101010101" pitchFamily="2" charset="-122"/>
              </a:rPr>
              <a:t>关键在于从多个查询中提取公共操作，使得多查询的公共操作只执行一次，避免重复计算</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a:t>CACQ</a:t>
            </a:r>
            <a:r>
              <a:rPr lang="zh-CN" altLang="en-US" dirty="0"/>
              <a:t>连续查询处理结构</a:t>
            </a:r>
            <a:endParaRPr lang="zh-CN" altLang="en-US" dirty="0"/>
          </a:p>
        </p:txBody>
      </p:sp>
      <p:pic>
        <p:nvPicPr>
          <p:cNvPr id="5"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1623" y="1196752"/>
            <a:ext cx="9764123"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t>2</a:t>
            </a:r>
            <a:r>
              <a:rPr lang="zh-CN" altLang="en-US" dirty="0" smtClean="0"/>
              <a:t>、模型</a:t>
            </a:r>
            <a:r>
              <a:rPr lang="zh-CN" altLang="en-US" dirty="0"/>
              <a:t>驱动的</a:t>
            </a:r>
            <a:r>
              <a:rPr lang="en-US" altLang="zh-CN" dirty="0"/>
              <a:t>WSN</a:t>
            </a:r>
            <a:r>
              <a:rPr lang="zh-CN" altLang="en-US" dirty="0"/>
              <a:t>数据管理</a:t>
            </a:r>
            <a:r>
              <a:rPr lang="zh-CN" altLang="en-US" dirty="0" smtClean="0"/>
              <a:t>方案</a:t>
            </a:r>
            <a:endParaRPr lang="zh-CN" altLang="en-US" dirty="0"/>
          </a:p>
        </p:txBody>
      </p:sp>
      <p:pic>
        <p:nvPicPr>
          <p:cNvPr id="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270" y="1268760"/>
            <a:ext cx="911264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查询处理优化技术</a:t>
            </a:r>
            <a:endParaRPr lang="zh-CN" altLang="en-US" dirty="0"/>
          </a:p>
        </p:txBody>
      </p:sp>
      <p:sp>
        <p:nvSpPr>
          <p:cNvPr id="15" name="TextBox 14"/>
          <p:cNvSpPr txBox="1"/>
          <p:nvPr/>
        </p:nvSpPr>
        <p:spPr>
          <a:xfrm>
            <a:off x="911424" y="980728"/>
            <a:ext cx="10801200" cy="5355312"/>
          </a:xfrm>
          <a:prstGeom prst="rect">
            <a:avLst/>
          </a:prstGeom>
          <a:noFill/>
          <a:ln w="9525">
            <a:noFill/>
          </a:ln>
        </p:spPr>
        <p:txBody>
          <a:bodyPr wrap="square">
            <a:spAutoFit/>
          </a:bodyPr>
          <a:lstStyle/>
          <a:p>
            <a:pPr marL="514350" indent="-514350" algn="just">
              <a:lnSpc>
                <a:spcPct val="150000"/>
              </a:lnSpc>
              <a:buClr>
                <a:srgbClr val="FF3300"/>
              </a:buClr>
              <a:buSzPct val="85000"/>
              <a:buFont typeface="+mj-lt"/>
              <a:buAutoNum type="arabicPeriod" startAt="2"/>
            </a:pPr>
            <a:r>
              <a:rPr lang="zh-CN" altLang="en-US" sz="3200" b="1" dirty="0">
                <a:latin typeface="华文楷体" panose="02010600040101010101" pitchFamily="2" charset="-122"/>
                <a:ea typeface="华文楷体" panose="02010600040101010101" pitchFamily="2" charset="-122"/>
              </a:rPr>
              <a:t>统计模型驱动的查询处理</a:t>
            </a:r>
            <a:r>
              <a:rPr lang="zh-CN" altLang="en-US" sz="3200" b="1" dirty="0" smtClean="0">
                <a:latin typeface="华文楷体" panose="02010600040101010101" pitchFamily="2" charset="-122"/>
                <a:ea typeface="华文楷体" panose="02010600040101010101" pitchFamily="2" charset="-122"/>
              </a:rPr>
              <a:t>技术</a:t>
            </a:r>
            <a:r>
              <a:rPr lang="zh-CN" altLang="en-US" sz="3200" b="1" dirty="0" smtClean="0">
                <a:solidFill>
                  <a:srgbClr val="FF0000"/>
                </a:solidFill>
                <a:latin typeface="华文楷体" panose="02010600040101010101" pitchFamily="2" charset="-122"/>
                <a:ea typeface="华文楷体" panose="02010600040101010101" pitchFamily="2" charset="-122"/>
              </a:rPr>
              <a:t>优点：</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利用</a:t>
            </a:r>
            <a:r>
              <a:rPr lang="zh-CN" altLang="en-US" sz="2800" b="1" dirty="0">
                <a:latin typeface="华文楷体" panose="02010600040101010101" pitchFamily="2" charset="-122"/>
                <a:ea typeface="华文楷体" panose="02010600040101010101" pitchFamily="2" charset="-122"/>
              </a:rPr>
              <a:t>模型可以计算出还需要哪些位置的哪些数据，</a:t>
            </a:r>
            <a:r>
              <a:rPr lang="zh-CN" altLang="en-US" sz="2800" b="1" dirty="0">
                <a:solidFill>
                  <a:srgbClr val="0000FF"/>
                </a:solidFill>
                <a:latin typeface="华文楷体" panose="02010600040101010101" pitchFamily="2" charset="-122"/>
                <a:ea typeface="华文楷体" panose="02010600040101010101" pitchFamily="2" charset="-122"/>
              </a:rPr>
              <a:t>减少查询的盲目性</a:t>
            </a:r>
            <a:r>
              <a:rPr lang="zh-CN" altLang="en-US" sz="2800" b="1" dirty="0">
                <a:latin typeface="华文楷体" panose="02010600040101010101" pitchFamily="2" charset="-122"/>
                <a:ea typeface="华文楷体" panose="02010600040101010101" pitchFamily="2" charset="-122"/>
              </a:rPr>
              <a:t>，降低网内查询处理的数据量。</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solidFill>
                  <a:srgbClr val="0000FF"/>
                </a:solidFill>
                <a:latin typeface="华文楷体" panose="02010600040101010101" pitchFamily="2" charset="-122"/>
                <a:ea typeface="华文楷体" panose="02010600040101010101" pitchFamily="2" charset="-122"/>
              </a:rPr>
              <a:t>利用</a:t>
            </a:r>
            <a:r>
              <a:rPr lang="zh-CN" altLang="en-US" sz="2800" b="1" dirty="0">
                <a:solidFill>
                  <a:srgbClr val="0000FF"/>
                </a:solidFill>
                <a:latin typeface="华文楷体" panose="02010600040101010101" pitchFamily="2" charset="-122"/>
                <a:ea typeface="华文楷体" panose="02010600040101010101" pitchFamily="2" charset="-122"/>
              </a:rPr>
              <a:t>统计模型可以计算数据之间的相关性信息</a:t>
            </a:r>
            <a:r>
              <a:rPr lang="zh-CN" altLang="en-US" sz="2800" b="1" dirty="0">
                <a:latin typeface="华文楷体" panose="02010600040101010101" pitchFamily="2" charset="-122"/>
                <a:ea typeface="华文楷体" panose="02010600040101010101" pitchFamily="2" charset="-122"/>
              </a:rPr>
              <a:t>，利用数据之间的相关性可以用查询节能属性数据的方式代替查询耗能多的属性，从而实现查询节能。</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solidFill>
                  <a:srgbClr val="0000FF"/>
                </a:solidFill>
                <a:latin typeface="华文楷体" panose="02010600040101010101" pitchFamily="2" charset="-122"/>
                <a:ea typeface="华文楷体" panose="02010600040101010101" pitchFamily="2" charset="-122"/>
              </a:rPr>
              <a:t>根据</a:t>
            </a:r>
            <a:r>
              <a:rPr lang="zh-CN" altLang="en-US" sz="2800" b="1" dirty="0">
                <a:solidFill>
                  <a:srgbClr val="0000FF"/>
                </a:solidFill>
                <a:latin typeface="华文楷体" panose="02010600040101010101" pitchFamily="2" charset="-122"/>
                <a:ea typeface="华文楷体" panose="02010600040101010101" pitchFamily="2" charset="-122"/>
              </a:rPr>
              <a:t>概率模型可以辨别出不可靠的数据及失效的节点</a:t>
            </a:r>
            <a:r>
              <a:rPr lang="zh-CN" altLang="en-US" sz="2800" b="1" dirty="0">
                <a:latin typeface="华文楷体" panose="02010600040101010101" pitchFamily="2" charset="-122"/>
                <a:ea typeface="华文楷体" panose="02010600040101010101" pitchFamily="2" charset="-122"/>
              </a:rPr>
              <a:t>，可提供给用户网络中存在问题的节点信息</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查询处理优化技术</a:t>
            </a:r>
            <a:endParaRPr lang="zh-CN" altLang="en-US" dirty="0"/>
          </a:p>
        </p:txBody>
      </p:sp>
      <p:sp>
        <p:nvSpPr>
          <p:cNvPr id="15" name="TextBox 14"/>
          <p:cNvSpPr txBox="1"/>
          <p:nvPr/>
        </p:nvSpPr>
        <p:spPr>
          <a:xfrm>
            <a:off x="911424" y="980728"/>
            <a:ext cx="10801200" cy="3416320"/>
          </a:xfrm>
          <a:prstGeom prst="rect">
            <a:avLst/>
          </a:prstGeom>
          <a:noFill/>
          <a:ln w="9525">
            <a:noFill/>
          </a:ln>
        </p:spPr>
        <p:txBody>
          <a:bodyPr wrap="square">
            <a:spAutoFit/>
          </a:bodyPr>
          <a:lstStyle/>
          <a:p>
            <a:pPr marL="514350" indent="-514350" algn="just">
              <a:lnSpc>
                <a:spcPct val="150000"/>
              </a:lnSpc>
              <a:buClr>
                <a:srgbClr val="FF3300"/>
              </a:buClr>
              <a:buSzPct val="85000"/>
              <a:buFont typeface="+mj-lt"/>
              <a:buAutoNum type="arabicPeriod" startAt="2"/>
            </a:pPr>
            <a:r>
              <a:rPr lang="zh-CN" altLang="en-US" sz="3200" b="1" dirty="0">
                <a:latin typeface="华文楷体" panose="02010600040101010101" pitchFamily="2" charset="-122"/>
                <a:ea typeface="华文楷体" panose="02010600040101010101" pitchFamily="2" charset="-122"/>
              </a:rPr>
              <a:t>统计模型驱动的查询处理</a:t>
            </a:r>
            <a:r>
              <a:rPr lang="zh-CN" altLang="en-US" sz="3200" b="1" dirty="0" smtClean="0">
                <a:latin typeface="华文楷体" panose="02010600040101010101" pitchFamily="2" charset="-122"/>
                <a:ea typeface="华文楷体" panose="02010600040101010101" pitchFamily="2" charset="-122"/>
              </a:rPr>
              <a:t>技术</a:t>
            </a:r>
            <a:r>
              <a:rPr lang="zh-CN" altLang="en-US" sz="3200" b="1" dirty="0" smtClean="0">
                <a:solidFill>
                  <a:srgbClr val="FF0000"/>
                </a:solidFill>
                <a:latin typeface="华文楷体" panose="02010600040101010101" pitchFamily="2" charset="-122"/>
                <a:ea typeface="华文楷体" panose="02010600040101010101" pitchFamily="2" charset="-122"/>
              </a:rPr>
              <a:t>优点：</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startAt="4"/>
            </a:pPr>
            <a:r>
              <a:rPr lang="zh-CN" altLang="en-US" sz="2800" b="1" dirty="0" smtClean="0">
                <a:solidFill>
                  <a:srgbClr val="0000FF"/>
                </a:solidFill>
                <a:latin typeface="华文楷体" panose="02010600040101010101" pitchFamily="2" charset="-122"/>
                <a:ea typeface="华文楷体" panose="02010600040101010101" pitchFamily="2" charset="-122"/>
              </a:rPr>
              <a:t>提供</a:t>
            </a:r>
            <a:r>
              <a:rPr lang="zh-CN" altLang="en-US" sz="2800" b="1" dirty="0">
                <a:solidFill>
                  <a:srgbClr val="0000FF"/>
                </a:solidFill>
                <a:latin typeface="华文楷体" panose="02010600040101010101" pitchFamily="2" charset="-122"/>
                <a:ea typeface="华文楷体" panose="02010600040101010101" pitchFamily="2" charset="-122"/>
              </a:rPr>
              <a:t>用户查询结果的同时给出关于查询结果的精确度</a:t>
            </a:r>
            <a:r>
              <a:rPr lang="zh-CN" altLang="en-US" sz="2800" b="1" dirty="0">
                <a:latin typeface="华文楷体" panose="02010600040101010101" pitchFamily="2" charset="-122"/>
                <a:ea typeface="华文楷体" panose="02010600040101010101" pitchFamily="2" charset="-122"/>
              </a:rPr>
              <a:t>，这对于科学工作者来说是很有用处的。</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startAt="4"/>
            </a:pPr>
            <a:r>
              <a:rPr lang="zh-CN" altLang="en-US" sz="2800" b="1" dirty="0" smtClean="0">
                <a:solidFill>
                  <a:srgbClr val="0000FF"/>
                </a:solidFill>
                <a:latin typeface="华文楷体" panose="02010600040101010101" pitchFamily="2" charset="-122"/>
                <a:ea typeface="华文楷体" panose="02010600040101010101" pitchFamily="2" charset="-122"/>
              </a:rPr>
              <a:t>根据</a:t>
            </a:r>
            <a:r>
              <a:rPr lang="zh-CN" altLang="en-US" sz="2800" b="1" dirty="0">
                <a:solidFill>
                  <a:srgbClr val="0000FF"/>
                </a:solidFill>
                <a:latin typeface="华文楷体" panose="02010600040101010101" pitchFamily="2" charset="-122"/>
                <a:ea typeface="华文楷体" panose="02010600040101010101" pitchFamily="2" charset="-122"/>
              </a:rPr>
              <a:t>模型预测分析未来数据的变化趋势</a:t>
            </a:r>
            <a:r>
              <a:rPr lang="zh-CN" altLang="en-US" sz="2800" b="1" dirty="0">
                <a:latin typeface="华文楷体" panose="02010600040101010101" pitchFamily="2" charset="-122"/>
                <a:ea typeface="华文楷体" panose="02010600040101010101" pitchFamily="2" charset="-122"/>
              </a:rPr>
              <a:t>，有利于实现发展趋势预测</a:t>
            </a:r>
            <a:r>
              <a:rPr lang="zh-CN" altLang="en-US" sz="2800" b="1" dirty="0" smtClean="0">
                <a:latin typeface="华文楷体" panose="02010600040101010101" pitchFamily="2" charset="-122"/>
                <a:ea typeface="华文楷体" panose="02010600040101010101" pitchFamily="2" charset="-122"/>
              </a:rPr>
              <a:t>。</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查询处理优化技术</a:t>
            </a:r>
            <a:endParaRPr lang="zh-CN" altLang="en-US" dirty="0"/>
          </a:p>
        </p:txBody>
      </p:sp>
      <p:sp>
        <p:nvSpPr>
          <p:cNvPr id="15" name="TextBox 14"/>
          <p:cNvSpPr txBox="1"/>
          <p:nvPr/>
        </p:nvSpPr>
        <p:spPr>
          <a:xfrm>
            <a:off x="911424" y="980728"/>
            <a:ext cx="10801200" cy="5447645"/>
          </a:xfrm>
          <a:prstGeom prst="rect">
            <a:avLst/>
          </a:prstGeom>
          <a:noFill/>
          <a:ln w="9525">
            <a:noFill/>
          </a:ln>
        </p:spPr>
        <p:txBody>
          <a:bodyPr wrap="square">
            <a:spAutoFit/>
          </a:bodyPr>
          <a:lstStyle/>
          <a:p>
            <a:pPr marL="514350" indent="-514350" algn="just">
              <a:lnSpc>
                <a:spcPct val="150000"/>
              </a:lnSpc>
              <a:buClr>
                <a:srgbClr val="FF3300"/>
              </a:buClr>
              <a:buSzPct val="85000"/>
              <a:buFont typeface="+mj-lt"/>
              <a:buAutoNum type="arabicPeriod" startAt="2"/>
            </a:pPr>
            <a:r>
              <a:rPr lang="zh-CN" altLang="en-US" sz="3200" b="1" dirty="0">
                <a:latin typeface="华文楷体" panose="02010600040101010101" pitchFamily="2" charset="-122"/>
                <a:ea typeface="华文楷体" panose="02010600040101010101" pitchFamily="2" charset="-122"/>
              </a:rPr>
              <a:t>统计模型驱动的查询处理</a:t>
            </a:r>
            <a:r>
              <a:rPr lang="zh-CN" altLang="en-US" sz="3200" b="1" dirty="0" smtClean="0">
                <a:latin typeface="华文楷体" panose="02010600040101010101" pitchFamily="2" charset="-122"/>
                <a:ea typeface="华文楷体" panose="02010600040101010101" pitchFamily="2" charset="-122"/>
              </a:rPr>
              <a:t>技术</a:t>
            </a:r>
            <a:r>
              <a:rPr lang="zh-CN" altLang="en-US" sz="3600" b="1" dirty="0" smtClean="0">
                <a:solidFill>
                  <a:srgbClr val="FF0000"/>
                </a:solidFill>
                <a:latin typeface="华文楷体" panose="02010600040101010101" pitchFamily="2" charset="-122"/>
                <a:ea typeface="华文楷体" panose="02010600040101010101" pitchFamily="2" charset="-122"/>
              </a:rPr>
              <a:t>缺点</a:t>
            </a:r>
            <a:r>
              <a:rPr lang="zh-CN" altLang="en-US" sz="3200" b="1" dirty="0" smtClean="0">
                <a:solidFill>
                  <a:srgbClr val="FF0000"/>
                </a:solidFill>
                <a:latin typeface="华文楷体" panose="02010600040101010101" pitchFamily="2" charset="-122"/>
                <a:ea typeface="华文楷体" panose="02010600040101010101" pitchFamily="2" charset="-122"/>
              </a:rPr>
              <a:t>：</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要</a:t>
            </a:r>
            <a:r>
              <a:rPr lang="zh-CN" altLang="en-US" sz="2800" b="1" dirty="0">
                <a:latin typeface="华文楷体" panose="02010600040101010101" pitchFamily="2" charset="-122"/>
                <a:ea typeface="华文楷体" panose="02010600040101010101" pitchFamily="2" charset="-122"/>
              </a:rPr>
              <a:t>处理不断连续变化的实时数据流，</a:t>
            </a:r>
            <a:r>
              <a:rPr lang="zh-CN" altLang="en-US" sz="2800" b="1" dirty="0">
                <a:solidFill>
                  <a:srgbClr val="0000FF"/>
                </a:solidFill>
                <a:latin typeface="华文楷体" panose="02010600040101010101" pitchFamily="2" charset="-122"/>
                <a:ea typeface="华文楷体" panose="02010600040101010101" pitchFamily="2" charset="-122"/>
              </a:rPr>
              <a:t>需要有良好的算法以实时更新数据的概率模型</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传感器</a:t>
            </a:r>
            <a:r>
              <a:rPr lang="zh-CN" altLang="en-US" sz="2800" b="1" dirty="0">
                <a:latin typeface="华文楷体" panose="02010600040101010101" pitchFamily="2" charset="-122"/>
                <a:ea typeface="华文楷体" panose="02010600040101010101" pitchFamily="2" charset="-122"/>
              </a:rPr>
              <a:t>节点端存储概率模型和进行复杂的概率分布计算，</a:t>
            </a:r>
            <a:r>
              <a:rPr lang="zh-CN" altLang="en-US" sz="2800" b="1" dirty="0">
                <a:solidFill>
                  <a:srgbClr val="0000FF"/>
                </a:solidFill>
                <a:latin typeface="华文楷体" panose="02010600040101010101" pitchFamily="2" charset="-122"/>
                <a:ea typeface="华文楷体" panose="02010600040101010101" pitchFamily="2" charset="-122"/>
              </a:rPr>
              <a:t>需要耗费一定的存储资源和计算时间</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当</a:t>
            </a:r>
            <a:r>
              <a:rPr lang="zh-CN" altLang="en-US" sz="2800" b="1" dirty="0">
                <a:latin typeface="华文楷体" panose="02010600040101010101" pitchFamily="2" charset="-122"/>
                <a:ea typeface="华文楷体" panose="02010600040101010101" pitchFamily="2" charset="-122"/>
              </a:rPr>
              <a:t>传感器节点数量较大时，</a:t>
            </a:r>
            <a:r>
              <a:rPr lang="zh-CN" altLang="en-US" sz="2800" b="1" dirty="0">
                <a:solidFill>
                  <a:srgbClr val="0000FF"/>
                </a:solidFill>
                <a:latin typeface="华文楷体" panose="02010600040101010101" pitchFamily="2" charset="-122"/>
                <a:ea typeface="华文楷体" panose="02010600040101010101" pitchFamily="2" charset="-122"/>
              </a:rPr>
              <a:t>网络整体模型的计算复杂性非常高，增加了查询的时延</a:t>
            </a:r>
            <a:r>
              <a:rPr lang="zh-CN" altLang="en-US" sz="2800" b="1" dirty="0">
                <a:latin typeface="华文楷体" panose="02010600040101010101" pitchFamily="2" charset="-122"/>
                <a:ea typeface="华文楷体" panose="02010600040101010101" pitchFamily="2" charset="-122"/>
              </a:rPr>
              <a:t>。此外，针对不同的应用需要采用不同的统计模型，没有万能的数学模型可以用于所有的应用环境。</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zh-CN" altLang="en-US" dirty="0"/>
              <a:t>数据压缩技术</a:t>
            </a:r>
            <a:endParaRPr lang="zh-CN" altLang="en-US" dirty="0"/>
          </a:p>
        </p:txBody>
      </p:sp>
      <p:sp>
        <p:nvSpPr>
          <p:cNvPr id="15" name="TextBox 14"/>
          <p:cNvSpPr txBox="1"/>
          <p:nvPr/>
        </p:nvSpPr>
        <p:spPr>
          <a:xfrm>
            <a:off x="911424" y="980728"/>
            <a:ext cx="10801200" cy="5632311"/>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在</a:t>
            </a:r>
            <a:r>
              <a:rPr lang="en-US" altLang="zh-CN" sz="3200" b="1" dirty="0" smtClean="0">
                <a:latin typeface="华文楷体" panose="02010600040101010101" pitchFamily="2" charset="-122"/>
                <a:ea typeface="华文楷体" panose="02010600040101010101" pitchFamily="2" charset="-122"/>
              </a:rPr>
              <a:t>WSN</a:t>
            </a:r>
            <a:r>
              <a:rPr lang="zh-CN" altLang="en-US" sz="3200" b="1" dirty="0" smtClean="0">
                <a:latin typeface="华文楷体" panose="02010600040101010101" pitchFamily="2" charset="-122"/>
                <a:ea typeface="华文楷体" panose="02010600040101010101" pitchFamily="2" charset="-122"/>
              </a:rPr>
              <a:t>中，因受外界环境影响及自身节点原因，感知数据具有一定程度的不确定性，通常也允许有一定的误差。在保证需求的前提下，</a:t>
            </a:r>
            <a:r>
              <a:rPr lang="zh-CN" altLang="en-US" sz="3200" b="1" dirty="0" smtClean="0">
                <a:solidFill>
                  <a:srgbClr val="FF0000"/>
                </a:solidFill>
                <a:latin typeface="华文楷体" panose="02010600040101010101" pitchFamily="2" charset="-122"/>
                <a:ea typeface="华文楷体" panose="02010600040101010101" pitchFamily="2" charset="-122"/>
              </a:rPr>
              <a:t>可以牺牲数据精度来降低网络中的数据的传输量</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742950" indent="-74295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基于</a:t>
            </a:r>
            <a:r>
              <a:rPr lang="zh-CN" altLang="en-US" sz="2800" b="1" dirty="0">
                <a:solidFill>
                  <a:srgbClr val="0000FF"/>
                </a:solidFill>
                <a:latin typeface="华文楷体" panose="02010600040101010101" pitchFamily="2" charset="-122"/>
                <a:ea typeface="华文楷体" panose="02010600040101010101" pitchFamily="2" charset="-122"/>
              </a:rPr>
              <a:t>时间序列数据压缩</a:t>
            </a:r>
            <a:r>
              <a:rPr lang="zh-CN" altLang="en-US" sz="2800" b="1" dirty="0" smtClean="0">
                <a:solidFill>
                  <a:srgbClr val="0000FF"/>
                </a:solidFill>
                <a:latin typeface="华文楷体" panose="02010600040101010101" pitchFamily="2" charset="-122"/>
                <a:ea typeface="华文楷体" panose="02010600040101010101" pitchFamily="2" charset="-122"/>
              </a:rPr>
              <a:t>方法</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742950" indent="-742950" algn="just">
              <a:lnSpc>
                <a:spcPct val="150000"/>
              </a:lnSpc>
              <a:buClr>
                <a:srgbClr val="FF3300"/>
              </a:buClr>
              <a:buSzPct val="85000"/>
              <a:buFont typeface="+mj-lt"/>
              <a:buAutoNum type="arabicPeriod"/>
            </a:pPr>
            <a:r>
              <a:rPr lang="zh-CN" altLang="en-US" sz="2800" b="1" dirty="0">
                <a:solidFill>
                  <a:srgbClr val="0000FF"/>
                </a:solidFill>
                <a:latin typeface="华文楷体" panose="02010600040101010101" pitchFamily="2" charset="-122"/>
                <a:ea typeface="华文楷体" panose="02010600040101010101" pitchFamily="2" charset="-122"/>
              </a:rPr>
              <a:t>基于数据相关性压缩方法</a:t>
            </a:r>
            <a:endParaRPr lang="zh-CN" altLang="en-US" sz="2800" b="1" dirty="0">
              <a:solidFill>
                <a:srgbClr val="0000FF"/>
              </a:solidFill>
              <a:latin typeface="华文楷体" panose="02010600040101010101" pitchFamily="2" charset="-122"/>
              <a:ea typeface="华文楷体" panose="02010600040101010101" pitchFamily="2" charset="-122"/>
            </a:endParaRPr>
          </a:p>
          <a:p>
            <a:pPr marL="742950" indent="-742950" algn="just">
              <a:lnSpc>
                <a:spcPct val="150000"/>
              </a:lnSpc>
              <a:buClr>
                <a:srgbClr val="FF3300"/>
              </a:buClr>
              <a:buSzPct val="85000"/>
              <a:buFont typeface="+mj-lt"/>
              <a:buAutoNum type="arabicPeriod"/>
            </a:pPr>
            <a:r>
              <a:rPr lang="zh-CN" altLang="en-US" sz="2800" b="1" dirty="0">
                <a:solidFill>
                  <a:srgbClr val="0000FF"/>
                </a:solidFill>
                <a:latin typeface="华文楷体" panose="02010600040101010101" pitchFamily="2" charset="-122"/>
                <a:ea typeface="华文楷体" panose="02010600040101010101" pitchFamily="2" charset="-122"/>
              </a:rPr>
              <a:t>分布式小波压缩方法 </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742950" indent="-742950" algn="just">
              <a:lnSpc>
                <a:spcPct val="150000"/>
              </a:lnSpc>
              <a:buClr>
                <a:srgbClr val="FF3300"/>
              </a:buClr>
              <a:buSzPct val="85000"/>
              <a:buFont typeface="+mj-lt"/>
              <a:buAutoNum type="arabicPeriod"/>
            </a:pPr>
            <a:r>
              <a:rPr lang="zh-CN" altLang="en-US" sz="2800" b="1" dirty="0">
                <a:solidFill>
                  <a:srgbClr val="0000FF"/>
                </a:solidFill>
                <a:latin typeface="华文楷体" panose="02010600040101010101" pitchFamily="2" charset="-122"/>
                <a:ea typeface="华文楷体" panose="02010600040101010101" pitchFamily="2" charset="-122"/>
              </a:rPr>
              <a:t>基于管道数据压缩方法 </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2064" y="3573016"/>
            <a:ext cx="4557112" cy="311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基于</a:t>
            </a:r>
            <a:r>
              <a:rPr lang="zh-CN" altLang="en-US" dirty="0"/>
              <a:t>时间序列数据压缩方法</a:t>
            </a:r>
            <a:endParaRPr lang="zh-CN" altLang="en-US" dirty="0"/>
          </a:p>
        </p:txBody>
      </p:sp>
      <p:sp>
        <p:nvSpPr>
          <p:cNvPr id="15" name="TextBox 14"/>
          <p:cNvSpPr txBox="1"/>
          <p:nvPr/>
        </p:nvSpPr>
        <p:spPr>
          <a:xfrm>
            <a:off x="911424" y="980728"/>
            <a:ext cx="10801200" cy="6001643"/>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在</a:t>
            </a:r>
            <a:r>
              <a:rPr lang="en-US" altLang="zh-CN" sz="3200" b="1" dirty="0" smtClean="0">
                <a:latin typeface="华文楷体" panose="02010600040101010101" pitchFamily="2" charset="-122"/>
                <a:ea typeface="华文楷体" panose="02010600040101010101" pitchFamily="2" charset="-122"/>
              </a:rPr>
              <a:t>WSN</a:t>
            </a:r>
            <a:r>
              <a:rPr lang="zh-CN" altLang="en-US" sz="3200" b="1" dirty="0" smtClean="0">
                <a:latin typeface="华文楷体" panose="02010600040101010101" pitchFamily="2" charset="-122"/>
                <a:ea typeface="华文楷体" panose="02010600040101010101" pitchFamily="2" charset="-122"/>
              </a:rPr>
              <a:t>中，节点周期性产生的连续数据可以表示为时间序列，该时间序列并不完全随机，数据间存在着冗余，因此可以将其进行压缩。</a:t>
            </a:r>
            <a:endParaRPr lang="en-US" altLang="zh-CN" sz="32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en-US" altLang="zh-CN" sz="3200" b="1" dirty="0" smtClean="0">
                <a:solidFill>
                  <a:srgbClr val="0000FF"/>
                </a:solidFill>
                <a:latin typeface="华文楷体" panose="02010600040101010101" pitchFamily="2" charset="-122"/>
                <a:ea typeface="华文楷体" panose="02010600040101010101" pitchFamily="2" charset="-122"/>
              </a:rPr>
              <a:t>PCA</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 Piecewise Constant </a:t>
            </a:r>
            <a:r>
              <a:rPr lang="en-US" altLang="zh-CN" sz="3200" b="1" dirty="0" smtClean="0">
                <a:solidFill>
                  <a:srgbClr val="0000FF"/>
                </a:solidFill>
                <a:latin typeface="华文楷体" panose="02010600040101010101" pitchFamily="2" charset="-122"/>
                <a:ea typeface="华文楷体" panose="02010600040101010101" pitchFamily="2" charset="-122"/>
              </a:rPr>
              <a:t>Approximation</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分段常量近似</a:t>
            </a:r>
            <a:r>
              <a:rPr lang="zh-CN" altLang="en-US" sz="3200" b="1" dirty="0" smtClean="0">
                <a:solidFill>
                  <a:srgbClr val="0000FF"/>
                </a:solidFill>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技术</a:t>
            </a:r>
            <a:r>
              <a:rPr lang="zh-CN" altLang="en-US" sz="3200" b="1" dirty="0">
                <a:latin typeface="华文楷体" panose="02010600040101010101" pitchFamily="2" charset="-122"/>
                <a:ea typeface="华文楷体" panose="02010600040101010101" pitchFamily="2" charset="-122"/>
              </a:rPr>
              <a:t>的主要思想是将时间序列表示为多个分段，每个分段由两个元组组成：</a:t>
            </a:r>
            <a:r>
              <a:rPr lang="zh-CN" altLang="en-US" sz="3200" b="1" dirty="0">
                <a:solidFill>
                  <a:srgbClr val="FF0000"/>
                </a:solidFill>
                <a:latin typeface="华文楷体" panose="02010600040101010101" pitchFamily="2" charset="-122"/>
                <a:ea typeface="华文楷体" panose="02010600040101010101" pitchFamily="2" charset="-122"/>
              </a:rPr>
              <a:t>数值常量和结束时间</a:t>
            </a:r>
            <a:r>
              <a:rPr lang="zh-CN" altLang="en-US" sz="3200" b="1" dirty="0">
                <a:latin typeface="华文楷体" panose="02010600040101010101" pitchFamily="2" charset="-122"/>
                <a:ea typeface="华文楷体" panose="02010600040101010101" pitchFamily="2" charset="-122"/>
              </a:rPr>
              <a:t>。其值分别为该分段对应的子序列中所有数据的均值和最后一个数据的采样时间。</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zh-CN" altLang="en-US" dirty="0"/>
              <a:t>以数据为中心</a:t>
            </a:r>
            <a:r>
              <a:rPr lang="zh-CN" altLang="en-US" dirty="0" smtClean="0"/>
              <a:t>的</a:t>
            </a:r>
            <a:r>
              <a:rPr lang="en-US" altLang="zh-CN" dirty="0" smtClean="0"/>
              <a:t>WSN</a:t>
            </a:r>
            <a:r>
              <a:rPr lang="zh-CN" altLang="en-US" dirty="0" smtClean="0"/>
              <a:t>数据库</a:t>
            </a:r>
            <a:endParaRPr lang="zh-CN" altLang="en-US" dirty="0"/>
          </a:p>
        </p:txBody>
      </p:sp>
      <p:sp>
        <p:nvSpPr>
          <p:cNvPr id="15" name="TextBox 14"/>
          <p:cNvSpPr txBox="1"/>
          <p:nvPr/>
        </p:nvSpPr>
        <p:spPr>
          <a:xfrm>
            <a:off x="911424" y="980728"/>
            <a:ext cx="10801200" cy="526224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无线传感器网络应用中，节点大多随机撒播到监测区域，其位置存在不确定性，易产生片面性的感知信息，</a:t>
            </a:r>
            <a:r>
              <a:rPr lang="zh-CN" altLang="en-US" sz="2800" b="1" dirty="0">
                <a:solidFill>
                  <a:srgbClr val="FF0000"/>
                </a:solidFill>
                <a:latin typeface="华文楷体" panose="02010600040101010101" pitchFamily="2" charset="-122"/>
                <a:ea typeface="华文楷体" panose="02010600040101010101" pitchFamily="2" charset="-122"/>
              </a:rPr>
              <a:t>单个传感器数据的意义并不大</a:t>
            </a:r>
            <a:r>
              <a:rPr lang="zh-CN" altLang="en-US" sz="2800" b="1" dirty="0" smtClean="0">
                <a:latin typeface="华文楷体" panose="02010600040101010101" pitchFamily="2" charset="-122"/>
                <a:ea typeface="华文楷体" panose="02010600040101010101" pitchFamily="2" charset="-122"/>
              </a:rPr>
              <a:t>。最终</a:t>
            </a:r>
            <a:r>
              <a:rPr lang="zh-CN" altLang="en-US" sz="2800" b="1" dirty="0">
                <a:latin typeface="华文楷体" panose="02010600040101010101" pitchFamily="2" charset="-122"/>
                <a:ea typeface="华文楷体" panose="02010600040101010101" pitchFamily="2" charset="-122"/>
              </a:rPr>
              <a:t>观察者感兴趣的是传感器网络产生的数据，即某一区域内的多个传感器数据的融合结果，并非传感器本身的位置信息（</a:t>
            </a:r>
            <a:r>
              <a:rPr lang="zh-CN" altLang="en-US" sz="2800" b="1" dirty="0">
                <a:solidFill>
                  <a:srgbClr val="0000FF"/>
                </a:solidFill>
                <a:latin typeface="华文楷体" panose="02010600040101010101" pitchFamily="2" charset="-122"/>
                <a:ea typeface="华文楷体" panose="02010600040101010101" pitchFamily="2" charset="-122"/>
              </a:rPr>
              <a:t>医学和健康监测例外</a:t>
            </a:r>
            <a:r>
              <a:rPr lang="zh-CN" altLang="en-US" sz="2800" b="1" dirty="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因此，应把传感器节点视为感知数据流或感知数据源，</a:t>
            </a:r>
            <a:r>
              <a:rPr lang="zh-CN" altLang="en-US" sz="2800" b="1" dirty="0">
                <a:solidFill>
                  <a:srgbClr val="FF0000"/>
                </a:solidFill>
                <a:latin typeface="华文楷体" panose="02010600040101010101" pitchFamily="2" charset="-122"/>
                <a:ea typeface="华文楷体" panose="02010600040101010101" pitchFamily="2" charset="-122"/>
              </a:rPr>
              <a:t>传感器网络视为感知数据空间</a:t>
            </a:r>
            <a:r>
              <a:rPr lang="zh-CN" altLang="en-US" sz="2800" b="1" dirty="0">
                <a:latin typeface="华文楷体" panose="02010600040101010101" pitchFamily="2" charset="-122"/>
                <a:ea typeface="华文楷体" panose="02010600040101010101" pitchFamily="2" charset="-122"/>
              </a:rPr>
              <a:t>或感知数据库，</a:t>
            </a:r>
            <a:r>
              <a:rPr lang="zh-CN" altLang="en-US" sz="2800" b="1" dirty="0">
                <a:solidFill>
                  <a:srgbClr val="FF0000"/>
                </a:solidFill>
                <a:latin typeface="华文楷体" panose="02010600040101010101" pitchFamily="2" charset="-122"/>
                <a:ea typeface="华文楷体" panose="02010600040101010101" pitchFamily="2" charset="-122"/>
              </a:rPr>
              <a:t>以数据作为线索</a:t>
            </a:r>
            <a:r>
              <a:rPr lang="zh-CN" altLang="en-US" sz="2800" b="1" dirty="0">
                <a:latin typeface="华文楷体" panose="02010600040101010101" pitchFamily="2" charset="-122"/>
                <a:ea typeface="华文楷体" panose="02010600040101010101" pitchFamily="2" charset="-122"/>
              </a:rPr>
              <a:t>进行查询和计算处理</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基于</a:t>
            </a:r>
            <a:r>
              <a:rPr lang="zh-CN" altLang="en-US" dirty="0"/>
              <a:t>时间序列数据压缩方法</a:t>
            </a:r>
            <a:endParaRPr lang="zh-CN" altLang="en-US" dirty="0"/>
          </a:p>
        </p:txBody>
      </p:sp>
      <p:sp>
        <p:nvSpPr>
          <p:cNvPr id="15" name="TextBox 14"/>
          <p:cNvSpPr txBox="1"/>
          <p:nvPr/>
        </p:nvSpPr>
        <p:spPr>
          <a:xfrm>
            <a:off x="911424" y="980728"/>
            <a:ext cx="10801200" cy="6001643"/>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基于</a:t>
            </a:r>
            <a:r>
              <a:rPr lang="en-US" altLang="zh-CN" sz="3200" b="1" dirty="0">
                <a:latin typeface="华文楷体" panose="02010600040101010101" pitchFamily="2" charset="-122"/>
                <a:ea typeface="华文楷体" panose="02010600040101010101" pitchFamily="2" charset="-122"/>
              </a:rPr>
              <a:t>PCA</a:t>
            </a:r>
            <a:r>
              <a:rPr lang="zh-CN" altLang="en-US" sz="3200" b="1" dirty="0">
                <a:latin typeface="华文楷体" panose="02010600040101010101" pitchFamily="2" charset="-122"/>
                <a:ea typeface="华文楷体" panose="02010600040101010101" pitchFamily="2" charset="-122"/>
              </a:rPr>
              <a:t>技术</a:t>
            </a:r>
            <a:r>
              <a:rPr lang="zh-CN" altLang="en-US" sz="3200" b="1" dirty="0" smtClean="0">
                <a:latin typeface="华文楷体" panose="02010600040101010101" pitchFamily="2" charset="-122"/>
                <a:ea typeface="华文楷体" panose="02010600040101010101" pitchFamily="2" charset="-122"/>
              </a:rPr>
              <a:t>，提出</a:t>
            </a:r>
            <a:r>
              <a:rPr lang="zh-CN" altLang="en-US" sz="3200" b="1" dirty="0">
                <a:latin typeface="华文楷体" panose="02010600040101010101" pitchFamily="2" charset="-122"/>
                <a:ea typeface="华文楷体" panose="02010600040101010101" pitchFamily="2" charset="-122"/>
              </a:rPr>
              <a:t>了</a:t>
            </a:r>
            <a:r>
              <a:rPr lang="en-US" altLang="zh-CN" sz="3200" b="1" dirty="0">
                <a:latin typeface="华文楷体" panose="02010600040101010101" pitchFamily="2" charset="-122"/>
                <a:ea typeface="华文楷体" panose="02010600040101010101" pitchFamily="2" charset="-122"/>
              </a:rPr>
              <a:t>Poor </a:t>
            </a:r>
            <a:r>
              <a:rPr lang="en-US" altLang="zh-CN" sz="3200" b="1" dirty="0" err="1">
                <a:latin typeface="华文楷体" panose="02010600040101010101" pitchFamily="2" charset="-122"/>
                <a:ea typeface="华文楷体" panose="02010600040101010101" pitchFamily="2" charset="-122"/>
              </a:rPr>
              <a:t>Man_mean</a:t>
            </a:r>
            <a:r>
              <a:rPr lang="zh-CN" altLang="en-US" sz="3200" b="1" dirty="0">
                <a:latin typeface="华文楷体" panose="02010600040101010101" pitchFamily="2" charset="-122"/>
                <a:ea typeface="华文楷体" panose="02010600040101010101" pitchFamily="2" charset="-122"/>
              </a:rPr>
              <a:t>压缩方法</a:t>
            </a:r>
            <a:r>
              <a:rPr lang="en-US" altLang="zh-CN" sz="3200" b="1" dirty="0">
                <a:latin typeface="华文楷体" panose="02010600040101010101" pitchFamily="2" charset="-122"/>
                <a:ea typeface="华文楷体" panose="02010600040101010101" pitchFamily="2" charset="-122"/>
              </a:rPr>
              <a:t>(</a:t>
            </a:r>
            <a:r>
              <a:rPr lang="en-US" altLang="zh-CN" sz="3200" b="1" dirty="0" err="1">
                <a:latin typeface="华文楷体" panose="02010600040101010101" pitchFamily="2" charset="-122"/>
                <a:ea typeface="华文楷体" panose="02010600040101010101" pitchFamily="2" charset="-122"/>
              </a:rPr>
              <a:t>PMC_mean</a:t>
            </a:r>
            <a:r>
              <a:rPr lang="en-US" altLang="zh-CN" sz="3200" b="1" dirty="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其</a:t>
            </a:r>
            <a:r>
              <a:rPr lang="zh-CN" altLang="en-US" sz="3200" b="1" dirty="0" smtClean="0">
                <a:latin typeface="华文楷体" panose="02010600040101010101" pitchFamily="2" charset="-122"/>
                <a:ea typeface="华文楷体" panose="02010600040101010101" pitchFamily="2" charset="-122"/>
              </a:rPr>
              <a:t>是</a:t>
            </a:r>
            <a:r>
              <a:rPr lang="zh-CN" altLang="en-US" sz="3200" b="1" dirty="0">
                <a:latin typeface="华文楷体" panose="02010600040101010101" pitchFamily="2" charset="-122"/>
                <a:ea typeface="华文楷体" panose="02010600040101010101" pitchFamily="2" charset="-122"/>
              </a:rPr>
              <a:t>一种压缩时间序列的在线方法，该</a:t>
            </a:r>
            <a:r>
              <a:rPr lang="zh-CN" altLang="en-US" sz="3200" b="1" dirty="0">
                <a:solidFill>
                  <a:srgbClr val="FF0000"/>
                </a:solidFill>
                <a:latin typeface="华文楷体" panose="02010600040101010101" pitchFamily="2" charset="-122"/>
                <a:ea typeface="华文楷体" panose="02010600040101010101" pitchFamily="2" charset="-122"/>
              </a:rPr>
              <a:t>方法的思想是将时间序列中每个分段内所有数据均值作为该分段的常量</a:t>
            </a:r>
            <a:r>
              <a:rPr lang="zh-CN" altLang="en-US" sz="3200" b="1" dirty="0">
                <a:latin typeface="华文楷体" panose="02010600040101010101" pitchFamily="2" charset="-122"/>
                <a:ea typeface="华文楷体" panose="02010600040101010101" pitchFamily="2" charset="-122"/>
              </a:rPr>
              <a:t>。每采集到一个周期数据，计算当前</a:t>
            </a:r>
            <a:r>
              <a:rPr lang="zh-CN" altLang="en-US" sz="3200" b="1" dirty="0" smtClean="0">
                <a:latin typeface="华文楷体" panose="02010600040101010101" pitchFamily="2" charset="-122"/>
                <a:ea typeface="华文楷体" panose="02010600040101010101" pitchFamily="2" charset="-122"/>
              </a:rPr>
              <a:t>压缩时间序列</a:t>
            </a:r>
            <a:r>
              <a:rPr lang="zh-CN" altLang="en-US" sz="3200" b="1" dirty="0">
                <a:latin typeface="华文楷体" panose="02010600040101010101" pitchFamily="2" charset="-122"/>
                <a:ea typeface="华文楷体" panose="02010600040101010101" pitchFamily="2" charset="-122"/>
              </a:rPr>
              <a:t>内所有数据的均值，若该均值与当前时间序列的最大值或最小值的差值超过阈值</a:t>
            </a:r>
            <a:r>
              <a:rPr lang="en-US" altLang="zh-CN" sz="3200" b="1" dirty="0">
                <a:latin typeface="华文楷体" panose="02010600040101010101" pitchFamily="2" charset="-122"/>
                <a:ea typeface="华文楷体" panose="02010600040101010101" pitchFamily="2" charset="-122"/>
              </a:rPr>
              <a:t>ε</a:t>
            </a:r>
            <a:r>
              <a:rPr lang="zh-CN" altLang="en-US" sz="3200" b="1" dirty="0">
                <a:latin typeface="华文楷体" panose="02010600040101010101" pitchFamily="2" charset="-122"/>
                <a:ea typeface="华文楷体" panose="02010600040101010101" pitchFamily="2" charset="-122"/>
              </a:rPr>
              <a:t>时，即停止采样，将满足条件的时间序列压缩为一个分段。</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基于</a:t>
            </a:r>
            <a:r>
              <a:rPr lang="zh-CN" altLang="en-US" dirty="0"/>
              <a:t>数据相关性压缩方法</a:t>
            </a:r>
            <a:endParaRPr lang="zh-CN" altLang="en-US" dirty="0"/>
          </a:p>
        </p:txBody>
      </p:sp>
      <p:sp>
        <p:nvSpPr>
          <p:cNvPr id="15" name="TextBox 14"/>
          <p:cNvSpPr txBox="1"/>
          <p:nvPr/>
        </p:nvSpPr>
        <p:spPr>
          <a:xfrm>
            <a:off x="911424" y="980728"/>
            <a:ext cx="10801200" cy="3970318"/>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主要思想：</a:t>
            </a:r>
            <a:r>
              <a:rPr lang="zh-CN" altLang="en-US" sz="2800" b="1" dirty="0" smtClean="0">
                <a:solidFill>
                  <a:srgbClr val="0000FF"/>
                </a:solidFill>
                <a:latin typeface="华文楷体" panose="02010600040101010101" pitchFamily="2" charset="-122"/>
                <a:ea typeface="华文楷体" panose="02010600040101010101" pitchFamily="2" charset="-122"/>
              </a:rPr>
              <a:t>在所有的传感器节点中，选择一个节点发送完整的数据到汇聚节点，其他节点只发送压缩后的信息</a:t>
            </a:r>
            <a:r>
              <a:rPr lang="zh-CN" altLang="en-US" sz="2800" b="1" dirty="0" smtClean="0">
                <a:latin typeface="华文楷体" panose="02010600040101010101" pitchFamily="2" charset="-122"/>
                <a:ea typeface="华文楷体" panose="02010600040101010101" pitchFamily="2" charset="-122"/>
              </a:rPr>
              <a:t>。汇聚节点收到数据后，通过压缩算法和未压缩数据之间的相关性进行解压缩，从而恢复原始数据。</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实现该方法的</a:t>
            </a:r>
            <a:r>
              <a:rPr lang="zh-CN" altLang="en-US" sz="2800" b="1" dirty="0" smtClean="0">
                <a:solidFill>
                  <a:srgbClr val="FF0000"/>
                </a:solidFill>
                <a:latin typeface="华文楷体" panose="02010600040101010101" pitchFamily="2" charset="-122"/>
                <a:ea typeface="华文楷体" panose="02010600040101010101" pitchFamily="2" charset="-122"/>
              </a:rPr>
              <a:t>关键是需要一个低复杂度、支持多压缩率的压缩算法和一种简单、高效的相关跟踪算法</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分布式</a:t>
            </a:r>
            <a:r>
              <a:rPr lang="zh-CN" altLang="en-US" dirty="0"/>
              <a:t>小波数据压缩方法</a:t>
            </a:r>
            <a:endParaRPr lang="zh-CN" altLang="en-US" dirty="0"/>
          </a:p>
        </p:txBody>
      </p:sp>
      <p:sp>
        <p:nvSpPr>
          <p:cNvPr id="15" name="TextBox 14"/>
          <p:cNvSpPr txBox="1"/>
          <p:nvPr/>
        </p:nvSpPr>
        <p:spPr>
          <a:xfrm>
            <a:off x="911424" y="980728"/>
            <a:ext cx="11017224" cy="4616648"/>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小波变换是一种能</a:t>
            </a:r>
            <a:r>
              <a:rPr lang="zh-CN" altLang="en-US" sz="2800" b="1" dirty="0">
                <a:solidFill>
                  <a:srgbClr val="FF0000"/>
                </a:solidFill>
                <a:latin typeface="华文楷体" panose="02010600040101010101" pitchFamily="2" charset="-122"/>
                <a:ea typeface="华文楷体" panose="02010600040101010101" pitchFamily="2" charset="-122"/>
              </a:rPr>
              <a:t>同时表征信号时域和频域行为的数学工具</a:t>
            </a:r>
            <a:r>
              <a:rPr lang="zh-CN" altLang="en-US" sz="2800" b="1" dirty="0">
                <a:latin typeface="华文楷体" panose="02010600040101010101" pitchFamily="2" charset="-122"/>
                <a:ea typeface="华文楷体" panose="02010600040101010101" pitchFamily="2" charset="-122"/>
              </a:rPr>
              <a:t>，具有多分辨分析的特性，</a:t>
            </a:r>
            <a:r>
              <a:rPr lang="zh-CN" altLang="en-US" sz="2800" b="1" dirty="0">
                <a:solidFill>
                  <a:srgbClr val="0000FF"/>
                </a:solidFill>
                <a:latin typeface="华文楷体" panose="02010600040101010101" pitchFamily="2" charset="-122"/>
                <a:ea typeface="华文楷体" panose="02010600040101010101" pitchFamily="2" charset="-122"/>
              </a:rPr>
              <a:t>在不同的尺度或者压缩比下仍然能保持信号的统计特性，对压缩阵发性数据流非常有效</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将</a:t>
            </a:r>
            <a:r>
              <a:rPr lang="zh-CN" altLang="en-US" sz="2800" b="1" dirty="0">
                <a:latin typeface="华文楷体" panose="02010600040101010101" pitchFamily="2" charset="-122"/>
                <a:ea typeface="华文楷体" panose="02010600040101010101" pitchFamily="2" charset="-122"/>
              </a:rPr>
              <a:t>传感器网络中采集到的原始数据变换到小波域来进行处理，以实现对原始数据的压缩是传感器网络中一种有效的数据处理方法。</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对于</a:t>
            </a:r>
            <a:r>
              <a:rPr lang="zh-CN" altLang="en-US" sz="2800" b="1" dirty="0">
                <a:latin typeface="华文楷体" panose="02010600040101010101" pitchFamily="2" charset="-122"/>
                <a:ea typeface="华文楷体" panose="02010600040101010101" pitchFamily="2" charset="-122"/>
              </a:rPr>
              <a:t>小波变换在数据压缩中的应用，目前的研究主要有基于区间小波变换的数据压缩算法、分布式小波数据压缩</a:t>
            </a:r>
            <a:r>
              <a:rPr lang="zh-CN" altLang="en-US" sz="2800" b="1" dirty="0" smtClean="0">
                <a:latin typeface="华文楷体" panose="02010600040101010101" pitchFamily="2" charset="-122"/>
                <a:ea typeface="华文楷体" panose="02010600040101010101" pitchFamily="2" charset="-122"/>
              </a:rPr>
              <a:t>算法等。</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基于</a:t>
            </a:r>
            <a:r>
              <a:rPr lang="zh-CN" altLang="en-US" dirty="0"/>
              <a:t>管道数据压缩方法</a:t>
            </a:r>
            <a:endParaRPr lang="zh-CN" altLang="en-US" dirty="0"/>
          </a:p>
        </p:txBody>
      </p:sp>
      <p:sp>
        <p:nvSpPr>
          <p:cNvPr id="15" name="TextBox 14"/>
          <p:cNvSpPr txBox="1"/>
          <p:nvPr/>
        </p:nvSpPr>
        <p:spPr>
          <a:xfrm>
            <a:off x="911424" y="1124744"/>
            <a:ext cx="6696744" cy="4616648"/>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Tarik</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Arici</a:t>
            </a:r>
            <a:r>
              <a:rPr lang="zh-CN" altLang="en-US" sz="2800" b="1" dirty="0">
                <a:latin typeface="华文楷体" panose="02010600040101010101" pitchFamily="2" charset="-122"/>
                <a:ea typeface="华文楷体" panose="02010600040101010101" pitchFamily="2" charset="-122"/>
              </a:rPr>
              <a:t>等提出了基于管道思想的网内数据压缩方法，即将</a:t>
            </a:r>
            <a:r>
              <a:rPr lang="zh-CN" altLang="en-US" sz="2800" b="1" dirty="0">
                <a:solidFill>
                  <a:srgbClr val="0000FF"/>
                </a:solidFill>
                <a:latin typeface="华文楷体" panose="02010600040101010101" pitchFamily="2" charset="-122"/>
                <a:ea typeface="华文楷体" panose="02010600040101010101" pitchFamily="2" charset="-122"/>
              </a:rPr>
              <a:t>传感器数据缓存在网络中，根据指定的延迟值等待合适时间后再传输</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通过管道压缩方法将数据组合起来形成组数据，降低数据中的冗余度</a:t>
            </a:r>
            <a:r>
              <a:rPr lang="zh-CN" altLang="en-US" sz="2800" b="1" dirty="0">
                <a:latin typeface="华文楷体" panose="02010600040101010101" pitchFamily="2" charset="-122"/>
                <a:ea typeface="华文楷体" panose="02010600040101010101" pitchFamily="2" charset="-122"/>
              </a:rPr>
              <a:t>，从而减少节点间的通信量，以降低通信能耗。</a:t>
            </a:r>
            <a:endParaRPr lang="zh-CN" altLang="en-US" sz="2800" b="1" dirty="0">
              <a:latin typeface="华文楷体" panose="02010600040101010101" pitchFamily="2" charset="-122"/>
              <a:ea typeface="华文楷体" panose="02010600040101010101" pitchFamily="2" charset="-122"/>
            </a:endParaRPr>
          </a:p>
        </p:txBody>
      </p:sp>
      <p:pic>
        <p:nvPicPr>
          <p:cNvPr id="5" name="Picture 6" descr="https://timgsa.baidu.com/timg?image&amp;quality=80&amp;size=b9999_10000&amp;sec=1522255535221&amp;di=b389cb9e22d2388b1e09f1b446aee8bd&amp;imgtype=0&amp;src=http%3A%2F%2Fxqimg.imedao.com%2F15944c291542dd03fd11962c.jpg%2521custom.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2381" y="1340768"/>
            <a:ext cx="4005808" cy="4256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a:t>、数据融合技术</a:t>
            </a:r>
            <a:endParaRPr lang="zh-CN" altLang="en-US" dirty="0"/>
          </a:p>
        </p:txBody>
      </p:sp>
      <p:sp>
        <p:nvSpPr>
          <p:cNvPr id="15" name="TextBox 14"/>
          <p:cNvSpPr txBox="1"/>
          <p:nvPr/>
        </p:nvSpPr>
        <p:spPr>
          <a:xfrm>
            <a:off x="911424" y="980728"/>
            <a:ext cx="10801200" cy="3715312"/>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无线传感器网络在收集数据过程中需要使用数据融合技术。</a:t>
            </a:r>
            <a:r>
              <a:rPr lang="zh-CN" altLang="en-US" sz="3200" b="1" dirty="0" smtClean="0">
                <a:solidFill>
                  <a:srgbClr val="0000FF"/>
                </a:solidFill>
                <a:latin typeface="华文楷体" panose="02010600040101010101" pitchFamily="2" charset="-122"/>
                <a:ea typeface="华文楷体" panose="02010600040101010101" pitchFamily="2" charset="-122"/>
              </a:rPr>
              <a:t>数据</a:t>
            </a:r>
            <a:r>
              <a:rPr lang="zh-CN" altLang="en-US" sz="3200" b="1" dirty="0">
                <a:solidFill>
                  <a:srgbClr val="0000FF"/>
                </a:solidFill>
                <a:latin typeface="华文楷体" panose="02010600040101010101" pitchFamily="2" charset="-122"/>
                <a:ea typeface="华文楷体" panose="02010600040101010101" pitchFamily="2" charset="-122"/>
              </a:rPr>
              <a:t>融合是将来自多传感器或多源的信息和数据进行综合处理，得出更为准确完整的信息</a:t>
            </a:r>
            <a:r>
              <a:rPr lang="zh-CN" altLang="en-US" sz="3200" b="1" dirty="0" smtClean="0">
                <a:solidFill>
                  <a:srgbClr val="0000FF"/>
                </a:solidFill>
                <a:latin typeface="华文楷体" panose="02010600040101010101" pitchFamily="2" charset="-122"/>
                <a:ea typeface="华文楷体" panose="02010600040101010101" pitchFamily="2" charset="-122"/>
              </a:rPr>
              <a:t>。</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主要</a:t>
            </a:r>
            <a:r>
              <a:rPr lang="zh-CN" altLang="en-US" sz="3200" b="1" dirty="0">
                <a:latin typeface="华文楷体" panose="02010600040101010101" pitchFamily="2" charset="-122"/>
                <a:ea typeface="华文楷体" panose="02010600040101010101" pitchFamily="2" charset="-122"/>
              </a:rPr>
              <a:t>是为了减少网络内的数据传输量，达到减少能源的</a:t>
            </a:r>
            <a:r>
              <a:rPr lang="zh-CN" altLang="en-US" sz="3200" b="1" dirty="0" smtClean="0">
                <a:latin typeface="华文楷体" panose="02010600040101010101" pitchFamily="2" charset="-122"/>
                <a:ea typeface="华文楷体" panose="02010600040101010101" pitchFamily="2" charset="-122"/>
              </a:rPr>
              <a:t>消耗的</a:t>
            </a:r>
            <a:r>
              <a:rPr lang="zh-CN" altLang="en-US" sz="3200" b="1" dirty="0">
                <a:latin typeface="华文楷体" panose="02010600040101010101" pitchFamily="2" charset="-122"/>
                <a:ea typeface="华文楷体" panose="02010600040101010101" pitchFamily="2" charset="-122"/>
              </a:rPr>
              <a:t>目的。 </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a:t>、数据融合技术</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数据</a:t>
            </a:r>
            <a:r>
              <a:rPr lang="zh-CN" altLang="en-US" sz="3200" b="1" dirty="0">
                <a:latin typeface="华文楷体" panose="02010600040101010101" pitchFamily="2" charset="-122"/>
                <a:ea typeface="华文楷体" panose="02010600040101010101" pitchFamily="2" charset="-122"/>
              </a:rPr>
              <a:t>融合牺牲其他方面的性能作为代价</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1028700" lvl="1" indent="-571500" algn="just">
              <a:lnSpc>
                <a:spcPct val="15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首先</a:t>
            </a:r>
            <a:r>
              <a:rPr lang="zh-CN" altLang="en-US" sz="3200" b="1" dirty="0">
                <a:latin typeface="华文楷体" panose="02010600040101010101" pitchFamily="2" charset="-122"/>
                <a:ea typeface="华文楷体" panose="02010600040101010101" pitchFamily="2" charset="-122"/>
              </a:rPr>
              <a:t>是</a:t>
            </a:r>
            <a:r>
              <a:rPr lang="zh-CN" altLang="en-US" sz="3200" b="1" dirty="0">
                <a:solidFill>
                  <a:srgbClr val="FF0000"/>
                </a:solidFill>
                <a:latin typeface="华文楷体" panose="02010600040101010101" pitchFamily="2" charset="-122"/>
                <a:ea typeface="华文楷体" panose="02010600040101010101" pitchFamily="2" charset="-122"/>
              </a:rPr>
              <a:t>时延代价</a:t>
            </a:r>
            <a:r>
              <a:rPr lang="zh-CN" altLang="en-US" sz="3200" b="1" dirty="0">
                <a:latin typeface="华文楷体" panose="02010600040101010101" pitchFamily="2" charset="-122"/>
                <a:ea typeface="华文楷体" panose="02010600040101010101" pitchFamily="2" charset="-122"/>
              </a:rPr>
              <a:t>：在数据传送过程中，寻找易于进行数据融合的路由、进行数据融合操作等，都可能增加网络的平均延迟</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1028700" lvl="1" indent="-571500" algn="just">
              <a:lnSpc>
                <a:spcPct val="15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其次</a:t>
            </a:r>
            <a:r>
              <a:rPr lang="zh-CN" altLang="en-US" sz="3200" b="1" dirty="0">
                <a:latin typeface="华文楷体" panose="02010600040101010101" pitchFamily="2" charset="-122"/>
                <a:ea typeface="华文楷体" panose="02010600040101010101" pitchFamily="2" charset="-122"/>
              </a:rPr>
              <a:t>是</a:t>
            </a:r>
            <a:r>
              <a:rPr lang="zh-CN" altLang="en-US" sz="3200" b="1" dirty="0">
                <a:solidFill>
                  <a:srgbClr val="FF0000"/>
                </a:solidFill>
                <a:latin typeface="华文楷体" panose="02010600040101010101" pitchFamily="2" charset="-122"/>
                <a:ea typeface="华文楷体" panose="02010600040101010101" pitchFamily="2" charset="-122"/>
              </a:rPr>
              <a:t>鲁棒性的代价</a:t>
            </a:r>
            <a:r>
              <a:rPr lang="zh-CN" altLang="en-US" sz="3200" b="1" dirty="0">
                <a:latin typeface="华文楷体" panose="02010600040101010101" pitchFamily="2" charset="-122"/>
                <a:ea typeface="华文楷体" panose="02010600040101010101" pitchFamily="2" charset="-122"/>
              </a:rPr>
              <a:t>：数据融合可以大幅度降低数据的冗余性，但丢失相同的数据也会损失信息，从而降低了网络的鲁棒性。</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应用层</a:t>
            </a:r>
            <a:r>
              <a:rPr lang="zh-CN" altLang="en-US" dirty="0"/>
              <a:t>中的数据融合</a:t>
            </a:r>
            <a:endParaRPr lang="zh-CN" altLang="en-US" dirty="0"/>
          </a:p>
        </p:txBody>
      </p:sp>
      <p:sp>
        <p:nvSpPr>
          <p:cNvPr id="15" name="TextBox 14"/>
          <p:cNvSpPr txBox="1"/>
          <p:nvPr/>
        </p:nvSpPr>
        <p:spPr>
          <a:xfrm>
            <a:off x="911424" y="980728"/>
            <a:ext cx="10801200" cy="2308324"/>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在应用层设计中，可以利用</a:t>
            </a:r>
            <a:r>
              <a:rPr lang="zh-CN" altLang="en-US" sz="3200" b="1" dirty="0">
                <a:solidFill>
                  <a:srgbClr val="FF0000"/>
                </a:solidFill>
                <a:latin typeface="华文楷体" panose="02010600040101010101" pitchFamily="2" charset="-122"/>
                <a:ea typeface="华文楷体" panose="02010600040101010101" pitchFamily="2" charset="-122"/>
              </a:rPr>
              <a:t>分布式数据库技术</a:t>
            </a:r>
            <a:r>
              <a:rPr lang="zh-CN" altLang="en-US" sz="3200" b="1" dirty="0" smtClean="0">
                <a:solidFill>
                  <a:srgbClr val="FF0000"/>
                </a:solidFill>
                <a:latin typeface="华文楷体" panose="02010600040101010101" pitchFamily="2" charset="-122"/>
                <a:ea typeface="华文楷体" panose="02010600040101010101" pitchFamily="2" charset="-122"/>
              </a:rPr>
              <a:t>，对</a:t>
            </a:r>
            <a:r>
              <a:rPr lang="zh-CN" altLang="en-US" sz="3200" b="1" dirty="0">
                <a:solidFill>
                  <a:srgbClr val="FF0000"/>
                </a:solidFill>
                <a:latin typeface="华文楷体" panose="02010600040101010101" pitchFamily="2" charset="-122"/>
                <a:ea typeface="华文楷体" panose="02010600040101010101" pitchFamily="2" charset="-122"/>
              </a:rPr>
              <a:t>采集到的数据进行逐步筛选以达到融合的效果</a:t>
            </a:r>
            <a:r>
              <a:rPr lang="zh-CN" altLang="en-US" sz="3200" b="1" dirty="0" smtClean="0">
                <a:latin typeface="华文楷体" panose="02010600040101010101" pitchFamily="2" charset="-122"/>
                <a:ea typeface="华文楷体" panose="02010600040101010101" pitchFamily="2" charset="-122"/>
              </a:rPr>
              <a:t>，应用层</a:t>
            </a:r>
            <a:r>
              <a:rPr lang="zh-CN" altLang="en-US" sz="3200" b="1" dirty="0">
                <a:latin typeface="华文楷体" panose="02010600040101010101" pitchFamily="2" charset="-122"/>
                <a:ea typeface="华文楷体" panose="02010600040101010101" pitchFamily="2" charset="-122"/>
              </a:rPr>
              <a:t>接口也采用类似</a:t>
            </a:r>
            <a:r>
              <a:rPr lang="en-US" altLang="zh-CN" sz="3200" b="1" dirty="0">
                <a:latin typeface="华文楷体" panose="02010600040101010101" pitchFamily="2" charset="-122"/>
                <a:ea typeface="华文楷体" panose="02010600040101010101" pitchFamily="2" charset="-122"/>
              </a:rPr>
              <a:t>SQL</a:t>
            </a:r>
            <a:r>
              <a:rPr lang="zh-CN" altLang="en-US" sz="3200" b="1" dirty="0">
                <a:latin typeface="华文楷体" panose="02010600040101010101" pitchFamily="2" charset="-122"/>
                <a:ea typeface="华文楷体" panose="02010600040101010101" pitchFamily="2" charset="-122"/>
              </a:rPr>
              <a:t>的</a:t>
            </a:r>
            <a:r>
              <a:rPr lang="zh-CN" altLang="en-US" sz="3200" b="1" dirty="0" smtClean="0">
                <a:latin typeface="华文楷体" panose="02010600040101010101" pitchFamily="2" charset="-122"/>
                <a:ea typeface="华文楷体" panose="02010600040101010101" pitchFamily="2" charset="-122"/>
              </a:rPr>
              <a:t>风格，提供如</a:t>
            </a:r>
            <a:r>
              <a:rPr lang="en-US" altLang="zh-CN" sz="3200" b="1" dirty="0" smtClean="0">
                <a:latin typeface="华文楷体" panose="02010600040101010101" pitchFamily="2" charset="-122"/>
                <a:ea typeface="华文楷体" panose="02010600040101010101" pitchFamily="2" charset="-122"/>
              </a:rPr>
              <a:t>SUM</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AVERAGE</a:t>
            </a:r>
            <a:r>
              <a:rPr lang="zh-CN" altLang="en-US" sz="3200" b="1" dirty="0" smtClean="0">
                <a:latin typeface="华文楷体" panose="02010600040101010101" pitchFamily="2" charset="-122"/>
                <a:ea typeface="华文楷体" panose="02010600040101010101" pitchFamily="2" charset="-122"/>
              </a:rPr>
              <a:t>等。</a:t>
            </a:r>
            <a:endParaRPr lang="zh-CN" altLang="en-US" sz="3200" b="1" dirty="0">
              <a:latin typeface="华文楷体" panose="02010600040101010101" pitchFamily="2" charset="-122"/>
              <a:ea typeface="华文楷体" panose="02010600040101010101" pitchFamily="2" charset="-122"/>
            </a:endParaRPr>
          </a:p>
        </p:txBody>
      </p:sp>
      <p:pic>
        <p:nvPicPr>
          <p:cNvPr id="9218" name="Picture 2" descr="https://timgsa.baidu.com/timg?image&amp;quality=80&amp;size=b9999_10000&amp;sec=1522255841926&amp;di=254e8b8faf0664332e01bf1e702f707a&amp;imgtype=0&amp;src=http%3A%2F%2Fwww.chinacloud.com.cn%2Fd%2Ffile%2Fnews%2Fcompany%2F7b0d3e784dddc62f2e52d7004a1237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81035" y="3312740"/>
            <a:ext cx="5623277" cy="2996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网络层</a:t>
            </a:r>
            <a:r>
              <a:rPr lang="zh-CN" altLang="en-US" dirty="0"/>
              <a:t>中的数据融合 </a:t>
            </a:r>
            <a:endParaRPr lang="zh-CN" altLang="en-US" dirty="0"/>
          </a:p>
        </p:txBody>
      </p:sp>
      <p:sp>
        <p:nvSpPr>
          <p:cNvPr id="15" name="TextBox 14"/>
          <p:cNvSpPr txBox="1"/>
          <p:nvPr/>
        </p:nvSpPr>
        <p:spPr>
          <a:xfrm>
            <a:off x="911424" y="980728"/>
            <a:ext cx="7272808"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传感器网络中的路由方式可以根据是否考虑数据融合分为两类</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lvl="1" algn="just">
              <a:lnSpc>
                <a:spcPct val="150000"/>
              </a:lnSpc>
              <a:buClr>
                <a:srgbClr val="FF3300"/>
              </a:buClr>
              <a:buSzPct val="85000"/>
            </a:pPr>
            <a:r>
              <a:rPr lang="zh-CN" altLang="en-US" sz="3200" b="1" dirty="0" smtClean="0">
                <a:solidFill>
                  <a:srgbClr val="0000FF"/>
                </a:solidFill>
                <a:latin typeface="华文楷体" panose="02010600040101010101" pitchFamily="2" charset="-122"/>
                <a:ea typeface="华文楷体" panose="02010600040101010101" pitchFamily="2" charset="-122"/>
              </a:rPr>
              <a:t>①地址</a:t>
            </a:r>
            <a:r>
              <a:rPr lang="zh-CN" altLang="en-US" sz="3200" b="1" dirty="0">
                <a:solidFill>
                  <a:srgbClr val="0000FF"/>
                </a:solidFill>
                <a:latin typeface="华文楷体" panose="02010600040101010101" pitchFamily="2" charset="-122"/>
                <a:ea typeface="华文楷体" panose="02010600040101010101" pitchFamily="2" charset="-122"/>
              </a:rPr>
              <a:t>为中心的路由</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Address-Centric Routing</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AC</a:t>
            </a:r>
            <a:r>
              <a:rPr lang="zh-CN" altLang="en-US" sz="3200" b="1" dirty="0">
                <a:latin typeface="华文楷体" panose="02010600040101010101" pitchFamily="2" charset="-122"/>
                <a:ea typeface="华文楷体" panose="02010600040101010101" pitchFamily="2" charset="-122"/>
              </a:rPr>
              <a:t>路由）：</a:t>
            </a:r>
            <a:r>
              <a:rPr lang="zh-CN" altLang="en-US" sz="3200" b="1" dirty="0">
                <a:solidFill>
                  <a:srgbClr val="FF0000"/>
                </a:solidFill>
                <a:latin typeface="华文楷体" panose="02010600040101010101" pitchFamily="2" charset="-122"/>
                <a:ea typeface="华文楷体" panose="02010600040101010101" pitchFamily="2" charset="-122"/>
              </a:rPr>
              <a:t>每个普通节点沿着到汇聚节点的最短路径转发数据</a:t>
            </a:r>
            <a:r>
              <a:rPr lang="zh-CN" altLang="en-US" sz="3200" b="1" dirty="0">
                <a:latin typeface="华文楷体" panose="02010600040101010101" pitchFamily="2" charset="-122"/>
                <a:ea typeface="华文楷体" panose="02010600040101010101" pitchFamily="2" charset="-122"/>
              </a:rPr>
              <a:t>，是不考虑数据融合的路由，如图</a:t>
            </a:r>
            <a:r>
              <a:rPr lang="en-US" altLang="zh-CN" sz="3200" b="1" dirty="0">
                <a:latin typeface="华文楷体" panose="02010600040101010101" pitchFamily="2" charset="-122"/>
                <a:ea typeface="华文楷体" panose="02010600040101010101" pitchFamily="2" charset="-122"/>
              </a:rPr>
              <a:t>8-7</a:t>
            </a:r>
            <a:r>
              <a:rPr lang="zh-CN" altLang="en-US" sz="3200" b="1" dirty="0">
                <a:latin typeface="华文楷体" panose="02010600040101010101" pitchFamily="2" charset="-122"/>
                <a:ea typeface="华文楷体" panose="02010600040101010101" pitchFamily="2" charset="-122"/>
              </a:rPr>
              <a:t>所示</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pic>
        <p:nvPicPr>
          <p:cNvPr id="5"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4272" y="1412776"/>
            <a:ext cx="2952328" cy="3878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1"/>
          <p:cNvSpPr>
            <a:spLocks noChangeArrowheads="1"/>
          </p:cNvSpPr>
          <p:nvPr/>
        </p:nvSpPr>
        <p:spPr bwMode="auto">
          <a:xfrm>
            <a:off x="9192344" y="5439103"/>
            <a:ext cx="2152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800" dirty="0">
                <a:solidFill>
                  <a:srgbClr val="0000FF"/>
                </a:solidFill>
              </a:rPr>
              <a:t> </a:t>
            </a:r>
            <a:r>
              <a:rPr lang="zh-CN" altLang="en-US" sz="2400" b="1" dirty="0">
                <a:solidFill>
                  <a:srgbClr val="0000FF"/>
                </a:solidFill>
              </a:rPr>
              <a:t>图</a:t>
            </a:r>
            <a:r>
              <a:rPr lang="en-US" altLang="zh-CN" sz="2400" b="1" dirty="0">
                <a:solidFill>
                  <a:srgbClr val="0000FF"/>
                </a:solidFill>
              </a:rPr>
              <a:t>8-7  AC</a:t>
            </a:r>
            <a:r>
              <a:rPr lang="zh-CN" altLang="en-US" sz="2400" b="1" dirty="0">
                <a:solidFill>
                  <a:srgbClr val="0000FF"/>
                </a:solidFill>
              </a:rPr>
              <a:t>路由</a:t>
            </a:r>
            <a:r>
              <a:rPr lang="zh-CN" altLang="en-US" sz="2800" dirty="0">
                <a:solidFill>
                  <a:srgbClr val="0000FF"/>
                </a:solidFill>
              </a:rPr>
              <a:t> </a:t>
            </a:r>
            <a:endParaRPr lang="zh-CN" altLang="en-US" sz="2800" dirty="0">
              <a:solidFill>
                <a:srgbClr val="0000FF"/>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网络层</a:t>
            </a:r>
            <a:r>
              <a:rPr lang="zh-CN" altLang="en-US" dirty="0"/>
              <a:t>中的数据融合 </a:t>
            </a:r>
            <a:endParaRPr lang="zh-CN" altLang="en-US" dirty="0"/>
          </a:p>
        </p:txBody>
      </p:sp>
      <p:sp>
        <p:nvSpPr>
          <p:cNvPr id="15" name="TextBox 14"/>
          <p:cNvSpPr txBox="1"/>
          <p:nvPr/>
        </p:nvSpPr>
        <p:spPr>
          <a:xfrm>
            <a:off x="911424" y="980728"/>
            <a:ext cx="7272808" cy="5262979"/>
          </a:xfrm>
          <a:prstGeom prst="rect">
            <a:avLst/>
          </a:prstGeom>
          <a:noFill/>
          <a:ln w="9525">
            <a:noFill/>
          </a:ln>
        </p:spPr>
        <p:txBody>
          <a:bodyPr wrap="square">
            <a:spAutoFit/>
          </a:bodyPr>
          <a:lstStyle/>
          <a:p>
            <a:pPr algn="just">
              <a:lnSpc>
                <a:spcPct val="150000"/>
              </a:lnSpc>
              <a:buClr>
                <a:srgbClr val="FF3300"/>
              </a:buClr>
              <a:buSzPct val="85000"/>
            </a:pPr>
            <a:r>
              <a:rPr lang="zh-CN" altLang="en-US" sz="3200" b="1" dirty="0">
                <a:latin typeface="华文楷体" panose="02010600040101010101" pitchFamily="2" charset="-122"/>
                <a:ea typeface="华文楷体" panose="02010600040101010101" pitchFamily="2" charset="-122"/>
              </a:rPr>
              <a:t>② </a:t>
            </a:r>
            <a:r>
              <a:rPr lang="zh-CN" altLang="en-US" sz="3200" b="1" dirty="0">
                <a:solidFill>
                  <a:srgbClr val="0000FF"/>
                </a:solidFill>
                <a:latin typeface="华文楷体" panose="02010600040101010101" pitchFamily="2" charset="-122"/>
                <a:ea typeface="华文楷体" panose="02010600040101010101" pitchFamily="2" charset="-122"/>
              </a:rPr>
              <a:t>数据为中心的路由</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Data-Centric Routing</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DC</a:t>
            </a:r>
            <a:r>
              <a:rPr lang="zh-CN" altLang="en-US" sz="3200" b="1" dirty="0">
                <a:latin typeface="华文楷体" panose="02010600040101010101" pitchFamily="2" charset="-122"/>
                <a:ea typeface="华文楷体" panose="02010600040101010101" pitchFamily="2" charset="-122"/>
              </a:rPr>
              <a:t>路由）：</a:t>
            </a:r>
            <a:r>
              <a:rPr lang="zh-CN" altLang="en-US" sz="3200" b="1" dirty="0">
                <a:solidFill>
                  <a:srgbClr val="FF0000"/>
                </a:solidFill>
                <a:latin typeface="华文楷体" panose="02010600040101010101" pitchFamily="2" charset="-122"/>
                <a:ea typeface="华文楷体" panose="02010600040101010101" pitchFamily="2" charset="-122"/>
              </a:rPr>
              <a:t>数据在转发的路径中，中间节点根据数据的内容，对来自多个数据源的数据进行融合操作</a:t>
            </a:r>
            <a:r>
              <a:rPr lang="zh-CN" altLang="en-US" sz="3200" b="1" dirty="0">
                <a:latin typeface="华文楷体" panose="02010600040101010101" pitchFamily="2" charset="-122"/>
                <a:ea typeface="华文楷体" panose="02010600040101010101" pitchFamily="2" charset="-122"/>
              </a:rPr>
              <a:t>。如图</a:t>
            </a:r>
            <a:r>
              <a:rPr lang="en-US" altLang="zh-CN" sz="3200" b="1" dirty="0">
                <a:latin typeface="华文楷体" panose="02010600040101010101" pitchFamily="2" charset="-122"/>
                <a:ea typeface="华文楷体" panose="02010600040101010101" pitchFamily="2" charset="-122"/>
              </a:rPr>
              <a:t>8-8</a:t>
            </a:r>
            <a:r>
              <a:rPr lang="zh-CN" altLang="en-US" sz="3200" b="1" dirty="0">
                <a:latin typeface="华文楷体" panose="02010600040101010101" pitchFamily="2" charset="-122"/>
                <a:ea typeface="华文楷体" panose="02010600040101010101" pitchFamily="2" charset="-122"/>
              </a:rPr>
              <a:t>所示，普通节点并未各自寻找最短路径，而是在中间节点</a:t>
            </a:r>
            <a:r>
              <a:rPr lang="en-US" altLang="zh-CN" sz="3200" b="1" dirty="0">
                <a:latin typeface="华文楷体" panose="02010600040101010101" pitchFamily="2" charset="-122"/>
                <a:ea typeface="华文楷体" panose="02010600040101010101" pitchFamily="2" charset="-122"/>
              </a:rPr>
              <a:t>B</a:t>
            </a:r>
            <a:r>
              <a:rPr lang="zh-CN" altLang="en-US" sz="3200" b="1" dirty="0">
                <a:latin typeface="华文楷体" panose="02010600040101010101" pitchFamily="2" charset="-122"/>
                <a:ea typeface="华文楷体" panose="02010600040101010101" pitchFamily="2" charset="-122"/>
              </a:rPr>
              <a:t>处对数据进行融合，然后再继续转发。</a:t>
            </a:r>
            <a:endParaRPr lang="zh-CN" altLang="en-US" sz="3200" b="1" dirty="0">
              <a:latin typeface="华文楷体" panose="02010600040101010101" pitchFamily="2" charset="-122"/>
              <a:ea typeface="华文楷体" panose="02010600040101010101" pitchFamily="2" charset="-122"/>
            </a:endParaRPr>
          </a:p>
        </p:txBody>
      </p:sp>
      <p:pic>
        <p:nvPicPr>
          <p:cNvPr id="7"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4232" y="1265684"/>
            <a:ext cx="3360436" cy="403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2"/>
          <p:cNvSpPr>
            <a:spLocks noChangeArrowheads="1"/>
          </p:cNvSpPr>
          <p:nvPr/>
        </p:nvSpPr>
        <p:spPr bwMode="auto">
          <a:xfrm>
            <a:off x="9048328" y="5517232"/>
            <a:ext cx="2164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800" dirty="0">
                <a:solidFill>
                  <a:srgbClr val="0000FF"/>
                </a:solidFill>
              </a:rPr>
              <a:t> </a:t>
            </a:r>
            <a:r>
              <a:rPr lang="zh-CN" altLang="en-US" sz="2400" b="1" dirty="0">
                <a:solidFill>
                  <a:srgbClr val="0000FF"/>
                </a:solidFill>
              </a:rPr>
              <a:t>图</a:t>
            </a:r>
            <a:r>
              <a:rPr lang="en-US" altLang="zh-CN" sz="2400" b="1" dirty="0">
                <a:solidFill>
                  <a:srgbClr val="0000FF"/>
                </a:solidFill>
              </a:rPr>
              <a:t>8-8  DC</a:t>
            </a:r>
            <a:r>
              <a:rPr lang="zh-CN" altLang="en-US" sz="2400" b="1" dirty="0">
                <a:solidFill>
                  <a:srgbClr val="0000FF"/>
                </a:solidFill>
              </a:rPr>
              <a:t>路由 </a:t>
            </a:r>
            <a:endParaRPr lang="zh-CN" altLang="en-US" sz="2400" b="1" dirty="0">
              <a:solidFill>
                <a:srgbClr val="0000FF"/>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par>
                                <p:cTn id="10" presetID="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独立的</a:t>
            </a:r>
            <a:r>
              <a:rPr lang="zh-CN" altLang="en-US" dirty="0"/>
              <a:t>数据融合协议层</a:t>
            </a:r>
            <a:endParaRPr lang="zh-CN" altLang="en-US" dirty="0"/>
          </a:p>
        </p:txBody>
      </p:sp>
      <p:sp>
        <p:nvSpPr>
          <p:cNvPr id="15" name="TextBox 14"/>
          <p:cNvSpPr txBox="1"/>
          <p:nvPr/>
        </p:nvSpPr>
        <p:spPr>
          <a:xfrm>
            <a:off x="911424" y="980728"/>
            <a:ext cx="10801200"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独立于应用层的数据融合机制</a:t>
            </a:r>
            <a:r>
              <a:rPr lang="en-US" altLang="zh-CN" sz="2800" b="1" dirty="0">
                <a:latin typeface="华文楷体" panose="02010600040101010101" pitchFamily="2" charset="-122"/>
                <a:ea typeface="华文楷体" panose="02010600040101010101" pitchFamily="2" charset="-122"/>
              </a:rPr>
              <a:t>(Application Independent Data Aggregation</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，其</a:t>
            </a:r>
            <a:r>
              <a:rPr lang="zh-CN" altLang="en-US" sz="2800" b="1" dirty="0">
                <a:solidFill>
                  <a:srgbClr val="0000FF"/>
                </a:solidFill>
                <a:latin typeface="华文楷体" panose="02010600040101010101" pitchFamily="2" charset="-122"/>
                <a:ea typeface="华文楷体" panose="02010600040101010101" pitchFamily="2" charset="-122"/>
              </a:rPr>
              <a:t>基本思想是不关心数据的内容，而是根据下一跳地址进行多个数据单元的合并，通过减少数据封装头部的开销及</a:t>
            </a:r>
            <a:r>
              <a:rPr lang="en-US" altLang="zh-CN" sz="2800" b="1" dirty="0">
                <a:solidFill>
                  <a:srgbClr val="0000FF"/>
                </a:solidFill>
                <a:latin typeface="华文楷体" panose="02010600040101010101" pitchFamily="2" charset="-122"/>
                <a:ea typeface="华文楷体" panose="02010600040101010101" pitchFamily="2" charset="-122"/>
              </a:rPr>
              <a:t>MAC</a:t>
            </a:r>
            <a:r>
              <a:rPr lang="zh-CN" altLang="en-US" sz="2800" b="1" dirty="0">
                <a:solidFill>
                  <a:srgbClr val="0000FF"/>
                </a:solidFill>
                <a:latin typeface="华文楷体" panose="02010600040101010101" pitchFamily="2" charset="-122"/>
                <a:ea typeface="华文楷体" panose="02010600040101010101" pitchFamily="2" charset="-122"/>
              </a:rPr>
              <a:t>层的发送冲突来达到节省能量的效果</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提出</a:t>
            </a:r>
            <a:r>
              <a:rPr lang="en-US" altLang="zh-CN" sz="2800" b="1" dirty="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的目的除了要避免依赖于应用的融合</a:t>
            </a:r>
            <a:r>
              <a:rPr lang="zh-CN" altLang="en-US" sz="2800" b="1" dirty="0" smtClean="0">
                <a:latin typeface="华文楷体" panose="02010600040101010101" pitchFamily="2" charset="-122"/>
                <a:ea typeface="华文楷体" panose="02010600040101010101" pitchFamily="2" charset="-122"/>
              </a:rPr>
              <a:t>方案的</a:t>
            </a:r>
            <a:r>
              <a:rPr lang="zh-CN" altLang="en-US" sz="2800" b="1" dirty="0">
                <a:latin typeface="华文楷体" panose="02010600040101010101" pitchFamily="2" charset="-122"/>
                <a:ea typeface="华文楷体" panose="02010600040101010101" pitchFamily="2" charset="-122"/>
              </a:rPr>
              <a:t>弊端外，还将增强数据融合对网络负载状况的适应性</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当</a:t>
            </a:r>
            <a:r>
              <a:rPr lang="zh-CN" altLang="en-US" sz="2800" b="1" dirty="0">
                <a:solidFill>
                  <a:srgbClr val="FF0000"/>
                </a:solidFill>
                <a:latin typeface="华文楷体" panose="02010600040101010101" pitchFamily="2" charset="-122"/>
                <a:ea typeface="华文楷体" panose="02010600040101010101" pitchFamily="2" charset="-122"/>
              </a:rPr>
              <a:t>网络负载较轻</a:t>
            </a:r>
            <a:r>
              <a:rPr lang="zh-CN" altLang="en-US" sz="2800" b="1" dirty="0">
                <a:latin typeface="华文楷体" panose="02010600040101010101" pitchFamily="2" charset="-122"/>
                <a:ea typeface="华文楷体" panose="02010600040101010101" pitchFamily="2" charset="-122"/>
              </a:rPr>
              <a:t>时不进行融合或进行低程度的融合</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而</a:t>
            </a:r>
            <a:r>
              <a:rPr lang="zh-CN" altLang="en-US" sz="2800" b="1" dirty="0">
                <a:latin typeface="华文楷体" panose="02010600040101010101" pitchFamily="2" charset="-122"/>
                <a:ea typeface="华文楷体" panose="02010600040101010101" pitchFamily="2" charset="-122"/>
              </a:rPr>
              <a:t>在</a:t>
            </a:r>
            <a:r>
              <a:rPr lang="zh-CN" altLang="en-US" sz="2800" b="1" dirty="0">
                <a:solidFill>
                  <a:srgbClr val="FF0000"/>
                </a:solidFill>
                <a:latin typeface="华文楷体" panose="02010600040101010101" pitchFamily="2" charset="-122"/>
                <a:ea typeface="华文楷体" panose="02010600040101010101" pitchFamily="2" charset="-122"/>
              </a:rPr>
              <a:t>网络负载较重</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层发送冲突较严重时，进行较高程度的融合。</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以数据为中心的</a:t>
            </a:r>
            <a:r>
              <a:rPr lang="en-US" altLang="zh-CN" dirty="0"/>
              <a:t>WSN</a:t>
            </a:r>
            <a:r>
              <a:rPr lang="zh-CN" altLang="en-US" dirty="0"/>
              <a:t>数据库</a:t>
            </a:r>
            <a:endParaRPr lang="zh-CN" altLang="en-US" dirty="0"/>
          </a:p>
        </p:txBody>
      </p:sp>
      <p:pic>
        <p:nvPicPr>
          <p:cNvPr id="8" name="Picture 15" descr="08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7528" y="2357636"/>
            <a:ext cx="8653412" cy="38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4"/>
          <p:cNvSpPr>
            <a:spLocks noChangeArrowheads="1"/>
          </p:cNvSpPr>
          <p:nvPr/>
        </p:nvSpPr>
        <p:spPr bwMode="auto">
          <a:xfrm>
            <a:off x="7248128" y="752263"/>
            <a:ext cx="4315792" cy="1592932"/>
          </a:xfrm>
          <a:prstGeom prst="cloudCallout">
            <a:avLst>
              <a:gd name="adj1" fmla="val 2482"/>
              <a:gd name="adj2" fmla="val 55172"/>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chemeClr val="bg1"/>
                </a:solidFill>
              </a:rPr>
              <a:t>无线传感器网络的数据库抽象</a:t>
            </a:r>
            <a:r>
              <a:rPr lang="zh-CN" altLang="en-US" sz="2000" dirty="0">
                <a:solidFill>
                  <a:schemeClr val="bg1"/>
                </a:solidFill>
              </a:rPr>
              <a:t> </a:t>
            </a:r>
            <a:endParaRPr lang="zh-CN" alt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独立的</a:t>
            </a:r>
            <a:r>
              <a:rPr lang="zh-CN" altLang="en-US" dirty="0"/>
              <a:t>数据融合协议层</a:t>
            </a:r>
            <a:endParaRPr lang="zh-CN" altLang="en-US" dirty="0"/>
          </a:p>
        </p:txBody>
      </p:sp>
      <p:sp>
        <p:nvSpPr>
          <p:cNvPr id="15" name="TextBox 14"/>
          <p:cNvSpPr txBox="1"/>
          <p:nvPr/>
        </p:nvSpPr>
        <p:spPr>
          <a:xfrm>
            <a:off x="551384" y="980728"/>
            <a:ext cx="7056784"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en-US" altLang="zh-CN" sz="2800" b="1" dirty="0" smtClean="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协议层位于</a:t>
            </a:r>
            <a:r>
              <a:rPr lang="zh-CN" altLang="en-US" sz="2800" b="1" dirty="0">
                <a:solidFill>
                  <a:srgbClr val="FF0000"/>
                </a:solidFill>
                <a:latin typeface="华文楷体" panose="02010600040101010101" pitchFamily="2" charset="-122"/>
                <a:ea typeface="华文楷体" panose="02010600040101010101" pitchFamily="2" charset="-122"/>
              </a:rPr>
              <a:t>网络层和</a:t>
            </a:r>
            <a:r>
              <a:rPr lang="en-US" altLang="zh-CN" sz="2800" b="1" dirty="0">
                <a:solidFill>
                  <a:srgbClr val="FF0000"/>
                </a:solidFill>
                <a:latin typeface="华文楷体" panose="02010600040101010101" pitchFamily="2" charset="-122"/>
                <a:ea typeface="华文楷体" panose="02010600040101010101" pitchFamily="2" charset="-122"/>
              </a:rPr>
              <a:t>MAC</a:t>
            </a:r>
            <a:r>
              <a:rPr lang="zh-CN" altLang="en-US" sz="2800" b="1" dirty="0">
                <a:solidFill>
                  <a:srgbClr val="FF0000"/>
                </a:solidFill>
                <a:latin typeface="华文楷体" panose="02010600040101010101" pitchFamily="2" charset="-122"/>
                <a:ea typeface="华文楷体" panose="02010600040101010101" pitchFamily="2" charset="-122"/>
              </a:rPr>
              <a:t>层之间</a:t>
            </a:r>
            <a:r>
              <a:rPr lang="zh-CN" altLang="en-US" sz="2800" b="1" dirty="0">
                <a:latin typeface="华文楷体" panose="02010600040101010101" pitchFamily="2" charset="-122"/>
                <a:ea typeface="华文楷体" panose="02010600040101010101" pitchFamily="2" charset="-122"/>
              </a:rPr>
              <a:t>，对上下协议层透明</a:t>
            </a:r>
            <a:r>
              <a:rPr lang="zh-CN" altLang="en-US" sz="2800" b="1" dirty="0" smtClean="0">
                <a:latin typeface="华文楷体" panose="02010600040101010101" pitchFamily="2" charset="-122"/>
                <a:ea typeface="华文楷体" panose="02010600040101010101" pitchFamily="2" charset="-122"/>
              </a:rPr>
              <a:t>，基本</a:t>
            </a:r>
            <a:r>
              <a:rPr lang="zh-CN" altLang="en-US" sz="2800" b="1" dirty="0">
                <a:latin typeface="华文楷体" panose="02010600040101010101" pitchFamily="2" charset="-122"/>
                <a:ea typeface="华文楷体" panose="02010600040101010101" pitchFamily="2" charset="-122"/>
              </a:rPr>
              <a:t>组件如</a:t>
            </a:r>
            <a:r>
              <a:rPr lang="zh-CN" altLang="en-US" sz="2800" b="1" dirty="0" smtClean="0">
                <a:latin typeface="华文楷体" panose="02010600040101010101" pitchFamily="2" charset="-122"/>
                <a:ea typeface="华文楷体" panose="02010600040101010101" pitchFamily="2" charset="-122"/>
              </a:rPr>
              <a:t>图。</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Wingdings" panose="05000000000000000000" pitchFamily="2" charset="2"/>
              <a:buChar char="p"/>
            </a:pPr>
            <a:r>
              <a:rPr lang="en-US" altLang="zh-CN" sz="2800" b="1" dirty="0" smtClean="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可以划分为两个功能单元：融合功能单元和融合控制单元</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融合</a:t>
            </a:r>
            <a:r>
              <a:rPr lang="zh-CN" altLang="en-US" sz="2800" b="1" dirty="0">
                <a:solidFill>
                  <a:srgbClr val="FF0000"/>
                </a:solidFill>
                <a:latin typeface="华文楷体" panose="02010600040101010101" pitchFamily="2" charset="-122"/>
                <a:ea typeface="华文楷体" panose="02010600040101010101" pitchFamily="2" charset="-122"/>
              </a:rPr>
              <a:t>功能单元</a:t>
            </a:r>
            <a:r>
              <a:rPr lang="zh-CN" altLang="en-US" sz="2800" b="1" dirty="0">
                <a:solidFill>
                  <a:srgbClr val="0000FF"/>
                </a:solidFill>
                <a:latin typeface="华文楷体" panose="02010600040101010101" pitchFamily="2" charset="-122"/>
                <a:ea typeface="华文楷体" panose="02010600040101010101" pitchFamily="2" charset="-122"/>
              </a:rPr>
              <a:t>负责对数据包进行融合或解融合操作</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融合</a:t>
            </a:r>
            <a:r>
              <a:rPr lang="zh-CN" altLang="en-US" sz="2800" b="1" dirty="0">
                <a:solidFill>
                  <a:srgbClr val="FF0000"/>
                </a:solidFill>
                <a:latin typeface="华文楷体" panose="02010600040101010101" pitchFamily="2" charset="-122"/>
                <a:ea typeface="华文楷体" panose="02010600040101010101" pitchFamily="2" charset="-122"/>
              </a:rPr>
              <a:t>控制单元</a:t>
            </a:r>
            <a:r>
              <a:rPr lang="zh-CN" altLang="en-US" sz="2800" b="1" dirty="0">
                <a:solidFill>
                  <a:srgbClr val="0000FF"/>
                </a:solidFill>
                <a:latin typeface="华文楷体" panose="02010600040101010101" pitchFamily="2" charset="-122"/>
                <a:ea typeface="华文楷体" panose="02010600040101010101" pitchFamily="2" charset="-122"/>
              </a:rPr>
              <a:t>负责根据链路的忙闲状态控制融合操作的进行，调整融合的粒度</a:t>
            </a:r>
            <a:r>
              <a:rPr lang="zh-CN" altLang="en-US" sz="2800" b="1" dirty="0">
                <a:latin typeface="华文楷体" panose="02010600040101010101" pitchFamily="2" charset="-122"/>
                <a:ea typeface="华文楷体" panose="02010600040101010101" pitchFamily="2" charset="-122"/>
              </a:rPr>
              <a:t>（合并的最大分组数）。</a:t>
            </a:r>
            <a:endParaRPr lang="zh-CN" altLang="en-US" sz="2800" b="1" dirty="0">
              <a:latin typeface="华文楷体" panose="02010600040101010101" pitchFamily="2" charset="-122"/>
              <a:ea typeface="华文楷体" panose="02010600040101010101" pitchFamily="2" charset="-122"/>
            </a:endParaRPr>
          </a:p>
        </p:txBody>
      </p:sp>
      <p:pic>
        <p:nvPicPr>
          <p:cNvPr id="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8168" y="1988840"/>
            <a:ext cx="422379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独立的</a:t>
            </a:r>
            <a:r>
              <a:rPr lang="zh-CN" altLang="en-US" dirty="0"/>
              <a:t>数据融合协议层</a:t>
            </a:r>
            <a:endParaRPr lang="zh-CN" altLang="en-US" dirty="0"/>
          </a:p>
        </p:txBody>
      </p:sp>
      <p:sp>
        <p:nvSpPr>
          <p:cNvPr id="15" name="TextBox 14"/>
          <p:cNvSpPr txBox="1"/>
          <p:nvPr/>
        </p:nvSpPr>
        <p:spPr>
          <a:xfrm>
            <a:off x="623392" y="980728"/>
            <a:ext cx="6984776"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依据图</a:t>
            </a:r>
            <a:r>
              <a:rPr lang="en-US" altLang="zh-CN" sz="2800" b="1" dirty="0">
                <a:latin typeface="华文楷体" panose="02010600040101010101" pitchFamily="2" charset="-122"/>
                <a:ea typeface="华文楷体" panose="02010600040101010101" pitchFamily="2" charset="-122"/>
              </a:rPr>
              <a:t>8-9</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的工作过程可以分别从发送和接收两个方向进行说明</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solidFill>
                  <a:srgbClr val="FF0000"/>
                </a:solidFill>
                <a:latin typeface="华文楷体" panose="02010600040101010101" pitchFamily="2" charset="-122"/>
                <a:ea typeface="华文楷体" panose="02010600040101010101" pitchFamily="2" charset="-122"/>
              </a:rPr>
              <a:t>发送</a:t>
            </a:r>
            <a:r>
              <a:rPr lang="zh-CN" altLang="en-US" sz="2800" b="1" dirty="0">
                <a:solidFill>
                  <a:srgbClr val="FF0000"/>
                </a:solidFill>
                <a:latin typeface="华文楷体" panose="02010600040101010101" pitchFamily="2" charset="-122"/>
                <a:ea typeface="华文楷体" panose="02010600040101010101" pitchFamily="2" charset="-122"/>
              </a:rPr>
              <a:t>方向：</a:t>
            </a:r>
            <a:r>
              <a:rPr lang="zh-CN" altLang="en-US" sz="2800" b="1" dirty="0">
                <a:latin typeface="华文楷体" panose="02010600040101010101" pitchFamily="2" charset="-122"/>
                <a:ea typeface="华文楷体" panose="02010600040101010101" pitchFamily="2" charset="-122"/>
              </a:rPr>
              <a:t>从网络层发来的数据分组（网络单元）被放入融合缓冲池</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0000FF"/>
                </a:solidFill>
                <a:latin typeface="华文楷体" panose="02010600040101010101" pitchFamily="2" charset="-122"/>
                <a:ea typeface="华文楷体" panose="02010600040101010101" pitchFamily="2" charset="-122"/>
              </a:rPr>
              <a:t>融合</a:t>
            </a:r>
            <a:r>
              <a:rPr lang="zh-CN" altLang="en-US" sz="2800" b="1" dirty="0">
                <a:solidFill>
                  <a:srgbClr val="0000FF"/>
                </a:solidFill>
                <a:latin typeface="华文楷体" panose="02010600040101010101" pitchFamily="2" charset="-122"/>
                <a:ea typeface="华文楷体" panose="02010600040101010101" pitchFamily="2" charset="-122"/>
              </a:rPr>
              <a:t>功能单元根据设定的融合粒度，将下一跳地址相同的网络单元合并成一个</a:t>
            </a:r>
            <a:r>
              <a:rPr lang="en-US" altLang="zh-CN" sz="2800" b="1" dirty="0">
                <a:solidFill>
                  <a:srgbClr val="0000FF"/>
                </a:solidFill>
                <a:latin typeface="华文楷体" panose="02010600040101010101" pitchFamily="2" charset="-122"/>
                <a:ea typeface="华文楷体" panose="02010600040101010101" pitchFamily="2" charset="-122"/>
              </a:rPr>
              <a:t>AIDA</a:t>
            </a:r>
            <a:r>
              <a:rPr lang="zh-CN" altLang="en-US" sz="2800" b="1" dirty="0">
                <a:solidFill>
                  <a:srgbClr val="0000FF"/>
                </a:solidFill>
                <a:latin typeface="华文楷体" panose="02010600040101010101" pitchFamily="2" charset="-122"/>
                <a:ea typeface="华文楷体" panose="02010600040101010101" pitchFamily="2" charset="-122"/>
              </a:rPr>
              <a:t>单元</a:t>
            </a:r>
            <a:r>
              <a:rPr lang="zh-CN" altLang="en-US" sz="2800" b="1" dirty="0">
                <a:latin typeface="华文楷体" panose="02010600040101010101" pitchFamily="2" charset="-122"/>
                <a:ea typeface="华文楷体" panose="02010600040101010101" pitchFamily="2" charset="-122"/>
              </a:rPr>
              <a:t>，并递交给</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层进行传输；融合粒度的确定以及何时调用融合功能则由</a:t>
            </a:r>
            <a:r>
              <a:rPr lang="en-US" altLang="zh-CN" sz="2800" b="1" dirty="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融合控制单元决定</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p:txBody>
      </p:sp>
      <p:pic>
        <p:nvPicPr>
          <p:cNvPr id="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8168" y="1628800"/>
            <a:ext cx="422379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独立的</a:t>
            </a:r>
            <a:r>
              <a:rPr lang="zh-CN" altLang="en-US" dirty="0"/>
              <a:t>数据融合协议层</a:t>
            </a:r>
            <a:endParaRPr lang="zh-CN" altLang="en-US" dirty="0"/>
          </a:p>
        </p:txBody>
      </p:sp>
      <p:sp>
        <p:nvSpPr>
          <p:cNvPr id="15" name="TextBox 14"/>
          <p:cNvSpPr txBox="1"/>
          <p:nvPr/>
        </p:nvSpPr>
        <p:spPr>
          <a:xfrm>
            <a:off x="911424" y="980728"/>
            <a:ext cx="6696744"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依据图</a:t>
            </a:r>
            <a:r>
              <a:rPr lang="en-US" altLang="zh-CN" sz="2800" b="1" dirty="0">
                <a:latin typeface="华文楷体" panose="02010600040101010101" pitchFamily="2" charset="-122"/>
                <a:ea typeface="华文楷体" panose="02010600040101010101" pitchFamily="2" charset="-122"/>
              </a:rPr>
              <a:t>8-9</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AIDA</a:t>
            </a:r>
            <a:r>
              <a:rPr lang="zh-CN" altLang="en-US" sz="2800" b="1" dirty="0">
                <a:latin typeface="华文楷体" panose="02010600040101010101" pitchFamily="2" charset="-122"/>
                <a:ea typeface="华文楷体" panose="02010600040101010101" pitchFamily="2" charset="-122"/>
              </a:rPr>
              <a:t>的工作过程可以分别从发送和接收两个方向进行说明</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startAt="2"/>
            </a:pPr>
            <a:r>
              <a:rPr lang="zh-CN" altLang="en-US" sz="2800" b="1" dirty="0" smtClean="0">
                <a:solidFill>
                  <a:srgbClr val="FF0000"/>
                </a:solidFill>
                <a:latin typeface="华文楷体" panose="02010600040101010101" pitchFamily="2" charset="-122"/>
                <a:ea typeface="华文楷体" panose="02010600040101010101" pitchFamily="2" charset="-122"/>
              </a:rPr>
              <a:t>接收</a:t>
            </a:r>
            <a:r>
              <a:rPr lang="zh-CN" altLang="en-US" sz="2800" b="1" dirty="0">
                <a:solidFill>
                  <a:srgbClr val="FF0000"/>
                </a:solidFill>
                <a:latin typeface="华文楷体" panose="02010600040101010101" pitchFamily="2" charset="-122"/>
                <a:ea typeface="华文楷体" panose="02010600040101010101" pitchFamily="2" charset="-122"/>
              </a:rPr>
              <a:t>方向：</a:t>
            </a:r>
            <a:r>
              <a:rPr lang="zh-CN" altLang="en-US" sz="2800" b="1" dirty="0">
                <a:solidFill>
                  <a:srgbClr val="0000FF"/>
                </a:solidFill>
                <a:latin typeface="华文楷体" panose="02010600040101010101" pitchFamily="2" charset="-122"/>
                <a:ea typeface="华文楷体" panose="02010600040101010101" pitchFamily="2" charset="-122"/>
              </a:rPr>
              <a:t>融合功能单元将</a:t>
            </a:r>
            <a:r>
              <a:rPr lang="en-US" altLang="zh-CN" sz="2800" b="1" dirty="0">
                <a:solidFill>
                  <a:srgbClr val="0000FF"/>
                </a:solidFill>
                <a:latin typeface="华文楷体" panose="02010600040101010101" pitchFamily="2" charset="-122"/>
                <a:ea typeface="华文楷体" panose="02010600040101010101" pitchFamily="2" charset="-122"/>
              </a:rPr>
              <a:t>MAC</a:t>
            </a:r>
            <a:r>
              <a:rPr lang="zh-CN" altLang="en-US" sz="2800" b="1" dirty="0">
                <a:solidFill>
                  <a:srgbClr val="0000FF"/>
                </a:solidFill>
                <a:latin typeface="华文楷体" panose="02010600040101010101" pitchFamily="2" charset="-122"/>
                <a:ea typeface="华文楷体" panose="02010600040101010101" pitchFamily="2" charset="-122"/>
              </a:rPr>
              <a:t>层递交上来的</a:t>
            </a:r>
            <a:r>
              <a:rPr lang="en-US" altLang="zh-CN" sz="2800" b="1" dirty="0">
                <a:solidFill>
                  <a:srgbClr val="0000FF"/>
                </a:solidFill>
                <a:latin typeface="华文楷体" panose="02010600040101010101" pitchFamily="2" charset="-122"/>
                <a:ea typeface="华文楷体" panose="02010600040101010101" pitchFamily="2" charset="-122"/>
              </a:rPr>
              <a:t>AIDA</a:t>
            </a:r>
            <a:r>
              <a:rPr lang="zh-CN" altLang="en-US" sz="2800" b="1" dirty="0">
                <a:solidFill>
                  <a:srgbClr val="0000FF"/>
                </a:solidFill>
                <a:latin typeface="华文楷体" panose="02010600040101010101" pitchFamily="2" charset="-122"/>
                <a:ea typeface="华文楷体" panose="02010600040101010101" pitchFamily="2" charset="-122"/>
              </a:rPr>
              <a:t>单元拆散为原来的网络层分组传递给网络层</a:t>
            </a:r>
            <a:r>
              <a:rPr lang="zh-CN" altLang="en-US" sz="2800" b="1" dirty="0">
                <a:latin typeface="华文楷体" panose="02010600040101010101" pitchFamily="2" charset="-122"/>
                <a:ea typeface="华文楷体" panose="02010600040101010101" pitchFamily="2" charset="-122"/>
              </a:rPr>
              <a:t>；这样做虽然会在一定程度上降低效率，但其</a:t>
            </a:r>
            <a:r>
              <a:rPr lang="zh-CN" altLang="en-US" sz="2800" b="1" dirty="0">
                <a:solidFill>
                  <a:srgbClr val="FF0000"/>
                </a:solidFill>
                <a:latin typeface="华文楷体" panose="02010600040101010101" pitchFamily="2" charset="-122"/>
                <a:ea typeface="华文楷体" panose="02010600040101010101" pitchFamily="2" charset="-122"/>
              </a:rPr>
              <a:t>目的是为了保证协议层的模块性，并且允许网络层对每个数据分组重新路由</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pic>
        <p:nvPicPr>
          <p:cNvPr id="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8168" y="1628800"/>
            <a:ext cx="422379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14224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sp>
        <p:nvSpPr>
          <p:cNvPr id="19"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20"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a:t>
            </a:r>
            <a:r>
              <a:rPr lang="zh-CN" altLang="en-US" sz="3600" b="1" dirty="0">
                <a:solidFill>
                  <a:schemeClr val="bg1"/>
                </a:solidFill>
                <a:latin typeface="Impact" panose="020B0806030902050204" pitchFamily="34" charset="0"/>
                <a:ea typeface="微软雅黑" panose="020B0503020204020204" pitchFamily="34" charset="-122"/>
              </a:rPr>
              <a:t>、</a:t>
            </a:r>
            <a:r>
              <a:rPr lang="zh-CN" altLang="en-US" sz="3600" b="1" dirty="0" smtClean="0">
                <a:solidFill>
                  <a:schemeClr val="bg1"/>
                </a:solidFill>
                <a:latin typeface="Impact" panose="020B0806030902050204" pitchFamily="34" charset="0"/>
                <a:ea typeface="微软雅黑" panose="020B0503020204020204" pitchFamily="34" charset="-122"/>
              </a:rPr>
              <a:t>现有</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smtClean="0">
                <a:solidFill>
                  <a:schemeClr val="bg1"/>
                </a:solidFill>
                <a:latin typeface="Impact" panose="020B0806030902050204" pitchFamily="34" charset="0"/>
                <a:ea typeface="微软雅黑" panose="020B0503020204020204" pitchFamily="34" charset="-122"/>
              </a:rPr>
              <a:t>数据管理</a:t>
            </a:r>
            <a:r>
              <a:rPr lang="zh-CN" altLang="en-US" sz="3600" b="1" dirty="0">
                <a:solidFill>
                  <a:schemeClr val="bg1"/>
                </a:solidFill>
                <a:latin typeface="Impact" panose="020B0806030902050204" pitchFamily="34" charset="0"/>
                <a:ea typeface="微软雅黑" panose="020B0503020204020204" pitchFamily="34" charset="-122"/>
              </a:rPr>
              <a:t>系统</a:t>
            </a:r>
            <a:r>
              <a:rPr lang="zh-CN" altLang="en-US" sz="3600" b="1" dirty="0" smtClean="0">
                <a:solidFill>
                  <a:schemeClr val="bg1"/>
                </a:solidFill>
                <a:latin typeface="Impact" panose="020B0806030902050204" pitchFamily="34" charset="0"/>
                <a:ea typeface="微软雅黑" panose="020B0503020204020204" pitchFamily="34" charset="-122"/>
              </a:rPr>
              <a:t>介绍</a:t>
            </a:r>
            <a:endParaRPr lang="zh-CN" altLang="en-US" sz="3600" b="1" dirty="0">
              <a:solidFill>
                <a:schemeClr val="bg1"/>
              </a:solidFill>
              <a:latin typeface="Impact" panose="020B0806030902050204" pitchFamily="34" charset="0"/>
              <a:ea typeface="微软雅黑" panose="020B0503020204020204" pitchFamily="34" charset="-122"/>
            </a:endParaRPr>
          </a:p>
        </p:txBody>
      </p:sp>
      <p:sp>
        <p:nvSpPr>
          <p:cNvPr id="21"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err="1"/>
              <a:t>TinyDB</a:t>
            </a:r>
            <a:r>
              <a:rPr lang="zh-CN" altLang="en-US" dirty="0"/>
              <a:t>系统</a:t>
            </a:r>
            <a:endParaRPr lang="zh-CN" altLang="en-US" dirty="0"/>
          </a:p>
        </p:txBody>
      </p:sp>
      <p:sp>
        <p:nvSpPr>
          <p:cNvPr id="15" name="TextBox 14"/>
          <p:cNvSpPr txBox="1"/>
          <p:nvPr/>
        </p:nvSpPr>
        <p:spPr>
          <a:xfrm>
            <a:off x="911424" y="980728"/>
            <a:ext cx="10801200" cy="4524315"/>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en-US" altLang="zh-CN" sz="3200" b="1" dirty="0" err="1">
                <a:latin typeface="华文楷体" panose="02010600040101010101" pitchFamily="2" charset="-122"/>
                <a:ea typeface="华文楷体" panose="02010600040101010101" pitchFamily="2" charset="-122"/>
              </a:rPr>
              <a:t>TinyDB</a:t>
            </a:r>
            <a:r>
              <a:rPr lang="zh-CN" altLang="en-US" sz="3200" b="1" dirty="0">
                <a:latin typeface="华文楷体" panose="02010600040101010101" pitchFamily="2" charset="-122"/>
                <a:ea typeface="华文楷体" panose="02010600040101010101" pitchFamily="2" charset="-122"/>
              </a:rPr>
              <a:t>是一个代表性的无线传感器网络数据库的原型系统，由美国加州大学伯克利分校的研究</a:t>
            </a:r>
            <a:r>
              <a:rPr lang="zh-CN" altLang="en-US" sz="3200" b="1" dirty="0" smtClean="0">
                <a:latin typeface="华文楷体" panose="02010600040101010101" pitchFamily="2" charset="-122"/>
                <a:ea typeface="华文楷体" panose="02010600040101010101" pitchFamily="2" charset="-122"/>
              </a:rPr>
              <a:t>人员在</a:t>
            </a:r>
            <a:r>
              <a:rPr lang="en-US" altLang="zh-CN" sz="3200" b="1" dirty="0" err="1" smtClean="0">
                <a:latin typeface="华文楷体" panose="02010600040101010101" pitchFamily="2" charset="-122"/>
                <a:ea typeface="华文楷体" panose="02010600040101010101" pitchFamily="2" charset="-122"/>
              </a:rPr>
              <a:t>TinyOS</a:t>
            </a:r>
            <a:r>
              <a:rPr lang="zh-CN" altLang="en-US" sz="3200" b="1" dirty="0" smtClean="0">
                <a:latin typeface="华文楷体" panose="02010600040101010101" pitchFamily="2" charset="-122"/>
                <a:ea typeface="华文楷体" panose="02010600040101010101" pitchFamily="2" charset="-122"/>
              </a:rPr>
              <a:t>的基础上开发的；</a:t>
            </a:r>
            <a:endParaRPr lang="en-US" altLang="zh-CN" sz="3200" b="1" dirty="0" smtClean="0">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它</a:t>
            </a:r>
            <a:r>
              <a:rPr lang="zh-CN" altLang="en-US" sz="3200" b="1" dirty="0">
                <a:latin typeface="华文楷体" panose="02010600040101010101" pitchFamily="2" charset="-122"/>
                <a:ea typeface="华文楷体" panose="02010600040101010101" pitchFamily="2" charset="-122"/>
              </a:rPr>
              <a:t>是一个</a:t>
            </a:r>
            <a:r>
              <a:rPr lang="zh-CN" altLang="en-US" sz="3200" b="1" dirty="0">
                <a:solidFill>
                  <a:srgbClr val="FF0000"/>
                </a:solidFill>
                <a:latin typeface="华文楷体" panose="02010600040101010101" pitchFamily="2" charset="-122"/>
                <a:ea typeface="华文楷体" panose="02010600040101010101" pitchFamily="2" charset="-122"/>
              </a:rPr>
              <a:t>网络分布式的数据库系统</a:t>
            </a:r>
            <a:r>
              <a:rPr lang="zh-CN" altLang="en-US" sz="3200" b="1" dirty="0">
                <a:latin typeface="华文楷体" panose="02010600040101010101" pitchFamily="2" charset="-122"/>
                <a:ea typeface="华文楷体" panose="02010600040101010101" pitchFamily="2" charset="-122"/>
              </a:rPr>
              <a:t>，强调数据存储的分布性，将</a:t>
            </a:r>
            <a:r>
              <a:rPr lang="zh-CN" altLang="en-US" sz="3200" b="1" dirty="0">
                <a:solidFill>
                  <a:srgbClr val="FF0000"/>
                </a:solidFill>
                <a:latin typeface="华文楷体" panose="02010600040101010101" pitchFamily="2" charset="-122"/>
                <a:ea typeface="华文楷体" panose="02010600040101010101" pitchFamily="2" charset="-122"/>
              </a:rPr>
              <a:t>整个网络的感知信息都散列到指定的节点进行存储和管理</a:t>
            </a:r>
            <a:r>
              <a:rPr lang="zh-CN" altLang="en-US" sz="3200" b="1" dirty="0">
                <a:latin typeface="华文楷体" panose="02010600040101010101" pitchFamily="2" charset="-122"/>
                <a:ea typeface="华文楷体" panose="02010600040101010101" pitchFamily="2" charset="-122"/>
              </a:rPr>
              <a:t>。</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pic>
        <p:nvPicPr>
          <p:cNvPr id="11266" name="Picture 2" descr="https://timgsa.baidu.com/timg?image&amp;quality=80&amp;size=b9999_10000&amp;sec=1522257415745&amp;di=d619a18a292dba73e3b5704e4309ea95&amp;imgtype=0&amp;src=http%3A%2F%2Fstatic.open-open.com%2Flib%2FuploadImg%2F20140929%2F20140929170053_96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7824" y="5445224"/>
            <a:ext cx="4114800" cy="1133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en-US" altLang="zh-CN" dirty="0" err="1" smtClean="0"/>
              <a:t>TinyDB</a:t>
            </a:r>
            <a:r>
              <a:rPr lang="zh-CN" altLang="en-US" dirty="0" smtClean="0"/>
              <a:t>系统功能</a:t>
            </a:r>
            <a:endParaRPr lang="zh-CN" altLang="en-US" dirty="0"/>
          </a:p>
        </p:txBody>
      </p:sp>
      <p:sp>
        <p:nvSpPr>
          <p:cNvPr id="15" name="TextBox 14"/>
          <p:cNvSpPr txBox="1"/>
          <p:nvPr/>
        </p:nvSpPr>
        <p:spPr>
          <a:xfrm>
            <a:off x="911424" y="980728"/>
            <a:ext cx="10801200"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en-US" altLang="zh-CN" sz="2800" b="1" dirty="0" err="1" smtClean="0">
                <a:latin typeface="华文楷体" panose="02010600040101010101" pitchFamily="2" charset="-122"/>
                <a:ea typeface="华文楷体" panose="02010600040101010101" pitchFamily="2" charset="-122"/>
              </a:rPr>
              <a:t>TinyDB</a:t>
            </a:r>
            <a:r>
              <a:rPr lang="zh-CN" altLang="en-US" sz="2800" b="1" dirty="0">
                <a:latin typeface="华文楷体" panose="02010600040101010101" pitchFamily="2" charset="-122"/>
                <a:ea typeface="华文楷体" panose="02010600040101010101" pitchFamily="2" charset="-122"/>
              </a:rPr>
              <a:t>具有一个</a:t>
            </a:r>
            <a:r>
              <a:rPr lang="zh-CN" altLang="en-US" sz="2800" b="1" dirty="0">
                <a:solidFill>
                  <a:srgbClr val="FF0000"/>
                </a:solidFill>
                <a:latin typeface="华文楷体" panose="02010600040101010101" pitchFamily="2" charset="-122"/>
                <a:ea typeface="华文楷体" panose="02010600040101010101" pitchFamily="2" charset="-122"/>
              </a:rPr>
              <a:t>元数据目录</a:t>
            </a:r>
            <a:r>
              <a:rPr lang="zh-CN" altLang="en-US" sz="2800" b="1" dirty="0">
                <a:latin typeface="华文楷体" panose="02010600040101010101" pitchFamily="2" charset="-122"/>
                <a:ea typeface="华文楷体" panose="02010600040101010101" pitchFamily="2" charset="-122"/>
              </a:rPr>
              <a:t>，描述传感器网络的属性，包括传感器读数类型、内部的软</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硬件参数等，并提供了丰富的元数据和元数据管理功能，以及一系列管理元数据的命令。</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solidFill>
                  <a:srgbClr val="FF0000"/>
                </a:solidFill>
                <a:latin typeface="华文楷体" panose="02010600040101010101" pitchFamily="2" charset="-122"/>
                <a:ea typeface="华文楷体" panose="02010600040101010101" pitchFamily="2" charset="-122"/>
              </a:rPr>
              <a:t>使用</a:t>
            </a:r>
            <a:r>
              <a:rPr lang="zh-CN" altLang="en-US" sz="2800" b="1" dirty="0">
                <a:solidFill>
                  <a:srgbClr val="FF0000"/>
                </a:solidFill>
                <a:latin typeface="华文楷体" panose="02010600040101010101" pitchFamily="2" charset="-122"/>
                <a:ea typeface="华文楷体" panose="02010600040101010101" pitchFamily="2" charset="-122"/>
              </a:rPr>
              <a:t>类似于</a:t>
            </a:r>
            <a:r>
              <a:rPr lang="en-US" altLang="zh-CN" sz="2800" b="1" dirty="0">
                <a:solidFill>
                  <a:srgbClr val="FF0000"/>
                </a:solidFill>
                <a:latin typeface="华文楷体" panose="02010600040101010101" pitchFamily="2" charset="-122"/>
                <a:ea typeface="华文楷体" panose="02010600040101010101" pitchFamily="2" charset="-122"/>
              </a:rPr>
              <a:t>SQL</a:t>
            </a:r>
            <a:r>
              <a:rPr lang="zh-CN" altLang="en-US" sz="2800" b="1" dirty="0">
                <a:solidFill>
                  <a:srgbClr val="FF0000"/>
                </a:solidFill>
                <a:latin typeface="华文楷体" panose="02010600040101010101" pitchFamily="2" charset="-122"/>
                <a:ea typeface="华文楷体" panose="02010600040101010101" pitchFamily="2" charset="-122"/>
              </a:rPr>
              <a:t>的说明性查询语言</a:t>
            </a:r>
            <a:r>
              <a:rPr lang="zh-CN" altLang="en-US" sz="2800" b="1" dirty="0">
                <a:latin typeface="华文楷体" panose="02010600040101010101" pitchFamily="2" charset="-122"/>
                <a:ea typeface="华文楷体" panose="02010600040101010101" pitchFamily="2" charset="-122"/>
              </a:rPr>
              <a:t>，这种说明性的查询语言不需要指明获取数据的具体方法，使得用户容易编写查询请求。</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可以</a:t>
            </a:r>
            <a:r>
              <a:rPr lang="zh-CN" altLang="en-US" sz="2800" b="1" dirty="0">
                <a:solidFill>
                  <a:srgbClr val="FF0000"/>
                </a:solidFill>
                <a:latin typeface="华文楷体" panose="02010600040101010101" pitchFamily="2" charset="-122"/>
                <a:ea typeface="华文楷体" panose="02010600040101010101" pitchFamily="2" charset="-122"/>
              </a:rPr>
              <a:t>提供有效的网络拓扑管理和图形化拓扑显示功能</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solidFill>
                  <a:srgbClr val="FF0000"/>
                </a:solidFill>
                <a:latin typeface="华文楷体" panose="02010600040101010101" pitchFamily="2" charset="-122"/>
                <a:ea typeface="华文楷体" panose="02010600040101010101" pitchFamily="2" charset="-122"/>
              </a:rPr>
              <a:t>支持</a:t>
            </a:r>
            <a:r>
              <a:rPr lang="zh-CN" altLang="en-US" sz="2800" b="1" dirty="0">
                <a:solidFill>
                  <a:srgbClr val="FF0000"/>
                </a:solidFill>
                <a:latin typeface="华文楷体" panose="02010600040101010101" pitchFamily="2" charset="-122"/>
                <a:ea typeface="华文楷体" panose="02010600040101010101" pitchFamily="2" charset="-122"/>
              </a:rPr>
              <a:t>在相同节点集上同时进行多个查询</a:t>
            </a:r>
            <a:r>
              <a:rPr lang="zh-CN" altLang="en-US" sz="2800" b="1" dirty="0">
                <a:latin typeface="华文楷体" panose="02010600040101010101" pitchFamily="2" charset="-122"/>
                <a:ea typeface="华文楷体" panose="02010600040101010101" pitchFamily="2" charset="-122"/>
              </a:rPr>
              <a:t>，每个查询都可以具有不同的采样率、访问不同类型的感知属性，多个</a:t>
            </a:r>
            <a:r>
              <a:rPr lang="zh-CN" altLang="en-US" sz="2800" b="1" dirty="0" smtClean="0">
                <a:latin typeface="华文楷体" panose="02010600040101010101" pitchFamily="2" charset="-122"/>
                <a:ea typeface="华文楷体" panose="02010600040101010101" pitchFamily="2" charset="-122"/>
              </a:rPr>
              <a:t>查询间</a:t>
            </a:r>
            <a:r>
              <a:rPr lang="zh-CN" altLang="en-US" sz="2800" b="1" dirty="0">
                <a:latin typeface="华文楷体" panose="02010600040101010101" pitchFamily="2" charset="-122"/>
                <a:ea typeface="华文楷体" panose="02010600040101010101" pitchFamily="2" charset="-122"/>
              </a:rPr>
              <a:t>可以实现有效共享数据以提高处理效率。</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en-US" altLang="zh-CN" dirty="0" err="1" smtClean="0"/>
              <a:t>TinyDB</a:t>
            </a:r>
            <a:r>
              <a:rPr lang="zh-CN" altLang="en-US" dirty="0"/>
              <a:t>查询语言</a:t>
            </a:r>
            <a:endParaRPr lang="zh-CN" altLang="en-US" dirty="0"/>
          </a:p>
        </p:txBody>
      </p:sp>
      <p:sp>
        <p:nvSpPr>
          <p:cNvPr id="15" name="TextBox 14"/>
          <p:cNvSpPr txBox="1"/>
          <p:nvPr/>
        </p:nvSpPr>
        <p:spPr>
          <a:xfrm>
            <a:off x="911424" y="980728"/>
            <a:ext cx="10801200"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en-US" altLang="zh-CN" sz="2800" b="1" dirty="0" err="1">
                <a:latin typeface="华文楷体" panose="02010600040101010101" pitchFamily="2" charset="-122"/>
                <a:ea typeface="华文楷体" panose="02010600040101010101" pitchFamily="2" charset="-122"/>
              </a:rPr>
              <a:t>TinyDB</a:t>
            </a:r>
            <a:r>
              <a:rPr lang="zh-CN" altLang="en-US" sz="2800" b="1" dirty="0">
                <a:latin typeface="华文楷体" panose="02010600040101010101" pitchFamily="2" charset="-122"/>
                <a:ea typeface="华文楷体" panose="02010600040101010101" pitchFamily="2" charset="-122"/>
              </a:rPr>
              <a:t>系统的查询语言是</a:t>
            </a:r>
            <a:r>
              <a:rPr lang="zh-CN" altLang="en-US" sz="2800" b="1" dirty="0">
                <a:solidFill>
                  <a:srgbClr val="FF0000"/>
                </a:solidFill>
                <a:latin typeface="华文楷体" panose="02010600040101010101" pitchFamily="2" charset="-122"/>
                <a:ea typeface="华文楷体" panose="02010600040101010101" pitchFamily="2" charset="-122"/>
              </a:rPr>
              <a:t>基于</a:t>
            </a:r>
            <a:r>
              <a:rPr lang="en-US" altLang="zh-CN" sz="2800" b="1" dirty="0">
                <a:solidFill>
                  <a:srgbClr val="FF0000"/>
                </a:solidFill>
                <a:latin typeface="华文楷体" panose="02010600040101010101" pitchFamily="2" charset="-122"/>
                <a:ea typeface="华文楷体" panose="02010600040101010101" pitchFamily="2" charset="-122"/>
              </a:rPr>
              <a:t>SQL</a:t>
            </a:r>
            <a:r>
              <a:rPr lang="zh-CN" altLang="en-US" sz="2800" b="1" dirty="0">
                <a:solidFill>
                  <a:srgbClr val="FF0000"/>
                </a:solidFill>
                <a:latin typeface="华文楷体" panose="02010600040101010101" pitchFamily="2" charset="-122"/>
                <a:ea typeface="华文楷体" panose="02010600040101010101" pitchFamily="2" charset="-122"/>
              </a:rPr>
              <a:t>的查询语言，称为</a:t>
            </a:r>
            <a:r>
              <a:rPr lang="en-US" altLang="zh-CN" sz="2800" b="1" dirty="0" err="1">
                <a:solidFill>
                  <a:srgbClr val="FF0000"/>
                </a:solidFill>
                <a:latin typeface="华文楷体" panose="02010600040101010101" pitchFamily="2" charset="-122"/>
                <a:ea typeface="华文楷体" panose="02010600040101010101" pitchFamily="2" charset="-122"/>
              </a:rPr>
              <a:t>TinySQL</a:t>
            </a:r>
            <a:r>
              <a:rPr lang="zh-CN" altLang="en-US" sz="2800" b="1" dirty="0">
                <a:latin typeface="华文楷体" panose="02010600040101010101" pitchFamily="2" charset="-122"/>
                <a:ea typeface="华文楷体" panose="02010600040101010101" pitchFamily="2" charset="-122"/>
              </a:rPr>
              <a:t>。该查询语言支持选择、投影、</a:t>
            </a:r>
            <a:r>
              <a:rPr lang="zh-CN" altLang="en-US" sz="2800" b="1" dirty="0">
                <a:solidFill>
                  <a:srgbClr val="0000FF"/>
                </a:solidFill>
                <a:latin typeface="华文楷体" panose="02010600040101010101" pitchFamily="2" charset="-122"/>
                <a:ea typeface="华文楷体" panose="02010600040101010101" pitchFamily="2" charset="-122"/>
              </a:rPr>
              <a:t>设定采样频率、分组聚集</a:t>
            </a:r>
            <a:r>
              <a:rPr lang="zh-CN" altLang="en-US" sz="2800" b="1" dirty="0">
                <a:latin typeface="华文楷体" panose="02010600040101010101" pitchFamily="2" charset="-122"/>
                <a:ea typeface="华文楷体" panose="02010600040101010101" pitchFamily="2" charset="-122"/>
              </a:rPr>
              <a:t>、用户自定义聚集函数、事件触发、生命周期查询、设定存储点和简单的连接操作 。</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solidFill>
                  <a:srgbClr val="0000FF"/>
                </a:solidFill>
                <a:latin typeface="华文楷体" panose="02010600040101010101" pitchFamily="2" charset="-122"/>
                <a:ea typeface="华文楷体" panose="02010600040101010101" pitchFamily="2" charset="-122"/>
              </a:rPr>
              <a:t>目前</a:t>
            </a:r>
            <a:r>
              <a:rPr lang="en-US" altLang="zh-CN" sz="2800" b="1" dirty="0" err="1">
                <a:solidFill>
                  <a:srgbClr val="0000FF"/>
                </a:solidFill>
                <a:latin typeface="华文楷体" panose="02010600040101010101" pitchFamily="2" charset="-122"/>
                <a:ea typeface="华文楷体" panose="02010600040101010101" pitchFamily="2" charset="-122"/>
              </a:rPr>
              <a:t>TinySQL</a:t>
            </a:r>
            <a:r>
              <a:rPr lang="zh-CN" altLang="en-US" sz="2800" b="1" dirty="0">
                <a:solidFill>
                  <a:srgbClr val="0000FF"/>
                </a:solidFill>
                <a:latin typeface="华文楷体" panose="02010600040101010101" pitchFamily="2" charset="-122"/>
                <a:ea typeface="华文楷体" panose="02010600040101010101" pitchFamily="2" charset="-122"/>
              </a:rPr>
              <a:t>的功能还比较有限</a:t>
            </a:r>
            <a:r>
              <a:rPr lang="zh-CN" altLang="en-US" sz="2800" b="1" dirty="0">
                <a:latin typeface="华文楷体" panose="02010600040101010101" pitchFamily="2" charset="-122"/>
                <a:ea typeface="华文楷体" panose="02010600040101010101" pitchFamily="2" charset="-122"/>
              </a:rPr>
              <a:t>。在</a:t>
            </a:r>
            <a:r>
              <a:rPr lang="en-US" altLang="zh-CN" sz="2800" b="1" dirty="0">
                <a:latin typeface="华文楷体" panose="02010600040101010101" pitchFamily="2" charset="-122"/>
                <a:ea typeface="华文楷体" panose="02010600040101010101" pitchFamily="2" charset="-122"/>
              </a:rPr>
              <a:t>WHERE</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HAVING</a:t>
            </a:r>
            <a:r>
              <a:rPr lang="zh-CN" altLang="en-US" sz="2800" b="1" dirty="0">
                <a:latin typeface="华文楷体" panose="02010600040101010101" pitchFamily="2" charset="-122"/>
                <a:ea typeface="华文楷体" panose="02010600040101010101" pitchFamily="2" charset="-122"/>
              </a:rPr>
              <a:t>子句中只支持简单的比较连接词、字符串比较（如</a:t>
            </a:r>
            <a:r>
              <a:rPr lang="en-US" altLang="zh-CN" sz="2800" b="1" dirty="0">
                <a:latin typeface="华文楷体" panose="02010600040101010101" pitchFamily="2" charset="-122"/>
                <a:ea typeface="华文楷体" panose="02010600040101010101" pitchFamily="2" charset="-122"/>
              </a:rPr>
              <a:t>LIKE</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SIMILAR</a:t>
            </a:r>
            <a:r>
              <a:rPr lang="zh-CN" altLang="en-US" sz="2800" b="1" dirty="0">
                <a:latin typeface="华文楷体" panose="02010600040101010101" pitchFamily="2" charset="-122"/>
                <a:ea typeface="华文楷体" panose="02010600040101010101" pitchFamily="2" charset="-122"/>
              </a:rPr>
              <a:t>），以及对属性列和常量的简单算术运算表达式（</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、－、*、／运算），不支持子查询，也不支持布尔操作（</a:t>
            </a:r>
            <a:r>
              <a:rPr lang="en-US" altLang="zh-CN" sz="2800" b="1" dirty="0">
                <a:latin typeface="华文楷体" panose="02010600040101010101" pitchFamily="2" charset="-122"/>
                <a:ea typeface="华文楷体" panose="02010600040101010101" pitchFamily="2" charset="-122"/>
              </a:rPr>
              <a:t>OR</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NOT</a:t>
            </a:r>
            <a:r>
              <a:rPr lang="zh-CN" altLang="en-US" sz="2800" b="1" dirty="0">
                <a:latin typeface="华文楷体" panose="02010600040101010101" pitchFamily="2" charset="-122"/>
                <a:ea typeface="华文楷体" panose="02010600040101010101" pitchFamily="2" charset="-122"/>
              </a:rPr>
              <a:t>）及属性列的重命名（</a:t>
            </a:r>
            <a:r>
              <a:rPr lang="en-US" altLang="zh-CN" sz="2800" b="1" dirty="0">
                <a:latin typeface="华文楷体" panose="02010600040101010101" pitchFamily="2" charset="-122"/>
                <a:ea typeface="华文楷体" panose="02010600040101010101" pitchFamily="2" charset="-122"/>
              </a:rPr>
              <a:t>AS</a:t>
            </a:r>
            <a:r>
              <a:rPr lang="zh-CN" altLang="en-US" sz="2800" b="1" dirty="0">
                <a:latin typeface="华文楷体" panose="02010600040101010101" pitchFamily="2" charset="-122"/>
                <a:ea typeface="华文楷体" panose="02010600040101010101" pitchFamily="2" charset="-122"/>
              </a:rPr>
              <a:t>语句）。</a:t>
            </a:r>
            <a:endParaRPr lang="zh-CN" altLang="en-US" sz="2800" b="1"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err="1" smtClean="0"/>
              <a:t>TinyDB</a:t>
            </a:r>
            <a:r>
              <a:rPr lang="zh-CN" altLang="en-US" dirty="0" smtClean="0"/>
              <a:t>查询语言的</a:t>
            </a:r>
            <a:r>
              <a:rPr lang="zh-CN" altLang="en-US" dirty="0"/>
              <a:t>基本语法 </a:t>
            </a:r>
            <a:endParaRPr lang="zh-CN" altLang="en-US" dirty="0"/>
          </a:p>
        </p:txBody>
      </p:sp>
      <p:sp>
        <p:nvSpPr>
          <p:cNvPr id="15" name="TextBox 14"/>
          <p:cNvSpPr txBox="1"/>
          <p:nvPr/>
        </p:nvSpPr>
        <p:spPr>
          <a:xfrm>
            <a:off x="911424" y="980728"/>
            <a:ext cx="10801200" cy="4555093"/>
          </a:xfrm>
          <a:prstGeom prst="rect">
            <a:avLst/>
          </a:prstGeom>
          <a:noFill/>
          <a:ln w="9525">
            <a:noFill/>
          </a:ln>
        </p:spPr>
        <p:txBody>
          <a:bodyPr wrap="square">
            <a:spAutoFit/>
          </a:bodyPr>
          <a:lstStyle/>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SELECT select-list</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[FROM sensors]</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WHERE predicate</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[GROUP BY </a:t>
            </a:r>
            <a:r>
              <a:rPr lang="en-US" altLang="zh-CN" sz="2800" b="1" dirty="0" err="1">
                <a:solidFill>
                  <a:srgbClr val="0000FF"/>
                </a:solidFill>
                <a:latin typeface="华文楷体" panose="02010600040101010101" pitchFamily="2" charset="-122"/>
                <a:ea typeface="华文楷体" panose="02010600040101010101" pitchFamily="2" charset="-122"/>
              </a:rPr>
              <a:t>gb</a:t>
            </a:r>
            <a:r>
              <a:rPr lang="en-US" altLang="zh-CN" sz="2800" b="1" dirty="0">
                <a:solidFill>
                  <a:srgbClr val="0000FF"/>
                </a:solidFill>
                <a:latin typeface="华文楷体" panose="02010600040101010101" pitchFamily="2" charset="-122"/>
                <a:ea typeface="华文楷体" panose="02010600040101010101" pitchFamily="2" charset="-122"/>
              </a:rPr>
              <a:t>-list</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[HAVING predicate]]</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[TRIGGAER ACTION command-name[(</a:t>
            </a:r>
            <a:r>
              <a:rPr lang="en-US" altLang="zh-CN" sz="2800" b="1" dirty="0" err="1">
                <a:solidFill>
                  <a:srgbClr val="0000FF"/>
                </a:solidFill>
                <a:latin typeface="华文楷体" panose="02010600040101010101" pitchFamily="2" charset="-122"/>
                <a:ea typeface="华文楷体" panose="02010600040101010101" pitchFamily="2" charset="-122"/>
              </a:rPr>
              <a:t>param</a:t>
            </a:r>
            <a:r>
              <a:rPr lang="en-US" altLang="zh-CN" sz="2800" b="1" dirty="0">
                <a:solidFill>
                  <a:srgbClr val="0000FF"/>
                </a:solidFill>
                <a:latin typeface="华文楷体" panose="02010600040101010101" pitchFamily="2" charset="-122"/>
                <a:ea typeface="华文楷体" panose="02010600040101010101" pitchFamily="2" charset="-122"/>
              </a:rPr>
              <a:t>)]]</a:t>
            </a:r>
            <a:endParaRPr lang="en-US" altLang="zh-CN" sz="2800" b="1" dirty="0">
              <a:solidFill>
                <a:srgbClr val="0000FF"/>
              </a:solidFill>
              <a:latin typeface="华文楷体" panose="02010600040101010101" pitchFamily="2" charset="-122"/>
              <a:ea typeface="华文楷体" panose="02010600040101010101" pitchFamily="2" charset="-122"/>
            </a:endParaRPr>
          </a:p>
          <a:p>
            <a:pPr algn="just">
              <a:lnSpc>
                <a:spcPct val="150000"/>
              </a:lnSpc>
              <a:buClr>
                <a:srgbClr val="FF3300"/>
              </a:buClr>
              <a:buSzPct val="85000"/>
            </a:pPr>
            <a:r>
              <a:rPr lang="en-US" altLang="zh-CN" sz="2800" b="1" dirty="0">
                <a:solidFill>
                  <a:srgbClr val="0000FF"/>
                </a:solidFill>
                <a:latin typeface="华文楷体" panose="02010600040101010101" pitchFamily="2" charset="-122"/>
                <a:ea typeface="华文楷体" panose="02010600040101010101" pitchFamily="2" charset="-122"/>
              </a:rPr>
              <a:t>[EPOCH DURATION time]</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en-US" altLang="zh-CN" dirty="0" err="1" smtClean="0"/>
              <a:t>TinyDB</a:t>
            </a:r>
            <a:r>
              <a:rPr lang="zh-CN" altLang="en-US" dirty="0"/>
              <a:t>系统组成 </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514350" indent="-514350" algn="just">
              <a:lnSpc>
                <a:spcPct val="150000"/>
              </a:lnSpc>
              <a:buClr>
                <a:srgbClr val="FF3300"/>
              </a:buClr>
              <a:buSzPct val="85000"/>
              <a:buFont typeface="+mj-lt"/>
              <a:buAutoNum type="arabicPeriod"/>
            </a:pPr>
            <a:r>
              <a:rPr lang="zh-CN" altLang="en-US" sz="2800" b="1" dirty="0">
                <a:solidFill>
                  <a:srgbClr val="0000FF"/>
                </a:solidFill>
                <a:latin typeface="华文楷体" panose="02010600040101010101" pitchFamily="2" charset="-122"/>
                <a:ea typeface="华文楷体" panose="02010600040101010101" pitchFamily="2" charset="-122"/>
              </a:rPr>
              <a:t>传感器网络软件</a:t>
            </a:r>
            <a:endParaRPr lang="zh-CN" altLang="en-US" sz="2800" b="1" dirty="0">
              <a:solidFill>
                <a:srgbClr val="0000FF"/>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传感器</a:t>
            </a:r>
            <a:r>
              <a:rPr lang="zh-CN" altLang="en-US" sz="2800" b="1" dirty="0">
                <a:latin typeface="华文楷体" panose="02010600040101010101" pitchFamily="2" charset="-122"/>
                <a:ea typeface="华文楷体" panose="02010600040101010101" pitchFamily="2" charset="-122"/>
              </a:rPr>
              <a:t>节点目录 ；</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查询</a:t>
            </a:r>
            <a:r>
              <a:rPr lang="zh-CN" altLang="en-US" sz="2800" b="1" dirty="0">
                <a:latin typeface="华文楷体" panose="02010600040101010101" pitchFamily="2" charset="-122"/>
                <a:ea typeface="华文楷体" panose="02010600040101010101" pitchFamily="2" charset="-122"/>
              </a:rPr>
              <a:t>处理器 ；</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存储管理</a:t>
            </a:r>
            <a:r>
              <a:rPr lang="zh-CN" altLang="en-US" sz="2800" b="1" dirty="0">
                <a:latin typeface="华文楷体" panose="02010600040101010101" pitchFamily="2" charset="-122"/>
                <a:ea typeface="华文楷体" panose="02010600040101010101" pitchFamily="2" charset="-122"/>
              </a:rPr>
              <a:t>器 ；</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网络拓扑</a:t>
            </a:r>
            <a:r>
              <a:rPr lang="zh-CN" altLang="en-US" sz="2800" b="1" dirty="0">
                <a:latin typeface="华文楷体" panose="02010600040101010101" pitchFamily="2" charset="-122"/>
                <a:ea typeface="华文楷体" panose="02010600040101010101" pitchFamily="2" charset="-122"/>
              </a:rPr>
              <a:t>管理器 。</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客户端</a:t>
            </a:r>
            <a:r>
              <a:rPr lang="zh-CN" altLang="en-US" sz="2800" b="1" dirty="0">
                <a:solidFill>
                  <a:srgbClr val="0000FF"/>
                </a:solidFill>
                <a:latin typeface="华文楷体" panose="02010600040101010101" pitchFamily="2" charset="-122"/>
                <a:ea typeface="华文楷体" panose="02010600040101010101" pitchFamily="2" charset="-122"/>
              </a:rPr>
              <a:t>软件  </a:t>
            </a:r>
            <a:endParaRPr lang="zh-CN" altLang="en-US" sz="2800" b="1" dirty="0">
              <a:solidFill>
                <a:srgbClr val="0000FF"/>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类</a:t>
            </a:r>
            <a:r>
              <a:rPr lang="en-US" altLang="zh-CN" sz="2800" b="1" dirty="0">
                <a:latin typeface="华文楷体" panose="02010600040101010101" pitchFamily="2" charset="-122"/>
                <a:ea typeface="华文楷体" panose="02010600040101010101" pitchFamily="2" charset="-122"/>
              </a:rPr>
              <a:t>SQL</a:t>
            </a:r>
            <a:r>
              <a:rPr lang="zh-CN" altLang="en-US" sz="2800" b="1" dirty="0">
                <a:latin typeface="华文楷体" panose="02010600040101010101" pitchFamily="2" charset="-122"/>
                <a:ea typeface="华文楷体" panose="02010600040101010101" pitchFamily="2" charset="-122"/>
              </a:rPr>
              <a:t>语言</a:t>
            </a:r>
            <a:r>
              <a:rPr lang="en-US" altLang="zh-CN" sz="2800" b="1" dirty="0" err="1">
                <a:latin typeface="华文楷体" panose="02010600040101010101" pitchFamily="2" charset="-122"/>
                <a:ea typeface="华文楷体" panose="02010600040101010101" pitchFamily="2" charset="-122"/>
              </a:rPr>
              <a:t>TinySQL</a:t>
            </a:r>
            <a:r>
              <a:rPr lang="zh-CN" altLang="en-US" sz="2800" b="1" dirty="0">
                <a:latin typeface="华文楷体" panose="02010600040101010101" pitchFamily="2" charset="-122"/>
                <a:ea typeface="华文楷体" panose="02010600040101010101" pitchFamily="2" charset="-122"/>
              </a:rPr>
              <a:t>的解析处理模块；</a:t>
            </a:r>
            <a:endParaRPr lang="zh-CN" altLang="en-US" sz="28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基于</a:t>
            </a:r>
            <a:r>
              <a:rPr lang="en-US" altLang="zh-CN" sz="2800" b="1" dirty="0">
                <a:latin typeface="华文楷体" panose="02010600040101010101" pitchFamily="2" charset="-122"/>
                <a:ea typeface="华文楷体" panose="02010600040101010101" pitchFamily="2" charset="-122"/>
              </a:rPr>
              <a:t>Java</a:t>
            </a:r>
            <a:r>
              <a:rPr lang="zh-CN" altLang="en-US" sz="2800" b="1" dirty="0">
                <a:latin typeface="华文楷体" panose="02010600040101010101" pitchFamily="2" charset="-122"/>
                <a:ea typeface="华文楷体" panose="02010600040101010101" pitchFamily="2" charset="-122"/>
              </a:rPr>
              <a:t>的应用程序界面。</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zh-CN" altLang="en-US" dirty="0"/>
              <a:t>以数据为中心</a:t>
            </a:r>
            <a:r>
              <a:rPr lang="zh-CN" altLang="en-US" dirty="0" smtClean="0"/>
              <a:t>的</a:t>
            </a:r>
            <a:r>
              <a:rPr lang="en-US" altLang="zh-CN" dirty="0" smtClean="0"/>
              <a:t>WSN</a:t>
            </a:r>
            <a:r>
              <a:rPr lang="zh-CN" altLang="en-US" dirty="0" smtClean="0"/>
              <a:t>数据库</a:t>
            </a:r>
            <a:endParaRPr lang="zh-CN" altLang="en-US" dirty="0"/>
          </a:p>
        </p:txBody>
      </p:sp>
      <p:sp>
        <p:nvSpPr>
          <p:cNvPr id="15" name="TextBox 14"/>
          <p:cNvSpPr txBox="1"/>
          <p:nvPr/>
        </p:nvSpPr>
        <p:spPr>
          <a:xfrm>
            <a:off x="911424" y="980728"/>
            <a:ext cx="10801200" cy="544764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将网络数据抽象为数据库，并提供用户执行</a:t>
            </a:r>
            <a:r>
              <a:rPr lang="zh-CN" altLang="en-US" sz="3200" b="1" dirty="0">
                <a:solidFill>
                  <a:srgbClr val="FF0000"/>
                </a:solidFill>
                <a:latin typeface="华文楷体" panose="02010600040101010101" pitchFamily="2" charset="-122"/>
                <a:ea typeface="华文楷体" panose="02010600040101010101" pitchFamily="2" charset="-122"/>
              </a:rPr>
              <a:t>类</a:t>
            </a:r>
            <a:r>
              <a:rPr lang="en-US" altLang="zh-CN" sz="3200" b="1" dirty="0">
                <a:solidFill>
                  <a:srgbClr val="FF0000"/>
                </a:solidFill>
                <a:latin typeface="华文楷体" panose="02010600040101010101" pitchFamily="2" charset="-122"/>
                <a:ea typeface="华文楷体" panose="02010600040101010101" pitchFamily="2" charset="-122"/>
              </a:rPr>
              <a:t>SQL</a:t>
            </a:r>
            <a:r>
              <a:rPr lang="zh-CN" altLang="en-US" sz="3200" b="1" dirty="0">
                <a:solidFill>
                  <a:srgbClr val="FF0000"/>
                </a:solidFill>
                <a:latin typeface="华文楷体" panose="02010600040101010101" pitchFamily="2" charset="-122"/>
                <a:ea typeface="华文楷体" panose="02010600040101010101" pitchFamily="2" charset="-122"/>
              </a:rPr>
              <a:t>的数据库查询</a:t>
            </a:r>
            <a:r>
              <a:rPr lang="zh-CN" altLang="en-US" sz="3200" b="1" dirty="0">
                <a:latin typeface="华文楷体" panose="02010600040101010101" pitchFamily="2" charset="-122"/>
                <a:ea typeface="华文楷体" panose="02010600040101010101" pitchFamily="2" charset="-122"/>
              </a:rPr>
              <a:t>的数据处理方法的优点</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使用“</a:t>
            </a:r>
            <a:r>
              <a:rPr lang="zh-CN" altLang="en-US" sz="2800" b="1" dirty="0">
                <a:solidFill>
                  <a:srgbClr val="FF0000"/>
                </a:solidFill>
                <a:latin typeface="华文楷体" panose="02010600040101010101" pitchFamily="2" charset="-122"/>
                <a:ea typeface="华文楷体" panose="02010600040101010101" pitchFamily="2" charset="-122"/>
              </a:rPr>
              <a:t>网络即数据库</a:t>
            </a:r>
            <a:r>
              <a:rPr lang="zh-CN" altLang="en-US" sz="2800" b="1" dirty="0">
                <a:latin typeface="华文楷体" panose="02010600040101010101" pitchFamily="2" charset="-122"/>
                <a:ea typeface="华文楷体" panose="02010600040101010101" pitchFamily="2" charset="-122"/>
              </a:rPr>
              <a:t>”抽象概念可以</a:t>
            </a:r>
            <a:r>
              <a:rPr lang="zh-CN" altLang="en-US" sz="2800" b="1" dirty="0">
                <a:solidFill>
                  <a:srgbClr val="0000FF"/>
                </a:solidFill>
                <a:latin typeface="华文楷体" panose="02010600040101010101" pitchFamily="2" charset="-122"/>
                <a:ea typeface="华文楷体" panose="02010600040101010101" pitchFamily="2" charset="-122"/>
              </a:rPr>
              <a:t>对用户隐藏复杂的网络数据处理的过程</a:t>
            </a:r>
            <a:r>
              <a:rPr lang="zh-CN" altLang="en-US" sz="2800" b="1" dirty="0">
                <a:latin typeface="华文楷体" panose="02010600040101010101" pitchFamily="2" charset="-122"/>
                <a:ea typeface="华文楷体" panose="02010600040101010101" pitchFamily="2" charset="-122"/>
              </a:rPr>
              <a:t>，降低了对用户的理论基础要求</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采用类</a:t>
            </a:r>
            <a:r>
              <a:rPr lang="en-US" altLang="zh-CN" sz="2800" b="1" dirty="0">
                <a:latin typeface="华文楷体" panose="02010600040101010101" pitchFamily="2" charset="-122"/>
                <a:ea typeface="华文楷体" panose="02010600040101010101" pitchFamily="2" charset="-122"/>
              </a:rPr>
              <a:t>SQL</a:t>
            </a:r>
            <a:r>
              <a:rPr lang="zh-CN" altLang="en-US" sz="2800" b="1" dirty="0">
                <a:latin typeface="华文楷体" panose="02010600040101010101" pitchFamily="2" charset="-122"/>
                <a:ea typeface="华文楷体" panose="02010600040101010101" pitchFamily="2" charset="-122"/>
              </a:rPr>
              <a:t>的通用数据库查询语言，</a:t>
            </a:r>
            <a:r>
              <a:rPr lang="zh-CN" altLang="en-US" sz="2800" b="1" dirty="0">
                <a:solidFill>
                  <a:srgbClr val="0000FF"/>
                </a:solidFill>
                <a:latin typeface="华文楷体" panose="02010600040101010101" pitchFamily="2" charset="-122"/>
                <a:ea typeface="华文楷体" panose="02010600040101010101" pitchFamily="2" charset="-122"/>
              </a:rPr>
              <a:t>便于用户快速学习和掌握传感器网络应用系统的使用</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可以利用如数据融合、数据调度、数据存储等处理技术来</a:t>
            </a:r>
            <a:r>
              <a:rPr lang="zh-CN" altLang="en-US" sz="2800" b="1" dirty="0">
                <a:solidFill>
                  <a:srgbClr val="0000FF"/>
                </a:solidFill>
                <a:latin typeface="华文楷体" panose="02010600040101010101" pitchFamily="2" charset="-122"/>
                <a:ea typeface="华文楷体" panose="02010600040101010101" pitchFamily="2" charset="-122"/>
              </a:rPr>
              <a:t>简化传感器网络数据管理系统的设计</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Cougar</a:t>
            </a:r>
            <a:r>
              <a:rPr lang="zh-CN" altLang="en-US" dirty="0"/>
              <a:t>系统</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Cougar</a:t>
            </a:r>
            <a:r>
              <a:rPr lang="zh-CN" altLang="en-US" sz="2800" b="1" dirty="0">
                <a:latin typeface="华文楷体" panose="02010600040101010101" pitchFamily="2" charset="-122"/>
                <a:ea typeface="华文楷体" panose="02010600040101010101" pitchFamily="2" charset="-122"/>
              </a:rPr>
              <a:t>系统是第一个采取传感器网络数据库的方法开发的传感器网络数据管理系统</a:t>
            </a:r>
            <a:r>
              <a:rPr lang="zh-CN" altLang="en-US" sz="2800" b="1" dirty="0" smtClean="0">
                <a:latin typeface="华文楷体" panose="02010600040101010101" pitchFamily="2" charset="-122"/>
                <a:ea typeface="华文楷体" panose="02010600040101010101" pitchFamily="2" charset="-122"/>
              </a:rPr>
              <a:t>。该</a:t>
            </a:r>
            <a:r>
              <a:rPr lang="zh-CN" altLang="en-US" sz="2800" b="1" dirty="0">
                <a:latin typeface="华文楷体" panose="02010600040101010101" pitchFamily="2" charset="-122"/>
                <a:ea typeface="华文楷体" panose="02010600040101010101" pitchFamily="2" charset="-122"/>
              </a:rPr>
              <a:t>系统由</a:t>
            </a:r>
            <a:r>
              <a:rPr lang="zh-CN" altLang="en-US" sz="2800" b="1" dirty="0">
                <a:solidFill>
                  <a:srgbClr val="0000FF"/>
                </a:solidFill>
                <a:latin typeface="华文楷体" panose="02010600040101010101" pitchFamily="2" charset="-122"/>
                <a:ea typeface="华文楷体" panose="02010600040101010101" pitchFamily="2" charset="-122"/>
              </a:rPr>
              <a:t>传感器数据库</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0000FF"/>
                </a:solidFill>
                <a:latin typeface="华文楷体" panose="02010600040101010101" pitchFamily="2" charset="-122"/>
                <a:ea typeface="华文楷体" panose="02010600040101010101" pitchFamily="2" charset="-122"/>
              </a:rPr>
              <a:t>传感器查询系统</a:t>
            </a:r>
            <a:r>
              <a:rPr lang="zh-CN" altLang="en-US" sz="2800" b="1" dirty="0">
                <a:latin typeface="华文楷体" panose="02010600040101010101" pitchFamily="2" charset="-122"/>
                <a:ea typeface="华文楷体" panose="02010600040101010101" pitchFamily="2" charset="-122"/>
              </a:rPr>
              <a:t>组成，它支持两种数据类型：</a:t>
            </a:r>
            <a:r>
              <a:rPr lang="zh-CN" altLang="en-US" sz="2800" b="1" dirty="0">
                <a:solidFill>
                  <a:srgbClr val="FF0000"/>
                </a:solidFill>
                <a:latin typeface="华文楷体" panose="02010600040101010101" pitchFamily="2" charset="-122"/>
                <a:ea typeface="华文楷体" panose="02010600040101010101" pitchFamily="2" charset="-122"/>
              </a:rPr>
              <a:t>存储数据</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FF0000"/>
                </a:solidFill>
                <a:latin typeface="华文楷体" panose="02010600040101010101" pitchFamily="2" charset="-122"/>
                <a:ea typeface="华文楷体" panose="02010600040101010101" pitchFamily="2" charset="-122"/>
              </a:rPr>
              <a:t>实时感知数据</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存储</a:t>
            </a:r>
            <a:r>
              <a:rPr lang="zh-CN" altLang="en-US" sz="2800" b="1" dirty="0">
                <a:latin typeface="华文楷体" panose="02010600040101010101" pitchFamily="2" charset="-122"/>
                <a:ea typeface="华文楷体" panose="02010600040101010101" pitchFamily="2" charset="-122"/>
              </a:rPr>
              <a:t>数据表示的是传感器节点和物理环境的各种属性，以传统关系属性方式来表示</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Wingdings" panose="05000000000000000000" pitchFamily="2" charset="2"/>
              <a:buChar char="l"/>
            </a:pPr>
            <a:r>
              <a:rPr lang="zh-CN" altLang="en-US" sz="2800" b="1" dirty="0" smtClean="0">
                <a:latin typeface="华文楷体" panose="02010600040101010101" pitchFamily="2" charset="-122"/>
                <a:ea typeface="华文楷体" panose="02010600040101010101" pitchFamily="2" charset="-122"/>
              </a:rPr>
              <a:t>感知</a:t>
            </a:r>
            <a:r>
              <a:rPr lang="zh-CN" altLang="en-US" sz="2800" b="1" dirty="0">
                <a:latin typeface="华文楷体" panose="02010600040101010101" pitchFamily="2" charset="-122"/>
                <a:ea typeface="华文楷体" panose="02010600040101010101" pitchFamily="2" charset="-122"/>
              </a:rPr>
              <a:t>数据则以时间序列方式来表示</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r>
              <a:rPr lang="zh-CN" altLang="en-US" sz="2800" b="1" dirty="0" smtClean="0">
                <a:solidFill>
                  <a:srgbClr val="0000FF"/>
                </a:solidFill>
                <a:latin typeface="华文楷体" panose="02010600040101010101" pitchFamily="2" charset="-122"/>
                <a:ea typeface="华文楷体" panose="02010600040101010101" pitchFamily="2" charset="-122"/>
              </a:rPr>
              <a:t>为</a:t>
            </a:r>
            <a:r>
              <a:rPr lang="zh-CN" altLang="en-US" sz="2800" b="1" dirty="0">
                <a:solidFill>
                  <a:srgbClr val="0000FF"/>
                </a:solidFill>
                <a:latin typeface="华文楷体" panose="02010600040101010101" pitchFamily="2" charset="-122"/>
                <a:ea typeface="华文楷体" panose="02010600040101010101" pitchFamily="2" charset="-122"/>
              </a:rPr>
              <a:t>实现长期运行的查询，</a:t>
            </a:r>
            <a:r>
              <a:rPr lang="en-US" altLang="zh-CN" sz="2800" b="1" dirty="0">
                <a:solidFill>
                  <a:srgbClr val="0000FF"/>
                </a:solidFill>
                <a:latin typeface="华文楷体" panose="02010600040101010101" pitchFamily="2" charset="-122"/>
                <a:ea typeface="华文楷体" panose="02010600040101010101" pitchFamily="2" charset="-122"/>
              </a:rPr>
              <a:t>Cougar</a:t>
            </a:r>
            <a:r>
              <a:rPr lang="zh-CN" altLang="en-US" sz="2800" b="1" dirty="0">
                <a:solidFill>
                  <a:srgbClr val="0000FF"/>
                </a:solidFill>
                <a:latin typeface="华文楷体" panose="02010600040101010101" pitchFamily="2" charset="-122"/>
                <a:ea typeface="华文楷体" panose="02010600040101010101" pitchFamily="2" charset="-122"/>
              </a:rPr>
              <a:t>不断返回增量结果，并以图表的方式进行动态显示</a:t>
            </a:r>
            <a:r>
              <a:rPr lang="zh-CN" altLang="en-US" sz="2800" b="1" dirty="0">
                <a:latin typeface="华文楷体" panose="02010600040101010101" pitchFamily="2" charset="-122"/>
                <a:ea typeface="华文楷体" panose="02010600040101010101" pitchFamily="2" charset="-122"/>
              </a:rPr>
              <a:t>。此外，还可以支持用户的远程查询。</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Cougar</a:t>
            </a:r>
            <a:r>
              <a:rPr lang="zh-CN" altLang="en-US" dirty="0"/>
              <a:t>系统</a:t>
            </a:r>
            <a:endParaRPr lang="zh-CN" altLang="en-US" dirty="0"/>
          </a:p>
        </p:txBody>
      </p:sp>
      <p:sp>
        <p:nvSpPr>
          <p:cNvPr id="15" name="TextBox 14"/>
          <p:cNvSpPr txBox="1"/>
          <p:nvPr/>
        </p:nvSpPr>
        <p:spPr>
          <a:xfrm>
            <a:off x="911424" y="980728"/>
            <a:ext cx="10801200" cy="5170646"/>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en-US" altLang="zh-CN" sz="2800" b="1" dirty="0" smtClean="0">
                <a:latin typeface="华文楷体" panose="02010600040101010101" pitchFamily="2" charset="-122"/>
                <a:ea typeface="华文楷体" panose="02010600040101010101" pitchFamily="2" charset="-122"/>
              </a:rPr>
              <a:t>Cougar</a:t>
            </a:r>
            <a:r>
              <a:rPr lang="zh-CN" altLang="en-US" sz="2800" b="1" dirty="0">
                <a:latin typeface="华文楷体" panose="02010600040101010101" pitchFamily="2" charset="-122"/>
                <a:ea typeface="华文楷体" panose="02010600040101010101" pitchFamily="2" charset="-122"/>
              </a:rPr>
              <a:t>采用</a:t>
            </a:r>
            <a:r>
              <a:rPr lang="zh-CN" altLang="en-US" sz="2800" b="1" dirty="0" smtClean="0">
                <a:latin typeface="华文楷体" panose="02010600040101010101" pitchFamily="2" charset="-122"/>
                <a:ea typeface="华文楷体" panose="02010600040101010101" pitchFamily="2" charset="-122"/>
              </a:rPr>
              <a:t>了类</a:t>
            </a:r>
            <a:r>
              <a:rPr lang="en-US" altLang="zh-CN" sz="2800" b="1" dirty="0">
                <a:latin typeface="华文楷体" panose="02010600040101010101" pitchFamily="2" charset="-122"/>
                <a:ea typeface="华文楷体" panose="02010600040101010101" pitchFamily="2" charset="-122"/>
              </a:rPr>
              <a:t>SQL</a:t>
            </a:r>
            <a:r>
              <a:rPr lang="zh-CN" altLang="en-US" sz="2800" b="1" dirty="0">
                <a:latin typeface="华文楷体" panose="02010600040101010101" pitchFamily="2" charset="-122"/>
                <a:ea typeface="华文楷体" panose="02010600040101010101" pitchFamily="2" charset="-122"/>
              </a:rPr>
              <a:t>的查询语言，提供对连续周期性查询的支持</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smtClean="0">
                <a:solidFill>
                  <a:srgbClr val="0000FF"/>
                </a:solidFill>
                <a:latin typeface="华文楷体" panose="02010600040101010101" pitchFamily="2" charset="-122"/>
                <a:ea typeface="华文楷体" panose="02010600040101010101" pitchFamily="2" charset="-122"/>
              </a:rPr>
              <a:t>SELECT </a:t>
            </a:r>
            <a:r>
              <a:rPr lang="en-US" altLang="zh-CN" sz="2400" b="1" dirty="0">
                <a:solidFill>
                  <a:srgbClr val="0000FF"/>
                </a:solidFill>
                <a:latin typeface="华文楷体" panose="02010600040101010101" pitchFamily="2" charset="-122"/>
                <a:ea typeface="华文楷体" panose="02010600040101010101" pitchFamily="2" charset="-122"/>
              </a:rPr>
              <a:t>select-list</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FROM [</a:t>
            </a:r>
            <a:r>
              <a:rPr lang="en-US" altLang="zh-CN" sz="2400" b="1" dirty="0" err="1">
                <a:solidFill>
                  <a:srgbClr val="0000FF"/>
                </a:solidFill>
                <a:latin typeface="华文楷体" panose="02010600040101010101" pitchFamily="2" charset="-122"/>
                <a:ea typeface="华文楷体" panose="02010600040101010101" pitchFamily="2" charset="-122"/>
              </a:rPr>
              <a:t>Sensordata</a:t>
            </a:r>
            <a:r>
              <a:rPr lang="en-US" altLang="zh-CN" sz="2400" b="1" dirty="0">
                <a:solidFill>
                  <a:srgbClr val="0000FF"/>
                </a:solidFill>
                <a:latin typeface="华文楷体" panose="02010600040101010101" pitchFamily="2" charset="-122"/>
                <a:ea typeface="华文楷体" panose="02010600040101010101" pitchFamily="2" charset="-122"/>
              </a:rPr>
              <a:t> S]</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[WHERE predicate]</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[GROUP BY attributes]</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[HAVING predicate]</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DURATIONS time-interval</a:t>
            </a:r>
            <a:endParaRPr lang="en-US" altLang="zh-CN" sz="2400" b="1" dirty="0">
              <a:solidFill>
                <a:srgbClr val="0000FF"/>
              </a:solidFill>
              <a:latin typeface="华文楷体" panose="02010600040101010101" pitchFamily="2" charset="-122"/>
              <a:ea typeface="华文楷体" panose="02010600040101010101" pitchFamily="2" charset="-122"/>
            </a:endParaRPr>
          </a:p>
          <a:p>
            <a:pPr lvl="4" algn="just">
              <a:lnSpc>
                <a:spcPct val="150000"/>
              </a:lnSpc>
              <a:buClr>
                <a:srgbClr val="FF3300"/>
              </a:buClr>
              <a:buSzPct val="85000"/>
            </a:pPr>
            <a:r>
              <a:rPr lang="en-US" altLang="zh-CN" sz="2400" b="1" dirty="0">
                <a:solidFill>
                  <a:srgbClr val="0000FF"/>
                </a:solidFill>
                <a:latin typeface="华文楷体" panose="02010600040101010101" pitchFamily="2" charset="-122"/>
                <a:ea typeface="华文楷体" panose="02010600040101010101" pitchFamily="2" charset="-122"/>
              </a:rPr>
              <a:t>EVERY </a:t>
            </a:r>
            <a:r>
              <a:rPr lang="en-US" altLang="zh-CN" sz="2400" b="1" dirty="0" smtClean="0">
                <a:solidFill>
                  <a:srgbClr val="0000FF"/>
                </a:solidFill>
                <a:latin typeface="华文楷体" panose="02010600040101010101" pitchFamily="2" charset="-122"/>
                <a:ea typeface="华文楷体" panose="02010600040101010101" pitchFamily="2" charset="-122"/>
              </a:rPr>
              <a:t>time-span</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Cougar</a:t>
            </a:r>
            <a:r>
              <a:rPr lang="zh-CN" altLang="en-US" dirty="0" smtClean="0"/>
              <a:t>系统的特点</a:t>
            </a:r>
            <a:endParaRPr lang="zh-CN" altLang="en-US" dirty="0"/>
          </a:p>
        </p:txBody>
      </p:sp>
      <p:sp>
        <p:nvSpPr>
          <p:cNvPr id="15" name="TextBox 14"/>
          <p:cNvSpPr txBox="1"/>
          <p:nvPr/>
        </p:nvSpPr>
        <p:spPr>
          <a:xfrm>
            <a:off x="911424" y="980728"/>
            <a:ext cx="10801200" cy="3323987"/>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Cougar</a:t>
            </a:r>
            <a:r>
              <a:rPr lang="zh-CN" altLang="en-US" sz="2800" b="1" dirty="0">
                <a:latin typeface="华文楷体" panose="02010600040101010101" pitchFamily="2" charset="-122"/>
                <a:ea typeface="华文楷体" panose="02010600040101010101" pitchFamily="2" charset="-122"/>
              </a:rPr>
              <a:t>采用</a:t>
            </a:r>
            <a:r>
              <a:rPr lang="zh-CN" altLang="en-US" sz="2800" b="1" dirty="0">
                <a:solidFill>
                  <a:srgbClr val="FF0000"/>
                </a:solidFill>
                <a:latin typeface="华文楷体" panose="02010600040101010101" pitchFamily="2" charset="-122"/>
                <a:ea typeface="华文楷体" panose="02010600040101010101" pitchFamily="2" charset="-122"/>
              </a:rPr>
              <a:t>图形用户界面</a:t>
            </a:r>
            <a:r>
              <a:rPr lang="en-US" altLang="zh-CN" sz="2800" b="1" dirty="0">
                <a:solidFill>
                  <a:srgbClr val="FF0000"/>
                </a:solidFill>
                <a:latin typeface="华文楷体" panose="02010600040101010101" pitchFamily="2" charset="-122"/>
                <a:ea typeface="华文楷体" panose="02010600040101010101" pitchFamily="2" charset="-122"/>
              </a:rPr>
              <a:t>(GUI) </a:t>
            </a:r>
            <a:r>
              <a:rPr lang="zh-CN" altLang="en-US" sz="2800" b="1" dirty="0">
                <a:latin typeface="华文楷体" panose="02010600040101010101" pitchFamily="2" charset="-122"/>
                <a:ea typeface="华文楷体" panose="02010600040101010101" pitchFamily="2" charset="-122"/>
              </a:rPr>
              <a:t>，可以通过输入类</a:t>
            </a:r>
            <a:r>
              <a:rPr lang="en-US" altLang="zh-CN" sz="2800" b="1" dirty="0">
                <a:latin typeface="华文楷体" panose="02010600040101010101" pitchFamily="2" charset="-122"/>
                <a:ea typeface="华文楷体" panose="02010600040101010101" pitchFamily="2" charset="-122"/>
              </a:rPr>
              <a:t>SQL</a:t>
            </a:r>
            <a:r>
              <a:rPr lang="zh-CN" altLang="en-US" sz="2800" b="1" dirty="0">
                <a:latin typeface="华文楷体" panose="02010600040101010101" pitchFamily="2" charset="-122"/>
                <a:ea typeface="华文楷体" panose="02010600040101010101" pitchFamily="2" charset="-122"/>
              </a:rPr>
              <a:t>查询语言来递交查询请求，并</a:t>
            </a:r>
            <a:r>
              <a:rPr lang="zh-CN" altLang="en-US" sz="2800" b="1" dirty="0">
                <a:solidFill>
                  <a:srgbClr val="0000FF"/>
                </a:solidFill>
                <a:latin typeface="华文楷体" panose="02010600040101010101" pitchFamily="2" charset="-122"/>
                <a:ea typeface="华文楷体" panose="02010600040101010101" pitchFamily="2" charset="-122"/>
              </a:rPr>
              <a:t>以可视化的表格形式显示查询结果 </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r>
              <a:rPr lang="en-US" altLang="zh-CN" sz="2800" b="1" dirty="0" smtClean="0">
                <a:latin typeface="华文楷体" panose="02010600040101010101" pitchFamily="2" charset="-122"/>
                <a:ea typeface="华文楷体" panose="02010600040101010101" pitchFamily="2" charset="-122"/>
              </a:rPr>
              <a:t>Cougar</a:t>
            </a:r>
            <a:r>
              <a:rPr lang="zh-CN" altLang="en-US" sz="2800" b="1" dirty="0">
                <a:latin typeface="华文楷体" panose="02010600040101010101" pitchFamily="2" charset="-122"/>
                <a:ea typeface="华文楷体" panose="02010600040101010101" pitchFamily="2" charset="-122"/>
              </a:rPr>
              <a:t>系统</a:t>
            </a:r>
            <a:r>
              <a:rPr lang="zh-CN" altLang="en-US" sz="2800" b="1" dirty="0">
                <a:solidFill>
                  <a:srgbClr val="FF0000"/>
                </a:solidFill>
                <a:latin typeface="华文楷体" panose="02010600040101010101" pitchFamily="2" charset="-122"/>
                <a:ea typeface="华文楷体" panose="02010600040101010101" pitchFamily="2" charset="-122"/>
              </a:rPr>
              <a:t>使用定向扩散（</a:t>
            </a:r>
            <a:r>
              <a:rPr lang="en-US" altLang="zh-CN" sz="2800" b="1" dirty="0">
                <a:solidFill>
                  <a:srgbClr val="FF0000"/>
                </a:solidFill>
                <a:latin typeface="华文楷体" panose="02010600040101010101" pitchFamily="2" charset="-122"/>
                <a:ea typeface="华文楷体" panose="02010600040101010101" pitchFamily="2" charset="-122"/>
              </a:rPr>
              <a:t>directed diffusion</a:t>
            </a:r>
            <a:r>
              <a:rPr lang="zh-CN" altLang="en-US" sz="2800" b="1" dirty="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路由算法</a:t>
            </a:r>
            <a:r>
              <a:rPr lang="zh-CN" altLang="en-US" sz="2800" b="1" dirty="0">
                <a:latin typeface="华文楷体" panose="02010600040101010101" pitchFamily="2" charset="-122"/>
                <a:ea typeface="华文楷体" panose="02010600040101010101" pitchFamily="2" charset="-122"/>
              </a:rPr>
              <a:t>在传感器网络内通信，信息交换的格式是</a:t>
            </a:r>
            <a:r>
              <a:rPr lang="en-US" altLang="zh-CN" sz="2800" b="1" dirty="0">
                <a:latin typeface="华文楷体" panose="02010600040101010101" pitchFamily="2" charset="-122"/>
                <a:ea typeface="华文楷体" panose="02010600040101010101" pitchFamily="2" charset="-122"/>
              </a:rPr>
              <a:t>XML</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GUI</a:t>
            </a:r>
            <a:r>
              <a:rPr lang="zh-CN" altLang="en-US" sz="2800" b="1" dirty="0">
                <a:latin typeface="华文楷体" panose="02010600040101010101" pitchFamily="2" charset="-122"/>
                <a:ea typeface="华文楷体" panose="02010600040101010101" pitchFamily="2" charset="-122"/>
              </a:rPr>
              <a:t>和</a:t>
            </a:r>
            <a:r>
              <a:rPr lang="zh-CN" altLang="en-US" sz="2800" b="1" dirty="0" smtClean="0">
                <a:latin typeface="华文楷体" panose="02010600040101010101" pitchFamily="2" charset="-122"/>
                <a:ea typeface="华文楷体" panose="02010600040101010101" pitchFamily="2" charset="-122"/>
              </a:rPr>
              <a:t>客户前端</a:t>
            </a:r>
            <a:r>
              <a:rPr lang="zh-CN" altLang="en-US" sz="2800" b="1" dirty="0">
                <a:latin typeface="华文楷体" panose="02010600040101010101" pitchFamily="2" charset="-122"/>
                <a:ea typeface="华文楷体" panose="02010600040101010101" pitchFamily="2" charset="-122"/>
              </a:rPr>
              <a:t>之间的通信使用</a:t>
            </a:r>
            <a:r>
              <a:rPr lang="en-US" altLang="zh-CN" sz="2800" b="1" dirty="0">
                <a:solidFill>
                  <a:srgbClr val="FF0000"/>
                </a:solidFill>
                <a:latin typeface="华文楷体" panose="02010600040101010101" pitchFamily="2" charset="-122"/>
                <a:ea typeface="华文楷体" panose="02010600040101010101" pitchFamily="2" charset="-122"/>
              </a:rPr>
              <a:t>TCP/IP</a:t>
            </a:r>
            <a:r>
              <a:rPr lang="zh-CN" altLang="en-US" sz="2800" b="1" dirty="0">
                <a:solidFill>
                  <a:srgbClr val="FF0000"/>
                </a:solidFill>
                <a:latin typeface="华文楷体" panose="02010600040101010101" pitchFamily="2" charset="-122"/>
                <a:ea typeface="华文楷体" panose="02010600040101010101" pitchFamily="2" charset="-122"/>
              </a:rPr>
              <a:t>数据包</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p:txBody>
      </p:sp>
      <p:pic>
        <p:nvPicPr>
          <p:cNvPr id="5" name="Picture 15" descr="08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3304" y="3861048"/>
            <a:ext cx="5527352" cy="286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Cougar</a:t>
            </a:r>
            <a:r>
              <a:rPr lang="zh-CN" altLang="en-US" dirty="0" smtClean="0"/>
              <a:t>系统的特点</a:t>
            </a:r>
            <a:endParaRPr lang="zh-CN" altLang="en-US" dirty="0"/>
          </a:p>
        </p:txBody>
      </p:sp>
      <p:sp>
        <p:nvSpPr>
          <p:cNvPr id="15" name="TextBox 14"/>
          <p:cNvSpPr txBox="1"/>
          <p:nvPr/>
        </p:nvSpPr>
        <p:spPr>
          <a:xfrm>
            <a:off x="911424" y="980728"/>
            <a:ext cx="10801200" cy="2031325"/>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客户前端</a:t>
            </a:r>
            <a:r>
              <a:rPr lang="en-US" altLang="zh-CN" sz="2800" b="1" dirty="0">
                <a:latin typeface="华文楷体" panose="02010600040101010101" pitchFamily="2" charset="-122"/>
                <a:ea typeface="华文楷体" panose="02010600040101010101" pitchFamily="2" charset="-122"/>
              </a:rPr>
              <a:t>(</a:t>
            </a:r>
            <a:r>
              <a:rPr lang="en-US" altLang="zh-CN" sz="2800" b="1" dirty="0" err="1">
                <a:latin typeface="华文楷体" panose="02010600040101010101" pitchFamily="2" charset="-122"/>
                <a:ea typeface="华文楷体" panose="02010600040101010101" pitchFamily="2" charset="-122"/>
              </a:rPr>
              <a:t>FrontEnd</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将从</a:t>
            </a:r>
            <a:r>
              <a:rPr lang="en-US" altLang="zh-CN" sz="2800" b="1" dirty="0">
                <a:solidFill>
                  <a:srgbClr val="FF0000"/>
                </a:solidFill>
                <a:latin typeface="华文楷体" panose="02010600040101010101" pitchFamily="2" charset="-122"/>
                <a:ea typeface="华文楷体" panose="02010600040101010101" pitchFamily="2" charset="-122"/>
              </a:rPr>
              <a:t>GUI</a:t>
            </a:r>
            <a:r>
              <a:rPr lang="zh-CN" altLang="en-US" sz="2800" b="1" dirty="0">
                <a:solidFill>
                  <a:srgbClr val="FF0000"/>
                </a:solidFill>
                <a:latin typeface="华文楷体" panose="02010600040101010101" pitchFamily="2" charset="-122"/>
                <a:ea typeface="华文楷体" panose="02010600040101010101" pitchFamily="2" charset="-122"/>
              </a:rPr>
              <a:t>获取的查询请求分发到各个节点</a:t>
            </a:r>
            <a:r>
              <a:rPr lang="zh-CN" altLang="en-US" sz="2800" b="1" dirty="0">
                <a:latin typeface="华文楷体" panose="02010600040101010101" pitchFamily="2" charset="-122"/>
                <a:ea typeface="华文楷体" panose="02010600040101010101" pitchFamily="2" charset="-122"/>
              </a:rPr>
              <a:t>。客户前端会</a:t>
            </a:r>
            <a:r>
              <a:rPr lang="zh-CN" altLang="en-US" sz="2800" b="1" dirty="0">
                <a:solidFill>
                  <a:srgbClr val="0000FF"/>
                </a:solidFill>
                <a:latin typeface="华文楷体" panose="02010600040101010101" pitchFamily="2" charset="-122"/>
                <a:ea typeface="华文楷体" panose="02010600040101010101" pitchFamily="2" charset="-122"/>
              </a:rPr>
              <a:t>对收到的数据进行相关处理</a:t>
            </a:r>
            <a:r>
              <a:rPr lang="zh-CN" altLang="en-US" sz="2800" b="1" dirty="0">
                <a:latin typeface="华文楷体" panose="02010600040101010101" pitchFamily="2" charset="-122"/>
                <a:ea typeface="华文楷体" panose="02010600040101010101" pitchFamily="2" charset="-122"/>
              </a:rPr>
              <a:t>，再转发给发出查询请求的</a:t>
            </a:r>
            <a:r>
              <a:rPr lang="en-US" altLang="zh-CN" sz="2800" b="1" dirty="0">
                <a:latin typeface="华文楷体" panose="02010600040101010101" pitchFamily="2" charset="-122"/>
                <a:ea typeface="华文楷体" panose="02010600040101010101" pitchFamily="2" charset="-122"/>
              </a:rPr>
              <a:t>GUI</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pic>
        <p:nvPicPr>
          <p:cNvPr id="6" name="Picture 18" descr="08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3672" y="2726406"/>
            <a:ext cx="5976664" cy="351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en-US" altLang="zh-CN" dirty="0"/>
              <a:t>Cougar</a:t>
            </a:r>
            <a:r>
              <a:rPr lang="zh-CN" altLang="en-US" dirty="0" smtClean="0"/>
              <a:t>系统的特点</a:t>
            </a:r>
            <a:endParaRPr lang="zh-CN" altLang="en-US" dirty="0"/>
          </a:p>
        </p:txBody>
      </p:sp>
      <p:sp>
        <p:nvSpPr>
          <p:cNvPr id="15" name="TextBox 14"/>
          <p:cNvSpPr txBox="1"/>
          <p:nvPr/>
        </p:nvSpPr>
        <p:spPr>
          <a:xfrm>
            <a:off x="911424" y="980728"/>
            <a:ext cx="10801200" cy="1323439"/>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查询</a:t>
            </a:r>
            <a:r>
              <a:rPr lang="zh-CN" altLang="en-US" sz="2800" b="1" dirty="0">
                <a:latin typeface="华文楷体" panose="02010600040101010101" pitchFamily="2" charset="-122"/>
                <a:ea typeface="华文楷体" panose="02010600040101010101" pitchFamily="2" charset="-122"/>
              </a:rPr>
              <a:t>代理</a:t>
            </a:r>
            <a:r>
              <a:rPr lang="en-US" altLang="zh-CN" sz="2800" b="1" dirty="0">
                <a:latin typeface="华文楷体" panose="02010600040101010101" pitchFamily="2" charset="-122"/>
                <a:ea typeface="华文楷体" panose="02010600040101010101" pitchFamily="2" charset="-122"/>
              </a:rPr>
              <a:t>(</a:t>
            </a:r>
            <a:r>
              <a:rPr lang="en-US" altLang="zh-CN" sz="2800" b="1" dirty="0" err="1">
                <a:latin typeface="华文楷体" panose="02010600040101010101" pitchFamily="2" charset="-122"/>
                <a:ea typeface="华文楷体" panose="02010600040101010101" pitchFamily="2" charset="-122"/>
              </a:rPr>
              <a:t>QueryProxy</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：由</a:t>
            </a:r>
            <a:r>
              <a:rPr lang="zh-CN" altLang="en-US" sz="2800" b="1" dirty="0">
                <a:solidFill>
                  <a:srgbClr val="FF0000"/>
                </a:solidFill>
                <a:latin typeface="华文楷体" panose="02010600040101010101" pitchFamily="2" charset="-122"/>
                <a:ea typeface="华文楷体" panose="02010600040101010101" pitchFamily="2" charset="-122"/>
              </a:rPr>
              <a:t>设备管理器、节点层软件和簇头层软件构成</a:t>
            </a:r>
            <a:r>
              <a:rPr lang="zh-CN" altLang="en-US" sz="2800" b="1" dirty="0">
                <a:latin typeface="华文楷体" panose="02010600040101010101" pitchFamily="2" charset="-122"/>
                <a:ea typeface="华文楷体" panose="02010600040101010101" pitchFamily="2" charset="-122"/>
              </a:rPr>
              <a:t>。查询代理的结构如图</a:t>
            </a:r>
            <a:r>
              <a:rPr lang="en-US" altLang="zh-CN" sz="2800" b="1" dirty="0">
                <a:latin typeface="华文楷体" panose="02010600040101010101" pitchFamily="2" charset="-122"/>
                <a:ea typeface="华文楷体" panose="02010600040101010101" pitchFamily="2" charset="-122"/>
              </a:rPr>
              <a:t>8-12</a:t>
            </a:r>
            <a:r>
              <a:rPr lang="zh-CN" altLang="en-US" sz="2800" b="1" dirty="0">
                <a:latin typeface="华文楷体" panose="02010600040101010101" pitchFamily="2" charset="-122"/>
                <a:ea typeface="华文楷体" panose="02010600040101010101" pitchFamily="2" charset="-122"/>
              </a:rPr>
              <a:t>所示。</a:t>
            </a:r>
            <a:endParaRPr lang="zh-CN" altLang="en-US" sz="2800" b="1" dirty="0">
              <a:latin typeface="华文楷体" panose="02010600040101010101" pitchFamily="2" charset="-122"/>
              <a:ea typeface="华文楷体" panose="02010600040101010101" pitchFamily="2" charset="-122"/>
            </a:endParaRPr>
          </a:p>
        </p:txBody>
      </p:sp>
      <p:pic>
        <p:nvPicPr>
          <p:cNvPr id="5"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3701" y="2420888"/>
            <a:ext cx="7528723" cy="387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、现有</a:t>
            </a:r>
            <a:r>
              <a:rPr lang="en-US" altLang="zh-CN" dirty="0" smtClean="0"/>
              <a:t>WSN</a:t>
            </a:r>
            <a:r>
              <a:rPr lang="zh-CN" altLang="en-US" dirty="0" smtClean="0"/>
              <a:t>数据管理</a:t>
            </a:r>
            <a:r>
              <a:rPr lang="zh-CN" altLang="en-US" dirty="0"/>
              <a:t>系统分析</a:t>
            </a:r>
            <a:endParaRPr lang="zh-CN" altLang="en-US" dirty="0"/>
          </a:p>
        </p:txBody>
      </p:sp>
      <p:sp>
        <p:nvSpPr>
          <p:cNvPr id="15" name="TextBox 14"/>
          <p:cNvSpPr txBox="1"/>
          <p:nvPr/>
        </p:nvSpPr>
        <p:spPr>
          <a:xfrm>
            <a:off x="911424" y="980728"/>
            <a:ext cx="10801200" cy="4616648"/>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目前大多数数据管理系统普遍存在以下几个方面的问题</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可移植性</a:t>
            </a:r>
            <a:r>
              <a:rPr lang="zh-CN" altLang="en-US" sz="2800" b="1" dirty="0">
                <a:solidFill>
                  <a:srgbClr val="0000FF"/>
                </a:solidFill>
                <a:latin typeface="华文楷体" panose="02010600040101010101" pitchFamily="2" charset="-122"/>
                <a:ea typeface="华文楷体" panose="02010600040101010101" pitchFamily="2" charset="-122"/>
              </a:rPr>
              <a:t>差；</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网络</a:t>
            </a:r>
            <a:r>
              <a:rPr lang="zh-CN" altLang="en-US" sz="2800" b="1" dirty="0">
                <a:solidFill>
                  <a:srgbClr val="0000FF"/>
                </a:solidFill>
                <a:latin typeface="华文楷体" panose="02010600040101010101" pitchFamily="2" charset="-122"/>
                <a:ea typeface="华文楷体" panose="02010600040101010101" pitchFamily="2" charset="-122"/>
              </a:rPr>
              <a:t>负载不均衡；</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节点</a:t>
            </a:r>
            <a:r>
              <a:rPr lang="zh-CN" altLang="en-US" sz="2800" b="1" dirty="0">
                <a:solidFill>
                  <a:srgbClr val="0000FF"/>
                </a:solidFill>
                <a:latin typeface="华文楷体" panose="02010600040101010101" pitchFamily="2" charset="-122"/>
                <a:ea typeface="华文楷体" panose="02010600040101010101" pitchFamily="2" charset="-122"/>
              </a:rPr>
              <a:t>之间的协作处理能力不强；</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扩展性</a:t>
            </a:r>
            <a:r>
              <a:rPr lang="zh-CN" altLang="en-US" sz="2800" b="1" dirty="0">
                <a:solidFill>
                  <a:srgbClr val="0000FF"/>
                </a:solidFill>
                <a:latin typeface="华文楷体" panose="02010600040101010101" pitchFamily="2" charset="-122"/>
                <a:ea typeface="华文楷体" panose="02010600040101010101" pitchFamily="2" charset="-122"/>
              </a:rPr>
              <a:t>差；</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485900" lvl="2" indent="-571500" algn="just">
              <a:lnSpc>
                <a:spcPct val="150000"/>
              </a:lnSpc>
              <a:buClr>
                <a:srgbClr val="FF3300"/>
              </a:buClr>
              <a:buSzPct val="85000"/>
              <a:buFont typeface="+mj-lt"/>
              <a:buAutoNum type="arabicPeriod"/>
            </a:pPr>
            <a:r>
              <a:rPr lang="zh-CN" altLang="en-US" sz="2800" b="1" dirty="0" smtClean="0">
                <a:solidFill>
                  <a:srgbClr val="0000FF"/>
                </a:solidFill>
                <a:latin typeface="华文楷体" panose="02010600040101010101" pitchFamily="2" charset="-122"/>
                <a:ea typeface="华文楷体" panose="02010600040101010101" pitchFamily="2" charset="-122"/>
              </a:rPr>
              <a:t>应用</a:t>
            </a:r>
            <a:r>
              <a:rPr lang="zh-CN" altLang="en-US" sz="2800" b="1" dirty="0">
                <a:solidFill>
                  <a:srgbClr val="0000FF"/>
                </a:solidFill>
                <a:latin typeface="华文楷体" panose="02010600040101010101" pitchFamily="2" charset="-122"/>
                <a:ea typeface="华文楷体" panose="02010600040101010101" pitchFamily="2" charset="-122"/>
              </a:rPr>
              <a:t>适应性差。</a:t>
            </a:r>
            <a:endParaRPr lang="zh-CN" altLang="en-US" sz="2800" b="1" dirty="0">
              <a:solidFill>
                <a:srgbClr val="0000FF"/>
              </a:solidFill>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、现有</a:t>
            </a:r>
            <a:r>
              <a:rPr lang="en-US" altLang="zh-CN" dirty="0" smtClean="0"/>
              <a:t>WSN</a:t>
            </a:r>
            <a:r>
              <a:rPr lang="zh-CN" altLang="en-US" dirty="0" smtClean="0"/>
              <a:t>数据管理</a:t>
            </a:r>
            <a:r>
              <a:rPr lang="zh-CN" altLang="en-US" dirty="0"/>
              <a:t>系统分析</a:t>
            </a:r>
            <a:endParaRPr lang="zh-CN" altLang="en-US" dirty="0"/>
          </a:p>
        </p:txBody>
      </p:sp>
      <p:sp>
        <p:nvSpPr>
          <p:cNvPr id="15" name="TextBox 14"/>
          <p:cNvSpPr txBox="1"/>
          <p:nvPr/>
        </p:nvSpPr>
        <p:spPr>
          <a:xfrm>
            <a:off x="911424" y="980728"/>
            <a:ext cx="10801200" cy="5192640"/>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无线传感器网络数据管理技术的研究取得了一定成果，但还</a:t>
            </a:r>
            <a:r>
              <a:rPr lang="zh-CN" altLang="en-US" sz="3200" b="1" dirty="0" smtClean="0">
                <a:latin typeface="华文楷体" panose="02010600040101010101" pitchFamily="2" charset="-122"/>
                <a:ea typeface="华文楷体" panose="02010600040101010101" pitchFamily="2" charset="-122"/>
              </a:rPr>
              <a:t>有待进一步</a:t>
            </a:r>
            <a:r>
              <a:rPr lang="zh-CN" altLang="en-US" sz="3200" b="1" dirty="0">
                <a:latin typeface="华文楷体" panose="02010600040101010101" pitchFamily="2" charset="-122"/>
                <a:ea typeface="华文楷体" panose="02010600040101010101" pitchFamily="2" charset="-122"/>
              </a:rPr>
              <a:t>的深入研究和改进</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571500" indent="-5715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需要</a:t>
            </a:r>
            <a:r>
              <a:rPr lang="zh-CN" altLang="en-US" sz="3200" b="1" dirty="0">
                <a:latin typeface="华文楷体" panose="02010600040101010101" pitchFamily="2" charset="-122"/>
                <a:ea typeface="华文楷体" panose="02010600040101010101" pitchFamily="2" charset="-122"/>
              </a:rPr>
              <a:t>开发</a:t>
            </a:r>
            <a:r>
              <a:rPr lang="zh-CN" altLang="en-US" sz="3200" b="1" dirty="0">
                <a:solidFill>
                  <a:srgbClr val="FF0000"/>
                </a:solidFill>
                <a:latin typeface="华文楷体" panose="02010600040101010101" pitchFamily="2" charset="-122"/>
                <a:ea typeface="华文楷体" panose="02010600040101010101" pitchFamily="2" charset="-122"/>
              </a:rPr>
              <a:t>一种可跨平台的、可扩展的、</a:t>
            </a:r>
            <a:r>
              <a:rPr lang="zh-CN" altLang="en-US" sz="3200" b="1" dirty="0" smtClean="0">
                <a:solidFill>
                  <a:srgbClr val="FF0000"/>
                </a:solidFill>
                <a:latin typeface="华文楷体" panose="02010600040101010101" pitchFamily="2" charset="-122"/>
                <a:ea typeface="华文楷体" panose="02010600040101010101" pitchFamily="2" charset="-122"/>
              </a:rPr>
              <a:t>低功耗</a:t>
            </a:r>
            <a:r>
              <a:rPr lang="zh-CN" altLang="en-US" sz="3200" b="1" dirty="0">
                <a:solidFill>
                  <a:srgbClr val="FF0000"/>
                </a:solidFill>
                <a:latin typeface="华文楷体" panose="02010600040101010101" pitchFamily="2" charset="-122"/>
                <a:ea typeface="华文楷体" panose="02010600040101010101" pitchFamily="2" charset="-122"/>
              </a:rPr>
              <a:t>的、支持节点间分布式协作的传感器网络数据管理系统，能</a:t>
            </a:r>
            <a:r>
              <a:rPr lang="zh-CN" altLang="en-US" sz="3200" b="1" dirty="0" smtClean="0">
                <a:solidFill>
                  <a:srgbClr val="FF0000"/>
                </a:solidFill>
                <a:latin typeface="华文楷体" panose="02010600040101010101" pitchFamily="2" charset="-122"/>
                <a:ea typeface="华文楷体" panose="02010600040101010101" pitchFamily="2" charset="-122"/>
              </a:rPr>
              <a:t>根据应用</a:t>
            </a:r>
            <a:r>
              <a:rPr lang="zh-CN" altLang="en-US" sz="3200" b="1" dirty="0">
                <a:solidFill>
                  <a:srgbClr val="FF0000"/>
                </a:solidFill>
                <a:latin typeface="华文楷体" panose="02010600040101010101" pitchFamily="2" charset="-122"/>
                <a:ea typeface="华文楷体" panose="02010600040101010101" pitchFamily="2" charset="-122"/>
              </a:rPr>
              <a:t>的具体要求设计合理的查询处理结构，在查询准确度和查询时</a:t>
            </a:r>
            <a:r>
              <a:rPr lang="zh-CN" altLang="en-US" sz="3200" b="1" dirty="0" smtClean="0">
                <a:solidFill>
                  <a:srgbClr val="FF0000"/>
                </a:solidFill>
                <a:latin typeface="华文楷体" panose="02010600040101010101" pitchFamily="2" charset="-122"/>
                <a:ea typeface="华文楷体" panose="02010600040101010101" pitchFamily="2" charset="-122"/>
              </a:rPr>
              <a:t>延性</a:t>
            </a:r>
            <a:r>
              <a:rPr lang="zh-CN" altLang="en-US" sz="3200" b="1" dirty="0">
                <a:solidFill>
                  <a:srgbClr val="FF0000"/>
                </a:solidFill>
                <a:latin typeface="华文楷体" panose="02010600040101010101" pitchFamily="2" charset="-122"/>
                <a:ea typeface="华文楷体" panose="02010600040101010101" pitchFamily="2" charset="-122"/>
              </a:rPr>
              <a:t>之间寻求中和</a:t>
            </a:r>
            <a:r>
              <a:rPr lang="zh-CN" altLang="en-US" sz="3200" b="1" dirty="0">
                <a:latin typeface="华文楷体" panose="02010600040101010101" pitchFamily="2" charset="-122"/>
                <a:ea typeface="华文楷体" panose="02010600040101010101" pitchFamily="2" charset="-122"/>
              </a:rPr>
              <a:t>，实现网络的负载平衡，延长网络的使用寿命。</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、数据管理系统</a:t>
            </a:r>
            <a:r>
              <a:rPr lang="en-US" altLang="zh-CN" sz="3600" b="1" dirty="0" err="1">
                <a:latin typeface="Impact" panose="020B0806030902050204" pitchFamily="34" charset="0"/>
                <a:ea typeface="微软雅黑" panose="020B0503020204020204" pitchFamily="34" charset="-122"/>
              </a:rPr>
              <a:t>DiswareDM</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522236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数据管理的基本</a:t>
            </a:r>
            <a:r>
              <a:rPr lang="zh-CN" altLang="en-US" sz="3600" b="1" dirty="0" smtClean="0">
                <a:latin typeface="Impact" panose="020B0806030902050204" pitchFamily="34" charset="0"/>
                <a:ea typeface="微软雅黑" panose="020B0503020204020204" pitchFamily="34" charset="-122"/>
              </a:rPr>
              <a:t>概念</a:t>
            </a:r>
            <a:endParaRPr sz="3600" b="1" dirty="0" smtClean="0">
              <a:latin typeface="Impact" panose="020B0806030902050204" pitchFamily="34" charset="0"/>
              <a:ea typeface="微软雅黑" panose="020B0503020204020204" pitchFamily="34" charset="-122"/>
            </a:endParaRPr>
          </a:p>
        </p:txBody>
      </p:sp>
      <p:sp>
        <p:nvSpPr>
          <p:cNvPr id="19"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数据管理的关键技术</a:t>
            </a:r>
            <a:endParaRPr lang="zh-CN" altLang="en-US" sz="3600" b="1" dirty="0" smtClean="0">
              <a:latin typeface="Impact" panose="020B0806030902050204" pitchFamily="34" charset="0"/>
              <a:ea typeface="微软雅黑" panose="020B0503020204020204" pitchFamily="34" charset="-122"/>
            </a:endParaRPr>
          </a:p>
        </p:txBody>
      </p:sp>
      <p:sp>
        <p:nvSpPr>
          <p:cNvPr id="20"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现有</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数据管理</a:t>
            </a:r>
            <a:r>
              <a:rPr lang="zh-CN" altLang="en-US" sz="3600" b="1" dirty="0">
                <a:latin typeface="Impact" panose="020B0806030902050204" pitchFamily="34" charset="0"/>
                <a:ea typeface="微软雅黑" panose="020B0503020204020204" pitchFamily="34" charset="-122"/>
              </a:rPr>
              <a:t>系统</a:t>
            </a:r>
            <a:r>
              <a:rPr lang="zh-CN" altLang="en-US" sz="3600" b="1" dirty="0" smtClean="0">
                <a:latin typeface="Impact" panose="020B0806030902050204" pitchFamily="34" charset="0"/>
                <a:ea typeface="微软雅黑" panose="020B0503020204020204" pitchFamily="34" charset="-122"/>
              </a:rPr>
              <a:t>介绍</a:t>
            </a:r>
            <a:endParaRPr lang="zh-CN" altLang="en-US" sz="3600" b="1" dirty="0">
              <a:latin typeface="Impact" panose="020B0806030902050204" pitchFamily="34" charset="0"/>
              <a:ea typeface="微软雅黑" panose="020B0503020204020204" pitchFamily="34" charset="-122"/>
            </a:endParaRPr>
          </a:p>
        </p:txBody>
      </p:sp>
      <p:sp>
        <p:nvSpPr>
          <p:cNvPr id="21"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四</a:t>
            </a:r>
            <a:r>
              <a:rPr lang="zh-CN" altLang="en-US" sz="3600" b="1" dirty="0">
                <a:solidFill>
                  <a:schemeClr val="bg1"/>
                </a:solidFill>
                <a:latin typeface="Impact" panose="020B0806030902050204" pitchFamily="34" charset="0"/>
                <a:ea typeface="微软雅黑" panose="020B0503020204020204" pitchFamily="34" charset="-122"/>
              </a:rPr>
              <a:t>、数据管理系统</a:t>
            </a:r>
            <a:r>
              <a:rPr lang="en-US" altLang="zh-CN" sz="3600" b="1" dirty="0" err="1">
                <a:solidFill>
                  <a:schemeClr val="bg1"/>
                </a:solidFill>
                <a:latin typeface="Impact" panose="020B0806030902050204" pitchFamily="34" charset="0"/>
                <a:ea typeface="微软雅黑" panose="020B0503020204020204" pitchFamily="34" charset="-122"/>
              </a:rPr>
              <a:t>DiswareDM</a:t>
            </a:r>
            <a:endParaRPr lang="en-US" altLang="zh-CN" sz="3600" b="1" dirty="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smtClean="0"/>
              <a:t>WSN</a:t>
            </a:r>
            <a:r>
              <a:rPr lang="zh-CN" altLang="en-US" dirty="0" smtClean="0"/>
              <a:t>数据管理</a:t>
            </a:r>
            <a:r>
              <a:rPr lang="zh-CN" altLang="en-US" dirty="0"/>
              <a:t>系统</a:t>
            </a:r>
            <a:r>
              <a:rPr lang="en-US" altLang="zh-CN" dirty="0" err="1"/>
              <a:t>DiswareDM</a:t>
            </a:r>
            <a:endParaRPr lang="en-US" altLang="zh-CN" dirty="0"/>
          </a:p>
        </p:txBody>
      </p:sp>
      <p:sp>
        <p:nvSpPr>
          <p:cNvPr id="15" name="TextBox 14"/>
          <p:cNvSpPr txBox="1"/>
          <p:nvPr/>
        </p:nvSpPr>
        <p:spPr>
          <a:xfrm>
            <a:off x="911424" y="980728"/>
            <a:ext cx="10801200" cy="677108"/>
          </a:xfrm>
          <a:prstGeom prst="rect">
            <a:avLst/>
          </a:prstGeom>
          <a:noFill/>
          <a:ln w="9525">
            <a:noFill/>
          </a:ln>
        </p:spPr>
        <p:txBody>
          <a:bodyPr wrap="square">
            <a:spAutoFit/>
          </a:bodyPr>
          <a:lstStyle/>
          <a:p>
            <a:pPr marL="571500" indent="-5715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略</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zh-CN" altLang="en-US" dirty="0"/>
              <a:t>以数据为中心</a:t>
            </a:r>
            <a:r>
              <a:rPr lang="zh-CN" altLang="en-US" dirty="0" smtClean="0"/>
              <a:t>的</a:t>
            </a:r>
            <a:r>
              <a:rPr lang="en-US" altLang="zh-CN" dirty="0" smtClean="0"/>
              <a:t>WSN</a:t>
            </a:r>
            <a:r>
              <a:rPr lang="zh-CN" altLang="en-US" dirty="0" smtClean="0"/>
              <a:t>数据库</a:t>
            </a:r>
            <a:endParaRPr lang="zh-CN" altLang="en-US" dirty="0"/>
          </a:p>
        </p:txBody>
      </p:sp>
      <p:sp>
        <p:nvSpPr>
          <p:cNvPr id="5" name="AutoShape 3"/>
          <p:cNvSpPr>
            <a:spLocks noChangeArrowheads="1"/>
          </p:cNvSpPr>
          <p:nvPr/>
        </p:nvSpPr>
        <p:spPr bwMode="auto">
          <a:xfrm rot="5400000" flipH="1">
            <a:off x="-1621414" y="1999425"/>
            <a:ext cx="3818891" cy="3360738"/>
          </a:xfrm>
          <a:custGeom>
            <a:avLst/>
            <a:gdLst>
              <a:gd name="T0" fmla="*/ 2015331 w 21600"/>
              <a:gd name="T1" fmla="*/ 0 h 21600"/>
              <a:gd name="T2" fmla="*/ 1002441 w 21600"/>
              <a:gd name="T3" fmla="*/ 1806576 h 21600"/>
              <a:gd name="T4" fmla="*/ 2015331 w 21600"/>
              <a:gd name="T5" fmla="*/ 1797208 h 21600"/>
              <a:gd name="T6" fmla="*/ 3028221 w 21600"/>
              <a:gd name="T7" fmla="*/ 180657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defRPr/>
            </a:pPr>
            <a:endParaRPr lang="zh-CN" altLang="en-US"/>
          </a:p>
        </p:txBody>
      </p:sp>
      <p:sp>
        <p:nvSpPr>
          <p:cNvPr id="6" name="AutoShape 4"/>
          <p:cNvSpPr>
            <a:spLocks noChangeArrowheads="1"/>
          </p:cNvSpPr>
          <p:nvPr/>
        </p:nvSpPr>
        <p:spPr bwMode="auto">
          <a:xfrm rot="5400000">
            <a:off x="-2184499" y="1484784"/>
            <a:ext cx="4464050" cy="446405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sp>
        <p:nvSpPr>
          <p:cNvPr id="7" name="Text Box 5"/>
          <p:cNvSpPr txBox="1">
            <a:spLocks noChangeArrowheads="1"/>
          </p:cNvSpPr>
          <p:nvPr/>
        </p:nvSpPr>
        <p:spPr bwMode="auto">
          <a:xfrm>
            <a:off x="623828" y="2061048"/>
            <a:ext cx="553998" cy="367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经典特宋简" pitchFamily="49" charset="-122"/>
                <a:ea typeface="经典特宋简" pitchFamily="49" charset="-122"/>
              </a:rPr>
              <a:t>对无线传感网络的要求</a:t>
            </a:r>
            <a:endParaRPr lang="zh-CN" altLang="en-US" sz="2400" b="1" dirty="0">
              <a:latin typeface="经典特宋简" pitchFamily="49" charset="-122"/>
              <a:ea typeface="经典特宋简" pitchFamily="49" charset="-122"/>
            </a:endParaRPr>
          </a:p>
        </p:txBody>
      </p:sp>
      <p:sp>
        <p:nvSpPr>
          <p:cNvPr id="8" name="AutoShape 6"/>
          <p:cNvSpPr>
            <a:spLocks noChangeArrowheads="1"/>
          </p:cNvSpPr>
          <p:nvPr/>
        </p:nvSpPr>
        <p:spPr bwMode="auto">
          <a:xfrm>
            <a:off x="2495451" y="1412777"/>
            <a:ext cx="8425085" cy="710184"/>
          </a:xfrm>
          <a:prstGeom prst="roundRect">
            <a:avLst>
              <a:gd name="adj" fmla="val 50000"/>
            </a:avLst>
          </a:prstGeom>
          <a:solidFill>
            <a:srgbClr val="006699"/>
          </a:solidFill>
          <a:ln w="28575">
            <a:solidFill>
              <a:schemeClr val="bg2"/>
            </a:solidFill>
            <a:round/>
          </a:ln>
        </p:spPr>
        <p:txBody>
          <a:bodyPr wrap="none" anchor="ctr"/>
          <a:lstStyle/>
          <a:p>
            <a:pPr algn="ctr" eaLnBrk="0" hangingPunct="0"/>
            <a:r>
              <a:rPr lang="zh-CN" altLang="en-US" sz="2400" b="1">
                <a:solidFill>
                  <a:schemeClr val="bg1"/>
                </a:solidFill>
              </a:rPr>
              <a:t>用户能获取网络整体情况，并发布查询甚至控制命令。</a:t>
            </a:r>
            <a:r>
              <a:rPr lang="zh-CN" altLang="en-US" sz="2400">
                <a:solidFill>
                  <a:schemeClr val="bg1"/>
                </a:solidFill>
              </a:rPr>
              <a:t> </a:t>
            </a:r>
            <a:endParaRPr lang="zh-CN" altLang="en-US" sz="2400">
              <a:solidFill>
                <a:schemeClr val="bg1"/>
              </a:solidFill>
            </a:endParaRPr>
          </a:p>
        </p:txBody>
      </p:sp>
      <p:sp>
        <p:nvSpPr>
          <p:cNvPr id="9" name="AutoShape 6"/>
          <p:cNvSpPr>
            <a:spLocks noChangeArrowheads="1"/>
          </p:cNvSpPr>
          <p:nvPr/>
        </p:nvSpPr>
        <p:spPr bwMode="auto">
          <a:xfrm>
            <a:off x="2495451" y="2404901"/>
            <a:ext cx="8425085" cy="709930"/>
          </a:xfrm>
          <a:prstGeom prst="roundRect">
            <a:avLst>
              <a:gd name="adj" fmla="val 50000"/>
            </a:avLst>
          </a:prstGeom>
          <a:solidFill>
            <a:srgbClr val="006699"/>
          </a:solidFill>
          <a:ln w="28575">
            <a:solidFill>
              <a:schemeClr val="bg2"/>
            </a:solidFill>
            <a:round/>
          </a:ln>
        </p:spPr>
        <p:txBody>
          <a:bodyPr wrap="none" anchor="ctr"/>
          <a:lstStyle/>
          <a:p>
            <a:pPr algn="ctr" eaLnBrk="0" hangingPunct="0"/>
            <a:r>
              <a:rPr lang="zh-CN" altLang="en-US" sz="2400" b="1">
                <a:solidFill>
                  <a:schemeClr val="bg1"/>
                </a:solidFill>
              </a:rPr>
              <a:t>命令能被解析和优化，并发布到数据源区域。 </a:t>
            </a:r>
            <a:endParaRPr lang="zh-CN" altLang="en-US" sz="2400" b="1">
              <a:solidFill>
                <a:schemeClr val="bg1"/>
              </a:solidFill>
            </a:endParaRPr>
          </a:p>
        </p:txBody>
      </p:sp>
      <p:sp>
        <p:nvSpPr>
          <p:cNvPr id="10" name="AutoShape 6"/>
          <p:cNvSpPr>
            <a:spLocks noChangeArrowheads="1"/>
          </p:cNvSpPr>
          <p:nvPr/>
        </p:nvSpPr>
        <p:spPr bwMode="auto">
          <a:xfrm>
            <a:off x="2495451" y="3396771"/>
            <a:ext cx="8425085" cy="709930"/>
          </a:xfrm>
          <a:prstGeom prst="roundRect">
            <a:avLst>
              <a:gd name="adj" fmla="val 50000"/>
            </a:avLst>
          </a:prstGeom>
          <a:solidFill>
            <a:srgbClr val="006699"/>
          </a:solidFill>
          <a:ln w="28575">
            <a:solidFill>
              <a:schemeClr val="bg2"/>
            </a:solidFill>
            <a:round/>
          </a:ln>
        </p:spPr>
        <p:txBody>
          <a:bodyPr wrap="none" anchor="ctr"/>
          <a:lstStyle/>
          <a:p>
            <a:pPr algn="ctr" eaLnBrk="0" hangingPunct="0"/>
            <a:r>
              <a:rPr lang="zh-CN" altLang="en-US" sz="2400" b="1">
                <a:solidFill>
                  <a:schemeClr val="bg1"/>
                </a:solidFill>
              </a:rPr>
              <a:t>命令能快速、准确传达到指定区域，并被执行。</a:t>
            </a:r>
            <a:r>
              <a:rPr lang="zh-CN" altLang="en-US" sz="2400">
                <a:solidFill>
                  <a:schemeClr val="bg1"/>
                </a:solidFill>
              </a:rPr>
              <a:t> </a:t>
            </a:r>
            <a:endParaRPr lang="zh-CN" altLang="en-US" sz="2400">
              <a:solidFill>
                <a:schemeClr val="bg1"/>
              </a:solidFill>
            </a:endParaRPr>
          </a:p>
        </p:txBody>
      </p:sp>
      <p:sp>
        <p:nvSpPr>
          <p:cNvPr id="11" name="AutoShape 6"/>
          <p:cNvSpPr>
            <a:spLocks noChangeArrowheads="1"/>
          </p:cNvSpPr>
          <p:nvPr/>
        </p:nvSpPr>
        <p:spPr bwMode="auto">
          <a:xfrm>
            <a:off x="2495451" y="4388641"/>
            <a:ext cx="8425085" cy="709930"/>
          </a:xfrm>
          <a:prstGeom prst="roundRect">
            <a:avLst>
              <a:gd name="adj" fmla="val 50000"/>
            </a:avLst>
          </a:prstGeom>
          <a:solidFill>
            <a:srgbClr val="006699"/>
          </a:solidFill>
          <a:ln w="28575">
            <a:solidFill>
              <a:schemeClr val="bg2"/>
            </a:solidFill>
            <a:round/>
          </a:ln>
        </p:spPr>
        <p:txBody>
          <a:bodyPr wrap="none" anchor="ctr"/>
          <a:lstStyle/>
          <a:p>
            <a:pPr algn="ctr" eaLnBrk="0" hangingPunct="0"/>
            <a:r>
              <a:rPr lang="zh-CN" altLang="en-US" sz="2400" b="1">
                <a:solidFill>
                  <a:schemeClr val="bg1"/>
                </a:solidFill>
              </a:rPr>
              <a:t>感知数据信息能够以最有效的方式传送回控制中心。</a:t>
            </a:r>
            <a:endParaRPr lang="zh-CN" altLang="en-US" sz="2400" b="1">
              <a:solidFill>
                <a:schemeClr val="bg1"/>
              </a:solidFill>
            </a:endParaRPr>
          </a:p>
        </p:txBody>
      </p:sp>
      <p:sp>
        <p:nvSpPr>
          <p:cNvPr id="12" name="AutoShape 6"/>
          <p:cNvSpPr>
            <a:spLocks noChangeArrowheads="1"/>
          </p:cNvSpPr>
          <p:nvPr/>
        </p:nvSpPr>
        <p:spPr bwMode="auto">
          <a:xfrm>
            <a:off x="2495451" y="5380511"/>
            <a:ext cx="8425085" cy="709930"/>
          </a:xfrm>
          <a:prstGeom prst="roundRect">
            <a:avLst>
              <a:gd name="adj" fmla="val 50000"/>
            </a:avLst>
          </a:prstGeom>
          <a:solidFill>
            <a:srgbClr val="006699"/>
          </a:solidFill>
          <a:ln w="28575">
            <a:solidFill>
              <a:schemeClr val="bg2"/>
            </a:solidFill>
            <a:round/>
          </a:ln>
        </p:spPr>
        <p:txBody>
          <a:bodyPr wrap="none" anchor="ctr"/>
          <a:lstStyle/>
          <a:p>
            <a:pPr algn="ctr" eaLnBrk="0" hangingPunct="0"/>
            <a:r>
              <a:rPr lang="zh-CN" altLang="en-US" sz="2400" b="1">
                <a:solidFill>
                  <a:schemeClr val="bg1"/>
                </a:solidFill>
              </a:rPr>
              <a:t>数据信息应该以用户感兴趣的方式显示出来。</a:t>
            </a:r>
            <a:endParaRPr lang="zh-CN" alt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par>
                          <p:cTn id="29" fill="hold">
                            <p:stCondLst>
                              <p:cond delay="20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bldLvl="0" animBg="1"/>
      <p:bldP spid="10" grpId="0" bldLvl="0" animBg="1"/>
      <p:bldP spid="11" grpId="0" bldLvl="0" animBg="1"/>
      <p:bldP spid="12"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zh-CN" altLang="en-US" dirty="0"/>
              <a:t>与分布式数据库相比具有的特殊性 </a:t>
            </a:r>
            <a:endParaRPr lang="zh-CN" altLang="en-US" dirty="0"/>
          </a:p>
        </p:txBody>
      </p:sp>
      <p:sp>
        <p:nvSpPr>
          <p:cNvPr id="15" name="TextBox 14"/>
          <p:cNvSpPr txBox="1"/>
          <p:nvPr/>
        </p:nvSpPr>
        <p:spPr>
          <a:xfrm>
            <a:off x="911424" y="980728"/>
            <a:ext cx="10801200" cy="5909310"/>
          </a:xfrm>
          <a:prstGeom prst="rect">
            <a:avLst/>
          </a:prstGeom>
          <a:noFill/>
          <a:ln w="9525">
            <a:noFill/>
          </a:ln>
        </p:spPr>
        <p:txBody>
          <a:bodyPr wrap="square">
            <a:spAutoFit/>
          </a:bodyPr>
          <a:lstStyle/>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无线</a:t>
            </a:r>
            <a:r>
              <a:rPr lang="zh-CN" altLang="en-US" sz="2800" b="1" dirty="0">
                <a:latin typeface="华文楷体" panose="02010600040101010101" pitchFamily="2" charset="-122"/>
                <a:ea typeface="华文楷体" panose="02010600040101010101" pitchFamily="2" charset="-122"/>
              </a:rPr>
              <a:t>传感器网络处理的是</a:t>
            </a:r>
            <a:r>
              <a:rPr lang="zh-CN" altLang="en-US" sz="2800" b="1" dirty="0">
                <a:solidFill>
                  <a:srgbClr val="FF0000"/>
                </a:solidFill>
                <a:latin typeface="华文楷体" panose="02010600040101010101" pitchFamily="2" charset="-122"/>
                <a:ea typeface="华文楷体" panose="02010600040101010101" pitchFamily="2" charset="-122"/>
              </a:rPr>
              <a:t>无限、连续、实时、流式</a:t>
            </a:r>
            <a:r>
              <a:rPr lang="zh-CN" altLang="en-US" sz="2800" b="1" dirty="0">
                <a:latin typeface="华文楷体" panose="02010600040101010101" pitchFamily="2" charset="-122"/>
                <a:ea typeface="华文楷体" panose="02010600040101010101" pitchFamily="2" charset="-122"/>
              </a:rPr>
              <a:t>的数据</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节点</a:t>
            </a:r>
            <a:r>
              <a:rPr lang="zh-CN" altLang="en-US" sz="2800" b="1" dirty="0">
                <a:latin typeface="华文楷体" panose="02010600040101010101" pitchFamily="2" charset="-122"/>
                <a:ea typeface="华文楷体" panose="02010600040101010101" pitchFamily="2" charset="-122"/>
              </a:rPr>
              <a:t>上的存储、计算和能量</a:t>
            </a:r>
            <a:r>
              <a:rPr lang="zh-CN" altLang="en-US" sz="2800" b="1" dirty="0">
                <a:solidFill>
                  <a:srgbClr val="0000FF"/>
                </a:solidFill>
                <a:latin typeface="华文楷体" panose="02010600040101010101" pitchFamily="2" charset="-122"/>
                <a:ea typeface="华文楷体" panose="02010600040101010101" pitchFamily="2" charset="-122"/>
              </a:rPr>
              <a:t>资源非常有限</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传输</a:t>
            </a:r>
            <a:r>
              <a:rPr lang="zh-CN" altLang="en-US" sz="2800" b="1" dirty="0">
                <a:latin typeface="华文楷体" panose="02010600040101010101" pitchFamily="2" charset="-122"/>
                <a:ea typeface="华文楷体" panose="02010600040101010101" pitchFamily="2" charset="-122"/>
              </a:rPr>
              <a:t>路径上的</a:t>
            </a:r>
            <a:r>
              <a:rPr lang="zh-CN" altLang="en-US" sz="2800" b="1" dirty="0" smtClean="0">
                <a:latin typeface="华文楷体" panose="02010600040101010101" pitchFamily="2" charset="-122"/>
                <a:ea typeface="华文楷体" panose="02010600040101010101" pitchFamily="2" charset="-122"/>
              </a:rPr>
              <a:t>中间节点</a:t>
            </a:r>
            <a:r>
              <a:rPr lang="zh-CN" altLang="en-US" sz="2800" b="1" dirty="0">
                <a:latin typeface="华文楷体" panose="02010600040101010101" pitchFamily="2" charset="-122"/>
                <a:ea typeface="华文楷体" panose="02010600040101010101" pitchFamily="2" charset="-122"/>
              </a:rPr>
              <a:t>有对本身采集的数据和</a:t>
            </a:r>
            <a:r>
              <a:rPr lang="zh-CN" altLang="en-US" sz="2800" b="1" dirty="0" smtClean="0">
                <a:latin typeface="华文楷体" panose="02010600040101010101" pitchFamily="2" charset="-122"/>
                <a:ea typeface="华文楷体" panose="02010600040101010101" pitchFamily="2" charset="-122"/>
              </a:rPr>
              <a:t>其他</a:t>
            </a:r>
            <a:r>
              <a:rPr lang="zh-CN" altLang="en-US" sz="2800" b="1" dirty="0">
                <a:latin typeface="华文楷体" panose="02010600040101010101" pitchFamily="2" charset="-122"/>
                <a:ea typeface="华文楷体" panose="02010600040101010101" pitchFamily="2" charset="-122"/>
              </a:rPr>
              <a:t>节点转发来的</a:t>
            </a:r>
            <a:r>
              <a:rPr lang="zh-CN" altLang="en-US" sz="2800" b="1" dirty="0">
                <a:solidFill>
                  <a:srgbClr val="FF0000"/>
                </a:solidFill>
                <a:latin typeface="华文楷体" panose="02010600040101010101" pitchFamily="2" charset="-122"/>
                <a:ea typeface="华文楷体" panose="02010600040101010101" pitchFamily="2" charset="-122"/>
              </a:rPr>
              <a:t>数据进行融合、缓存、转发</a:t>
            </a:r>
            <a:r>
              <a:rPr lang="zh-CN" altLang="en-US" sz="2800" b="1" dirty="0">
                <a:latin typeface="华文楷体" panose="02010600040101010101" pitchFamily="2" charset="-122"/>
                <a:ea typeface="华文楷体" panose="02010600040101010101" pitchFamily="2" charset="-122"/>
              </a:rPr>
              <a:t>的能力，可以</a:t>
            </a:r>
            <a:r>
              <a:rPr lang="zh-CN" altLang="en-US" sz="2800" b="1" dirty="0" smtClean="0">
                <a:latin typeface="华文楷体" panose="02010600040101010101" pitchFamily="2" charset="-122"/>
                <a:ea typeface="华文楷体" panose="02010600040101010101" pitchFamily="2" charset="-122"/>
              </a:rPr>
              <a:t>减少</a:t>
            </a:r>
            <a:r>
              <a:rPr lang="zh-CN" altLang="en-US" sz="2800" b="1" dirty="0">
                <a:latin typeface="华文楷体" panose="02010600040101010101" pitchFamily="2" charset="-122"/>
                <a:ea typeface="华文楷体" panose="02010600040101010101" pitchFamily="2" charset="-122"/>
              </a:rPr>
              <a:t>冗余数据在传输中耗费的网络资源。</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邻居</a:t>
            </a:r>
            <a:r>
              <a:rPr lang="zh-CN" altLang="en-US" sz="2800" b="1" dirty="0">
                <a:latin typeface="华文楷体" panose="02010600040101010101" pitchFamily="2" charset="-122"/>
                <a:ea typeface="华文楷体" panose="02010600040101010101" pitchFamily="2" charset="-122"/>
              </a:rPr>
              <a:t>节点采集的数据通常具有相似性，是从不同监测点</a:t>
            </a:r>
            <a:r>
              <a:rPr lang="zh-CN" altLang="en-US" sz="2800" b="1" dirty="0" smtClean="0">
                <a:latin typeface="华文楷体" panose="02010600040101010101" pitchFamily="2" charset="-122"/>
                <a:ea typeface="华文楷体" panose="02010600040101010101" pitchFamily="2" charset="-122"/>
              </a:rPr>
              <a:t>得到的</a:t>
            </a:r>
            <a:r>
              <a:rPr lang="zh-CN" altLang="en-US" sz="2800" b="1" dirty="0">
                <a:latin typeface="华文楷体" panose="02010600040101010101" pitchFamily="2" charset="-122"/>
                <a:ea typeface="华文楷体" panose="02010600040101010101" pitchFamily="2" charset="-122"/>
              </a:rPr>
              <a:t>同一事件的相关数据，所以</a:t>
            </a:r>
            <a:r>
              <a:rPr lang="zh-CN" altLang="en-US" sz="2800" b="1" dirty="0">
                <a:solidFill>
                  <a:srgbClr val="0000FF"/>
                </a:solidFill>
                <a:latin typeface="华文楷体" panose="02010600040101010101" pitchFamily="2" charset="-122"/>
                <a:ea typeface="华文楷体" panose="02010600040101010101" pitchFamily="2" charset="-122"/>
              </a:rPr>
              <a:t>数据存在冗余性</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gn="just">
              <a:lnSpc>
                <a:spcPct val="15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网络</a:t>
            </a:r>
            <a:r>
              <a:rPr lang="zh-CN" altLang="en-US" sz="2800" b="1" dirty="0">
                <a:latin typeface="华文楷体" panose="02010600040101010101" pitchFamily="2" charset="-122"/>
                <a:ea typeface="华文楷体" panose="02010600040101010101" pitchFamily="2" charset="-122"/>
              </a:rPr>
              <a:t>中的数据源是大规模分布的传感器节点，节点采用与</a:t>
            </a:r>
            <a:r>
              <a:rPr lang="en-US" altLang="zh-CN" sz="2800" b="1" dirty="0" smtClean="0">
                <a:latin typeface="华文楷体" panose="02010600040101010101" pitchFamily="2" charset="-122"/>
                <a:ea typeface="华文楷体" panose="02010600040101010101" pitchFamily="2" charset="-122"/>
              </a:rPr>
              <a:t>IP</a:t>
            </a:r>
            <a:r>
              <a:rPr lang="zh-CN" altLang="en-US" sz="2800" b="1" dirty="0" smtClean="0">
                <a:latin typeface="华文楷体" panose="02010600040101010101" pitchFamily="2" charset="-122"/>
                <a:ea typeface="华文楷体" panose="02010600040101010101" pitchFamily="2" charset="-122"/>
              </a:rPr>
              <a:t>地址</a:t>
            </a:r>
            <a:r>
              <a:rPr lang="zh-CN" altLang="en-US" sz="2800" b="1" dirty="0">
                <a:latin typeface="华文楷体" panose="02010600040101010101" pitchFamily="2" charset="-122"/>
                <a:ea typeface="华文楷体" panose="02010600040101010101" pitchFamily="2" charset="-122"/>
              </a:rPr>
              <a:t>类似的全局编址或局部标识，</a:t>
            </a:r>
            <a:r>
              <a:rPr lang="zh-CN" altLang="en-US" sz="2800" b="1" dirty="0">
                <a:solidFill>
                  <a:srgbClr val="FF0000"/>
                </a:solidFill>
                <a:latin typeface="华文楷体" panose="02010600040101010101" pitchFamily="2" charset="-122"/>
                <a:ea typeface="华文楷体" panose="02010600040101010101" pitchFamily="2" charset="-122"/>
              </a:rPr>
              <a:t>标识与节点物理位置无关</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a:t>
            </a:r>
            <a:r>
              <a:rPr lang="zh-CN" altLang="en-US" dirty="0"/>
              <a:t>与分布式数据库相比具有的特殊性 </a:t>
            </a:r>
            <a:endParaRPr lang="zh-CN" altLang="en-US" dirty="0"/>
          </a:p>
        </p:txBody>
      </p:sp>
      <p:sp>
        <p:nvSpPr>
          <p:cNvPr id="5" name="Line 3"/>
          <p:cNvSpPr>
            <a:spLocks noChangeShapeType="1"/>
          </p:cNvSpPr>
          <p:nvPr/>
        </p:nvSpPr>
        <p:spPr bwMode="gray">
          <a:xfrm>
            <a:off x="4512766" y="2420565"/>
            <a:ext cx="553858" cy="245195"/>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 name="Line 4"/>
          <p:cNvSpPr>
            <a:spLocks noChangeShapeType="1"/>
          </p:cNvSpPr>
          <p:nvPr/>
        </p:nvSpPr>
        <p:spPr bwMode="gray">
          <a:xfrm flipV="1">
            <a:off x="4898888" y="4323634"/>
            <a:ext cx="477031" cy="251912"/>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6"/>
          <p:cNvSpPr>
            <a:spLocks noChangeShapeType="1"/>
          </p:cNvSpPr>
          <p:nvPr/>
        </p:nvSpPr>
        <p:spPr bwMode="gray">
          <a:xfrm rot="2103433" flipV="1">
            <a:off x="4564203" y="3464131"/>
            <a:ext cx="283247" cy="268569"/>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8" name="Line 7"/>
          <p:cNvSpPr>
            <a:spLocks noChangeShapeType="1"/>
          </p:cNvSpPr>
          <p:nvPr/>
        </p:nvSpPr>
        <p:spPr bwMode="gray">
          <a:xfrm rot="15143245" flipH="1" flipV="1">
            <a:off x="6444502" y="1812052"/>
            <a:ext cx="345442" cy="238012"/>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gray">
          <a:xfrm rot="4384254" flipH="1">
            <a:off x="7304658" y="3653615"/>
            <a:ext cx="254000" cy="228600"/>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p:cNvSpPr>
            <a:spLocks noChangeShapeType="1"/>
          </p:cNvSpPr>
          <p:nvPr/>
        </p:nvSpPr>
        <p:spPr bwMode="gray">
          <a:xfrm rot="120645" flipH="1" flipV="1">
            <a:off x="6461014" y="4604717"/>
            <a:ext cx="215900" cy="287337"/>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AutoShape 10"/>
          <p:cNvSpPr>
            <a:spLocks noChangeArrowheads="1"/>
          </p:cNvSpPr>
          <p:nvPr/>
        </p:nvSpPr>
        <p:spPr bwMode="gray">
          <a:xfrm>
            <a:off x="640855" y="1772816"/>
            <a:ext cx="3906837" cy="533400"/>
          </a:xfrm>
          <a:prstGeom prst="roundRect">
            <a:avLst>
              <a:gd name="adj" fmla="val 50000"/>
            </a:avLst>
          </a:prstGeom>
          <a:solidFill>
            <a:schemeClr val="tx2"/>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sz="2400">
              <a:latin typeface="Arial" panose="020B0604020202020204" pitchFamily="34" charset="0"/>
            </a:endParaRPr>
          </a:p>
        </p:txBody>
      </p:sp>
      <p:sp>
        <p:nvSpPr>
          <p:cNvPr id="12" name="Line 11"/>
          <p:cNvSpPr>
            <a:spLocks noChangeShapeType="1"/>
          </p:cNvSpPr>
          <p:nvPr/>
        </p:nvSpPr>
        <p:spPr bwMode="gray">
          <a:xfrm rot="2147097" flipH="1">
            <a:off x="7365107" y="2981232"/>
            <a:ext cx="215900" cy="334962"/>
          </a:xfrm>
          <a:prstGeom prst="line">
            <a:avLst/>
          </a:prstGeom>
          <a:noFill/>
          <a:ln w="76200">
            <a:solidFill>
              <a:srgbClr val="C0C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6"/>
          <p:cNvSpPr>
            <a:spLocks noChangeArrowheads="1"/>
          </p:cNvSpPr>
          <p:nvPr/>
        </p:nvSpPr>
        <p:spPr bwMode="gray">
          <a:xfrm>
            <a:off x="623392" y="1874416"/>
            <a:ext cx="3995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dirty="0" smtClean="0">
                <a:solidFill>
                  <a:schemeClr val="bg1"/>
                </a:solidFill>
              </a:rPr>
              <a:t>需要</a:t>
            </a:r>
            <a:r>
              <a:rPr lang="zh-CN" altLang="en-US" sz="2400" b="1" dirty="0">
                <a:solidFill>
                  <a:schemeClr val="bg1"/>
                </a:solidFill>
              </a:rPr>
              <a:t>提供的服务</a:t>
            </a:r>
            <a:r>
              <a:rPr lang="zh-CN" altLang="en-US" sz="2400" b="1" dirty="0" smtClean="0">
                <a:solidFill>
                  <a:schemeClr val="bg1"/>
                </a:solidFill>
              </a:rPr>
              <a:t>方式不同</a:t>
            </a:r>
            <a:endParaRPr lang="en-US" altLang="zh-CN" sz="2400" dirty="0">
              <a:solidFill>
                <a:schemeClr val="bg1"/>
              </a:solidFill>
            </a:endParaRPr>
          </a:p>
        </p:txBody>
      </p:sp>
      <p:sp>
        <p:nvSpPr>
          <p:cNvPr id="14" name="AutoShape 17"/>
          <p:cNvSpPr>
            <a:spLocks noChangeArrowheads="1"/>
          </p:cNvSpPr>
          <p:nvPr/>
        </p:nvSpPr>
        <p:spPr bwMode="gray">
          <a:xfrm>
            <a:off x="371873" y="3284984"/>
            <a:ext cx="3995738" cy="533400"/>
          </a:xfrm>
          <a:prstGeom prst="roundRect">
            <a:avLst>
              <a:gd name="adj" fmla="val 50000"/>
            </a:avLst>
          </a:prstGeom>
          <a:solidFill>
            <a:schemeClr val="tx2"/>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sz="2400">
              <a:solidFill>
                <a:schemeClr val="bg1"/>
              </a:solidFill>
              <a:latin typeface="Arial" panose="020B0604020202020204" pitchFamily="34" charset="0"/>
            </a:endParaRPr>
          </a:p>
        </p:txBody>
      </p:sp>
      <p:sp>
        <p:nvSpPr>
          <p:cNvPr id="16" name="AutoShape 18"/>
          <p:cNvSpPr>
            <a:spLocks noChangeArrowheads="1"/>
          </p:cNvSpPr>
          <p:nvPr/>
        </p:nvSpPr>
        <p:spPr bwMode="gray">
          <a:xfrm>
            <a:off x="551384" y="4653136"/>
            <a:ext cx="4244975" cy="533400"/>
          </a:xfrm>
          <a:prstGeom prst="roundRect">
            <a:avLst>
              <a:gd name="adj" fmla="val 50000"/>
            </a:avLst>
          </a:prstGeom>
          <a:solidFill>
            <a:schemeClr val="tx2"/>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sz="2400">
              <a:latin typeface="Arial" panose="020B0604020202020204" pitchFamily="34" charset="0"/>
            </a:endParaRPr>
          </a:p>
        </p:txBody>
      </p:sp>
      <p:sp>
        <p:nvSpPr>
          <p:cNvPr id="17" name="Rectangle 20"/>
          <p:cNvSpPr>
            <a:spLocks noChangeArrowheads="1"/>
          </p:cNvSpPr>
          <p:nvPr/>
        </p:nvSpPr>
        <p:spPr bwMode="gray">
          <a:xfrm>
            <a:off x="335360" y="3315345"/>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dirty="0" smtClean="0">
                <a:solidFill>
                  <a:schemeClr val="bg1"/>
                </a:solidFill>
              </a:rPr>
              <a:t>数据</a:t>
            </a:r>
            <a:r>
              <a:rPr lang="zh-CN" altLang="en-US" sz="2400" b="1" dirty="0">
                <a:solidFill>
                  <a:schemeClr val="bg1"/>
                </a:solidFill>
              </a:rPr>
              <a:t>具有不同的特征 </a:t>
            </a:r>
            <a:endParaRPr lang="en-US" altLang="zh-CN" sz="2400" b="1" dirty="0">
              <a:solidFill>
                <a:schemeClr val="bg1"/>
              </a:solidFill>
            </a:endParaRPr>
          </a:p>
        </p:txBody>
      </p:sp>
      <p:sp>
        <p:nvSpPr>
          <p:cNvPr id="18" name="Rectangle 21"/>
          <p:cNvSpPr>
            <a:spLocks noChangeArrowheads="1"/>
          </p:cNvSpPr>
          <p:nvPr/>
        </p:nvSpPr>
        <p:spPr bwMode="gray">
          <a:xfrm>
            <a:off x="619200" y="4748386"/>
            <a:ext cx="4176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400" b="1" dirty="0" smtClean="0">
                <a:solidFill>
                  <a:schemeClr val="bg1"/>
                </a:solidFill>
              </a:rPr>
              <a:t>数据</a:t>
            </a:r>
            <a:r>
              <a:rPr lang="zh-CN" altLang="en-US" sz="2400" b="1" dirty="0">
                <a:solidFill>
                  <a:schemeClr val="bg1"/>
                </a:solidFill>
              </a:rPr>
              <a:t>具有不同的误差特点</a:t>
            </a:r>
            <a:endParaRPr lang="zh-CN" altLang="en-US" sz="2400" b="1" dirty="0">
              <a:solidFill>
                <a:schemeClr val="bg1"/>
              </a:solidFill>
            </a:endParaRPr>
          </a:p>
        </p:txBody>
      </p:sp>
      <p:sp>
        <p:nvSpPr>
          <p:cNvPr id="19" name="AutoShape 23"/>
          <p:cNvSpPr>
            <a:spLocks noChangeArrowheads="1"/>
          </p:cNvSpPr>
          <p:nvPr/>
        </p:nvSpPr>
        <p:spPr bwMode="gray">
          <a:xfrm>
            <a:off x="7571482" y="2519269"/>
            <a:ext cx="4429174" cy="533400"/>
          </a:xfrm>
          <a:prstGeom prst="roundRect">
            <a:avLst>
              <a:gd name="adj" fmla="val 50000"/>
            </a:avLst>
          </a:prstGeom>
          <a:solidFill>
            <a:srgbClr val="006699"/>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sz="2400">
              <a:latin typeface="Arial" panose="020B0604020202020204" pitchFamily="34" charset="0"/>
            </a:endParaRPr>
          </a:p>
        </p:txBody>
      </p:sp>
      <p:sp>
        <p:nvSpPr>
          <p:cNvPr id="20" name="Rectangle 24"/>
          <p:cNvSpPr>
            <a:spLocks noChangeArrowheads="1"/>
          </p:cNvSpPr>
          <p:nvPr/>
        </p:nvSpPr>
        <p:spPr bwMode="auto">
          <a:xfrm>
            <a:off x="7507982" y="2541494"/>
            <a:ext cx="4492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400" b="1" dirty="0" smtClean="0">
                <a:solidFill>
                  <a:schemeClr val="bg1"/>
                </a:solidFill>
              </a:rPr>
              <a:t>处理</a:t>
            </a:r>
            <a:r>
              <a:rPr lang="zh-CN" altLang="en-US" sz="2400" b="1" dirty="0">
                <a:solidFill>
                  <a:schemeClr val="bg1"/>
                </a:solidFill>
              </a:rPr>
              <a:t>查询方式存在差异</a:t>
            </a:r>
            <a:endParaRPr lang="zh-CN" altLang="en-US" sz="2400" b="1" dirty="0">
              <a:solidFill>
                <a:schemeClr val="bg1"/>
              </a:solidFill>
            </a:endParaRPr>
          </a:p>
        </p:txBody>
      </p:sp>
      <p:sp>
        <p:nvSpPr>
          <p:cNvPr id="21" name="AutoShape 25"/>
          <p:cNvSpPr>
            <a:spLocks noChangeArrowheads="1"/>
          </p:cNvSpPr>
          <p:nvPr/>
        </p:nvSpPr>
        <p:spPr bwMode="gray">
          <a:xfrm>
            <a:off x="5879976" y="1095400"/>
            <a:ext cx="4392612" cy="533400"/>
          </a:xfrm>
          <a:prstGeom prst="roundRect">
            <a:avLst>
              <a:gd name="adj" fmla="val 50000"/>
            </a:avLst>
          </a:prstGeom>
          <a:solidFill>
            <a:srgbClr val="006699"/>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sz="2400">
              <a:latin typeface="Arial" panose="020B0604020202020204" pitchFamily="34" charset="0"/>
            </a:endParaRPr>
          </a:p>
        </p:txBody>
      </p:sp>
      <p:sp>
        <p:nvSpPr>
          <p:cNvPr id="22" name="Rectangle 26"/>
          <p:cNvSpPr>
            <a:spLocks noChangeArrowheads="1"/>
          </p:cNvSpPr>
          <p:nvPr/>
        </p:nvSpPr>
        <p:spPr bwMode="auto">
          <a:xfrm>
            <a:off x="5953001" y="1095400"/>
            <a:ext cx="4211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dirty="0" smtClean="0">
                <a:solidFill>
                  <a:schemeClr val="bg1"/>
                </a:solidFill>
              </a:rPr>
              <a:t>管理</a:t>
            </a:r>
            <a:r>
              <a:rPr lang="zh-CN" altLang="en-US" sz="2400" b="1" dirty="0">
                <a:solidFill>
                  <a:schemeClr val="bg1"/>
                </a:solidFill>
              </a:rPr>
              <a:t>的目标</a:t>
            </a:r>
            <a:r>
              <a:rPr lang="zh-CN" altLang="en-US" sz="2400" b="1" dirty="0" smtClean="0">
                <a:solidFill>
                  <a:schemeClr val="bg1"/>
                </a:solidFill>
              </a:rPr>
              <a:t>不同</a:t>
            </a:r>
            <a:endParaRPr lang="zh-CN" altLang="en-US" sz="2400" b="1" dirty="0">
              <a:solidFill>
                <a:schemeClr val="bg1"/>
              </a:solidFill>
            </a:endParaRPr>
          </a:p>
        </p:txBody>
      </p:sp>
      <p:sp>
        <p:nvSpPr>
          <p:cNvPr id="23" name="AutoShape 27"/>
          <p:cNvSpPr>
            <a:spLocks noChangeArrowheads="1"/>
          </p:cNvSpPr>
          <p:nvPr/>
        </p:nvSpPr>
        <p:spPr bwMode="gray">
          <a:xfrm>
            <a:off x="6456040" y="5004295"/>
            <a:ext cx="3492500" cy="533400"/>
          </a:xfrm>
          <a:prstGeom prst="roundRect">
            <a:avLst>
              <a:gd name="adj" fmla="val 50000"/>
            </a:avLst>
          </a:prstGeom>
          <a:solidFill>
            <a:srgbClr val="006699"/>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a:latin typeface="Arial" panose="020B0604020202020204" pitchFamily="34" charset="0"/>
            </a:endParaRPr>
          </a:p>
        </p:txBody>
      </p:sp>
      <p:sp>
        <p:nvSpPr>
          <p:cNvPr id="24" name="Rectangle 28"/>
          <p:cNvSpPr>
            <a:spLocks noChangeArrowheads="1"/>
          </p:cNvSpPr>
          <p:nvPr/>
        </p:nvSpPr>
        <p:spPr bwMode="auto">
          <a:xfrm>
            <a:off x="6456040" y="5075733"/>
            <a:ext cx="349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2400" b="1" dirty="0" smtClean="0">
                <a:solidFill>
                  <a:schemeClr val="bg1"/>
                </a:solidFill>
              </a:rPr>
              <a:t>采用</a:t>
            </a:r>
            <a:r>
              <a:rPr lang="zh-CN" altLang="en-US" sz="2400" b="1" dirty="0">
                <a:solidFill>
                  <a:schemeClr val="bg1"/>
                </a:solidFill>
              </a:rPr>
              <a:t>的存储技术</a:t>
            </a:r>
            <a:r>
              <a:rPr lang="zh-CN" altLang="en-US" sz="2400" b="1" dirty="0" smtClean="0">
                <a:solidFill>
                  <a:schemeClr val="bg1"/>
                </a:solidFill>
              </a:rPr>
              <a:t>不同</a:t>
            </a:r>
            <a:endParaRPr lang="zh-CN" altLang="en-US" sz="2400" b="1" dirty="0">
              <a:solidFill>
                <a:schemeClr val="bg1"/>
              </a:solidFill>
            </a:endParaRPr>
          </a:p>
        </p:txBody>
      </p:sp>
      <p:sp>
        <p:nvSpPr>
          <p:cNvPr id="25" name="AutoShape 29"/>
          <p:cNvSpPr>
            <a:spLocks noChangeArrowheads="1"/>
          </p:cNvSpPr>
          <p:nvPr/>
        </p:nvSpPr>
        <p:spPr bwMode="gray">
          <a:xfrm>
            <a:off x="7679308" y="3758406"/>
            <a:ext cx="3889300" cy="533400"/>
          </a:xfrm>
          <a:prstGeom prst="roundRect">
            <a:avLst>
              <a:gd name="adj" fmla="val 50000"/>
            </a:avLst>
          </a:prstGeom>
          <a:solidFill>
            <a:srgbClr val="006699"/>
          </a:solidFill>
          <a:ln w="28575" algn="ctr">
            <a:solidFill>
              <a:schemeClr val="bg1"/>
            </a:solidFill>
            <a:round/>
          </a:ln>
          <a:effectLst>
            <a:outerShdw dist="107763" dir="2700000" algn="ctr" rotWithShape="0">
              <a:schemeClr val="bg2">
                <a:alpha val="50000"/>
              </a:schemeClr>
            </a:outerShdw>
          </a:effectLst>
        </p:spPr>
        <p:txBody>
          <a:bodyPr wrap="none" anchor="ctr"/>
          <a:lstStyle/>
          <a:p>
            <a:pPr algn="ctr">
              <a:defRPr/>
            </a:pPr>
            <a:endParaRPr lang="zh-CN" altLang="en-US">
              <a:latin typeface="Arial" panose="020B0604020202020204" pitchFamily="34" charset="0"/>
            </a:endParaRPr>
          </a:p>
        </p:txBody>
      </p:sp>
      <p:sp>
        <p:nvSpPr>
          <p:cNvPr id="26" name="Rectangle 30"/>
          <p:cNvSpPr>
            <a:spLocks noChangeArrowheads="1"/>
          </p:cNvSpPr>
          <p:nvPr/>
        </p:nvSpPr>
        <p:spPr bwMode="auto">
          <a:xfrm>
            <a:off x="7607870" y="3831431"/>
            <a:ext cx="3960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400" b="1" dirty="0" smtClean="0">
                <a:solidFill>
                  <a:schemeClr val="bg1"/>
                </a:solidFill>
              </a:rPr>
              <a:t>采用</a:t>
            </a:r>
            <a:r>
              <a:rPr lang="zh-CN" altLang="en-US" sz="2400" b="1" dirty="0">
                <a:solidFill>
                  <a:schemeClr val="bg1"/>
                </a:solidFill>
              </a:rPr>
              <a:t>的查询处理技术不同</a:t>
            </a:r>
            <a:r>
              <a:rPr lang="zh-CN" altLang="en-US" sz="2400" dirty="0">
                <a:solidFill>
                  <a:schemeClr val="bg1"/>
                </a:solidFill>
              </a:rPr>
              <a:t> </a:t>
            </a:r>
            <a:endParaRPr lang="en-US" altLang="zh-CN" sz="2400" dirty="0">
              <a:solidFill>
                <a:schemeClr val="bg1"/>
              </a:solidFill>
            </a:endParaRPr>
          </a:p>
        </p:txBody>
      </p:sp>
      <p:sp>
        <p:nvSpPr>
          <p:cNvPr id="27" name="Oval 53"/>
          <p:cNvSpPr>
            <a:spLocks noChangeArrowheads="1"/>
          </p:cNvSpPr>
          <p:nvPr/>
        </p:nvSpPr>
        <p:spPr bwMode="auto">
          <a:xfrm>
            <a:off x="4944045" y="2160935"/>
            <a:ext cx="2352675" cy="2355850"/>
          </a:xfrm>
          <a:prstGeom prst="ellipse">
            <a:avLst/>
          </a:prstGeom>
          <a:solidFill>
            <a:srgbClr val="5DD5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smtClean="0"/>
              <a:t>与分布式数据</a:t>
            </a:r>
            <a:endParaRPr lang="en-US" altLang="zh-CN" sz="2800" b="1" dirty="0" smtClean="0"/>
          </a:p>
          <a:p>
            <a:pPr algn="ctr"/>
            <a:r>
              <a:rPr lang="zh-CN" altLang="en-US" sz="2800" b="1" dirty="0" smtClean="0"/>
              <a:t>库系统</a:t>
            </a:r>
            <a:r>
              <a:rPr lang="zh-CN" altLang="en-US" sz="2800" b="1" dirty="0"/>
              <a:t>存在的</a:t>
            </a:r>
            <a:endParaRPr lang="zh-CN" altLang="en-US" sz="2800" b="1" dirty="0"/>
          </a:p>
          <a:p>
            <a:pPr algn="ctr"/>
            <a:r>
              <a:rPr lang="zh-CN" altLang="en-US" sz="2800" b="1" dirty="0"/>
              <a:t>明显差异</a:t>
            </a:r>
            <a:r>
              <a:rPr lang="zh-CN" altLang="en-US" sz="2400" b="1" dirty="0"/>
              <a:t> </a:t>
            </a:r>
            <a:endParaRPr lang="zh-CN" altLang="en-US" sz="2400" b="1" dirty="0"/>
          </a:p>
        </p:txBody>
      </p:sp>
      <p:sp>
        <p:nvSpPr>
          <p:cNvPr id="2" name="TextBox 1"/>
          <p:cNvSpPr txBox="1"/>
          <p:nvPr/>
        </p:nvSpPr>
        <p:spPr>
          <a:xfrm>
            <a:off x="839416" y="2444857"/>
            <a:ext cx="3384179" cy="646331"/>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传感网中的查询处理须进行有效的资源管理、尤其是节能</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839416" y="3875542"/>
            <a:ext cx="3312741" cy="646331"/>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传感网中的数据是分布式、无限的数据流</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839416" y="5211792"/>
            <a:ext cx="3744416" cy="646331"/>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传感网中的数据具有误差，通常可以用概率分布函数描述</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7104112" y="1700808"/>
            <a:ext cx="4896544" cy="646331"/>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传感网中需尽可能减少能量消耗，采用如数据聚集、或根据时间段采集数据等手段</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535242" y="3131676"/>
            <a:ext cx="4753446" cy="369332"/>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传感网中主要有两种查询：持续查询、快照</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7247234" y="4355812"/>
            <a:ext cx="5113462" cy="369332"/>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传感网中数据更多关注是实时的、且难以预测的</a:t>
            </a:r>
            <a:endParaRPr lang="zh-CN" altLang="en-US" b="1" dirty="0">
              <a:solidFill>
                <a:srgbClr val="E46C0A"/>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456040" y="5662989"/>
            <a:ext cx="5113462" cy="646331"/>
          </a:xfrm>
          <a:prstGeom prst="rect">
            <a:avLst/>
          </a:prstGeom>
          <a:noFill/>
        </p:spPr>
        <p:txBody>
          <a:bodyPr wrap="square" rtlCol="0">
            <a:spAutoFit/>
          </a:bodyPr>
          <a:lstStyle/>
          <a:p>
            <a:r>
              <a:rPr lang="zh-CN" altLang="en-US" b="1" dirty="0" smtClean="0">
                <a:solidFill>
                  <a:srgbClr val="E46C0A"/>
                </a:solidFill>
                <a:latin typeface="微软雅黑" panose="020B0503020204020204" pitchFamily="34" charset="-122"/>
                <a:ea typeface="微软雅黑" panose="020B0503020204020204" pitchFamily="34" charset="-122"/>
              </a:rPr>
              <a:t>传感网中数据难以全部保存到存储器中、也很少采用集中式存储。</a:t>
            </a:r>
            <a:endParaRPr lang="zh-CN" altLang="en-US" b="1" dirty="0">
              <a:solidFill>
                <a:srgbClr val="E46C0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ppt_x</p:attrName>
                                        </p:attrNameLst>
                                      </p:cBhvr>
                                      <p:tavLst>
                                        <p:tav tm="0">
                                          <p:val>
                                            <p:strVal val="#ppt_x-.2"/>
                                          </p:val>
                                        </p:tav>
                                        <p:tav tm="100000">
                                          <p:val>
                                            <p:strVal val="#ppt_x"/>
                                          </p:val>
                                        </p:tav>
                                      </p:tavLst>
                                    </p:anim>
                                    <p:anim calcmode="lin" valueType="num">
                                      <p:cBhvr>
                                        <p:cTn id="1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ppt_x-.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ppt_x</p:attrName>
                                        </p:attrNameLst>
                                      </p:cBhvr>
                                      <p:tavLst>
                                        <p:tav tm="0">
                                          <p:val>
                                            <p:strVal val="#ppt_x-.2"/>
                                          </p:val>
                                        </p:tav>
                                        <p:tav tm="100000">
                                          <p:val>
                                            <p:strVal val="#ppt_x"/>
                                          </p:val>
                                        </p:tav>
                                      </p:tavLst>
                                    </p:anim>
                                    <p:anim calcmode="lin" valueType="num">
                                      <p:cBhvr>
                                        <p:cTn id="34"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4"/>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ppt_x</p:attrName>
                                        </p:attrNameLst>
                                      </p:cBhvr>
                                      <p:tavLst>
                                        <p:tav tm="0">
                                          <p:val>
                                            <p:strVal val="#ppt_x-.2"/>
                                          </p:val>
                                        </p:tav>
                                        <p:tav tm="100000">
                                          <p:val>
                                            <p:strVal val="#ppt_x"/>
                                          </p:val>
                                        </p:tav>
                                      </p:tavLst>
                                    </p:anim>
                                    <p:anim calcmode="lin" valueType="num">
                                      <p:cBhvr>
                                        <p:cTn id="39"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7"/>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1000" fill="hold"/>
                                        <p:tgtEl>
                                          <p:spTgt spid="6"/>
                                        </p:tgtEl>
                                        <p:attrNameLst>
                                          <p:attrName>ppt_x</p:attrName>
                                        </p:attrNameLst>
                                      </p:cBhvr>
                                      <p:tavLst>
                                        <p:tav tm="0">
                                          <p:val>
                                            <p:strVal val="#ppt_x-.2"/>
                                          </p:val>
                                        </p:tav>
                                        <p:tav tm="100000">
                                          <p:val>
                                            <p:strVal val="#ppt_x"/>
                                          </p:val>
                                        </p:tav>
                                      </p:tavLst>
                                    </p:anim>
                                    <p:anim calcmode="lin" valueType="num">
                                      <p:cBhvr>
                                        <p:cTn id="5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1" dur="1000"/>
                                        <p:tgtEl>
                                          <p:spTgt spid="6"/>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ppt_x</p:attrName>
                                        </p:attrNameLst>
                                      </p:cBhvr>
                                      <p:tavLst>
                                        <p:tav tm="0">
                                          <p:val>
                                            <p:strVal val="#ppt_x-.2"/>
                                          </p:val>
                                        </p:tav>
                                        <p:tav tm="100000">
                                          <p:val>
                                            <p:strVal val="#ppt_x"/>
                                          </p:val>
                                        </p:tav>
                                      </p:tavLst>
                                    </p:anim>
                                    <p:anim calcmode="lin" valueType="num">
                                      <p:cBhvr>
                                        <p:cTn id="55"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6"/>
                                        </p:tgtEl>
                                      </p:cBhvr>
                                    </p:animEffect>
                                  </p:childTnLst>
                                </p:cTn>
                              </p:par>
                              <p:par>
                                <p:cTn id="57" presetID="29"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1000" fill="hold"/>
                                        <p:tgtEl>
                                          <p:spTgt spid="18"/>
                                        </p:tgtEl>
                                        <p:attrNameLst>
                                          <p:attrName>ppt_x</p:attrName>
                                        </p:attrNameLst>
                                      </p:cBhvr>
                                      <p:tavLst>
                                        <p:tav tm="0">
                                          <p:val>
                                            <p:strVal val="#ppt_x-.2"/>
                                          </p:val>
                                        </p:tav>
                                        <p:tav tm="100000">
                                          <p:val>
                                            <p:strVal val="#ppt_x"/>
                                          </p:val>
                                        </p:tav>
                                      </p:tavLst>
                                    </p:anim>
                                    <p:anim calcmode="lin" valueType="num">
                                      <p:cBhvr>
                                        <p:cTn id="60"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8"/>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1000" fill="hold"/>
                                        <p:tgtEl>
                                          <p:spTgt spid="21"/>
                                        </p:tgtEl>
                                        <p:attrNameLst>
                                          <p:attrName>ppt_x</p:attrName>
                                        </p:attrNameLst>
                                      </p:cBhvr>
                                      <p:tavLst>
                                        <p:tav tm="0">
                                          <p:val>
                                            <p:strVal val="#ppt_x-.2"/>
                                          </p:val>
                                        </p:tav>
                                        <p:tav tm="100000">
                                          <p:val>
                                            <p:strVal val="#ppt_x"/>
                                          </p:val>
                                        </p:tav>
                                      </p:tavLst>
                                    </p:anim>
                                    <p:anim calcmode="lin" valueType="num">
                                      <p:cBhvr>
                                        <p:cTn id="71"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1"/>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1000" fill="hold"/>
                                        <p:tgtEl>
                                          <p:spTgt spid="22"/>
                                        </p:tgtEl>
                                        <p:attrNameLst>
                                          <p:attrName>ppt_x</p:attrName>
                                        </p:attrNameLst>
                                      </p:cBhvr>
                                      <p:tavLst>
                                        <p:tav tm="0">
                                          <p:val>
                                            <p:strVal val="#ppt_x-.2"/>
                                          </p:val>
                                        </p:tav>
                                        <p:tav tm="100000">
                                          <p:val>
                                            <p:strVal val="#ppt_x"/>
                                          </p:val>
                                        </p:tav>
                                      </p:tavLst>
                                    </p:anim>
                                    <p:anim calcmode="lin" valueType="num">
                                      <p:cBhvr>
                                        <p:cTn id="7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77" dur="1000"/>
                                        <p:tgtEl>
                                          <p:spTgt spid="22"/>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1000" fill="hold"/>
                                        <p:tgtEl>
                                          <p:spTgt spid="8"/>
                                        </p:tgtEl>
                                        <p:attrNameLst>
                                          <p:attrName>ppt_x</p:attrName>
                                        </p:attrNameLst>
                                      </p:cBhvr>
                                      <p:tavLst>
                                        <p:tav tm="0">
                                          <p:val>
                                            <p:strVal val="#ppt_x-.2"/>
                                          </p:val>
                                        </p:tav>
                                        <p:tav tm="100000">
                                          <p:val>
                                            <p:strVal val="#ppt_x"/>
                                          </p:val>
                                        </p:tav>
                                      </p:tavLst>
                                    </p:anim>
                                    <p:anim calcmode="lin" valueType="num">
                                      <p:cBhvr>
                                        <p:cTn id="81"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82" dur="1000"/>
                                        <p:tgtEl>
                                          <p:spTgt spid="8"/>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1000" fill="hold"/>
                                        <p:tgtEl>
                                          <p:spTgt spid="12"/>
                                        </p:tgtEl>
                                        <p:attrNameLst>
                                          <p:attrName>ppt_x</p:attrName>
                                        </p:attrNameLst>
                                      </p:cBhvr>
                                      <p:tavLst>
                                        <p:tav tm="0">
                                          <p:val>
                                            <p:strVal val="#ppt_x-.2"/>
                                          </p:val>
                                        </p:tav>
                                        <p:tav tm="100000">
                                          <p:val>
                                            <p:strVal val="#ppt_x"/>
                                          </p:val>
                                        </p:tav>
                                      </p:tavLst>
                                    </p:anim>
                                    <p:anim calcmode="lin" valueType="num">
                                      <p:cBhvr>
                                        <p:cTn id="92"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3" dur="1000"/>
                                        <p:tgtEl>
                                          <p:spTgt spid="12"/>
                                        </p:tgtEl>
                                      </p:cBhvr>
                                    </p:animEffect>
                                  </p:childTnLst>
                                </p:cTn>
                              </p:par>
                              <p:par>
                                <p:cTn id="94" presetID="29" presetClass="entr" presetSubtype="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p:cTn id="96" dur="1000" fill="hold"/>
                                        <p:tgtEl>
                                          <p:spTgt spid="19"/>
                                        </p:tgtEl>
                                        <p:attrNameLst>
                                          <p:attrName>ppt_x</p:attrName>
                                        </p:attrNameLst>
                                      </p:cBhvr>
                                      <p:tavLst>
                                        <p:tav tm="0">
                                          <p:val>
                                            <p:strVal val="#ppt_x-.2"/>
                                          </p:val>
                                        </p:tav>
                                        <p:tav tm="100000">
                                          <p:val>
                                            <p:strVal val="#ppt_x"/>
                                          </p:val>
                                        </p:tav>
                                      </p:tavLst>
                                    </p:anim>
                                    <p:anim calcmode="lin" valueType="num">
                                      <p:cBhvr>
                                        <p:cTn id="9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9"/>
                                        </p:tgtEl>
                                      </p:cBhvr>
                                    </p:animEffect>
                                  </p:childTnLst>
                                </p:cTn>
                              </p:par>
                              <p:par>
                                <p:cTn id="99" presetID="29"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p:cTn id="101" dur="1000" fill="hold"/>
                                        <p:tgtEl>
                                          <p:spTgt spid="20"/>
                                        </p:tgtEl>
                                        <p:attrNameLst>
                                          <p:attrName>ppt_x</p:attrName>
                                        </p:attrNameLst>
                                      </p:cBhvr>
                                      <p:tavLst>
                                        <p:tav tm="0">
                                          <p:val>
                                            <p:strVal val="#ppt_x-.2"/>
                                          </p:val>
                                        </p:tav>
                                        <p:tav tm="100000">
                                          <p:val>
                                            <p:strVal val="#ppt_x"/>
                                          </p:val>
                                        </p:tav>
                                      </p:tavLst>
                                    </p:anim>
                                    <p:anim calcmode="lin" valueType="num">
                                      <p:cBhvr>
                                        <p:cTn id="102"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20"/>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p:cTn id="112" dur="1000" fill="hold"/>
                                        <p:tgtEl>
                                          <p:spTgt spid="25"/>
                                        </p:tgtEl>
                                        <p:attrNameLst>
                                          <p:attrName>ppt_x</p:attrName>
                                        </p:attrNameLst>
                                      </p:cBhvr>
                                      <p:tavLst>
                                        <p:tav tm="0">
                                          <p:val>
                                            <p:strVal val="#ppt_x-.2"/>
                                          </p:val>
                                        </p:tav>
                                        <p:tav tm="100000">
                                          <p:val>
                                            <p:strVal val="#ppt_x"/>
                                          </p:val>
                                        </p:tav>
                                      </p:tavLst>
                                    </p:anim>
                                    <p:anim calcmode="lin" valueType="num">
                                      <p:cBhvr>
                                        <p:cTn id="113"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25"/>
                                        </p:tgtEl>
                                      </p:cBhvr>
                                    </p:animEffect>
                                  </p:childTnLst>
                                </p:cTn>
                              </p:par>
                              <p:par>
                                <p:cTn id="115" presetID="29"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p:cTn id="117" dur="1000" fill="hold"/>
                                        <p:tgtEl>
                                          <p:spTgt spid="26"/>
                                        </p:tgtEl>
                                        <p:attrNameLst>
                                          <p:attrName>ppt_x</p:attrName>
                                        </p:attrNameLst>
                                      </p:cBhvr>
                                      <p:tavLst>
                                        <p:tav tm="0">
                                          <p:val>
                                            <p:strVal val="#ppt_x-.2"/>
                                          </p:val>
                                        </p:tav>
                                        <p:tav tm="100000">
                                          <p:val>
                                            <p:strVal val="#ppt_x"/>
                                          </p:val>
                                        </p:tav>
                                      </p:tavLst>
                                    </p:anim>
                                    <p:anim calcmode="lin" valueType="num">
                                      <p:cBhvr>
                                        <p:cTn id="118"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119" dur="1000"/>
                                        <p:tgtEl>
                                          <p:spTgt spid="26"/>
                                        </p:tgtEl>
                                      </p:cBhvr>
                                    </p:animEffect>
                                  </p:childTnLst>
                                </p:cTn>
                              </p:par>
                              <p:par>
                                <p:cTn id="120" presetID="29" presetClass="entr" presetSubtype="0" fill="hold" grpId="0" nodeType="withEffect">
                                  <p:stCondLst>
                                    <p:cond delay="0"/>
                                  </p:stCondLst>
                                  <p:childTnLst>
                                    <p:set>
                                      <p:cBhvr>
                                        <p:cTn id="121" dur="1" fill="hold">
                                          <p:stCondLst>
                                            <p:cond delay="0"/>
                                          </p:stCondLst>
                                        </p:cTn>
                                        <p:tgtEl>
                                          <p:spTgt spid="9"/>
                                        </p:tgtEl>
                                        <p:attrNameLst>
                                          <p:attrName>style.visibility</p:attrName>
                                        </p:attrNameLst>
                                      </p:cBhvr>
                                      <p:to>
                                        <p:strVal val="visible"/>
                                      </p:to>
                                    </p:set>
                                    <p:anim calcmode="lin" valueType="num">
                                      <p:cBhvr>
                                        <p:cTn id="122" dur="1000" fill="hold"/>
                                        <p:tgtEl>
                                          <p:spTgt spid="9"/>
                                        </p:tgtEl>
                                        <p:attrNameLst>
                                          <p:attrName>ppt_x</p:attrName>
                                        </p:attrNameLst>
                                      </p:cBhvr>
                                      <p:tavLst>
                                        <p:tav tm="0">
                                          <p:val>
                                            <p:strVal val="#ppt_x-.2"/>
                                          </p:val>
                                        </p:tav>
                                        <p:tav tm="100000">
                                          <p:val>
                                            <p:strVal val="#ppt_x"/>
                                          </p:val>
                                        </p:tav>
                                      </p:tavLst>
                                    </p:anim>
                                    <p:anim calcmode="lin" valueType="num">
                                      <p:cBhvr>
                                        <p:cTn id="12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24" dur="1000"/>
                                        <p:tgtEl>
                                          <p:spTgt spid="9"/>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childTnLst>
                          </p:cTn>
                        </p:par>
                      </p:childTnLst>
                    </p:cTn>
                  </p:par>
                  <p:par>
                    <p:cTn id="129" fill="hold">
                      <p:stCondLst>
                        <p:cond delay="indefinite"/>
                      </p:stCondLst>
                      <p:childTnLst>
                        <p:par>
                          <p:cTn id="130" fill="hold">
                            <p:stCondLst>
                              <p:cond delay="0"/>
                            </p:stCondLst>
                            <p:childTnLst>
                              <p:par>
                                <p:cTn id="131" presetID="29" presetClass="entr" presetSubtype="0" fill="hold" grpId="0" nodeType="clickEffect">
                                  <p:stCondLst>
                                    <p:cond delay="0"/>
                                  </p:stCondLst>
                                  <p:childTnLst>
                                    <p:set>
                                      <p:cBhvr>
                                        <p:cTn id="132" dur="1" fill="hold">
                                          <p:stCondLst>
                                            <p:cond delay="0"/>
                                          </p:stCondLst>
                                        </p:cTn>
                                        <p:tgtEl>
                                          <p:spTgt spid="23"/>
                                        </p:tgtEl>
                                        <p:attrNameLst>
                                          <p:attrName>style.visibility</p:attrName>
                                        </p:attrNameLst>
                                      </p:cBhvr>
                                      <p:to>
                                        <p:strVal val="visible"/>
                                      </p:to>
                                    </p:set>
                                    <p:anim calcmode="lin" valueType="num">
                                      <p:cBhvr>
                                        <p:cTn id="133" dur="1000" fill="hold"/>
                                        <p:tgtEl>
                                          <p:spTgt spid="23"/>
                                        </p:tgtEl>
                                        <p:attrNameLst>
                                          <p:attrName>ppt_x</p:attrName>
                                        </p:attrNameLst>
                                      </p:cBhvr>
                                      <p:tavLst>
                                        <p:tav tm="0">
                                          <p:val>
                                            <p:strVal val="#ppt_x-.2"/>
                                          </p:val>
                                        </p:tav>
                                        <p:tav tm="100000">
                                          <p:val>
                                            <p:strVal val="#ppt_x"/>
                                          </p:val>
                                        </p:tav>
                                      </p:tavLst>
                                    </p:anim>
                                    <p:anim calcmode="lin" valueType="num">
                                      <p:cBhvr>
                                        <p:cTn id="134"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23"/>
                                        </p:tgtEl>
                                      </p:cBhvr>
                                    </p:animEffect>
                                  </p:childTnLst>
                                </p:cTn>
                              </p:par>
                              <p:par>
                                <p:cTn id="136" presetID="29" presetClass="entr" presetSubtype="0" fill="hold" grpId="0" nodeType="withEffect">
                                  <p:stCondLst>
                                    <p:cond delay="0"/>
                                  </p:stCondLst>
                                  <p:childTnLst>
                                    <p:set>
                                      <p:cBhvr>
                                        <p:cTn id="137" dur="1" fill="hold">
                                          <p:stCondLst>
                                            <p:cond delay="0"/>
                                          </p:stCondLst>
                                        </p:cTn>
                                        <p:tgtEl>
                                          <p:spTgt spid="24"/>
                                        </p:tgtEl>
                                        <p:attrNameLst>
                                          <p:attrName>style.visibility</p:attrName>
                                        </p:attrNameLst>
                                      </p:cBhvr>
                                      <p:to>
                                        <p:strVal val="visible"/>
                                      </p:to>
                                    </p:set>
                                    <p:anim calcmode="lin" valueType="num">
                                      <p:cBhvr>
                                        <p:cTn id="138" dur="1000" fill="hold"/>
                                        <p:tgtEl>
                                          <p:spTgt spid="24"/>
                                        </p:tgtEl>
                                        <p:attrNameLst>
                                          <p:attrName>ppt_x</p:attrName>
                                        </p:attrNameLst>
                                      </p:cBhvr>
                                      <p:tavLst>
                                        <p:tav tm="0">
                                          <p:val>
                                            <p:strVal val="#ppt_x-.2"/>
                                          </p:val>
                                        </p:tav>
                                        <p:tav tm="100000">
                                          <p:val>
                                            <p:strVal val="#ppt_x"/>
                                          </p:val>
                                        </p:tav>
                                      </p:tavLst>
                                    </p:anim>
                                    <p:anim calcmode="lin" valueType="num">
                                      <p:cBhvr>
                                        <p:cTn id="139"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40" dur="1000"/>
                                        <p:tgtEl>
                                          <p:spTgt spid="24"/>
                                        </p:tgtEl>
                                      </p:cBhvr>
                                    </p:animEffect>
                                  </p:childTnLst>
                                </p:cTn>
                              </p:par>
                              <p:par>
                                <p:cTn id="141" presetID="29" presetClass="entr" presetSubtype="0" fill="hold" grpId="0" nodeType="withEffect">
                                  <p:stCondLst>
                                    <p:cond delay="0"/>
                                  </p:stCondLst>
                                  <p:childTnLst>
                                    <p:set>
                                      <p:cBhvr>
                                        <p:cTn id="142" dur="1" fill="hold">
                                          <p:stCondLst>
                                            <p:cond delay="0"/>
                                          </p:stCondLst>
                                        </p:cTn>
                                        <p:tgtEl>
                                          <p:spTgt spid="10"/>
                                        </p:tgtEl>
                                        <p:attrNameLst>
                                          <p:attrName>style.visibility</p:attrName>
                                        </p:attrNameLst>
                                      </p:cBhvr>
                                      <p:to>
                                        <p:strVal val="visible"/>
                                      </p:to>
                                    </p:set>
                                    <p:anim calcmode="lin" valueType="num">
                                      <p:cBhvr>
                                        <p:cTn id="143" dur="1000" fill="hold"/>
                                        <p:tgtEl>
                                          <p:spTgt spid="10"/>
                                        </p:tgtEl>
                                        <p:attrNameLst>
                                          <p:attrName>ppt_x</p:attrName>
                                        </p:attrNameLst>
                                      </p:cBhvr>
                                      <p:tavLst>
                                        <p:tav tm="0">
                                          <p:val>
                                            <p:strVal val="#ppt_x-.2"/>
                                          </p:val>
                                        </p:tav>
                                        <p:tav tm="100000">
                                          <p:val>
                                            <p:strVal val="#ppt_x"/>
                                          </p:val>
                                        </p:tav>
                                      </p:tavLst>
                                    </p:anim>
                                    <p:anim calcmode="lin" valueType="num">
                                      <p:cBhvr>
                                        <p:cTn id="144"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45" dur="1000"/>
                                        <p:tgtEl>
                                          <p:spTgt spid="10"/>
                                        </p:tgtEl>
                                      </p:cBhvr>
                                    </p:animEffect>
                                  </p:childTnLst>
                                </p:cTn>
                              </p:par>
                            </p:childTnLst>
                          </p:cTn>
                        </p:par>
                        <p:par>
                          <p:cTn id="146" fill="hold">
                            <p:stCondLst>
                              <p:cond delay="10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animBg="1"/>
      <p:bldP spid="16" grpId="0" animBg="1"/>
      <p:bldP spid="17" grpId="0"/>
      <p:bldP spid="18" grpId="0"/>
      <p:bldP spid="19" grpId="0" animBg="1"/>
      <p:bldP spid="20" grpId="0"/>
      <p:bldP spid="21" grpId="0" animBg="1"/>
      <p:bldP spid="22" grpId="0"/>
      <p:bldP spid="23" grpId="0" animBg="1"/>
      <p:bldP spid="24" grpId="0"/>
      <p:bldP spid="25" grpId="0" animBg="1"/>
      <p:bldP spid="26" grpId="0"/>
      <p:bldP spid="2" grpId="0"/>
      <p:bldP spid="28" grpId="0"/>
      <p:bldP spid="29" grpId="0"/>
      <p:bldP spid="30" grpId="0"/>
      <p:bldP spid="31" grpId="0"/>
      <p:bldP spid="32" grpId="0"/>
      <p:bldP spid="33" grpId="0"/>
    </p:bldLst>
  </p:timing>
</p:sld>
</file>

<file path=ppt/tags/tag1.xml><?xml version="1.0" encoding="utf-8"?>
<p:tagLst xmlns:p="http://schemas.openxmlformats.org/presentationml/2006/main">
  <p:tag name="TIMING" val="|5.4"/>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TIMING" val="|5.4"/>
</p:tagLst>
</file>

<file path=ppt/tags/tag6.xml><?xml version="1.0" encoding="utf-8"?>
<p:tagLst xmlns:p="http://schemas.openxmlformats.org/presentationml/2006/main">
  <p:tag name="TIMING" val="|5.4"/>
</p:tagLst>
</file>

<file path=ppt/tags/tag7.xml><?xml version="1.0" encoding="utf-8"?>
<p:tagLst xmlns:p="http://schemas.openxmlformats.org/presentationml/2006/main">
  <p:tag name="TIMING" val="|5.4"/>
</p:tagLst>
</file>

<file path=ppt/tags/tag8.xml><?xml version="1.0" encoding="utf-8"?>
<p:tagLst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9303</Words>
  <Application>WPS 演示</Application>
  <PresentationFormat>宽屏</PresentationFormat>
  <Paragraphs>526</Paragraphs>
  <Slides>70</Slides>
  <Notes>1</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70</vt:i4>
      </vt:variant>
    </vt:vector>
  </HeadingPairs>
  <TitlesOfParts>
    <vt:vector size="85" baseType="lpstr">
      <vt:lpstr>Arial</vt:lpstr>
      <vt:lpstr>宋体</vt:lpstr>
      <vt:lpstr>Wingdings</vt:lpstr>
      <vt:lpstr>微软雅黑</vt:lpstr>
      <vt:lpstr>Arial Unicode MS</vt:lpstr>
      <vt:lpstr>华文细黑</vt:lpstr>
      <vt:lpstr>黑体</vt:lpstr>
      <vt:lpstr>Calibri</vt:lpstr>
      <vt:lpstr>Impact</vt:lpstr>
      <vt:lpstr>华文楷体</vt:lpstr>
      <vt:lpstr>经典特宋简</vt:lpstr>
      <vt:lpstr>Arial Unicode MS</vt:lpstr>
      <vt:lpstr>Bebas</vt:lpstr>
      <vt:lpstr>Segoe Print</vt:lpstr>
      <vt:lpstr>Office 主题</vt:lpstr>
      <vt:lpstr>PowerPoint 演示文稿</vt:lpstr>
      <vt:lpstr>PowerPoint 演示文稿</vt:lpstr>
      <vt:lpstr>PowerPoint 演示文稿</vt:lpstr>
      <vt:lpstr>1、以数据为中心的WSN数据库</vt:lpstr>
      <vt:lpstr>以数据为中心的WSN数据库</vt:lpstr>
      <vt:lpstr>1、以数据为中心的WSN数据库</vt:lpstr>
      <vt:lpstr>1、以数据为中心的WSN数据库</vt:lpstr>
      <vt:lpstr>2、与分布式数据库相比具有的特殊性 </vt:lpstr>
      <vt:lpstr>2、与分布式数据库相比具有的特殊性 </vt:lpstr>
      <vt:lpstr>3、WSN数据管理技术的研究热点</vt:lpstr>
      <vt:lpstr>PowerPoint 演示文稿</vt:lpstr>
      <vt:lpstr>PowerPoint 演示文稿</vt:lpstr>
      <vt:lpstr>1、无线传感器网络数据存储结构</vt:lpstr>
      <vt:lpstr>1) 网外集中式存储方案</vt:lpstr>
      <vt:lpstr>1) 网外集中式存储方案</vt:lpstr>
      <vt:lpstr>1) 网外集中式存储方案</vt:lpstr>
      <vt:lpstr>2) 网内分层存储方案</vt:lpstr>
      <vt:lpstr>2) 网内分层存储方案</vt:lpstr>
      <vt:lpstr>3) 网内本地存储方案 </vt:lpstr>
      <vt:lpstr>4) 以数据为中心的网内存储方案</vt:lpstr>
      <vt:lpstr>4) 以数据为中心的网内存储方案</vt:lpstr>
      <vt:lpstr>4) 以数据为中心的网内存储方案</vt:lpstr>
      <vt:lpstr>四种数据存储结构比较</vt:lpstr>
      <vt:lpstr>2、数据查询处理技术</vt:lpstr>
      <vt:lpstr>1) 查询类型</vt:lpstr>
      <vt:lpstr>2) 查询系统结构</vt:lpstr>
      <vt:lpstr>CACQ连续查询处理结构</vt:lpstr>
      <vt:lpstr>2、模型驱动的WSN数据管理方案</vt:lpstr>
      <vt:lpstr>2) 查询系统结构</vt:lpstr>
      <vt:lpstr>3) 查询处理方案</vt:lpstr>
      <vt:lpstr>3) 查询处理方案</vt:lpstr>
      <vt:lpstr>4) 查询处理优化技术</vt:lpstr>
      <vt:lpstr>CACQ连续查询处理结构</vt:lpstr>
      <vt:lpstr>2、模型驱动的WSN数据管理方案</vt:lpstr>
      <vt:lpstr>4) 查询处理优化技术</vt:lpstr>
      <vt:lpstr>4) 查询处理优化技术</vt:lpstr>
      <vt:lpstr>4) 查询处理优化技术</vt:lpstr>
      <vt:lpstr>3、数据压缩技术</vt:lpstr>
      <vt:lpstr>1) 基于时间序列数据压缩方法</vt:lpstr>
      <vt:lpstr>1) 基于时间序列数据压缩方法</vt:lpstr>
      <vt:lpstr>2) 基于数据相关性压缩方法</vt:lpstr>
      <vt:lpstr>3) 分布式小波数据压缩方法</vt:lpstr>
      <vt:lpstr>4) 基于管道数据压缩方法</vt:lpstr>
      <vt:lpstr>4、数据融合技术</vt:lpstr>
      <vt:lpstr>4、数据融合技术</vt:lpstr>
      <vt:lpstr>1) 应用层中的数据融合</vt:lpstr>
      <vt:lpstr>2) 网络层中的数据融合 </vt:lpstr>
      <vt:lpstr>2) 网络层中的数据融合 </vt:lpstr>
      <vt:lpstr>3) 独立的数据融合协议层</vt:lpstr>
      <vt:lpstr>3) 独立的数据融合协议层</vt:lpstr>
      <vt:lpstr>3) 独立的数据融合协议层</vt:lpstr>
      <vt:lpstr>3) 独立的数据融合协议层</vt:lpstr>
      <vt:lpstr>PowerPoint 演示文稿</vt:lpstr>
      <vt:lpstr>PowerPoint 演示文稿</vt:lpstr>
      <vt:lpstr>1、TinyDB系统</vt:lpstr>
      <vt:lpstr>1) TinyDB系统功能</vt:lpstr>
      <vt:lpstr>2) TinyDB查询语言</vt:lpstr>
      <vt:lpstr>TinyDB查询语言的基本语法 </vt:lpstr>
      <vt:lpstr>3) TinyDB系统组成 </vt:lpstr>
      <vt:lpstr>2、Cougar系统</vt:lpstr>
      <vt:lpstr>2、Cougar系统</vt:lpstr>
      <vt:lpstr>2、Cougar系统的特点</vt:lpstr>
      <vt:lpstr>2、Cougar系统的特点</vt:lpstr>
      <vt:lpstr>2、Cougar系统的特点</vt:lpstr>
      <vt:lpstr>3、现有WSN数据管理系统分析</vt:lpstr>
      <vt:lpstr>3、现有WSN数据管理系统分析</vt:lpstr>
      <vt:lpstr>PowerPoint 演示文稿</vt:lpstr>
      <vt:lpstr>PowerPoint 演示文稿</vt:lpstr>
      <vt:lpstr>1、WSN数据管理系统DiswareDM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4628</cp:revision>
  <dcterms:created xsi:type="dcterms:W3CDTF">2012-10-07T00:28:00Z</dcterms:created>
  <dcterms:modified xsi:type="dcterms:W3CDTF">2021-06-21T09:28:17Z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3F0ECB802B944D8595EB94E359BD18B4</vt:lpwstr>
  </property>
</Properties>
</file>