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4"/>
  </p:handoutMasterIdLst>
  <p:sldIdLst>
    <p:sldId id="1543" r:id="rId3"/>
    <p:sldId id="1784" r:id="rId4"/>
    <p:sldId id="1785" r:id="rId5"/>
    <p:sldId id="1755" r:id="rId6"/>
    <p:sldId id="1756" r:id="rId7"/>
    <p:sldId id="1849" r:id="rId9"/>
    <p:sldId id="1850" r:id="rId10"/>
    <p:sldId id="1786" r:id="rId11"/>
    <p:sldId id="1851" r:id="rId12"/>
    <p:sldId id="1852" r:id="rId13"/>
    <p:sldId id="1853" r:id="rId14"/>
    <p:sldId id="1855" r:id="rId15"/>
    <p:sldId id="1854" r:id="rId16"/>
    <p:sldId id="1857" r:id="rId17"/>
    <p:sldId id="1858" r:id="rId18"/>
    <p:sldId id="1856" r:id="rId19"/>
    <p:sldId id="1859" r:id="rId20"/>
    <p:sldId id="1860" r:id="rId21"/>
    <p:sldId id="1863" r:id="rId22"/>
    <p:sldId id="7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FF"/>
    <a:srgbClr val="006699"/>
    <a:srgbClr val="000066"/>
    <a:srgbClr val="E20000"/>
    <a:srgbClr val="FF3300"/>
    <a:srgbClr val="E46C0A"/>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4660" autoAdjust="0"/>
  </p:normalViewPr>
  <p:slideViewPr>
    <p:cSldViewPr>
      <p:cViewPr varScale="1">
        <p:scale>
          <a:sx n="69" d="100"/>
          <a:sy n="69" d="100"/>
        </p:scale>
        <p:origin x="582" y="42"/>
      </p:cViewPr>
      <p:guideLst>
        <p:guide orient="horz" pos="2069"/>
        <p:guide pos="38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508" y="642"/>
      </p:cViewPr>
      <p:guideLst>
        <p:guide orient="horz" pos="2759"/>
        <p:guide pos="216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buFont typeface="Wingdings" panose="05000000000000000000" pitchFamily="2" charset="2"/>
              <a:buChar char="p"/>
            </a:pPr>
            <a:r>
              <a:rPr lang="zh-CN" altLang="en-US" sz="1400" b="1" dirty="0">
                <a:latin typeface="华文楷体" panose="02010600040101010101" pitchFamily="2" charset="-122"/>
                <a:ea typeface="华文楷体" panose="02010600040101010101" pitchFamily="2" charset="-122"/>
              </a:rPr>
              <a:t>无线传感器网络节点：在一定的网络调度与控制策略驱动下，对其所部署的区域开展监控与传感；</a:t>
            </a:r>
            <a:r>
              <a:rPr lang="zh-CN" altLang="en-US" sz="1400" b="1" dirty="0">
                <a:solidFill>
                  <a:srgbClr val="FF0000"/>
                </a:solidFill>
                <a:latin typeface="华文楷体" panose="02010600040101010101" pitchFamily="2" charset="-122"/>
                <a:ea typeface="华文楷体" panose="02010600040101010101" pitchFamily="2" charset="-122"/>
              </a:rPr>
              <a:t>网关节点设备</a:t>
            </a:r>
            <a:r>
              <a:rPr lang="zh-CN" altLang="en-US" sz="1400" b="1" dirty="0">
                <a:latin typeface="华文楷体" panose="02010600040101010101" pitchFamily="2" charset="-122"/>
                <a:ea typeface="华文楷体" panose="02010600040101010101" pitchFamily="2" charset="-122"/>
              </a:rPr>
              <a:t>将实现对其所在的无线传感器网络的区域管理、任务调度、数据聚合、状态监控与维护等一系列功能</a:t>
            </a:r>
            <a:r>
              <a:rPr lang="zh-CN" altLang="en-US" sz="1400" b="1" dirty="0" smtClean="0">
                <a:latin typeface="华文楷体" panose="02010600040101010101" pitchFamily="2" charset="-122"/>
                <a:ea typeface="华文楷体" panose="02010600040101010101" pitchFamily="2" charset="-122"/>
              </a:rPr>
              <a:t>。</a:t>
            </a:r>
            <a:endParaRPr lang="en-US" altLang="zh-CN" sz="1400" b="1"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p"/>
            </a:pPr>
            <a:r>
              <a:rPr lang="zh-CN" altLang="en-US" sz="1400" b="1" dirty="0">
                <a:latin typeface="华文楷体" panose="02010600040101010101" pitchFamily="2" charset="-122"/>
                <a:ea typeface="华文楷体" panose="02010600040101010101" pitchFamily="2" charset="-122"/>
              </a:rPr>
              <a:t>经网关节点融合、处理并经过相应的标准化协议处理和数据转换之后的无线传感器网络信息数据，</a:t>
            </a:r>
            <a:r>
              <a:rPr lang="zh-CN" altLang="en-US" sz="1400" b="1" dirty="0">
                <a:solidFill>
                  <a:srgbClr val="FF0000"/>
                </a:solidFill>
                <a:latin typeface="华文楷体" panose="02010600040101010101" pitchFamily="2" charset="-122"/>
                <a:ea typeface="华文楷体" panose="02010600040101010101" pitchFamily="2" charset="-122"/>
              </a:rPr>
              <a:t>将由网关节点设备聚合</a:t>
            </a:r>
            <a:r>
              <a:rPr lang="zh-CN" altLang="en-US" sz="1400" b="1" dirty="0">
                <a:latin typeface="华文楷体" panose="02010600040101010101" pitchFamily="2" charset="-122"/>
                <a:ea typeface="华文楷体" panose="02010600040101010101" pitchFamily="2" charset="-122"/>
              </a:rPr>
              <a:t>，根据其不同的业务需求及所接入的不同网络环境，经由</a:t>
            </a:r>
            <a:r>
              <a:rPr lang="en-US" altLang="zh-CN" sz="1400" b="1" dirty="0">
                <a:latin typeface="华文楷体" panose="02010600040101010101" pitchFamily="2" charset="-122"/>
                <a:ea typeface="华文楷体" panose="02010600040101010101" pitchFamily="2" charset="-122"/>
              </a:rPr>
              <a:t>TD-SCDMA</a:t>
            </a:r>
            <a:r>
              <a:rPr lang="zh-CN" altLang="en-US" sz="1400" b="1" dirty="0">
                <a:latin typeface="华文楷体" panose="02010600040101010101" pitchFamily="2" charset="-122"/>
                <a:ea typeface="华文楷体" panose="02010600040101010101" pitchFamily="2" charset="-122"/>
              </a:rPr>
              <a:t>和</a:t>
            </a:r>
            <a:r>
              <a:rPr lang="en-US" altLang="zh-CN" sz="1400" b="1" dirty="0">
                <a:latin typeface="华文楷体" panose="02010600040101010101" pitchFamily="2" charset="-122"/>
                <a:ea typeface="华文楷体" panose="02010600040101010101" pitchFamily="2" charset="-122"/>
              </a:rPr>
              <a:t>GSM</a:t>
            </a:r>
            <a:r>
              <a:rPr lang="zh-CN" altLang="en-US" sz="1400" b="1" dirty="0">
                <a:latin typeface="华文楷体" panose="02010600040101010101" pitchFamily="2" charset="-122"/>
                <a:ea typeface="华文楷体" panose="02010600040101010101" pitchFamily="2" charset="-122"/>
              </a:rPr>
              <a:t>系统下的地面无线接入网、</a:t>
            </a:r>
            <a:r>
              <a:rPr lang="en-US" altLang="zh-CN" sz="1400" b="1" dirty="0">
                <a:latin typeface="华文楷体" panose="02010600040101010101" pitchFamily="2" charset="-122"/>
                <a:ea typeface="华文楷体" panose="02010600040101010101" pitchFamily="2" charset="-122"/>
              </a:rPr>
              <a:t>Internet</a:t>
            </a:r>
            <a:r>
              <a:rPr lang="zh-CN" altLang="en-US" sz="1400" b="1" dirty="0">
                <a:latin typeface="华文楷体" panose="02010600040101010101" pitchFamily="2" charset="-122"/>
                <a:ea typeface="华文楷体" panose="02010600040101010101" pitchFamily="2" charset="-122"/>
              </a:rPr>
              <a:t>环境下的网络通路及无线局域网络下的无线链路接入点等，分别接入</a:t>
            </a:r>
            <a:r>
              <a:rPr lang="en-US" altLang="zh-CN" sz="1400" b="1" dirty="0">
                <a:latin typeface="华文楷体" panose="02010600040101010101" pitchFamily="2" charset="-122"/>
                <a:ea typeface="华文楷体" panose="02010600040101010101" pitchFamily="2" charset="-122"/>
              </a:rPr>
              <a:t>TD-SCDMA</a:t>
            </a:r>
            <a:r>
              <a:rPr lang="zh-CN" altLang="en-US" sz="1400" b="1" dirty="0">
                <a:latin typeface="华文楷体" panose="02010600040101010101" pitchFamily="2" charset="-122"/>
                <a:ea typeface="华文楷体" panose="02010600040101010101" pitchFamily="2" charset="-122"/>
              </a:rPr>
              <a:t>与</a:t>
            </a:r>
            <a:r>
              <a:rPr lang="en-US" altLang="zh-CN" sz="1400" b="1" dirty="0">
                <a:latin typeface="华文楷体" panose="02010600040101010101" pitchFamily="2" charset="-122"/>
                <a:ea typeface="华文楷体" panose="02010600040101010101" pitchFamily="2" charset="-122"/>
              </a:rPr>
              <a:t>GSM</a:t>
            </a:r>
            <a:r>
              <a:rPr lang="zh-CN" altLang="en-US" sz="1400" b="1" dirty="0">
                <a:latin typeface="华文楷体" panose="02010600040101010101" pitchFamily="2" charset="-122"/>
                <a:ea typeface="华文楷体" panose="02010600040101010101" pitchFamily="2" charset="-122"/>
              </a:rPr>
              <a:t>核心网、</a:t>
            </a:r>
            <a:r>
              <a:rPr lang="en-US" altLang="zh-CN" sz="1400" b="1" dirty="0">
                <a:latin typeface="华文楷体" panose="02010600040101010101" pitchFamily="2" charset="-122"/>
                <a:ea typeface="华文楷体" panose="02010600040101010101" pitchFamily="2" charset="-122"/>
              </a:rPr>
              <a:t>Internet</a:t>
            </a:r>
            <a:r>
              <a:rPr lang="zh-CN" altLang="en-US" sz="1400" b="1" dirty="0">
                <a:latin typeface="华文楷体" panose="02010600040101010101" pitchFamily="2" charset="-122"/>
                <a:ea typeface="华文楷体" panose="02010600040101010101" pitchFamily="2" charset="-122"/>
              </a:rPr>
              <a:t>主干网及无线局域网络等多类型异构网络，并通过各网络下的基站或主控设备，将传感信息分发至各终端，以实现针对无线传感器网络的多网远程监控与调度。 </a:t>
            </a:r>
            <a:endParaRPr lang="zh-CN" altLang="en-US" sz="1400" b="1"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p"/>
            </a:pPr>
            <a:r>
              <a:rPr lang="zh-CN" altLang="en-US" sz="1400" b="1" dirty="0">
                <a:latin typeface="华文楷体" panose="02010600040101010101" pitchFamily="2" charset="-122"/>
                <a:ea typeface="华文楷体" panose="02010600040101010101" pitchFamily="2" charset="-122"/>
              </a:rPr>
              <a:t>同时，处于</a:t>
            </a:r>
            <a:r>
              <a:rPr lang="en-US" altLang="zh-CN" sz="1400" b="1" dirty="0">
                <a:latin typeface="华文楷体" panose="02010600040101010101" pitchFamily="2" charset="-122"/>
                <a:ea typeface="华文楷体" panose="02010600040101010101" pitchFamily="2" charset="-122"/>
              </a:rPr>
              <a:t>TD-SCDMA</a:t>
            </a:r>
            <a:r>
              <a:rPr lang="zh-CN" altLang="en-US" sz="1400" b="1" dirty="0">
                <a:latin typeface="华文楷体" panose="02010600040101010101" pitchFamily="2" charset="-122"/>
                <a:ea typeface="华文楷体" panose="02010600040101010101" pitchFamily="2" charset="-122"/>
              </a:rPr>
              <a:t>、</a:t>
            </a:r>
            <a:r>
              <a:rPr lang="en-US" altLang="zh-CN" sz="1400" b="1" dirty="0">
                <a:latin typeface="华文楷体" panose="02010600040101010101" pitchFamily="2" charset="-122"/>
                <a:ea typeface="华文楷体" panose="02010600040101010101" pitchFamily="2" charset="-122"/>
              </a:rPr>
              <a:t>GSM</a:t>
            </a:r>
            <a:r>
              <a:rPr lang="zh-CN" altLang="en-US" sz="1400" b="1" dirty="0">
                <a:latin typeface="华文楷体" panose="02010600040101010101" pitchFamily="2" charset="-122"/>
                <a:ea typeface="华文楷体" panose="02010600040101010101" pitchFamily="2" charset="-122"/>
              </a:rPr>
              <a:t>、</a:t>
            </a:r>
            <a:r>
              <a:rPr lang="en-US" altLang="zh-CN" sz="1400" b="1" dirty="0">
                <a:latin typeface="华文楷体" panose="02010600040101010101" pitchFamily="2" charset="-122"/>
                <a:ea typeface="华文楷体" panose="02010600040101010101" pitchFamily="2" charset="-122"/>
              </a:rPr>
              <a:t>Internet</a:t>
            </a:r>
            <a:r>
              <a:rPr lang="zh-CN" altLang="en-US" sz="1400" b="1" dirty="0">
                <a:latin typeface="华文楷体" panose="02010600040101010101" pitchFamily="2" charset="-122"/>
                <a:ea typeface="华文楷体" panose="02010600040101010101" pitchFamily="2" charset="-122"/>
              </a:rPr>
              <a:t>等多类型网络终端的各应用与业务实体，也将通过各自网络连接相应的无线传感器网络网关，并由此对相应无线传感器网络节点开展数据查询、任务派发、业务扩展等多种功能，最终实现无线传感器网络与以移动通信网络、</a:t>
            </a:r>
            <a:r>
              <a:rPr lang="en-US" altLang="zh-CN" sz="1400" b="1" dirty="0">
                <a:latin typeface="华文楷体" panose="02010600040101010101" pitchFamily="2" charset="-122"/>
                <a:ea typeface="华文楷体" panose="02010600040101010101" pitchFamily="2" charset="-122"/>
              </a:rPr>
              <a:t>Internet</a:t>
            </a:r>
            <a:r>
              <a:rPr lang="zh-CN" altLang="en-US" sz="1400" b="1" dirty="0">
                <a:latin typeface="华文楷体" panose="02010600040101010101" pitchFamily="2" charset="-122"/>
                <a:ea typeface="华文楷体" panose="02010600040101010101" pitchFamily="2" charset="-122"/>
              </a:rPr>
              <a:t>网络为主的各类型网络的无缝的、泛在的交互。</a:t>
            </a:r>
            <a:endParaRPr lang="zh-CN" altLang="en-US" sz="1400" b="1"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p"/>
            </a:pPr>
            <a:endParaRPr lang="zh-CN" altLang="en-US" sz="1400" b="1" dirty="0">
              <a:latin typeface="华文楷体" panose="02010600040101010101" pitchFamily="2" charset="-122"/>
              <a:ea typeface="华文楷体" panose="02010600040101010101" pitchFamily="2" charset="-122"/>
            </a:endParaRPr>
          </a:p>
          <a:p>
            <a:pPr marL="171450" indent="-171450">
              <a:buFont typeface="Wingdings" panose="05000000000000000000" pitchFamily="2" charset="2"/>
              <a:buChar char="p"/>
            </a:pP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6"/>
            <a:ext cx="10729192"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5000" b="-15000"/>
          </a:stretch>
        </a:blipFill>
        <a:effectLst/>
      </p:bgPr>
    </p:bg>
    <p:spTree>
      <p:nvGrpSpPr>
        <p:cNvPr id="1" name=""/>
        <p:cNvGrpSpPr/>
        <p:nvPr/>
      </p:nvGrpSpPr>
      <p:grpSpPr>
        <a:xfrm>
          <a:off x="0" y="0"/>
          <a:ext cx="0" cy="0"/>
          <a:chOff x="0" y="0"/>
          <a:chExt cx="0" cy="0"/>
        </a:xfrm>
      </p:grpSpPr>
      <p:sp>
        <p:nvSpPr>
          <p:cNvPr id="2" name="Rectangle 2"/>
          <p:cNvSpPr txBox="1"/>
          <p:nvPr/>
        </p:nvSpPr>
        <p:spPr>
          <a:xfrm>
            <a:off x="0" y="416729"/>
            <a:ext cx="12219548" cy="3093494"/>
          </a:xfrm>
          <a:prstGeom prst="rect">
            <a:avLst/>
          </a:prstGeom>
        </p:spPr>
        <p:txBody>
          <a:bodyPr/>
          <a:lstStyle/>
          <a:p>
            <a:pPr marL="914400" lvl="0" indent="-914400">
              <a:lnSpc>
                <a:spcPct val="150000"/>
              </a:lnSpc>
              <a:spcBef>
                <a:spcPct val="20000"/>
              </a:spcBef>
              <a:defRPr/>
            </a:pPr>
            <a:r>
              <a:rPr lang="zh-CN" altLang="en-US" sz="28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en-US" altLang="zh-CN" sz="28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lvl="0" indent="-914400">
              <a:lnSpc>
                <a:spcPct val="150000"/>
              </a:lnSpc>
              <a:spcBef>
                <a:spcPct val="20000"/>
              </a:spcBef>
              <a:defRPr/>
            </a:pPr>
            <a:endParaRPr lang="zh-CN" altLang="en-US" sz="28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9</a:t>
            </a:r>
            <a:r>
              <a:rPr lang="zh-CN" altLang="zh-CN"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en-US" altLang="zh-CN"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a:t>
            </a:r>
            <a:r>
              <a:rPr lang="zh-CN" altLang="en-US"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物</a:t>
            </a:r>
            <a:r>
              <a:rPr lang="zh-CN" altLang="en-US" sz="6000" dirty="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联网环境下</a:t>
            </a:r>
            <a:r>
              <a:rPr lang="zh-CN" altLang="en-US"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的</a:t>
            </a:r>
            <a:r>
              <a:rPr lang="en-US" altLang="zh-CN"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WSN</a:t>
            </a:r>
            <a:r>
              <a:rPr lang="zh-CN" altLang="en-US"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接入</a:t>
            </a:r>
            <a:r>
              <a:rPr lang="zh-CN" altLang="en-US" sz="6000" dirty="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技术</a:t>
            </a:r>
            <a:endParaRPr lang="zh-CN" altLang="en-US" sz="60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1894932" y="4941168"/>
            <a:ext cx="8429683" cy="1052736"/>
          </a:xfrm>
          <a:prstGeom prst="rect">
            <a:avLst/>
          </a:prstGeom>
        </p:spPr>
        <p:txBody>
          <a:bodyPr/>
          <a:lstStyle/>
          <a:p>
            <a:pPr lvl="0" algn="ctr">
              <a:spcBef>
                <a:spcPct val="20000"/>
              </a:spcBef>
              <a:defRPr/>
            </a:pPr>
            <a:r>
              <a:rPr lang="zh-CN" altLang="en-US" sz="40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0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、多种接入技术的比较</a:t>
            </a:r>
            <a:endParaRPr lang="zh-CN" altLang="en-US" dirty="0"/>
          </a:p>
        </p:txBody>
      </p:sp>
      <p:sp>
        <p:nvSpPr>
          <p:cNvPr id="15" name="TextBox 14"/>
          <p:cNvSpPr txBox="1"/>
          <p:nvPr/>
        </p:nvSpPr>
        <p:spPr>
          <a:xfrm>
            <a:off x="911424" y="980728"/>
            <a:ext cx="10801200" cy="3785652"/>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实际应用中选择网关的接入方式</a:t>
            </a:r>
            <a:r>
              <a:rPr lang="zh-CN" altLang="en-US" sz="3200" b="1" dirty="0" smtClean="0">
                <a:latin typeface="华文楷体" panose="02010600040101010101" pitchFamily="2" charset="-122"/>
                <a:ea typeface="华文楷体" panose="02010600040101010101" pitchFamily="2" charset="-122"/>
              </a:rPr>
              <a:t>要依次考虑以下</a:t>
            </a:r>
            <a:r>
              <a:rPr lang="zh-CN" altLang="en-US" sz="3200" b="1" dirty="0">
                <a:latin typeface="华文楷体" panose="02010600040101010101" pitchFamily="2" charset="-122"/>
                <a:ea typeface="华文楷体" panose="02010600040101010101" pitchFamily="2" charset="-122"/>
              </a:rPr>
              <a:t>情况：</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en-US" altLang="zh-CN" sz="3200" b="1" dirty="0">
                <a:solidFill>
                  <a:srgbClr val="0000FF"/>
                </a:solidFill>
                <a:latin typeface="华文楷体" panose="02010600040101010101" pitchFamily="2" charset="-122"/>
                <a:ea typeface="华文楷体" panose="02010600040101010101" pitchFamily="2" charset="-122"/>
              </a:rPr>
              <a:t>WSN</a:t>
            </a:r>
            <a:r>
              <a:rPr lang="zh-CN" altLang="en-US" sz="3200" b="1" dirty="0">
                <a:solidFill>
                  <a:srgbClr val="0000FF"/>
                </a:solidFill>
                <a:latin typeface="华文楷体" panose="02010600040101010101" pitchFamily="2" charset="-122"/>
                <a:ea typeface="华文楷体" panose="02010600040101010101" pitchFamily="2" charset="-122"/>
              </a:rPr>
              <a:t>的应用环境所</a:t>
            </a:r>
            <a:r>
              <a:rPr lang="zh-CN" altLang="en-US" sz="3200" b="1" dirty="0">
                <a:solidFill>
                  <a:srgbClr val="FF0000"/>
                </a:solidFill>
                <a:latin typeface="华文楷体" panose="02010600040101010101" pitchFamily="2" charset="-122"/>
                <a:ea typeface="华文楷体" panose="02010600040101010101" pitchFamily="2" charset="-122"/>
              </a:rPr>
              <a:t>能提供的可能</a:t>
            </a:r>
            <a:r>
              <a:rPr lang="zh-CN" altLang="en-US" sz="3200" b="1" dirty="0">
                <a:solidFill>
                  <a:srgbClr val="0000FF"/>
                </a:solidFill>
                <a:latin typeface="华文楷体" panose="02010600040101010101" pitchFamily="2" charset="-122"/>
                <a:ea typeface="华文楷体" panose="02010600040101010101" pitchFamily="2" charset="-122"/>
              </a:rPr>
              <a:t>的网络接入方式</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en-US" altLang="zh-CN" sz="3200" b="1" dirty="0">
                <a:solidFill>
                  <a:srgbClr val="0000FF"/>
                </a:solidFill>
                <a:latin typeface="华文楷体" panose="02010600040101010101" pitchFamily="2" charset="-122"/>
                <a:ea typeface="华文楷体" panose="02010600040101010101" pitchFamily="2" charset="-122"/>
              </a:rPr>
              <a:t>WSN</a:t>
            </a:r>
            <a:r>
              <a:rPr lang="zh-CN" altLang="en-US" sz="3200" b="1" dirty="0">
                <a:solidFill>
                  <a:srgbClr val="0000FF"/>
                </a:solidFill>
                <a:latin typeface="华文楷体" panose="02010600040101010101" pitchFamily="2" charset="-122"/>
                <a:ea typeface="华文楷体" panose="02010600040101010101" pitchFamily="2" charset="-122"/>
              </a:rPr>
              <a:t>是一种以数据为中心的网络，网关节点的</a:t>
            </a:r>
            <a:r>
              <a:rPr lang="zh-CN" altLang="en-US" sz="3200" b="1" dirty="0">
                <a:solidFill>
                  <a:srgbClr val="FF0000"/>
                </a:solidFill>
                <a:latin typeface="华文楷体" panose="02010600040101010101" pitchFamily="2" charset="-122"/>
                <a:ea typeface="华文楷体" panose="02010600040101010101" pitchFamily="2" charset="-122"/>
              </a:rPr>
              <a:t>上行数据量大而下行数据量</a:t>
            </a:r>
            <a:r>
              <a:rPr lang="zh-CN" altLang="en-US" sz="3200" b="1" dirty="0" smtClean="0">
                <a:solidFill>
                  <a:srgbClr val="FF0000"/>
                </a:solidFill>
                <a:latin typeface="华文楷体" panose="02010600040101010101" pitchFamily="2" charset="-122"/>
                <a:ea typeface="华文楷体" panose="02010600040101010101" pitchFamily="2" charset="-122"/>
              </a:rPr>
              <a:t>小</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zh-CN" altLang="en-US" sz="3200" b="1" dirty="0">
                <a:solidFill>
                  <a:srgbClr val="0000FF"/>
                </a:solidFill>
                <a:latin typeface="华文楷体" panose="02010600040101010101" pitchFamily="2" charset="-122"/>
                <a:ea typeface="华文楷体" panose="02010600040101010101" pitchFamily="2" charset="-122"/>
              </a:rPr>
              <a:t>网关节点的成本和集成难度</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无线传感器网络接入基础网络的方式比较</a:t>
            </a:r>
            <a:endParaRPr lang="zh-CN" altLang="en-US" dirty="0"/>
          </a:p>
        </p:txBody>
      </p:sp>
      <p:graphicFrame>
        <p:nvGraphicFramePr>
          <p:cNvPr id="6" name="表格 5"/>
          <p:cNvGraphicFramePr>
            <a:graphicFrameLocks noGrp="1"/>
          </p:cNvGraphicFramePr>
          <p:nvPr>
            <p:custDataLst>
              <p:tags r:id="rId1"/>
            </p:custDataLst>
          </p:nvPr>
        </p:nvGraphicFramePr>
        <p:xfrm>
          <a:off x="983432" y="1124745"/>
          <a:ext cx="10657184" cy="3960439"/>
        </p:xfrm>
        <a:graphic>
          <a:graphicData uri="http://schemas.openxmlformats.org/drawingml/2006/table">
            <a:tbl>
              <a:tblPr firstRow="1" bandRow="1">
                <a:tableStyleId>{5C22544A-7EE6-4342-B048-85BDC9FD1C3A}</a:tableStyleId>
              </a:tblPr>
              <a:tblGrid>
                <a:gridCol w="2664296"/>
                <a:gridCol w="2952328"/>
                <a:gridCol w="2088232"/>
                <a:gridCol w="2952328"/>
              </a:tblGrid>
              <a:tr h="725890">
                <a:tc>
                  <a:txBody>
                    <a:bodyPr/>
                    <a:lstStyle/>
                    <a:p>
                      <a:pPr algn="ctr"/>
                      <a:r>
                        <a:rPr lang="zh-CN" altLang="en-US" sz="2400" b="1" dirty="0" smtClean="0"/>
                        <a:t>接入方式</a:t>
                      </a:r>
                      <a:endParaRPr lang="zh-CN" altLang="en-US" sz="2400" b="1" dirty="0"/>
                    </a:p>
                  </a:txBody>
                  <a:tcPr marT="43342" marB="43342" anchor="ctr"/>
                </a:tc>
                <a:tc>
                  <a:txBody>
                    <a:bodyPr/>
                    <a:lstStyle/>
                    <a:p>
                      <a:pPr algn="ctr"/>
                      <a:r>
                        <a:rPr lang="zh-CN" altLang="en-US" sz="2400" b="1" dirty="0" smtClean="0"/>
                        <a:t>上行数据率</a:t>
                      </a:r>
                      <a:endParaRPr lang="zh-CN" altLang="en-US" sz="2400" b="1" dirty="0"/>
                    </a:p>
                  </a:txBody>
                  <a:tcPr marT="43342" marB="43342" anchor="ctr"/>
                </a:tc>
                <a:tc>
                  <a:txBody>
                    <a:bodyPr/>
                    <a:lstStyle/>
                    <a:p>
                      <a:pPr algn="ctr"/>
                      <a:r>
                        <a:rPr lang="zh-CN" altLang="en-US" sz="2400" b="1" dirty="0" smtClean="0"/>
                        <a:t>网络覆盖</a:t>
                      </a:r>
                      <a:endParaRPr lang="zh-CN" altLang="en-US" sz="2400" b="1" dirty="0"/>
                    </a:p>
                  </a:txBody>
                  <a:tcPr marT="43342" marB="43342" anchor="ctr"/>
                </a:tc>
                <a:tc>
                  <a:txBody>
                    <a:bodyPr/>
                    <a:lstStyle/>
                    <a:p>
                      <a:pPr algn="ctr"/>
                      <a:r>
                        <a:rPr lang="zh-CN" altLang="en-US" sz="2400" b="1" dirty="0" smtClean="0"/>
                        <a:t>网关集成</a:t>
                      </a:r>
                      <a:endParaRPr lang="en-US" altLang="zh-CN" sz="2400" b="1" dirty="0" smtClean="0"/>
                    </a:p>
                    <a:p>
                      <a:pPr algn="ctr"/>
                      <a:r>
                        <a:rPr lang="zh-CN" altLang="en-US" sz="2400" b="1" dirty="0" smtClean="0"/>
                        <a:t>难度及成本</a:t>
                      </a:r>
                      <a:endParaRPr lang="zh-CN" altLang="en-US" sz="2400" b="1" dirty="0"/>
                    </a:p>
                  </a:txBody>
                  <a:tcPr marT="43342" marB="43342" anchor="ctr"/>
                </a:tc>
              </a:tr>
              <a:tr h="628447">
                <a:tc>
                  <a:txBody>
                    <a:bodyPr/>
                    <a:lstStyle/>
                    <a:p>
                      <a:pPr algn="ctr"/>
                      <a:r>
                        <a:rPr lang="zh-CN" altLang="en-US" sz="2400" b="1" dirty="0" smtClean="0"/>
                        <a:t>有线接入</a:t>
                      </a:r>
                      <a:endParaRPr lang="zh-CN" altLang="en-US" sz="2400" b="1" dirty="0"/>
                    </a:p>
                  </a:txBody>
                  <a:tcPr marT="43342" marB="43342" anchor="ctr"/>
                </a:tc>
                <a:tc>
                  <a:txBody>
                    <a:bodyPr/>
                    <a:lstStyle/>
                    <a:p>
                      <a:pPr algn="ctr"/>
                      <a:r>
                        <a:rPr lang="zh-CN" altLang="en-US" sz="2400" b="1" dirty="0" smtClean="0"/>
                        <a:t>最高（</a:t>
                      </a:r>
                      <a:r>
                        <a:rPr lang="en-US" altLang="zh-CN" sz="2400" b="1" dirty="0" smtClean="0"/>
                        <a:t>56K-100M</a:t>
                      </a:r>
                      <a:r>
                        <a:rPr lang="zh-CN" altLang="en-US" sz="2400" b="1" dirty="0" smtClean="0"/>
                        <a:t>）</a:t>
                      </a:r>
                      <a:endParaRPr lang="zh-CN" altLang="en-US" sz="2400" b="1" dirty="0"/>
                    </a:p>
                  </a:txBody>
                  <a:tcPr marT="43342" marB="43342" anchor="ctr"/>
                </a:tc>
                <a:tc>
                  <a:txBody>
                    <a:bodyPr/>
                    <a:lstStyle/>
                    <a:p>
                      <a:pPr algn="ctr"/>
                      <a:r>
                        <a:rPr lang="zh-CN" altLang="en-US" sz="2400" b="1" dirty="0" smtClean="0"/>
                        <a:t>室内</a:t>
                      </a:r>
                      <a:endParaRPr lang="zh-CN" altLang="en-US" sz="2400" b="1" dirty="0"/>
                    </a:p>
                  </a:txBody>
                  <a:tcPr marT="43342" marB="43342"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t>易集成，成本低</a:t>
                      </a:r>
                      <a:endParaRPr lang="zh-CN" altLang="en-US" sz="2400" b="1" dirty="0" smtClean="0"/>
                    </a:p>
                  </a:txBody>
                  <a:tcPr marT="43342" marB="43342" anchor="ctr"/>
                </a:tc>
              </a:tr>
              <a:tr h="628447">
                <a:tc>
                  <a:txBody>
                    <a:bodyPr/>
                    <a:lstStyle/>
                    <a:p>
                      <a:pPr algn="ctr"/>
                      <a:r>
                        <a:rPr lang="en-US" altLang="zh-CN" sz="2400" b="1" dirty="0" smtClean="0"/>
                        <a:t>GPRS</a:t>
                      </a:r>
                      <a:r>
                        <a:rPr lang="zh-CN" altLang="en-US" sz="2400" b="1" dirty="0" smtClean="0"/>
                        <a:t>接入</a:t>
                      </a:r>
                      <a:endParaRPr lang="zh-CN" altLang="en-US" sz="2400" b="1" dirty="0"/>
                    </a:p>
                  </a:txBody>
                  <a:tcPr marT="43342" marB="43342" anchor="ctr"/>
                </a:tc>
                <a:tc>
                  <a:txBody>
                    <a:bodyPr/>
                    <a:lstStyle/>
                    <a:p>
                      <a:pPr algn="ctr"/>
                      <a:r>
                        <a:rPr lang="zh-CN" altLang="en-US" sz="2400" b="1" dirty="0" smtClean="0"/>
                        <a:t>较低（</a:t>
                      </a:r>
                      <a:r>
                        <a:rPr lang="en-US" altLang="zh-CN" sz="2400" b="1" dirty="0" smtClean="0"/>
                        <a:t>115.2K</a:t>
                      </a:r>
                      <a:r>
                        <a:rPr lang="zh-CN" altLang="en-US" sz="2400" b="1" dirty="0" smtClean="0"/>
                        <a:t>）</a:t>
                      </a:r>
                      <a:endParaRPr lang="zh-CN" altLang="en-US" sz="2400" b="1" dirty="0"/>
                    </a:p>
                  </a:txBody>
                  <a:tcPr marT="43342" marB="43342" anchor="ctr"/>
                </a:tc>
                <a:tc>
                  <a:txBody>
                    <a:bodyPr/>
                    <a:lstStyle/>
                    <a:p>
                      <a:pPr algn="ctr"/>
                      <a:r>
                        <a:rPr lang="zh-CN" altLang="en-US" sz="2400" b="1" dirty="0" smtClean="0"/>
                        <a:t>较广</a:t>
                      </a:r>
                      <a:endParaRPr lang="zh-CN" altLang="en-US" sz="2400" b="1" dirty="0"/>
                    </a:p>
                  </a:txBody>
                  <a:tcPr marT="43342" marB="43342"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t>易集成，成本低</a:t>
                      </a:r>
                      <a:endParaRPr lang="zh-CN" altLang="en-US" sz="2400" b="1" dirty="0" smtClean="0"/>
                    </a:p>
                  </a:txBody>
                  <a:tcPr marT="43342" marB="43342" anchor="ctr"/>
                </a:tc>
              </a:tr>
              <a:tr h="628447">
                <a:tc>
                  <a:txBody>
                    <a:bodyPr/>
                    <a:lstStyle/>
                    <a:p>
                      <a:pPr algn="ctr"/>
                      <a:r>
                        <a:rPr lang="en-US" altLang="zh-CN" sz="2400" b="1" dirty="0" smtClean="0"/>
                        <a:t>CDMA</a:t>
                      </a:r>
                      <a:r>
                        <a:rPr lang="zh-CN" altLang="en-US" sz="2400" b="1" dirty="0" smtClean="0"/>
                        <a:t>接入</a:t>
                      </a:r>
                      <a:endParaRPr lang="zh-CN" altLang="en-US" sz="2400" b="1" dirty="0"/>
                    </a:p>
                  </a:txBody>
                  <a:tcPr marT="43342" marB="43342" anchor="ctr"/>
                </a:tc>
                <a:tc>
                  <a:txBody>
                    <a:bodyPr/>
                    <a:lstStyle/>
                    <a:p>
                      <a:pPr algn="ctr"/>
                      <a:r>
                        <a:rPr lang="zh-CN" altLang="en-US" sz="2400" b="1" dirty="0" smtClean="0"/>
                        <a:t>较高（</a:t>
                      </a:r>
                      <a:r>
                        <a:rPr lang="en-US" altLang="zh-CN" sz="2400" b="1" dirty="0" smtClean="0"/>
                        <a:t>153.6K</a:t>
                      </a:r>
                      <a:r>
                        <a:rPr lang="zh-CN" altLang="en-US" sz="2400" b="1" dirty="0" smtClean="0"/>
                        <a:t>）</a:t>
                      </a:r>
                      <a:endParaRPr lang="zh-CN" altLang="en-US" sz="2400" b="1" dirty="0"/>
                    </a:p>
                  </a:txBody>
                  <a:tcPr marT="43342" marB="43342" anchor="ctr"/>
                </a:tc>
                <a:tc>
                  <a:txBody>
                    <a:bodyPr/>
                    <a:lstStyle/>
                    <a:p>
                      <a:pPr algn="ctr"/>
                      <a:r>
                        <a:rPr lang="zh-CN" altLang="en-US" sz="2400" b="1" dirty="0" smtClean="0"/>
                        <a:t>较广</a:t>
                      </a:r>
                      <a:endParaRPr lang="zh-CN" altLang="en-US" sz="2400" b="1" dirty="0"/>
                    </a:p>
                  </a:txBody>
                  <a:tcPr marT="43342" marB="43342" anchor="ctr"/>
                </a:tc>
                <a:tc>
                  <a:txBody>
                    <a:bodyPr/>
                    <a:lstStyle/>
                    <a:p>
                      <a:pPr algn="ctr"/>
                      <a:r>
                        <a:rPr lang="zh-CN" altLang="en-US" sz="2400" b="1" dirty="0" smtClean="0"/>
                        <a:t>易集成，成本低</a:t>
                      </a:r>
                      <a:endParaRPr lang="zh-CN" altLang="en-US" sz="2400" b="1" dirty="0"/>
                    </a:p>
                  </a:txBody>
                  <a:tcPr marT="43342" marB="43342" anchor="ctr"/>
                </a:tc>
              </a:tr>
              <a:tr h="628447">
                <a:tc>
                  <a:txBody>
                    <a:bodyPr/>
                    <a:lstStyle/>
                    <a:p>
                      <a:pPr algn="ctr"/>
                      <a:r>
                        <a:rPr lang="en-US" altLang="zh-CN" sz="2400" b="1" dirty="0" smtClean="0"/>
                        <a:t>WLAN</a:t>
                      </a:r>
                      <a:r>
                        <a:rPr lang="zh-CN" altLang="en-US" sz="2400" b="1" dirty="0" smtClean="0"/>
                        <a:t>接入（</a:t>
                      </a:r>
                      <a:r>
                        <a:rPr lang="en-US" altLang="zh-CN" sz="2400" b="1" dirty="0" smtClean="0"/>
                        <a:t>WIFI</a:t>
                      </a:r>
                      <a:r>
                        <a:rPr lang="zh-CN" altLang="en-US" sz="2400" b="1" dirty="0" smtClean="0"/>
                        <a:t>）</a:t>
                      </a:r>
                      <a:endParaRPr lang="zh-CN" altLang="en-US" sz="2400" b="1" dirty="0"/>
                    </a:p>
                  </a:txBody>
                  <a:tcPr marT="43342" marB="43342" anchor="ctr"/>
                </a:tc>
                <a:tc>
                  <a:txBody>
                    <a:bodyPr/>
                    <a:lstStyle/>
                    <a:p>
                      <a:pPr algn="ctr"/>
                      <a:r>
                        <a:rPr lang="zh-CN" altLang="en-US" sz="2400" b="1" dirty="0" smtClean="0"/>
                        <a:t>高（</a:t>
                      </a:r>
                      <a:r>
                        <a:rPr lang="en-US" altLang="zh-CN" sz="2400" b="1" dirty="0" smtClean="0"/>
                        <a:t>1M-54M</a:t>
                      </a:r>
                      <a:r>
                        <a:rPr lang="zh-CN" altLang="en-US" sz="2400" b="1" dirty="0" smtClean="0"/>
                        <a:t>）</a:t>
                      </a:r>
                      <a:endParaRPr lang="zh-CN" altLang="en-US" sz="2400" b="1" dirty="0"/>
                    </a:p>
                  </a:txBody>
                  <a:tcPr marT="43342" marB="43342" anchor="ctr"/>
                </a:tc>
                <a:tc>
                  <a:txBody>
                    <a:bodyPr/>
                    <a:lstStyle/>
                    <a:p>
                      <a:pPr algn="ctr"/>
                      <a:r>
                        <a:rPr lang="zh-CN" altLang="en-US" sz="2400" b="1" dirty="0" smtClean="0"/>
                        <a:t>热点区域</a:t>
                      </a:r>
                      <a:endParaRPr lang="zh-CN" altLang="en-US" sz="2400" b="1" dirty="0"/>
                    </a:p>
                  </a:txBody>
                  <a:tcPr marT="43342" marB="43342" anchor="ctr"/>
                </a:tc>
                <a:tc>
                  <a:txBody>
                    <a:bodyPr/>
                    <a:lstStyle/>
                    <a:p>
                      <a:pPr algn="ctr"/>
                      <a:r>
                        <a:rPr lang="zh-CN" altLang="en-US" sz="2400" b="1" dirty="0" smtClean="0"/>
                        <a:t>易集成，成本较低</a:t>
                      </a:r>
                      <a:endParaRPr lang="zh-CN" altLang="en-US" sz="2400" b="1" dirty="0"/>
                    </a:p>
                  </a:txBody>
                  <a:tcPr marT="43342" marB="43342" anchor="ctr"/>
                </a:tc>
              </a:tr>
              <a:tr h="628447">
                <a:tc>
                  <a:txBody>
                    <a:bodyPr/>
                    <a:lstStyle/>
                    <a:p>
                      <a:pPr algn="ctr"/>
                      <a:r>
                        <a:rPr lang="zh-CN" altLang="en-US" sz="2400" b="1" dirty="0" smtClean="0"/>
                        <a:t>卫星接入</a:t>
                      </a:r>
                      <a:endParaRPr lang="zh-CN" altLang="en-US" sz="2400" b="1" dirty="0"/>
                    </a:p>
                  </a:txBody>
                  <a:tcPr marT="43342" marB="43342" anchor="ctr"/>
                </a:tc>
                <a:tc>
                  <a:txBody>
                    <a:bodyPr/>
                    <a:lstStyle/>
                    <a:p>
                      <a:pPr algn="ctr"/>
                      <a:r>
                        <a:rPr lang="zh-CN" altLang="en-US" sz="2400" b="1" dirty="0" smtClean="0"/>
                        <a:t>最低，传输延迟大</a:t>
                      </a:r>
                      <a:endParaRPr lang="zh-CN" altLang="en-US" sz="2400" b="1" dirty="0"/>
                    </a:p>
                  </a:txBody>
                  <a:tcPr marT="43342" marB="43342" anchor="ctr"/>
                </a:tc>
                <a:tc>
                  <a:txBody>
                    <a:bodyPr/>
                    <a:lstStyle/>
                    <a:p>
                      <a:pPr algn="ctr"/>
                      <a:r>
                        <a:rPr lang="zh-CN" altLang="en-US" sz="2400" b="1" dirty="0" smtClean="0"/>
                        <a:t>最广</a:t>
                      </a:r>
                      <a:endParaRPr lang="zh-CN" altLang="en-US" sz="2400" b="1" dirty="0"/>
                    </a:p>
                  </a:txBody>
                  <a:tcPr marT="43342" marB="43342" anchor="ctr"/>
                </a:tc>
                <a:tc>
                  <a:txBody>
                    <a:bodyPr/>
                    <a:lstStyle/>
                    <a:p>
                      <a:pPr algn="ctr"/>
                      <a:r>
                        <a:rPr lang="zh-CN" altLang="en-US" sz="2400" b="1" dirty="0" smtClean="0"/>
                        <a:t>不宜集成，成本高</a:t>
                      </a:r>
                      <a:endParaRPr lang="zh-CN" altLang="en-US" sz="2400" b="1" dirty="0"/>
                    </a:p>
                  </a:txBody>
                  <a:tcPr marT="43342" marB="43342" anchor="ctr"/>
                </a:tc>
              </a:tr>
            </a:tbl>
          </a:graphicData>
        </a:graphic>
      </p:graphicFrame>
      <p:sp>
        <p:nvSpPr>
          <p:cNvPr id="7" name="圆角矩形 4"/>
          <p:cNvSpPr>
            <a:spLocks noChangeArrowheads="1"/>
          </p:cNvSpPr>
          <p:nvPr/>
        </p:nvSpPr>
        <p:spPr bwMode="auto">
          <a:xfrm>
            <a:off x="1055440" y="5301208"/>
            <a:ext cx="10707084" cy="104778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000"/>
              </a:srgbClr>
            </a:outerShdw>
          </a:effectLst>
        </p:spPr>
        <p:txBody>
          <a:bodyPr anchor="ctr"/>
          <a:lstStyle/>
          <a:p>
            <a:r>
              <a:rPr lang="zh-CN" altLang="en-US" sz="2800" b="1" dirty="0">
                <a:solidFill>
                  <a:srgbClr val="FFFF00"/>
                </a:solidFill>
                <a:latin typeface="Calibri" panose="020F0502020204030204" pitchFamily="34" charset="0"/>
              </a:rPr>
              <a:t>结论：</a:t>
            </a:r>
            <a:r>
              <a:rPr lang="en-US" altLang="zh-CN" sz="2800" dirty="0">
                <a:solidFill>
                  <a:srgbClr val="FFFF00"/>
                </a:solidFill>
              </a:rPr>
              <a:t> </a:t>
            </a:r>
            <a:r>
              <a:rPr lang="en-US" altLang="zh-CN" sz="2800" b="1" dirty="0">
                <a:solidFill>
                  <a:schemeClr val="bg1"/>
                </a:solidFill>
                <a:latin typeface="华文楷体" panose="02010600040101010101" pitchFamily="2" charset="-122"/>
                <a:ea typeface="华文楷体" panose="02010600040101010101" pitchFamily="2" charset="-122"/>
              </a:rPr>
              <a:t>WLAN</a:t>
            </a:r>
            <a:r>
              <a:rPr lang="zh-CN" altLang="zh-CN" sz="2800" b="1" dirty="0">
                <a:solidFill>
                  <a:schemeClr val="bg1"/>
                </a:solidFill>
                <a:latin typeface="华文楷体" panose="02010600040101010101" pitchFamily="2" charset="-122"/>
                <a:ea typeface="华文楷体" panose="02010600040101010101" pitchFamily="2" charset="-122"/>
              </a:rPr>
              <a:t>网络在网络覆盖、数据传输速率、网络的稳定性和设备性价比上都有优势。</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、以太网接入无线传感器网络技术</a:t>
            </a:r>
            <a:endParaRPr lang="zh-CN" altLang="en-US" dirty="0"/>
          </a:p>
        </p:txBody>
      </p:sp>
      <p:sp>
        <p:nvSpPr>
          <p:cNvPr id="15" name="TextBox 14"/>
          <p:cNvSpPr txBox="1"/>
          <p:nvPr/>
        </p:nvSpPr>
        <p:spPr>
          <a:xfrm>
            <a:off x="911424" y="980728"/>
            <a:ext cx="10801200" cy="5078313"/>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以太网是</a:t>
            </a:r>
            <a:r>
              <a:rPr lang="zh-CN" altLang="en-US" sz="3200" b="1" dirty="0">
                <a:solidFill>
                  <a:srgbClr val="FF0000"/>
                </a:solidFill>
                <a:latin typeface="华文楷体" panose="02010600040101010101" pitchFamily="2" charset="-122"/>
                <a:ea typeface="华文楷体" panose="02010600040101010101" pitchFamily="2" charset="-122"/>
              </a:rPr>
              <a:t>总线形拓扑结构</a:t>
            </a:r>
            <a:r>
              <a:rPr lang="zh-CN" altLang="en-US" sz="3200" b="1" dirty="0">
                <a:latin typeface="华文楷体" panose="02010600040101010101" pitchFamily="2" charset="-122"/>
                <a:ea typeface="华文楷体" panose="02010600040101010101" pitchFamily="2" charset="-122"/>
              </a:rPr>
              <a:t>局域网的典型代表，它是当今</a:t>
            </a:r>
            <a:r>
              <a:rPr lang="en-US" altLang="zh-CN" sz="3200" b="1" dirty="0">
                <a:latin typeface="华文楷体" panose="02010600040101010101" pitchFamily="2" charset="-122"/>
                <a:ea typeface="华文楷体" panose="02010600040101010101" pitchFamily="2" charset="-122"/>
              </a:rPr>
              <a:t>TCP/IP</a:t>
            </a:r>
            <a:r>
              <a:rPr lang="zh-CN" altLang="en-US" sz="3200" b="1" dirty="0">
                <a:latin typeface="华文楷体" panose="02010600040101010101" pitchFamily="2" charset="-122"/>
                <a:ea typeface="华文楷体" panose="02010600040101010101" pitchFamily="2" charset="-122"/>
              </a:rPr>
              <a:t>采用的主要局域网技术</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 </a:t>
            </a:r>
            <a:r>
              <a:rPr lang="en-US" altLang="zh-CN" sz="3200" b="1" dirty="0" err="1">
                <a:solidFill>
                  <a:srgbClr val="FF0000"/>
                </a:solidFill>
                <a:latin typeface="华文楷体" panose="02010600040101010101" pitchFamily="2" charset="-122"/>
                <a:ea typeface="华文楷体" panose="02010600040101010101" pitchFamily="2" charset="-122"/>
              </a:rPr>
              <a:t>uClinux</a:t>
            </a:r>
            <a:r>
              <a:rPr lang="zh-CN" altLang="en-US" sz="3200" b="1" dirty="0">
                <a:latin typeface="华文楷体" panose="02010600040101010101" pitchFamily="2" charset="-122"/>
                <a:ea typeface="华文楷体" panose="02010600040101010101" pitchFamily="2" charset="-122"/>
              </a:rPr>
              <a:t>提供了通用的</a:t>
            </a:r>
            <a:r>
              <a:rPr lang="en-US" altLang="zh-CN" sz="3200" b="1" dirty="0">
                <a:latin typeface="华文楷体" panose="02010600040101010101" pitchFamily="2" charset="-122"/>
                <a:ea typeface="华文楷体" panose="02010600040101010101" pitchFamily="2" charset="-122"/>
              </a:rPr>
              <a:t>Linux API</a:t>
            </a:r>
            <a:r>
              <a:rPr lang="zh-CN" altLang="en-US" sz="3200" b="1" dirty="0">
                <a:latin typeface="华文楷体" panose="02010600040101010101" pitchFamily="2" charset="-122"/>
                <a:ea typeface="华文楷体" panose="02010600040101010101" pitchFamily="2" charset="-122"/>
              </a:rPr>
              <a:t>以支持完整的</a:t>
            </a:r>
            <a:r>
              <a:rPr lang="en-US" altLang="zh-CN" sz="3200" b="1" dirty="0">
                <a:latin typeface="华文楷体" panose="02010600040101010101" pitchFamily="2" charset="-122"/>
                <a:ea typeface="华文楷体" panose="02010600040101010101" pitchFamily="2" charset="-122"/>
              </a:rPr>
              <a:t>TCP/IP</a:t>
            </a:r>
            <a:r>
              <a:rPr lang="zh-CN" altLang="en-US" sz="3200" b="1" dirty="0">
                <a:latin typeface="华文楷体" panose="02010600040101010101" pitchFamily="2" charset="-122"/>
                <a:ea typeface="华文楷体" panose="02010600040101010101" pitchFamily="2" charset="-122"/>
              </a:rPr>
              <a:t>协议</a:t>
            </a:r>
            <a:r>
              <a:rPr lang="zh-CN" altLang="en-US" sz="3200" b="1" dirty="0" smtClean="0">
                <a:latin typeface="华文楷体" panose="02010600040101010101" pitchFamily="2" charset="-122"/>
                <a:ea typeface="华文楷体" panose="02010600040101010101" pitchFamily="2" charset="-122"/>
              </a:rPr>
              <a:t>，并支持</a:t>
            </a:r>
            <a:r>
              <a:rPr lang="zh-CN" altLang="en-US" sz="3200" b="1" dirty="0">
                <a:latin typeface="华文楷体" panose="02010600040101010101" pitchFamily="2" charset="-122"/>
                <a:ea typeface="华文楷体" panose="02010600040101010101" pitchFamily="2" charset="-122"/>
              </a:rPr>
              <a:t>许多其他网络协议，是一个网络完备的操作系统。其中</a:t>
            </a:r>
            <a:r>
              <a:rPr lang="en-US" altLang="zh-CN" sz="3200" b="1" dirty="0">
                <a:solidFill>
                  <a:srgbClr val="0000FF"/>
                </a:solidFill>
                <a:latin typeface="华文楷体" panose="02010600040101010101" pitchFamily="2" charset="-122"/>
                <a:ea typeface="华文楷体" panose="02010600040101010101" pitchFamily="2" charset="-122"/>
              </a:rPr>
              <a:t>socket</a:t>
            </a:r>
            <a:r>
              <a:rPr lang="zh-CN" altLang="en-US" sz="3200" b="1" dirty="0">
                <a:solidFill>
                  <a:srgbClr val="0000FF"/>
                </a:solidFill>
                <a:latin typeface="华文楷体" panose="02010600040101010101" pitchFamily="2" charset="-122"/>
                <a:ea typeface="华文楷体" panose="02010600040101010101" pitchFamily="2" charset="-122"/>
              </a:rPr>
              <a:t>通信机制</a:t>
            </a:r>
            <a:r>
              <a:rPr lang="zh-CN" altLang="en-US" sz="3200" b="1" dirty="0">
                <a:latin typeface="华文楷体" panose="02010600040101010101" pitchFamily="2" charset="-122"/>
                <a:ea typeface="华文楷体" panose="02010600040101010101" pitchFamily="2" charset="-122"/>
              </a:rPr>
              <a:t>是开发以太网应用程序的关键技术</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套接字（</a:t>
            </a:r>
            <a:r>
              <a:rPr lang="en-US" altLang="zh-CN" sz="2800" b="1" dirty="0">
                <a:latin typeface="华文楷体" panose="02010600040101010101" pitchFamily="2" charset="-122"/>
                <a:ea typeface="华文楷体" panose="02010600040101010101" pitchFamily="2" charset="-122"/>
              </a:rPr>
              <a:t>socket</a:t>
            </a:r>
            <a:r>
              <a:rPr lang="zh-CN" altLang="en-US" sz="2800" b="1" dirty="0">
                <a:latin typeface="华文楷体" panose="02010600040101010101" pitchFamily="2" charset="-122"/>
                <a:ea typeface="华文楷体" panose="02010600040101010101" pitchFamily="2" charset="-122"/>
              </a:rPr>
              <a:t>）是一个支持网络输入</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输出（</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）的结构。常用的</a:t>
            </a:r>
            <a:r>
              <a:rPr lang="en-US" altLang="zh-CN" sz="2800" b="1" dirty="0">
                <a:latin typeface="华文楷体" panose="02010600040101010101" pitchFamily="2" charset="-122"/>
                <a:ea typeface="华文楷体" panose="02010600040101010101" pitchFamily="2" charset="-122"/>
              </a:rPr>
              <a:t>socket</a:t>
            </a:r>
            <a:r>
              <a:rPr lang="zh-CN" altLang="en-US" sz="2800" b="1" dirty="0">
                <a:latin typeface="华文楷体" panose="02010600040101010101" pitchFamily="2" charset="-122"/>
                <a:ea typeface="华文楷体" panose="02010600040101010101" pitchFamily="2" charset="-122"/>
              </a:rPr>
              <a:t>类型有两种：流式</a:t>
            </a:r>
            <a:r>
              <a:rPr lang="en-US" altLang="zh-CN" sz="2800" b="1" dirty="0">
                <a:latin typeface="华文楷体" panose="02010600040101010101" pitchFamily="2" charset="-122"/>
                <a:ea typeface="华文楷体" panose="02010600040101010101" pitchFamily="2" charset="-122"/>
              </a:rPr>
              <a:t>socket</a:t>
            </a:r>
            <a:r>
              <a:rPr lang="zh-CN" altLang="en-US" sz="2800" b="1" dirty="0">
                <a:latin typeface="华文楷体" panose="02010600040101010101" pitchFamily="2" charset="-122"/>
                <a:ea typeface="华文楷体" panose="02010600040101010101" pitchFamily="2" charset="-122"/>
              </a:rPr>
              <a:t>和数据报式</a:t>
            </a:r>
            <a:r>
              <a:rPr lang="en-US" altLang="zh-CN" sz="2800" b="1" dirty="0">
                <a:latin typeface="华文楷体" panose="02010600040101010101" pitchFamily="2" charset="-122"/>
                <a:ea typeface="华文楷体" panose="02010600040101010101" pitchFamily="2" charset="-122"/>
              </a:rPr>
              <a:t>socket</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、以太网接入无线传感器网络技术</a:t>
            </a:r>
            <a:endParaRPr lang="zh-CN" altLang="en-US" dirty="0"/>
          </a:p>
        </p:txBody>
      </p:sp>
      <p:sp>
        <p:nvSpPr>
          <p:cNvPr id="5" name="矩形 4"/>
          <p:cNvSpPr/>
          <p:nvPr/>
        </p:nvSpPr>
        <p:spPr>
          <a:xfrm>
            <a:off x="2063552" y="2273449"/>
            <a:ext cx="1785938" cy="2500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7278490" y="2273449"/>
            <a:ext cx="1643062" cy="2500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17"/>
          <p:cNvSpPr txBox="1">
            <a:spLocks noChangeArrowheads="1"/>
          </p:cNvSpPr>
          <p:nvPr/>
        </p:nvSpPr>
        <p:spPr bwMode="auto">
          <a:xfrm>
            <a:off x="2206427" y="2487762"/>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信息</a:t>
            </a:r>
            <a:endParaRPr lang="zh-CN" altLang="en-US" b="1"/>
          </a:p>
        </p:txBody>
      </p:sp>
      <p:sp>
        <p:nvSpPr>
          <p:cNvPr id="8" name="椭圆 7"/>
          <p:cNvSpPr/>
          <p:nvPr/>
        </p:nvSpPr>
        <p:spPr>
          <a:xfrm>
            <a:off x="3706615" y="2987824"/>
            <a:ext cx="285750" cy="1071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7135615" y="2987824"/>
            <a:ext cx="285750" cy="1071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形状 23"/>
          <p:cNvCxnSpPr>
            <a:stCxn id="7" idx="2"/>
          </p:cNvCxnSpPr>
          <p:nvPr/>
        </p:nvCxnSpPr>
        <p:spPr>
          <a:xfrm rot="16200000" flipH="1">
            <a:off x="2962871" y="2529830"/>
            <a:ext cx="415925" cy="107156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635302" y="3130699"/>
            <a:ext cx="1357313"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135365" y="3130699"/>
            <a:ext cx="1357312"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箭头连接符 12"/>
          <p:cNvCxnSpPr/>
          <p:nvPr/>
        </p:nvCxnSpPr>
        <p:spPr>
          <a:xfrm>
            <a:off x="4063802" y="3273574"/>
            <a:ext cx="5715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778177" y="3702199"/>
            <a:ext cx="500063"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49615" y="3273574"/>
            <a:ext cx="428625"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535540" y="3327549"/>
            <a:ext cx="50006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063802" y="3702199"/>
            <a:ext cx="500063"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6564115" y="3702199"/>
            <a:ext cx="50006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43"/>
          <p:cNvSpPr txBox="1">
            <a:spLocks noChangeArrowheads="1"/>
          </p:cNvSpPr>
          <p:nvPr/>
        </p:nvSpPr>
        <p:spPr bwMode="auto">
          <a:xfrm>
            <a:off x="5135365" y="3916512"/>
            <a:ext cx="85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网络</a:t>
            </a:r>
            <a:endParaRPr lang="zh-CN" altLang="en-US" b="1"/>
          </a:p>
        </p:txBody>
      </p:sp>
      <p:sp>
        <p:nvSpPr>
          <p:cNvPr id="21" name="TextBox 45"/>
          <p:cNvSpPr txBox="1">
            <a:spLocks noChangeArrowheads="1"/>
          </p:cNvSpPr>
          <p:nvPr/>
        </p:nvSpPr>
        <p:spPr bwMode="auto">
          <a:xfrm>
            <a:off x="5635427" y="4630887"/>
            <a:ext cx="1857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套接字连接</a:t>
            </a:r>
            <a:endParaRPr lang="zh-CN" altLang="en-US" b="1"/>
          </a:p>
        </p:txBody>
      </p:sp>
      <p:sp>
        <p:nvSpPr>
          <p:cNvPr id="22" name="TextBox 46"/>
          <p:cNvSpPr txBox="1">
            <a:spLocks noChangeArrowheads="1"/>
          </p:cNvSpPr>
          <p:nvPr/>
        </p:nvSpPr>
        <p:spPr bwMode="auto">
          <a:xfrm>
            <a:off x="7992865" y="4273699"/>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信息</a:t>
            </a:r>
            <a:endParaRPr lang="zh-CN" altLang="en-US" b="1"/>
          </a:p>
        </p:txBody>
      </p:sp>
      <p:cxnSp>
        <p:nvCxnSpPr>
          <p:cNvPr id="23" name="肘形连接符 22"/>
          <p:cNvCxnSpPr/>
          <p:nvPr/>
        </p:nvCxnSpPr>
        <p:spPr>
          <a:xfrm rot="10800000">
            <a:off x="7421365" y="3702199"/>
            <a:ext cx="1000125" cy="428625"/>
          </a:xfrm>
          <a:prstGeom prst="bentConnector3">
            <a:avLst>
              <a:gd name="adj1" fmla="val 33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形状 119"/>
          <p:cNvCxnSpPr/>
          <p:nvPr/>
        </p:nvCxnSpPr>
        <p:spPr>
          <a:xfrm flipV="1">
            <a:off x="7421365" y="2916387"/>
            <a:ext cx="1071562" cy="428625"/>
          </a:xfrm>
          <a:prstGeom prst="bentConnector3">
            <a:avLst>
              <a:gd name="adj1" fmla="val 9951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0800000" flipV="1">
            <a:off x="2635052" y="3702199"/>
            <a:ext cx="1000125" cy="500063"/>
          </a:xfrm>
          <a:prstGeom prst="bentConnector3">
            <a:avLst>
              <a:gd name="adj1" fmla="val 9853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5492552" y="3487887"/>
            <a:ext cx="714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778052" y="2559199"/>
            <a:ext cx="714375" cy="4286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47"/>
          <p:cNvSpPr txBox="1">
            <a:spLocks noChangeArrowheads="1"/>
          </p:cNvSpPr>
          <p:nvPr/>
        </p:nvSpPr>
        <p:spPr bwMode="auto">
          <a:xfrm>
            <a:off x="2277865" y="1844824"/>
            <a:ext cx="1214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本地程序</a:t>
            </a:r>
            <a:endParaRPr lang="zh-CN" altLang="en-US" b="1"/>
          </a:p>
        </p:txBody>
      </p:sp>
      <p:sp>
        <p:nvSpPr>
          <p:cNvPr id="29" name="TextBox 148"/>
          <p:cNvSpPr txBox="1">
            <a:spLocks noChangeArrowheads="1"/>
          </p:cNvSpPr>
          <p:nvPr/>
        </p:nvSpPr>
        <p:spPr bwMode="auto">
          <a:xfrm>
            <a:off x="7492802" y="1844824"/>
            <a:ext cx="1214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远程程序</a:t>
            </a:r>
            <a:endParaRPr lang="zh-CN" altLang="en-US" b="1"/>
          </a:p>
        </p:txBody>
      </p:sp>
      <p:sp>
        <p:nvSpPr>
          <p:cNvPr id="30" name="TextBox 149"/>
          <p:cNvSpPr txBox="1">
            <a:spLocks noChangeArrowheads="1"/>
          </p:cNvSpPr>
          <p:nvPr/>
        </p:nvSpPr>
        <p:spPr bwMode="auto">
          <a:xfrm>
            <a:off x="3563740" y="2059137"/>
            <a:ext cx="1857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套接字连接</a:t>
            </a:r>
            <a:endParaRPr lang="zh-CN" altLang="en-US" b="1"/>
          </a:p>
        </p:txBody>
      </p:sp>
      <p:cxnSp>
        <p:nvCxnSpPr>
          <p:cNvPr id="31" name="直接连接符 30"/>
          <p:cNvCxnSpPr/>
          <p:nvPr/>
        </p:nvCxnSpPr>
        <p:spPr>
          <a:xfrm rot="5400000">
            <a:off x="6635552" y="4059387"/>
            <a:ext cx="714375" cy="4286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网关与远程终端之间的通信过程如下：</a:t>
            </a:r>
            <a:endParaRPr lang="zh-CN" altLang="en-US" dirty="0"/>
          </a:p>
        </p:txBody>
      </p:sp>
      <p:pic>
        <p:nvPicPr>
          <p:cNvPr id="33" name="Picture 2" descr="09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1704" y="1196751"/>
            <a:ext cx="5544616" cy="50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a:t>、面向无线局域网</a:t>
            </a:r>
            <a:r>
              <a:rPr lang="zh-CN" altLang="en-US" dirty="0" smtClean="0"/>
              <a:t>的</a:t>
            </a:r>
            <a:r>
              <a:rPr lang="en-US" altLang="zh-CN" dirty="0" smtClean="0"/>
              <a:t>WSN</a:t>
            </a:r>
            <a:r>
              <a:rPr lang="zh-CN" altLang="en-US" dirty="0" smtClean="0"/>
              <a:t>接入</a:t>
            </a:r>
            <a:r>
              <a:rPr lang="zh-CN" altLang="en-US" dirty="0"/>
              <a:t>技术</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solidFill>
                  <a:srgbClr val="FF0000"/>
                </a:solidFill>
                <a:latin typeface="华文楷体" panose="02010600040101010101" pitchFamily="2" charset="-122"/>
                <a:ea typeface="华文楷体" panose="02010600040101010101" pitchFamily="2" charset="-122"/>
              </a:rPr>
              <a:t>网关节点通过无线网卡模块以无线的方式接入无线局域网</a:t>
            </a:r>
            <a:r>
              <a:rPr lang="zh-CN" altLang="en-US" sz="3200" b="1" dirty="0">
                <a:latin typeface="华文楷体" panose="02010600040101010101" pitchFamily="2" charset="-122"/>
                <a:ea typeface="华文楷体" panose="02010600040101010101" pitchFamily="2" charset="-122"/>
              </a:rPr>
              <a:t>，从而实现无线传感器网络与</a:t>
            </a:r>
            <a:r>
              <a:rPr lang="en-US" altLang="zh-CN" sz="3200" b="1" dirty="0">
                <a:latin typeface="华文楷体" panose="02010600040101010101" pitchFamily="2" charset="-122"/>
                <a:ea typeface="华文楷体" panose="02010600040101010101" pitchFamily="2" charset="-122"/>
              </a:rPr>
              <a:t>Internet</a:t>
            </a:r>
            <a:r>
              <a:rPr lang="zh-CN" altLang="en-US" sz="3200" b="1" dirty="0">
                <a:latin typeface="华文楷体" panose="02010600040101010101" pitchFamily="2" charset="-122"/>
                <a:ea typeface="华文楷体" panose="02010600040101010101" pitchFamily="2" charset="-122"/>
              </a:rPr>
              <a:t>的互联互通</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无线</a:t>
            </a:r>
            <a:r>
              <a:rPr lang="zh-CN" altLang="en-US" sz="3200" b="1" dirty="0">
                <a:latin typeface="华文楷体" panose="02010600040101010101" pitchFamily="2" charset="-122"/>
                <a:ea typeface="华文楷体" panose="02010600040101010101" pitchFamily="2" charset="-122"/>
              </a:rPr>
              <a:t>网卡就是使某一设备可以利用无线来上网的一个</a:t>
            </a:r>
            <a:r>
              <a:rPr lang="zh-CN" altLang="en-US" sz="3200" b="1" dirty="0" smtClean="0">
                <a:latin typeface="华文楷体" panose="02010600040101010101" pitchFamily="2" charset="-122"/>
                <a:ea typeface="华文楷体" panose="02010600040101010101" pitchFamily="2" charset="-122"/>
              </a:rPr>
              <a:t>装置，按照</a:t>
            </a:r>
            <a:r>
              <a:rPr lang="zh-CN" altLang="en-US" sz="3200" b="1" dirty="0">
                <a:latin typeface="华文楷体" panose="02010600040101010101" pitchFamily="2" charset="-122"/>
                <a:ea typeface="华文楷体" panose="02010600040101010101" pitchFamily="2" charset="-122"/>
              </a:rPr>
              <a:t>接口的不同可以分为多种。根据无线传感器网络的实际应用要求</a:t>
            </a:r>
            <a:r>
              <a:rPr lang="zh-CN" altLang="en-US" sz="3200" b="1" dirty="0" smtClean="0">
                <a:latin typeface="华文楷体" panose="02010600040101010101" pitchFamily="2" charset="-122"/>
                <a:ea typeface="华文楷体" panose="02010600040101010101" pitchFamily="2" charset="-122"/>
              </a:rPr>
              <a:t>，教材设计</a:t>
            </a:r>
            <a:r>
              <a:rPr lang="zh-CN" altLang="en-US" sz="3200" b="1" dirty="0">
                <a:latin typeface="华文楷体" panose="02010600040101010101" pitchFamily="2" charset="-122"/>
                <a:ea typeface="华文楷体" panose="02010600040101010101" pitchFamily="2" charset="-122"/>
              </a:rPr>
              <a:t>的网关采用</a:t>
            </a:r>
            <a:r>
              <a:rPr lang="en-US" altLang="zh-CN" sz="3200" b="1" dirty="0">
                <a:latin typeface="华文楷体" panose="02010600040101010101" pitchFamily="2" charset="-122"/>
                <a:ea typeface="华文楷体" panose="02010600040101010101" pitchFamily="2" charset="-122"/>
              </a:rPr>
              <a:t>USB</a:t>
            </a:r>
            <a:r>
              <a:rPr lang="zh-CN" altLang="en-US" sz="3200" b="1" dirty="0">
                <a:latin typeface="华文楷体" panose="02010600040101010101" pitchFamily="2" charset="-122"/>
                <a:ea typeface="华文楷体" panose="02010600040101010101" pitchFamily="2" charset="-122"/>
              </a:rPr>
              <a:t>无线网卡。</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a:solidFill>
                  <a:srgbClr val="FF0000"/>
                </a:solidFill>
                <a:latin typeface="华文楷体" panose="02010600040101010101" pitchFamily="2" charset="-122"/>
                <a:ea typeface="华文楷体" panose="02010600040101010101" pitchFamily="2" charset="-122"/>
              </a:rPr>
              <a:t>注意：</a:t>
            </a:r>
            <a:r>
              <a:rPr lang="zh-CN" altLang="en-US" sz="3200" b="1" dirty="0">
                <a:latin typeface="华文楷体" panose="02010600040101010101" pitchFamily="2" charset="-122"/>
                <a:ea typeface="华文楷体" panose="02010600040101010101" pitchFamily="2" charset="-122"/>
              </a:rPr>
              <a:t>只有采用</a:t>
            </a:r>
            <a:r>
              <a:rPr lang="en-US" altLang="zh-CN" sz="3200" b="1" dirty="0">
                <a:latin typeface="华文楷体" panose="02010600040101010101" pitchFamily="2" charset="-122"/>
                <a:ea typeface="华文楷体" panose="02010600040101010101" pitchFamily="2" charset="-122"/>
              </a:rPr>
              <a:t>USB2.0</a:t>
            </a:r>
            <a:r>
              <a:rPr lang="zh-CN" altLang="en-US" sz="3200" b="1" dirty="0">
                <a:latin typeface="华文楷体" panose="02010600040101010101" pitchFamily="2" charset="-122"/>
                <a:ea typeface="华文楷体" panose="02010600040101010101" pitchFamily="2" charset="-122"/>
              </a:rPr>
              <a:t>接口的无线网卡才能满足</a:t>
            </a:r>
            <a:r>
              <a:rPr lang="en-US" altLang="zh-CN" sz="3200" b="1" dirty="0">
                <a:latin typeface="华文楷体" panose="02010600040101010101" pitchFamily="2" charset="-122"/>
                <a:ea typeface="华文楷体" panose="02010600040101010101" pitchFamily="2" charset="-122"/>
              </a:rPr>
              <a:t>IEEE 802.11g</a:t>
            </a:r>
            <a:r>
              <a:rPr lang="zh-CN" altLang="en-US" sz="3200" b="1" dirty="0">
                <a:latin typeface="华文楷体" panose="02010600040101010101" pitchFamily="2" charset="-122"/>
                <a:ea typeface="华文楷体" panose="02010600040101010101" pitchFamily="2" charset="-122"/>
              </a:rPr>
              <a:t>或</a:t>
            </a:r>
            <a:r>
              <a:rPr lang="en-US" altLang="zh-CN" sz="3200" b="1" dirty="0">
                <a:latin typeface="华文楷体" panose="02010600040101010101" pitchFamily="2" charset="-122"/>
                <a:ea typeface="华文楷体" panose="02010600040101010101" pitchFamily="2" charset="-122"/>
              </a:rPr>
              <a:t>IEEE 802.11g+</a:t>
            </a:r>
            <a:r>
              <a:rPr lang="zh-CN" altLang="en-US" sz="3200" b="1" dirty="0">
                <a:latin typeface="华文楷体" panose="02010600040101010101" pitchFamily="2" charset="-122"/>
                <a:ea typeface="华文楷体" panose="02010600040101010101" pitchFamily="2" charset="-122"/>
              </a:rPr>
              <a:t>的需求。</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a:t>、面向移动通信网</a:t>
            </a:r>
            <a:r>
              <a:rPr lang="zh-CN" altLang="en-US" dirty="0" smtClean="0"/>
              <a:t>的</a:t>
            </a:r>
            <a:r>
              <a:rPr lang="en-US" altLang="zh-CN" dirty="0" smtClean="0"/>
              <a:t>WSN</a:t>
            </a:r>
            <a:r>
              <a:rPr lang="zh-CN" altLang="en-US" dirty="0" smtClean="0"/>
              <a:t>接入</a:t>
            </a:r>
            <a:r>
              <a:rPr lang="zh-CN" altLang="en-US" dirty="0"/>
              <a:t>技术</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200" b="1" dirty="0" smtClean="0">
                <a:latin typeface="华文楷体" panose="02010600040101010101" pitchFamily="2" charset="-122"/>
                <a:ea typeface="华文楷体" panose="02010600040101010101" pitchFamily="2" charset="-122"/>
              </a:rPr>
              <a:t>GPRS</a:t>
            </a:r>
            <a:r>
              <a:rPr lang="zh-CN" altLang="en-US" sz="3200" b="1" dirty="0" smtClean="0">
                <a:latin typeface="华文楷体" panose="02010600040101010101" pitchFamily="2" charset="-122"/>
                <a:ea typeface="华文楷体" panose="02010600040101010101" pitchFamily="2" charset="-122"/>
              </a:rPr>
              <a:t>即</a:t>
            </a:r>
            <a:r>
              <a:rPr lang="zh-CN" altLang="en-US" sz="3200" b="1" dirty="0" smtClean="0">
                <a:solidFill>
                  <a:srgbClr val="0000FF"/>
                </a:solidFill>
                <a:latin typeface="华文楷体" panose="02010600040101010101" pitchFamily="2" charset="-122"/>
                <a:ea typeface="华文楷体" panose="02010600040101010101" pitchFamily="2" charset="-122"/>
              </a:rPr>
              <a:t>通用</a:t>
            </a:r>
            <a:r>
              <a:rPr lang="zh-CN" altLang="en-US" sz="3200" b="1" dirty="0">
                <a:solidFill>
                  <a:srgbClr val="0000FF"/>
                </a:solidFill>
                <a:latin typeface="华文楷体" panose="02010600040101010101" pitchFamily="2" charset="-122"/>
                <a:ea typeface="华文楷体" panose="02010600040101010101" pitchFamily="2" charset="-122"/>
              </a:rPr>
              <a:t>分组无线业务</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General Packet Radio Service</a:t>
            </a:r>
            <a:r>
              <a:rPr lang="zh-CN" altLang="en-US" sz="3200" b="1" dirty="0" smtClean="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是一种基于</a:t>
            </a:r>
            <a:r>
              <a:rPr lang="en-US" altLang="zh-CN" sz="3200" b="1" dirty="0">
                <a:latin typeface="华文楷体" panose="02010600040101010101" pitchFamily="2" charset="-122"/>
                <a:ea typeface="华文楷体" panose="02010600040101010101" pitchFamily="2" charset="-122"/>
              </a:rPr>
              <a:t>GSM</a:t>
            </a:r>
            <a:r>
              <a:rPr lang="zh-CN" altLang="en-US" sz="3200" b="1" dirty="0">
                <a:latin typeface="华文楷体" panose="02010600040101010101" pitchFamily="2" charset="-122"/>
                <a:ea typeface="华文楷体" panose="02010600040101010101" pitchFamily="2" charset="-122"/>
              </a:rPr>
              <a:t>系统的无线分组交换技术，提供端到端的、广域的无线</a:t>
            </a:r>
            <a:r>
              <a:rPr lang="en-US" altLang="zh-CN" sz="3200" b="1" dirty="0">
                <a:latin typeface="华文楷体" panose="02010600040101010101" pitchFamily="2" charset="-122"/>
                <a:ea typeface="华文楷体" panose="02010600040101010101" pitchFamily="2" charset="-122"/>
              </a:rPr>
              <a:t>IP</a:t>
            </a:r>
            <a:r>
              <a:rPr lang="zh-CN" altLang="en-US" sz="3200" b="1" dirty="0">
                <a:latin typeface="华文楷体" panose="02010600040101010101" pitchFamily="2" charset="-122"/>
                <a:ea typeface="华文楷体" panose="02010600040101010101" pitchFamily="2" charset="-122"/>
              </a:rPr>
              <a:t>连接</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目的：</a:t>
            </a:r>
            <a:endParaRPr lang="zh-CN" altLang="en-US" sz="32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通过</a:t>
            </a:r>
            <a:r>
              <a:rPr lang="zh-CN" altLang="en-US" sz="3200" b="1" dirty="0">
                <a:latin typeface="华文楷体" panose="02010600040101010101" pitchFamily="2" charset="-122"/>
                <a:ea typeface="华文楷体" panose="02010600040101010101" pitchFamily="2" charset="-122"/>
              </a:rPr>
              <a:t>短消息将无线传感器网络的信息发送至手机终端。</a:t>
            </a:r>
            <a:endParaRPr lang="zh-CN" altLang="en-US" sz="3200" b="1" dirty="0">
              <a:latin typeface="华文楷体" panose="02010600040101010101" pitchFamily="2" charset="-122"/>
              <a:ea typeface="华文楷体" panose="02010600040101010101" pitchFamily="2" charset="-122"/>
            </a:endParaRPr>
          </a:p>
          <a:p>
            <a:pPr marL="914400" lvl="1" indent="-457200" algn="just">
              <a:lnSpc>
                <a:spcPct val="15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通过</a:t>
            </a:r>
            <a:r>
              <a:rPr lang="en-US" altLang="zh-CN" sz="3200" b="1" dirty="0">
                <a:latin typeface="华文楷体" panose="02010600040101010101" pitchFamily="2" charset="-122"/>
                <a:ea typeface="华文楷体" panose="02010600040101010101" pitchFamily="2" charset="-122"/>
              </a:rPr>
              <a:t>GPRS</a:t>
            </a:r>
            <a:r>
              <a:rPr lang="zh-CN" altLang="en-US" sz="3200" b="1" dirty="0">
                <a:latin typeface="华文楷体" panose="02010600040101010101" pitchFamily="2" charset="-122"/>
                <a:ea typeface="华文楷体" panose="02010600040101010101" pitchFamily="2" charset="-122"/>
              </a:rPr>
              <a:t>数据传输程序将信息发送至远程终端（</a:t>
            </a:r>
            <a:r>
              <a:rPr lang="en-US" altLang="zh-CN" sz="3200" b="1" dirty="0">
                <a:latin typeface="华文楷体" panose="02010600040101010101" pitchFamily="2" charset="-122"/>
                <a:ea typeface="华文楷体" panose="02010600040101010101" pitchFamily="2" charset="-122"/>
              </a:rPr>
              <a:t>PC</a:t>
            </a:r>
            <a:r>
              <a:rPr lang="zh-CN" altLang="en-US" sz="3200" b="1" dirty="0">
                <a:latin typeface="华文楷体" panose="02010600040101010101" pitchFamily="2" charset="-122"/>
                <a:ea typeface="华文楷体" panose="02010600040101010101" pitchFamily="2" charset="-122"/>
              </a:rPr>
              <a:t>机）</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zh-CN" altLang="en-US" sz="3600" b="1" dirty="0">
                <a:latin typeface="Impact" panose="020B0806030902050204" pitchFamily="34" charset="0"/>
                <a:ea typeface="微软雅黑" panose="020B0503020204020204" pitchFamily="34" charset="-122"/>
              </a:rPr>
              <a:t>基于</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的多网络融合系统结构</a:t>
            </a:r>
            <a:endParaRPr lang="zh-CN" altLang="en-US" sz="3600" b="1" dirty="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多种接入</a:t>
            </a:r>
            <a:r>
              <a:rPr lang="zh-CN" altLang="en-US" sz="3600" b="1" dirty="0">
                <a:latin typeface="Impact" panose="020B0806030902050204" pitchFamily="34" charset="0"/>
                <a:ea typeface="微软雅黑" panose="020B0503020204020204" pitchFamily="34" charset="-122"/>
              </a:rPr>
              <a:t>技术的比较</a:t>
            </a:r>
            <a:endParaRPr lang="zh-CN" altLang="en-US" sz="3600" b="1" dirty="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、设计与实现</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5222360"/>
            <a:ext cx="797350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3"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zh-CN" altLang="en-US" sz="3600" b="1" dirty="0">
                <a:latin typeface="Impact" panose="020B0806030902050204" pitchFamily="34" charset="0"/>
                <a:ea typeface="微软雅黑" panose="020B0503020204020204" pitchFamily="34" charset="-122"/>
              </a:rPr>
              <a:t>基于</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的多网络融合系统结构</a:t>
            </a:r>
            <a:endParaRPr lang="zh-CN" altLang="en-US" sz="3600" b="1" dirty="0">
              <a:latin typeface="Impact" panose="020B0806030902050204" pitchFamily="34" charset="0"/>
              <a:ea typeface="微软雅黑" panose="020B0503020204020204" pitchFamily="34" charset="-122"/>
            </a:endParaRPr>
          </a:p>
        </p:txBody>
      </p:sp>
      <p:cxnSp>
        <p:nvCxnSpPr>
          <p:cNvPr id="24" name="直接连接符 23"/>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多种接入</a:t>
            </a:r>
            <a:r>
              <a:rPr lang="zh-CN" altLang="en-US" sz="3600" b="1" dirty="0">
                <a:latin typeface="Impact" panose="020B0806030902050204" pitchFamily="34" charset="0"/>
                <a:ea typeface="微软雅黑" panose="020B0503020204020204" pitchFamily="34" charset="-122"/>
              </a:rPr>
              <a:t>技术的比较</a:t>
            </a:r>
            <a:endParaRPr lang="zh-CN" altLang="en-US" sz="3600" b="1" dirty="0">
              <a:latin typeface="Impact" panose="020B0806030902050204" pitchFamily="34" charset="0"/>
              <a:ea typeface="微软雅黑" panose="020B0503020204020204" pitchFamily="34" charset="-122"/>
            </a:endParaRPr>
          </a:p>
        </p:txBody>
      </p:sp>
      <p:sp>
        <p:nvSpPr>
          <p:cNvPr id="26"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sp>
        <p:nvSpPr>
          <p:cNvPr id="27"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四</a:t>
            </a:r>
            <a:r>
              <a:rPr lang="zh-CN" altLang="en-US" sz="3600" b="1" dirty="0">
                <a:solidFill>
                  <a:schemeClr val="bg1"/>
                </a:solidFill>
                <a:latin typeface="Impact" panose="020B0806030902050204" pitchFamily="34" charset="0"/>
                <a:ea typeface="微软雅黑" panose="020B0503020204020204" pitchFamily="34" charset="-122"/>
              </a:rPr>
              <a:t>、设计与实现</a:t>
            </a:r>
            <a:endParaRPr lang="en-US" altLang="zh-CN" sz="3600" b="1" dirty="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多</a:t>
            </a:r>
            <a:r>
              <a:rPr lang="zh-CN" altLang="en-US" dirty="0"/>
              <a:t>网络融合网关接入外部基础设施网络实现</a:t>
            </a:r>
            <a:endParaRPr lang="zh-CN" altLang="en-US" dirty="0"/>
          </a:p>
        </p:txBody>
      </p:sp>
      <p:sp>
        <p:nvSpPr>
          <p:cNvPr id="15" name="TextBox 14"/>
          <p:cNvSpPr txBox="1"/>
          <p:nvPr/>
        </p:nvSpPr>
        <p:spPr>
          <a:xfrm>
            <a:off x="911424" y="980728"/>
            <a:ext cx="10801200" cy="5632311"/>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网络与</a:t>
            </a:r>
            <a:r>
              <a:rPr lang="en-US" altLang="zh-CN" sz="3000" b="1" dirty="0">
                <a:latin typeface="华文楷体" panose="02010600040101010101" pitchFamily="2" charset="-122"/>
                <a:ea typeface="华文楷体" panose="02010600040101010101" pitchFamily="2" charset="-122"/>
              </a:rPr>
              <a:t>Internet</a:t>
            </a:r>
            <a:r>
              <a:rPr lang="zh-CN" altLang="en-US" sz="3000" b="1" dirty="0">
                <a:latin typeface="华文楷体" panose="02010600040101010101" pitchFamily="2" charset="-122"/>
                <a:ea typeface="华文楷体" panose="02010600040101010101" pitchFamily="2" charset="-122"/>
              </a:rPr>
              <a:t>互联通常采用如下</a:t>
            </a:r>
            <a:r>
              <a:rPr lang="en-US" altLang="zh-CN" sz="3000" b="1" dirty="0">
                <a:latin typeface="华文楷体" panose="02010600040101010101" pitchFamily="2" charset="-122"/>
                <a:ea typeface="华文楷体" panose="02010600040101010101" pitchFamily="2" charset="-122"/>
              </a:rPr>
              <a:t>3</a:t>
            </a:r>
            <a:r>
              <a:rPr lang="zh-CN" altLang="en-US" sz="3000" b="1" dirty="0">
                <a:latin typeface="华文楷体" panose="02010600040101010101" pitchFamily="2" charset="-122"/>
                <a:ea typeface="华文楷体" panose="02010600040101010101" pitchFamily="2" charset="-122"/>
              </a:rPr>
              <a:t>种方式进行：</a:t>
            </a:r>
            <a:endParaRPr lang="zh-CN" altLang="en-US" sz="30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000" b="1" dirty="0" smtClean="0">
                <a:latin typeface="华文楷体" panose="02010600040101010101" pitchFamily="2" charset="-122"/>
                <a:ea typeface="华文楷体" panose="02010600040101010101" pitchFamily="2" charset="-122"/>
              </a:rPr>
              <a:t>在</a:t>
            </a: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与</a:t>
            </a:r>
            <a:r>
              <a:rPr lang="en-US" altLang="zh-CN" sz="3000" b="1" dirty="0">
                <a:latin typeface="华文楷体" panose="02010600040101010101" pitchFamily="2" charset="-122"/>
                <a:ea typeface="华文楷体" panose="02010600040101010101" pitchFamily="2" charset="-122"/>
              </a:rPr>
              <a:t>TCP/IP</a:t>
            </a:r>
            <a:r>
              <a:rPr lang="zh-CN" altLang="en-US" sz="3000" b="1" dirty="0">
                <a:latin typeface="华文楷体" panose="02010600040101010101" pitchFamily="2" charset="-122"/>
                <a:ea typeface="华文楷体" panose="02010600040101010101" pitchFamily="2" charset="-122"/>
              </a:rPr>
              <a:t>网络之间设置一个</a:t>
            </a:r>
            <a:r>
              <a:rPr lang="zh-CN" altLang="en-US" sz="3000" b="1" dirty="0">
                <a:solidFill>
                  <a:srgbClr val="FF0000"/>
                </a:solidFill>
                <a:latin typeface="华文楷体" panose="02010600040101010101" pitchFamily="2" charset="-122"/>
                <a:ea typeface="华文楷体" panose="02010600040101010101" pitchFamily="2" charset="-122"/>
              </a:rPr>
              <a:t>服务代理</a:t>
            </a:r>
            <a:r>
              <a:rPr lang="zh-CN" altLang="en-US" sz="3000" b="1" dirty="0">
                <a:latin typeface="华文楷体" panose="02010600040101010101" pitchFamily="2" charset="-122"/>
                <a:ea typeface="华文楷体" panose="02010600040101010101" pitchFamily="2" charset="-122"/>
              </a:rPr>
              <a:t>，代理既可以与</a:t>
            </a: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网络节点通信，也可以在</a:t>
            </a:r>
            <a:r>
              <a:rPr lang="en-US" altLang="zh-CN" sz="3000" b="1" dirty="0">
                <a:latin typeface="华文楷体" panose="02010600040101010101" pitchFamily="2" charset="-122"/>
                <a:ea typeface="华文楷体" panose="02010600040101010101" pitchFamily="2" charset="-122"/>
              </a:rPr>
              <a:t>TCP/IP</a:t>
            </a:r>
            <a:r>
              <a:rPr lang="zh-CN" altLang="en-US" sz="3000" b="1" dirty="0">
                <a:latin typeface="华文楷体" panose="02010600040101010101" pitchFamily="2" charset="-122"/>
                <a:ea typeface="华文楷体" panose="02010600040101010101" pitchFamily="2" charset="-122"/>
              </a:rPr>
              <a:t>网络上的主机进行通信</a:t>
            </a:r>
            <a:r>
              <a:rPr lang="zh-CN" altLang="en-US" sz="3000" b="1" dirty="0" smtClean="0">
                <a:latin typeface="华文楷体" panose="02010600040101010101" pitchFamily="2" charset="-122"/>
                <a:ea typeface="华文楷体" panose="02010600040101010101" pitchFamily="2" charset="-122"/>
              </a:rPr>
              <a:t>。</a:t>
            </a:r>
            <a:endParaRPr lang="en-US" altLang="zh-CN" sz="3000" b="1" dirty="0" smtClean="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000" b="1" dirty="0" smtClean="0">
                <a:latin typeface="华文楷体" panose="02010600040101010101" pitchFamily="2" charset="-122"/>
                <a:ea typeface="华文楷体" panose="02010600040101010101" pitchFamily="2" charset="-122"/>
              </a:rPr>
              <a:t>在</a:t>
            </a: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与</a:t>
            </a:r>
            <a:r>
              <a:rPr lang="en-US" altLang="zh-CN" sz="3000" b="1" dirty="0">
                <a:latin typeface="华文楷体" panose="02010600040101010101" pitchFamily="2" charset="-122"/>
                <a:ea typeface="华文楷体" panose="02010600040101010101" pitchFamily="2" charset="-122"/>
              </a:rPr>
              <a:t>TCP/IP</a:t>
            </a:r>
            <a:r>
              <a:rPr lang="zh-CN" altLang="en-US" sz="3000" b="1" dirty="0">
                <a:latin typeface="华文楷体" panose="02010600040101010101" pitchFamily="2" charset="-122"/>
                <a:ea typeface="华文楷体" panose="02010600040101010101" pitchFamily="2" charset="-122"/>
              </a:rPr>
              <a:t>网络之间采用一种</a:t>
            </a:r>
            <a:r>
              <a:rPr lang="zh-CN" altLang="en-US" sz="3000" b="1" dirty="0">
                <a:solidFill>
                  <a:srgbClr val="FF0000"/>
                </a:solidFill>
                <a:latin typeface="华文楷体" panose="02010600040101010101" pitchFamily="2" charset="-122"/>
                <a:ea typeface="华文楷体" panose="02010600040101010101" pitchFamily="2" charset="-122"/>
              </a:rPr>
              <a:t>时延自适应网</a:t>
            </a:r>
            <a:r>
              <a:rPr lang="zh-CN" altLang="en-US" sz="3000" b="1" dirty="0">
                <a:latin typeface="华文楷体" panose="02010600040101010101" pitchFamily="2" charset="-122"/>
                <a:ea typeface="华文楷体" panose="02010600040101010101" pitchFamily="2" charset="-122"/>
              </a:rPr>
              <a:t>（</a:t>
            </a:r>
            <a:r>
              <a:rPr lang="en-US" altLang="zh-CN" sz="3000" b="1" dirty="0">
                <a:latin typeface="华文楷体" panose="02010600040101010101" pitchFamily="2" charset="-122"/>
                <a:ea typeface="华文楷体" panose="02010600040101010101" pitchFamily="2" charset="-122"/>
              </a:rPr>
              <a:t>DTN</a:t>
            </a:r>
            <a:r>
              <a:rPr lang="zh-CN" altLang="en-US" sz="3000" b="1" dirty="0">
                <a:latin typeface="华文楷体" panose="02010600040101010101" pitchFamily="2" charset="-122"/>
                <a:ea typeface="华文楷体" panose="02010600040101010101" pitchFamily="2" charset="-122"/>
              </a:rPr>
              <a:t>）结构，能可靠地运行在异常恶劣的环境中。</a:t>
            </a:r>
            <a:endParaRPr lang="zh-CN" altLang="en-US" sz="30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ea"/>
              <a:buAutoNum type="circleNumDbPlain"/>
            </a:pPr>
            <a:r>
              <a:rPr lang="zh-CN" altLang="en-US" sz="3000" b="1" dirty="0" smtClean="0">
                <a:latin typeface="华文楷体" panose="02010600040101010101" pitchFamily="2" charset="-122"/>
                <a:ea typeface="华文楷体" panose="02010600040101010101" pitchFamily="2" charset="-122"/>
              </a:rPr>
              <a:t>由于</a:t>
            </a: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的网络特性，从节点省能及容量有限的角度，</a:t>
            </a:r>
            <a:r>
              <a:rPr lang="en-US" altLang="zh-CN" sz="3000" b="1" dirty="0">
                <a:latin typeface="华文楷体" panose="02010600040101010101" pitchFamily="2" charset="-122"/>
                <a:ea typeface="华文楷体" panose="02010600040101010101" pitchFamily="2" charset="-122"/>
              </a:rPr>
              <a:t>WSN</a:t>
            </a:r>
            <a:r>
              <a:rPr lang="zh-CN" altLang="en-US" sz="3000" b="1" dirty="0">
                <a:latin typeface="华文楷体" panose="02010600040101010101" pitchFamily="2" charset="-122"/>
                <a:ea typeface="华文楷体" panose="02010600040101010101" pitchFamily="2" charset="-122"/>
              </a:rPr>
              <a:t>可以</a:t>
            </a:r>
            <a:r>
              <a:rPr lang="zh-CN" altLang="en-US" sz="3000" b="1" dirty="0">
                <a:solidFill>
                  <a:srgbClr val="FF0000"/>
                </a:solidFill>
                <a:latin typeface="华文楷体" panose="02010600040101010101" pitchFamily="2" charset="-122"/>
                <a:ea typeface="华文楷体" panose="02010600040101010101" pitchFamily="2" charset="-122"/>
              </a:rPr>
              <a:t>运行简化的</a:t>
            </a:r>
            <a:r>
              <a:rPr lang="en-US" altLang="zh-CN" sz="3000" b="1" dirty="0">
                <a:solidFill>
                  <a:srgbClr val="FF0000"/>
                </a:solidFill>
                <a:latin typeface="华文楷体" panose="02010600040101010101" pitchFamily="2" charset="-122"/>
                <a:ea typeface="华文楷体" panose="02010600040101010101" pitchFamily="2" charset="-122"/>
              </a:rPr>
              <a:t>TCP/IP</a:t>
            </a:r>
            <a:r>
              <a:rPr lang="zh-CN" altLang="en-US" sz="3000" b="1" dirty="0">
                <a:solidFill>
                  <a:srgbClr val="FF0000"/>
                </a:solidFill>
                <a:latin typeface="华文楷体" panose="02010600040101010101" pitchFamily="2" charset="-122"/>
                <a:ea typeface="华文楷体" panose="02010600040101010101" pitchFamily="2" charset="-122"/>
              </a:rPr>
              <a:t>内核</a:t>
            </a:r>
            <a:r>
              <a:rPr lang="zh-CN" altLang="en-US" sz="3000" b="1" dirty="0" smtClean="0">
                <a:latin typeface="华文楷体" panose="02010600040101010101" pitchFamily="2" charset="-122"/>
                <a:ea typeface="华文楷体" panose="02010600040101010101" pitchFamily="2" charset="-122"/>
              </a:rPr>
              <a:t>。</a:t>
            </a:r>
            <a:endParaRPr lang="zh-CN" altLang="en-US" sz="30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zh-CN" altLang="en-US" sz="3600" b="1" dirty="0">
                <a:latin typeface="Impact" panose="020B0806030902050204" pitchFamily="34" charset="0"/>
                <a:ea typeface="微软雅黑" panose="020B0503020204020204" pitchFamily="34" charset="-122"/>
              </a:rPr>
              <a:t>基于</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的多网络融合系统结构</a:t>
            </a:r>
            <a:endParaRPr lang="zh-CN" altLang="en-US" sz="3600" b="1" dirty="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多种接入</a:t>
            </a:r>
            <a:r>
              <a:rPr lang="zh-CN" altLang="en-US" sz="3600" b="1" dirty="0">
                <a:latin typeface="Impact" panose="020B0806030902050204" pitchFamily="34" charset="0"/>
                <a:ea typeface="微软雅黑" panose="020B0503020204020204" pitchFamily="34" charset="-122"/>
              </a:rPr>
              <a:t>技术的比较</a:t>
            </a:r>
            <a:endParaRPr lang="zh-CN" altLang="en-US" sz="3600" b="1" dirty="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、设计与实现</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1927851"/>
            <a:ext cx="797350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3"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lang="zh-CN" altLang="en-US" sz="3600" b="1" dirty="0">
                <a:solidFill>
                  <a:schemeClr val="bg1"/>
                </a:solidFill>
                <a:latin typeface="Impact" panose="020B0806030902050204" pitchFamily="34" charset="0"/>
                <a:ea typeface="微软雅黑" panose="020B0503020204020204" pitchFamily="34" charset="-122"/>
              </a:rPr>
              <a:t>基于</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的多网络融合系统结构</a:t>
            </a:r>
            <a:endParaRPr lang="zh-CN" altLang="en-US" sz="3600" b="1" dirty="0">
              <a:solidFill>
                <a:schemeClr val="bg1"/>
              </a:solidFill>
              <a:latin typeface="Impact" panose="020B0806030902050204" pitchFamily="34" charset="0"/>
              <a:ea typeface="微软雅黑" panose="020B0503020204020204" pitchFamily="34" charset="-122"/>
            </a:endParaRPr>
          </a:p>
        </p:txBody>
      </p:sp>
      <p:cxnSp>
        <p:nvCxnSpPr>
          <p:cNvPr id="24" name="直接连接符 23"/>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多种接入</a:t>
            </a:r>
            <a:r>
              <a:rPr lang="zh-CN" altLang="en-US" sz="3600" b="1" dirty="0">
                <a:latin typeface="Impact" panose="020B0806030902050204" pitchFamily="34" charset="0"/>
                <a:ea typeface="微软雅黑" panose="020B0503020204020204" pitchFamily="34" charset="-122"/>
              </a:rPr>
              <a:t>技术的比较</a:t>
            </a:r>
            <a:endParaRPr lang="zh-CN" altLang="en-US" sz="3600" b="1" dirty="0">
              <a:latin typeface="Impact" panose="020B0806030902050204" pitchFamily="34" charset="0"/>
              <a:ea typeface="微软雅黑" panose="020B0503020204020204" pitchFamily="34" charset="-122"/>
            </a:endParaRPr>
          </a:p>
        </p:txBody>
      </p:sp>
      <p:sp>
        <p:nvSpPr>
          <p:cNvPr id="26"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sp>
        <p:nvSpPr>
          <p:cNvPr id="27"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、设计与实现</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、基于</a:t>
            </a:r>
            <a:r>
              <a:rPr lang="en-US" altLang="zh-CN" dirty="0"/>
              <a:t>WSN</a:t>
            </a:r>
            <a:r>
              <a:rPr lang="zh-CN" altLang="en-US" dirty="0"/>
              <a:t>的多网络融合系统结构</a:t>
            </a:r>
            <a:endParaRPr lang="zh-CN" altLang="en-US" dirty="0"/>
          </a:p>
        </p:txBody>
      </p:sp>
      <p:sp>
        <p:nvSpPr>
          <p:cNvPr id="15" name="TextBox 14"/>
          <p:cNvSpPr txBox="1"/>
          <p:nvPr/>
        </p:nvSpPr>
        <p:spPr>
          <a:xfrm>
            <a:off x="911424" y="980728"/>
            <a:ext cx="10801200" cy="5847755"/>
          </a:xfrm>
          <a:prstGeom prst="rect">
            <a:avLst/>
          </a:prstGeom>
          <a:solidFill>
            <a:schemeClr val="bg1"/>
          </a:solid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由于无线传感器网络系统的特殊性，其应用领域与普通通信网络有着显著的区别，在实际应用中的无线传感器网络并不能以一个独立的通信网络形式存在。</a:t>
            </a:r>
            <a:endParaRPr lang="en-US" altLang="zh-CN" sz="28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多</a:t>
            </a:r>
            <a:r>
              <a:rPr lang="zh-CN" altLang="en-US" sz="2800" b="1" dirty="0">
                <a:latin typeface="华文楷体" panose="02010600040101010101" pitchFamily="2" charset="-122"/>
                <a:ea typeface="华文楷体" panose="02010600040101010101" pitchFamily="2" charset="-122"/>
              </a:rPr>
              <a:t>网融合的无线传感器网络是在传统无线传感器网络的基础上，</a:t>
            </a:r>
            <a:r>
              <a:rPr lang="zh-CN" altLang="en-US" sz="2800" b="1" dirty="0">
                <a:solidFill>
                  <a:srgbClr val="FF0000"/>
                </a:solidFill>
                <a:latin typeface="华文楷体" panose="02010600040101010101" pitchFamily="2" charset="-122"/>
                <a:ea typeface="华文楷体" panose="02010600040101010101" pitchFamily="2" charset="-122"/>
              </a:rPr>
              <a:t>利用网关接入技术，实现无线传感器网络与以太网、无线局域网、移动通信网等多种网络的融合</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a:solidFill>
                  <a:srgbClr val="0000FF"/>
                </a:solidFill>
                <a:latin typeface="华文楷体" panose="02010600040101010101" pitchFamily="2" charset="-122"/>
                <a:ea typeface="华文楷体" panose="02010600040101010101" pitchFamily="2" charset="-122"/>
              </a:rPr>
              <a:t>网关作用：</a:t>
            </a:r>
            <a:r>
              <a:rPr lang="zh-CN" altLang="en-US" sz="2800" b="1" dirty="0">
                <a:latin typeface="华文楷体" panose="02010600040101010101" pitchFamily="2" charset="-122"/>
                <a:ea typeface="华文楷体" panose="02010600040101010101" pitchFamily="2" charset="-122"/>
              </a:rPr>
              <a:t>在多网融合的无线传感器网络中担当网络间的</a:t>
            </a:r>
            <a:r>
              <a:rPr lang="zh-CN" altLang="en-US" sz="2800" b="1" dirty="0">
                <a:solidFill>
                  <a:srgbClr val="FF0000"/>
                </a:solidFill>
                <a:latin typeface="华文楷体" panose="02010600040101010101" pitchFamily="2" charset="-122"/>
                <a:ea typeface="华文楷体" panose="02010600040101010101" pitchFamily="2" charset="-122"/>
              </a:rPr>
              <a:t>协议转换器</a:t>
            </a:r>
            <a:r>
              <a:rPr lang="zh-CN" altLang="en-US" sz="2800" b="1" dirty="0">
                <a:latin typeface="华文楷体" panose="02010600040101010101" pitchFamily="2" charset="-122"/>
                <a:ea typeface="华文楷体" panose="02010600040101010101" pitchFamily="2" charset="-122"/>
              </a:rPr>
              <a:t>、不同网络类型</a:t>
            </a:r>
            <a:r>
              <a:rPr lang="zh-CN" altLang="en-US" sz="2800" b="1" dirty="0">
                <a:solidFill>
                  <a:srgbClr val="FF0000"/>
                </a:solidFill>
                <a:latin typeface="华文楷体" panose="02010600040101010101" pitchFamily="2" charset="-122"/>
                <a:ea typeface="华文楷体" panose="02010600040101010101" pitchFamily="2" charset="-122"/>
              </a:rPr>
              <a:t>网络路由器</a:t>
            </a:r>
            <a:r>
              <a:rPr lang="zh-CN" altLang="en-US" sz="2800" b="1" dirty="0">
                <a:latin typeface="华文楷体" panose="02010600040101010101" pitchFamily="2" charset="-122"/>
                <a:ea typeface="华文楷体" panose="02010600040101010101" pitchFamily="2" charset="-122"/>
              </a:rPr>
              <a:t>、全网</a:t>
            </a:r>
            <a:r>
              <a:rPr lang="zh-CN" altLang="en-US" sz="2800" b="1" dirty="0">
                <a:solidFill>
                  <a:srgbClr val="FF0000"/>
                </a:solidFill>
                <a:latin typeface="华文楷体" panose="02010600040101010101" pitchFamily="2" charset="-122"/>
                <a:ea typeface="华文楷体" panose="02010600040101010101" pitchFamily="2" charset="-122"/>
              </a:rPr>
              <a:t>数据聚集</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存储处理</a:t>
            </a:r>
            <a:r>
              <a:rPr lang="zh-CN" altLang="en-US" sz="2800" b="1" dirty="0">
                <a:latin typeface="华文楷体" panose="02010600040101010101" pitchFamily="2" charset="-122"/>
                <a:ea typeface="华文楷体" panose="02010600040101010101" pitchFamily="2" charset="-122"/>
              </a:rPr>
              <a:t>等重要角色，成为网络间连接不可缺少的纽带</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基于无线传感器网络的多网融合体系结构</a:t>
            </a:r>
            <a:endParaRPr lang="zh-CN" altLang="en-US" dirty="0"/>
          </a:p>
        </p:txBody>
      </p:sp>
      <p:pic>
        <p:nvPicPr>
          <p:cNvPr id="5" name="Picture 6" descr="09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59496" y="1124743"/>
            <a:ext cx="9720312" cy="51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zh-CN" altLang="en-US" sz="3600" b="1" dirty="0">
                <a:latin typeface="Impact" panose="020B0806030902050204" pitchFamily="34" charset="0"/>
                <a:ea typeface="微软雅黑" panose="020B0503020204020204" pitchFamily="34" charset="-122"/>
              </a:rPr>
              <a:t>基于</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的多网络融合系统结构</a:t>
            </a:r>
            <a:endParaRPr lang="zh-CN" altLang="en-US" sz="3600" b="1" dirty="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zh-CN" altLang="en-US" sz="3600" b="1" dirty="0">
                <a:latin typeface="Impact" panose="020B0806030902050204" pitchFamily="34" charset="0"/>
                <a:ea typeface="微软雅黑" panose="020B0503020204020204" pitchFamily="34" charset="-122"/>
              </a:rPr>
              <a:t>、</a:t>
            </a:r>
            <a:r>
              <a:rPr lang="zh-CN" altLang="en-US" sz="3600" b="1" dirty="0" smtClean="0">
                <a:latin typeface="Impact" panose="020B0806030902050204" pitchFamily="34" charset="0"/>
                <a:ea typeface="微软雅黑" panose="020B0503020204020204" pitchFamily="34" charset="-122"/>
              </a:rPr>
              <a:t>多种接入</a:t>
            </a:r>
            <a:r>
              <a:rPr lang="zh-CN" altLang="en-US" sz="3600" b="1" dirty="0">
                <a:latin typeface="Impact" panose="020B0806030902050204" pitchFamily="34" charset="0"/>
                <a:ea typeface="微软雅黑" panose="020B0503020204020204" pitchFamily="34" charset="-122"/>
              </a:rPr>
              <a:t>技术的比较</a:t>
            </a:r>
            <a:endParaRPr lang="zh-CN" altLang="en-US" sz="3600" b="1" dirty="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、设计与实现</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062120"/>
            <a:ext cx="797350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3" name="TextBox 10"/>
          <p:cNvSpPr txBox="1"/>
          <p:nvPr/>
        </p:nvSpPr>
        <p:spPr>
          <a:xfrm>
            <a:off x="3995068" y="2080756"/>
            <a:ext cx="750153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zh-CN" altLang="en-US" sz="3600" b="1" dirty="0">
                <a:latin typeface="Impact" panose="020B0806030902050204" pitchFamily="34" charset="0"/>
                <a:ea typeface="微软雅黑" panose="020B0503020204020204" pitchFamily="34" charset="-122"/>
              </a:rPr>
              <a:t>基于</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的多网络融合系统结构</a:t>
            </a:r>
            <a:endParaRPr lang="zh-CN" altLang="en-US" sz="3600" b="1" dirty="0">
              <a:latin typeface="Impact" panose="020B0806030902050204" pitchFamily="34" charset="0"/>
              <a:ea typeface="微软雅黑" panose="020B0503020204020204" pitchFamily="34" charset="-122"/>
            </a:endParaRPr>
          </a:p>
        </p:txBody>
      </p:sp>
      <p:cxnSp>
        <p:nvCxnSpPr>
          <p:cNvPr id="24" name="直接连接符 23"/>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a:t>
            </a:r>
            <a:r>
              <a:rPr lang="zh-CN" altLang="en-US" sz="3600" b="1" dirty="0">
                <a:solidFill>
                  <a:schemeClr val="bg1"/>
                </a:solidFill>
                <a:latin typeface="Impact" panose="020B0806030902050204" pitchFamily="34" charset="0"/>
                <a:ea typeface="微软雅黑" panose="020B0503020204020204" pitchFamily="34" charset="-122"/>
              </a:rPr>
              <a:t>、</a:t>
            </a:r>
            <a:r>
              <a:rPr lang="zh-CN" altLang="en-US" sz="3600" b="1" dirty="0" smtClean="0">
                <a:solidFill>
                  <a:schemeClr val="bg1"/>
                </a:solidFill>
                <a:latin typeface="Impact" panose="020B0806030902050204" pitchFamily="34" charset="0"/>
                <a:ea typeface="微软雅黑" panose="020B0503020204020204" pitchFamily="34" charset="-122"/>
              </a:rPr>
              <a:t>多种接入</a:t>
            </a:r>
            <a:r>
              <a:rPr lang="zh-CN" altLang="en-US" sz="3600" b="1" dirty="0">
                <a:solidFill>
                  <a:schemeClr val="bg1"/>
                </a:solidFill>
                <a:latin typeface="Impact" panose="020B0806030902050204" pitchFamily="34" charset="0"/>
                <a:ea typeface="微软雅黑" panose="020B0503020204020204" pitchFamily="34" charset="-122"/>
              </a:rPr>
              <a:t>技术的比较</a:t>
            </a:r>
            <a:endParaRPr lang="zh-CN" altLang="en-US" sz="3600" b="1" dirty="0">
              <a:solidFill>
                <a:schemeClr val="bg1"/>
              </a:solidFill>
              <a:latin typeface="Impact" panose="020B0806030902050204" pitchFamily="34" charset="0"/>
              <a:ea typeface="微软雅黑" panose="020B0503020204020204" pitchFamily="34" charset="-122"/>
            </a:endParaRPr>
          </a:p>
        </p:txBody>
      </p:sp>
      <p:sp>
        <p:nvSpPr>
          <p:cNvPr id="26" name="TextBox 11"/>
          <p:cNvSpPr txBox="1"/>
          <p:nvPr/>
        </p:nvSpPr>
        <p:spPr>
          <a:xfrm>
            <a:off x="4005234" y="4276586"/>
            <a:ext cx="691530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zh-CN" altLang="en-US" sz="3600" b="1" dirty="0">
                <a:latin typeface="Impact" panose="020B0806030902050204" pitchFamily="34" charset="0"/>
                <a:ea typeface="微软雅黑" panose="020B0503020204020204" pitchFamily="34" charset="-122"/>
              </a:rPr>
              <a:t>、多网络融合网关硬件设计</a:t>
            </a:r>
            <a:endParaRPr lang="zh-CN" altLang="en-US" sz="3600" b="1" dirty="0">
              <a:latin typeface="Impact" panose="020B0806030902050204" pitchFamily="34" charset="0"/>
              <a:ea typeface="微软雅黑" panose="020B0503020204020204" pitchFamily="34" charset="-122"/>
            </a:endParaRPr>
          </a:p>
        </p:txBody>
      </p:sp>
      <p:sp>
        <p:nvSpPr>
          <p:cNvPr id="27"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zh-CN" altLang="en-US" sz="3600" b="1" dirty="0">
                <a:latin typeface="Impact" panose="020B0806030902050204" pitchFamily="34" charset="0"/>
                <a:ea typeface="微软雅黑" panose="020B0503020204020204" pitchFamily="34" charset="-122"/>
              </a:rPr>
              <a:t>、设计与实现</a:t>
            </a:r>
            <a:endParaRPr lang="en-US" altLang="zh-CN" sz="3600" b="1" dirty="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、多种接入技术的比较</a:t>
            </a:r>
            <a:endParaRPr lang="zh-CN" altLang="en-US" dirty="0"/>
          </a:p>
        </p:txBody>
      </p:sp>
      <p:sp>
        <p:nvSpPr>
          <p:cNvPr id="15" name="TextBox 14"/>
          <p:cNvSpPr txBox="1"/>
          <p:nvPr/>
        </p:nvSpPr>
        <p:spPr>
          <a:xfrm>
            <a:off x="911424" y="980728"/>
            <a:ext cx="10801200" cy="4453976"/>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在</a:t>
            </a:r>
            <a:r>
              <a:rPr lang="zh-CN" altLang="en-US" sz="3200" b="1" dirty="0">
                <a:latin typeface="华文楷体" panose="02010600040101010101" pitchFamily="2" charset="-122"/>
                <a:ea typeface="华文楷体" panose="02010600040101010101" pitchFamily="2" charset="-122"/>
              </a:rPr>
              <a:t>无线传感器网络中，</a:t>
            </a:r>
            <a:r>
              <a:rPr lang="zh-CN" altLang="en-US" sz="3200" b="1" dirty="0">
                <a:solidFill>
                  <a:srgbClr val="0000FF"/>
                </a:solidFill>
                <a:latin typeface="华文楷体" panose="02010600040101010101" pitchFamily="2" charset="-122"/>
                <a:ea typeface="华文楷体" panose="02010600040101010101" pitchFamily="2" charset="-122"/>
              </a:rPr>
              <a:t>网关担当网络间的协议转换器，不同网络类型的网络路由器，全网数据聚集、存储处理等重要角色</a:t>
            </a:r>
            <a:r>
              <a:rPr lang="zh-CN" altLang="en-US" sz="3200" b="1" dirty="0">
                <a:latin typeface="华文楷体" panose="02010600040101010101" pitchFamily="2" charset="-122"/>
                <a:ea typeface="华文楷体" panose="02010600040101010101" pitchFamily="2" charset="-122"/>
              </a:rPr>
              <a:t>，成为网络间连接不可缺少的纽带。</a:t>
            </a:r>
            <a:endParaRPr lang="zh-CN" altLang="en-US" sz="3200" b="1" dirty="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3200" b="1" dirty="0">
                <a:solidFill>
                  <a:srgbClr val="FF0000"/>
                </a:solidFill>
                <a:latin typeface="华文楷体" panose="02010600040101010101" pitchFamily="2" charset="-122"/>
                <a:ea typeface="华文楷体" panose="02010600040101010101" pitchFamily="2" charset="-122"/>
              </a:rPr>
              <a:t>传统的</a:t>
            </a:r>
            <a:r>
              <a:rPr lang="en-US" altLang="zh-CN" sz="3200" b="1" dirty="0">
                <a:solidFill>
                  <a:srgbClr val="FF0000"/>
                </a:solidFill>
                <a:latin typeface="华文楷体" panose="02010600040101010101" pitchFamily="2" charset="-122"/>
                <a:ea typeface="华文楷体" panose="02010600040101010101" pitchFamily="2" charset="-122"/>
              </a:rPr>
              <a:t>WSN</a:t>
            </a:r>
            <a:r>
              <a:rPr lang="zh-CN" altLang="en-US" sz="3200" b="1" dirty="0">
                <a:solidFill>
                  <a:srgbClr val="FF0000"/>
                </a:solidFill>
                <a:latin typeface="华文楷体" panose="02010600040101010101" pitchFamily="2" charset="-122"/>
                <a:ea typeface="华文楷体" panose="02010600040101010101" pitchFamily="2" charset="-122"/>
              </a:rPr>
              <a:t>网关是利用汇聚节点与</a:t>
            </a:r>
            <a:r>
              <a:rPr lang="en-US" altLang="zh-CN" sz="3200" b="1" dirty="0">
                <a:solidFill>
                  <a:srgbClr val="FF0000"/>
                </a:solidFill>
                <a:latin typeface="华文楷体" panose="02010600040101010101" pitchFamily="2" charset="-122"/>
                <a:ea typeface="华文楷体" panose="02010600040101010101" pitchFamily="2" charset="-122"/>
              </a:rPr>
              <a:t>PC</a:t>
            </a:r>
            <a:r>
              <a:rPr lang="zh-CN" altLang="en-US" sz="3200" b="1" dirty="0">
                <a:solidFill>
                  <a:srgbClr val="FF0000"/>
                </a:solidFill>
                <a:latin typeface="华文楷体" panose="02010600040101010101" pitchFamily="2" charset="-122"/>
                <a:ea typeface="华文楷体" panose="02010600040101010101" pitchFamily="2" charset="-122"/>
              </a:rPr>
              <a:t>机相结合来实现的</a:t>
            </a:r>
            <a:r>
              <a:rPr lang="zh-CN" altLang="en-US" sz="3200" b="1" dirty="0">
                <a:latin typeface="华文楷体" panose="02010600040101010101" pitchFamily="2" charset="-122"/>
                <a:ea typeface="华文楷体" panose="02010600040101010101" pitchFamily="2" charset="-122"/>
              </a:rPr>
              <a:t>，利用</a:t>
            </a:r>
            <a:r>
              <a:rPr lang="en-US" altLang="zh-CN" sz="3200" b="1" dirty="0">
                <a:latin typeface="华文楷体" panose="02010600040101010101" pitchFamily="2" charset="-122"/>
                <a:ea typeface="华文楷体" panose="02010600040101010101" pitchFamily="2" charset="-122"/>
              </a:rPr>
              <a:t>PC</a:t>
            </a:r>
            <a:r>
              <a:rPr lang="zh-CN" altLang="en-US" sz="3200" b="1" dirty="0">
                <a:latin typeface="华文楷体" panose="02010600040101010101" pitchFamily="2" charset="-122"/>
                <a:ea typeface="华文楷体" panose="02010600040101010101" pitchFamily="2" charset="-122"/>
              </a:rPr>
              <a:t>机与外部网络连接将无线传感器网络的数据进行远距离传输</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、多种接入技术的比较</a:t>
            </a:r>
            <a:endParaRPr lang="zh-CN" altLang="en-US" dirty="0"/>
          </a:p>
        </p:txBody>
      </p:sp>
      <p:sp>
        <p:nvSpPr>
          <p:cNvPr id="15" name="TextBox 14"/>
          <p:cNvSpPr txBox="1"/>
          <p:nvPr/>
        </p:nvSpPr>
        <p:spPr>
          <a:xfrm>
            <a:off x="911424" y="980728"/>
            <a:ext cx="10801200" cy="3785652"/>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目前应用比较广泛、技术比较成熟的无线传感器网络网关主要有以下几大类：</a:t>
            </a:r>
            <a:endParaRPr lang="zh-CN" altLang="en-US" sz="3200" b="1" dirty="0">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zh-CN" altLang="en-US" sz="3200" b="1" dirty="0" smtClean="0">
                <a:solidFill>
                  <a:srgbClr val="0000FF"/>
                </a:solidFill>
                <a:latin typeface="华文楷体" panose="02010600040101010101" pitchFamily="2" charset="-122"/>
                <a:ea typeface="华文楷体" panose="02010600040101010101" pitchFamily="2" charset="-122"/>
              </a:rPr>
              <a:t>基于</a:t>
            </a:r>
            <a:r>
              <a:rPr lang="en-US" altLang="zh-CN" sz="3200" b="1" dirty="0">
                <a:solidFill>
                  <a:srgbClr val="0000FF"/>
                </a:solidFill>
                <a:latin typeface="华文楷体" panose="02010600040101010101" pitchFamily="2" charset="-122"/>
                <a:ea typeface="华文楷体" panose="02010600040101010101" pitchFamily="2" charset="-122"/>
              </a:rPr>
              <a:t>Internet</a:t>
            </a:r>
            <a:r>
              <a:rPr lang="zh-CN" altLang="en-US" sz="3200" b="1" dirty="0" smtClean="0">
                <a:solidFill>
                  <a:srgbClr val="0000FF"/>
                </a:solidFill>
                <a:latin typeface="华文楷体" panose="02010600040101010101" pitchFamily="2" charset="-122"/>
                <a:ea typeface="华文楷体" panose="02010600040101010101" pitchFamily="2" charset="-122"/>
              </a:rPr>
              <a:t>的</a:t>
            </a:r>
            <a:r>
              <a:rPr lang="en-US" altLang="zh-CN" sz="3200" b="1" dirty="0" smtClean="0">
                <a:solidFill>
                  <a:srgbClr val="0000FF"/>
                </a:solidFill>
                <a:latin typeface="华文楷体" panose="02010600040101010101" pitchFamily="2" charset="-122"/>
                <a:ea typeface="华文楷体" panose="02010600040101010101" pitchFamily="2" charset="-122"/>
              </a:rPr>
              <a:t>WSN</a:t>
            </a:r>
            <a:r>
              <a:rPr lang="zh-CN" altLang="en-US" sz="3200" b="1" dirty="0" smtClean="0">
                <a:solidFill>
                  <a:srgbClr val="0000FF"/>
                </a:solidFill>
                <a:latin typeface="华文楷体" panose="02010600040101010101" pitchFamily="2" charset="-122"/>
                <a:ea typeface="华文楷体" panose="02010600040101010101" pitchFamily="2" charset="-122"/>
              </a:rPr>
              <a:t>网关</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zh-CN" altLang="en-US" sz="3200" b="1" dirty="0" smtClean="0">
                <a:solidFill>
                  <a:srgbClr val="0000FF"/>
                </a:solidFill>
                <a:latin typeface="华文楷体" panose="02010600040101010101" pitchFamily="2" charset="-122"/>
                <a:ea typeface="华文楷体" panose="02010600040101010101" pitchFamily="2" charset="-122"/>
              </a:rPr>
              <a:t>基于</a:t>
            </a:r>
            <a:r>
              <a:rPr lang="zh-CN" altLang="en-US" sz="3200" b="1" dirty="0">
                <a:solidFill>
                  <a:srgbClr val="0000FF"/>
                </a:solidFill>
                <a:latin typeface="华文楷体" panose="02010600040101010101" pitchFamily="2" charset="-122"/>
                <a:ea typeface="华文楷体" panose="02010600040101010101" pitchFamily="2" charset="-122"/>
              </a:rPr>
              <a:t>无线通信</a:t>
            </a:r>
            <a:r>
              <a:rPr lang="zh-CN" altLang="en-US" sz="3200" b="1" dirty="0" smtClean="0">
                <a:solidFill>
                  <a:srgbClr val="0000FF"/>
                </a:solidFill>
                <a:latin typeface="华文楷体" panose="02010600040101010101" pitchFamily="2" charset="-122"/>
                <a:ea typeface="华文楷体" panose="02010600040101010101" pitchFamily="2" charset="-122"/>
              </a:rPr>
              <a:t>的</a:t>
            </a:r>
            <a:r>
              <a:rPr lang="en-US" altLang="zh-CN" sz="3200" b="1" dirty="0" smtClean="0">
                <a:solidFill>
                  <a:srgbClr val="0000FF"/>
                </a:solidFill>
                <a:latin typeface="华文楷体" panose="02010600040101010101" pitchFamily="2" charset="-122"/>
                <a:ea typeface="华文楷体" panose="02010600040101010101" pitchFamily="2" charset="-122"/>
              </a:rPr>
              <a:t>WSN</a:t>
            </a:r>
            <a:r>
              <a:rPr lang="zh-CN" altLang="en-US" sz="3200" b="1" dirty="0" smtClean="0">
                <a:solidFill>
                  <a:srgbClr val="0000FF"/>
                </a:solidFill>
                <a:latin typeface="华文楷体" panose="02010600040101010101" pitchFamily="2" charset="-122"/>
                <a:ea typeface="华文楷体" panose="02010600040101010101" pitchFamily="2" charset="-122"/>
              </a:rPr>
              <a:t>网关</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71550" lvl="1" indent="-514350" algn="just">
              <a:lnSpc>
                <a:spcPct val="150000"/>
              </a:lnSpc>
              <a:buClr>
                <a:srgbClr val="FF3300"/>
              </a:buClr>
              <a:buSzPct val="85000"/>
              <a:buFont typeface="+mj-lt"/>
              <a:buAutoNum type="arabicPeriod"/>
            </a:pPr>
            <a:r>
              <a:rPr lang="zh-CN" altLang="en-US" sz="3200" b="1" dirty="0" smtClean="0">
                <a:solidFill>
                  <a:srgbClr val="0000FF"/>
                </a:solidFill>
                <a:latin typeface="华文楷体" panose="02010600040101010101" pitchFamily="2" charset="-122"/>
                <a:ea typeface="华文楷体" panose="02010600040101010101" pitchFamily="2" charset="-122"/>
              </a:rPr>
              <a:t>利用</a:t>
            </a:r>
            <a:r>
              <a:rPr lang="zh-CN" altLang="en-US" sz="3200" b="1" dirty="0">
                <a:solidFill>
                  <a:srgbClr val="0000FF"/>
                </a:solidFill>
                <a:latin typeface="华文楷体" panose="02010600040101010101" pitchFamily="2" charset="-122"/>
                <a:ea typeface="华文楷体" panose="02010600040101010101" pitchFamily="2" charset="-122"/>
              </a:rPr>
              <a:t>公用电话网</a:t>
            </a:r>
            <a:r>
              <a:rPr lang="zh-CN" altLang="en-US" sz="3200" b="1" dirty="0" smtClean="0">
                <a:solidFill>
                  <a:srgbClr val="0000FF"/>
                </a:solidFill>
                <a:latin typeface="华文楷体" panose="02010600040101010101" pitchFamily="2" charset="-122"/>
                <a:ea typeface="华文楷体" panose="02010600040101010101" pitchFamily="2" charset="-122"/>
              </a:rPr>
              <a:t>的</a:t>
            </a:r>
            <a:r>
              <a:rPr lang="en-US" altLang="zh-CN" sz="3200" b="1" dirty="0" smtClean="0">
                <a:solidFill>
                  <a:srgbClr val="0000FF"/>
                </a:solidFill>
                <a:latin typeface="华文楷体" panose="02010600040101010101" pitchFamily="2" charset="-122"/>
                <a:ea typeface="华文楷体" panose="02010600040101010101" pitchFamily="2" charset="-122"/>
              </a:rPr>
              <a:t>WSN</a:t>
            </a:r>
            <a:r>
              <a:rPr lang="zh-CN" altLang="en-US" sz="3200" b="1" dirty="0" smtClean="0">
                <a:solidFill>
                  <a:srgbClr val="0000FF"/>
                </a:solidFill>
                <a:latin typeface="华文楷体" panose="02010600040101010101" pitchFamily="2" charset="-122"/>
                <a:ea typeface="华文楷体" panose="02010600040101010101" pitchFamily="2" charset="-122"/>
              </a:rPr>
              <a:t>网关</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TIMING" val="|5.4"/>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KSO_WM_UNIT_TABLE_BEAUTIFY" val="{c42d5db6-2a5a-4222-99b1-0fafd126034d}"/>
</p:tagLst>
</file>

<file path=ppt/tags/tag6.xml><?xml version="1.0" encoding="utf-8"?>
<p:tagLst xmlns:p="http://schemas.openxmlformats.org/presentationml/2006/main">
  <p:tag name="TIMING" val="|5.4"/>
</p:tagLst>
</file>

<file path=ppt/tags/tag7.xml><?xml version="1.0" encoding="utf-8"?>
<p:tagLst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WPS 演示</Application>
  <PresentationFormat>宽屏</PresentationFormat>
  <Paragraphs>192</Paragraphs>
  <Slides>20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Arial Unicode MS</vt:lpstr>
      <vt:lpstr>华文细黑</vt:lpstr>
      <vt:lpstr>黑体</vt:lpstr>
      <vt:lpstr>Calibri</vt:lpstr>
      <vt:lpstr>Impact</vt:lpstr>
      <vt:lpstr>华文楷体</vt:lpstr>
      <vt:lpstr>Arial Unicode MS</vt:lpstr>
      <vt:lpstr>Bebas</vt:lpstr>
      <vt:lpstr>Segoe Print</vt:lpstr>
      <vt:lpstr>Office 主题</vt:lpstr>
      <vt:lpstr>PowerPoint 演示文稿</vt:lpstr>
      <vt:lpstr>PowerPoint 演示文稿</vt:lpstr>
      <vt:lpstr>PowerPoint 演示文稿</vt:lpstr>
      <vt:lpstr>1、基于WSN的多网络融合系统结构</vt:lpstr>
      <vt:lpstr>基于无线传感器网络的多网融合体系结构</vt:lpstr>
      <vt:lpstr>PowerPoint 演示文稿</vt:lpstr>
      <vt:lpstr>PowerPoint 演示文稿</vt:lpstr>
      <vt:lpstr>1、多种接入技术的比较</vt:lpstr>
      <vt:lpstr>1、多种接入技术的比较</vt:lpstr>
      <vt:lpstr>1、多种接入技术的比较</vt:lpstr>
      <vt:lpstr>无线传感器网络接入基础网络的方式比较</vt:lpstr>
      <vt:lpstr>2、以太网接入无线传感器网络技术</vt:lpstr>
      <vt:lpstr>2、以太网接入无线传感器网络技术</vt:lpstr>
      <vt:lpstr>网关与远程终端之间的通信过程如下：</vt:lpstr>
      <vt:lpstr>3、面向无线局域网的WSN接入技术</vt:lpstr>
      <vt:lpstr>4、面向移动通信网的WSN接入技术</vt:lpstr>
      <vt:lpstr>PowerPoint 演示文稿</vt:lpstr>
      <vt:lpstr>PowerPoint 演示文稿</vt:lpstr>
      <vt:lpstr>多网络融合网关接入外部基础设施网络实现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4608</cp:revision>
  <dcterms:created xsi:type="dcterms:W3CDTF">2012-10-07T00:28:00Z</dcterms:created>
  <dcterms:modified xsi:type="dcterms:W3CDTF">2020-06-16T14:23:24Z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